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5" r:id="rId3"/>
    <p:sldId id="257" r:id="rId4"/>
    <p:sldId id="268" r:id="rId5"/>
    <p:sldId id="269" r:id="rId6"/>
    <p:sldId id="317" r:id="rId7"/>
    <p:sldId id="270" r:id="rId8"/>
    <p:sldId id="271" r:id="rId9"/>
    <p:sldId id="280" r:id="rId10"/>
    <p:sldId id="272" r:id="rId11"/>
    <p:sldId id="281" r:id="rId12"/>
    <p:sldId id="273" r:id="rId13"/>
    <p:sldId id="275" r:id="rId14"/>
    <p:sldId id="276" r:id="rId15"/>
    <p:sldId id="277" r:id="rId16"/>
    <p:sldId id="278" r:id="rId17"/>
    <p:sldId id="279" r:id="rId18"/>
    <p:sldId id="282" r:id="rId19"/>
    <p:sldId id="284" r:id="rId20"/>
    <p:sldId id="283" r:id="rId21"/>
    <p:sldId id="274" r:id="rId22"/>
    <p:sldId id="298" r:id="rId23"/>
    <p:sldId id="285" r:id="rId24"/>
    <p:sldId id="286" r:id="rId25"/>
    <p:sldId id="287" r:id="rId26"/>
    <p:sldId id="288" r:id="rId27"/>
    <p:sldId id="290" r:id="rId28"/>
    <p:sldId id="293" r:id="rId29"/>
    <p:sldId id="291" r:id="rId30"/>
    <p:sldId id="289" r:id="rId31"/>
    <p:sldId id="294" r:id="rId32"/>
    <p:sldId id="295" r:id="rId33"/>
    <p:sldId id="296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9" r:id="rId44"/>
    <p:sldId id="310" r:id="rId45"/>
    <p:sldId id="312" r:id="rId46"/>
    <p:sldId id="311" r:id="rId47"/>
    <p:sldId id="313" r:id="rId48"/>
    <p:sldId id="315" r:id="rId49"/>
    <p:sldId id="316" r:id="rId50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 autoAdjust="0"/>
  </p:normalViewPr>
  <p:slideViewPr>
    <p:cSldViewPr>
      <p:cViewPr varScale="1">
        <p:scale>
          <a:sx n="80" d="100"/>
          <a:sy n="80" d="100"/>
        </p:scale>
        <p:origin x="-5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3.10.2017.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3.10.2017.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zachodniopomorskatablica.pl/uploads/images/4873-big-3-1434390514.jpe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264029"/>
            <a:ext cx="3406316" cy="26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5400" b="1" dirty="0" smtClean="0"/>
              <a:t>Ugostiteljstvo kao </a:t>
            </a:r>
            <a:br>
              <a:rPr lang="hr-HR" sz="5400" b="1" dirty="0" smtClean="0"/>
            </a:br>
            <a:r>
              <a:rPr lang="hr-HR" sz="5400" b="1" dirty="0" smtClean="0"/>
              <a:t>gospodarska djelatnost</a:t>
            </a:r>
            <a:endParaRPr lang="hr-HR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 smtClean="0"/>
              <a:t>Organizacija poslovanja </a:t>
            </a:r>
          </a:p>
          <a:p>
            <a:r>
              <a:rPr lang="hr-HR" dirty="0" smtClean="0"/>
              <a:t>poduzeća u ugostiteljstvu</a:t>
            </a:r>
          </a:p>
          <a:p>
            <a:endParaRPr lang="hr-HR" dirty="0"/>
          </a:p>
        </p:txBody>
      </p:sp>
      <p:pic>
        <p:nvPicPr>
          <p:cNvPr id="6" name="Picture 6" descr="https://a2ua.com/chef/chef-00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73516" y="3820728"/>
            <a:ext cx="1833266" cy="30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5643602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ugostiteljstvo čini </a:t>
            </a:r>
            <a:r>
              <a:rPr lang="hr-HR" b="1" dirty="0" smtClean="0">
                <a:solidFill>
                  <a:srgbClr val="FF0000"/>
                </a:solidFill>
              </a:rPr>
              <a:t>receptivu</a:t>
            </a:r>
            <a:r>
              <a:rPr lang="hr-HR" dirty="0" smtClean="0"/>
              <a:t> </a:t>
            </a:r>
            <a:r>
              <a:rPr lang="hr-HR" i="1" dirty="0" smtClean="0"/>
              <a:t>(sposobnost prihvaćanja gostiju)</a:t>
            </a:r>
            <a:r>
              <a:rPr lang="hr-HR" dirty="0" smtClean="0"/>
              <a:t> turizma nekog mjesta – </a:t>
            </a:r>
            <a:r>
              <a:rPr lang="hr-HR" b="1" dirty="0" smtClean="0">
                <a:solidFill>
                  <a:srgbClr val="FF0000"/>
                </a:solidFill>
              </a:rPr>
              <a:t>materijalna baza turizma</a:t>
            </a:r>
            <a:endParaRPr lang="hr-HR" dirty="0" smtClean="0">
              <a:solidFill>
                <a:srgbClr val="FF0000"/>
              </a:solidFill>
            </a:endParaRP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receptivne</a:t>
            </a:r>
            <a:r>
              <a:rPr lang="hr-HR" b="1" dirty="0" smtClean="0"/>
              <a:t> turističke </a:t>
            </a:r>
            <a:r>
              <a:rPr lang="hr-HR" b="1" dirty="0" smtClean="0"/>
              <a:t>zemlje</a:t>
            </a:r>
            <a:endParaRPr lang="hr-HR" dirty="0" smtClean="0"/>
          </a:p>
          <a:p>
            <a:pPr lvl="0"/>
            <a:r>
              <a:rPr lang="hr-HR" b="1" dirty="0" smtClean="0">
                <a:solidFill>
                  <a:srgbClr val="FF0000"/>
                </a:solidFill>
              </a:rPr>
              <a:t>emitivne</a:t>
            </a:r>
            <a:r>
              <a:rPr lang="hr-HR" b="1" dirty="0" smtClean="0"/>
              <a:t> turističke </a:t>
            </a:r>
            <a:r>
              <a:rPr lang="hr-HR" b="1" dirty="0" smtClean="0"/>
              <a:t>zemlje</a:t>
            </a:r>
            <a:endParaRPr lang="hr-HR" dirty="0" smtClean="0"/>
          </a:p>
          <a:p>
            <a:pPr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turistička gospodarska djelatnost </a:t>
            </a:r>
            <a:r>
              <a:rPr lang="hr-HR" dirty="0" smtClean="0"/>
              <a:t>– čine je ugostiteljstvo, promet, trgovina i poljoprivreda </a:t>
            </a:r>
            <a:endParaRPr lang="hr-HR" dirty="0" smtClean="0"/>
          </a:p>
          <a:p>
            <a:pPr>
              <a:spcBef>
                <a:spcPts val="24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ugostiteljstvo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turističkog mjesta su </a:t>
            </a:r>
            <a:r>
              <a:rPr lang="hr-HR" b="1" dirty="0" smtClean="0">
                <a:solidFill>
                  <a:srgbClr val="FF0000"/>
                </a:solidFill>
              </a:rPr>
              <a:t>međusobno zavisni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4381" y="5382906"/>
            <a:ext cx="2857520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/>
              <a:t>UGOSTITELJSTVO</a:t>
            </a:r>
            <a:endParaRPr lang="hr-HR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179223" y="5382906"/>
            <a:ext cx="2750363" cy="1214446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MATERIJALNA BAZA TURIZMA</a:t>
            </a:r>
            <a:endParaRPr lang="hr-HR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4043004" y="5504574"/>
            <a:ext cx="915115" cy="971111"/>
          </a:xfrm>
          <a:prstGeom prst="rightArrow">
            <a:avLst>
              <a:gd name="adj1" fmla="val 59357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4630678" y="1916832"/>
            <a:ext cx="4156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dirty="0">
                <a:solidFill>
                  <a:prstClr val="black"/>
                </a:solidFill>
              </a:rPr>
              <a:t>– zemlje koje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primaju</a:t>
            </a:r>
            <a:r>
              <a:rPr lang="hr-HR" sz="2800" dirty="0">
                <a:solidFill>
                  <a:prstClr val="black"/>
                </a:solidFill>
              </a:rPr>
              <a:t> goste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4404992" y="2429661"/>
            <a:ext cx="4274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dirty="0"/>
              <a:t>– zemlje iz kojih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dolaze</a:t>
            </a:r>
            <a:r>
              <a:rPr lang="hr-HR" sz="2800" dirty="0"/>
              <a:t> gosti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		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3499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</a:t>
            </a:r>
            <a:r>
              <a:rPr lang="hr-HR" sz="2400" dirty="0"/>
              <a:t> označava putovanje ljudi i njihov boravak duže ili kraće vrijeme u nekom mjestu koje nije mjesto njihova stalnog </a:t>
            </a:r>
            <a:r>
              <a:rPr lang="hr-HR" sz="2400" dirty="0" smtClean="0"/>
              <a:t>boravka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 pomaže ugostiteljstvu </a:t>
            </a:r>
            <a:r>
              <a:rPr lang="hr-HR" sz="2400" dirty="0"/>
              <a:t>u njegovu razvoju,  osuvremenjivanju i modernizaciji, a </a:t>
            </a:r>
            <a:r>
              <a:rPr lang="hr-HR" sz="2400" b="1" dirty="0">
                <a:solidFill>
                  <a:srgbClr val="FF0000"/>
                </a:solidFill>
              </a:rPr>
              <a:t>ugostiteljstvo proširuje turističku ponudu</a:t>
            </a:r>
            <a:r>
              <a:rPr lang="hr-HR" sz="2400" dirty="0"/>
              <a:t> i povećava kvalitetu destinacije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ugostiteljstvo čini </a:t>
            </a:r>
            <a:r>
              <a:rPr lang="hr-HR" sz="2400" b="1" dirty="0">
                <a:solidFill>
                  <a:srgbClr val="FF0000"/>
                </a:solidFill>
              </a:rPr>
              <a:t>receptivu</a:t>
            </a:r>
            <a:r>
              <a:rPr lang="hr-HR" sz="2400" dirty="0"/>
              <a:t> (sposobnost prihvaćanja gostiju) turizma nekog mjesta </a:t>
            </a:r>
            <a:endParaRPr lang="hr-HR" sz="2400" dirty="0" smtClean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ugostiteljstvo je </a:t>
            </a:r>
            <a:r>
              <a:rPr lang="hr-HR" sz="2400" b="1" dirty="0" smtClean="0">
                <a:solidFill>
                  <a:srgbClr val="FF0000"/>
                </a:solidFill>
              </a:rPr>
              <a:t>materijalna </a:t>
            </a:r>
            <a:r>
              <a:rPr lang="hr-HR" sz="2400" b="1" dirty="0">
                <a:solidFill>
                  <a:srgbClr val="FF0000"/>
                </a:solidFill>
              </a:rPr>
              <a:t>baza </a:t>
            </a:r>
            <a:r>
              <a:rPr lang="hr-HR" sz="2400" b="1" dirty="0" smtClean="0">
                <a:solidFill>
                  <a:srgbClr val="FF0000"/>
                </a:solidFill>
              </a:rPr>
              <a:t>turizma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receptivne</a:t>
            </a:r>
            <a:r>
              <a:rPr lang="hr-HR" sz="2400" dirty="0" smtClean="0"/>
              <a:t> turističke zemlje – zemlje koje primaju turiste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emitivne</a:t>
            </a:r>
            <a:r>
              <a:rPr lang="hr-HR" sz="2400" dirty="0" smtClean="0"/>
              <a:t> turističke zemlje – zemlje 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284028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putničke 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dirty="0" smtClean="0"/>
              <a:t>većina gostiju (osobito stranih) smještaj u hotelima rezervira preko </a:t>
            </a:r>
            <a:r>
              <a:rPr lang="hr-HR" b="1" dirty="0" smtClean="0">
                <a:solidFill>
                  <a:srgbClr val="FF0000"/>
                </a:solidFill>
              </a:rPr>
              <a:t>putničkih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b="1" dirty="0" smtClean="0">
                <a:solidFill>
                  <a:srgbClr val="FF0000"/>
                </a:solidFill>
              </a:rPr>
              <a:t>agencija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putničke agencije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su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posrednici</a:t>
            </a:r>
            <a:r>
              <a:rPr lang="hr-HR" dirty="0" smtClean="0"/>
              <a:t> između ugostiteljskih poslovnih jedinica (hotela, pansiona, hotelskih naselja, apartmana…) i potencijalnih gostiju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putničke agencije dobivaju </a:t>
            </a:r>
            <a:r>
              <a:rPr lang="hr-HR" b="1" dirty="0" smtClean="0">
                <a:solidFill>
                  <a:srgbClr val="FF0000"/>
                </a:solidFill>
              </a:rPr>
              <a:t>ugovorenu posredničku proviziju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od ugostiteljskih poslovnih jedinica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putničke 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56" y="1000108"/>
            <a:ext cx="9144855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odnosi između agencije i ugostitelja uređuju se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ugovorima</a:t>
            </a:r>
            <a:r>
              <a:rPr lang="hr-HR" dirty="0" smtClean="0"/>
              <a:t> kao što su:</a:t>
            </a:r>
          </a:p>
          <a:p>
            <a:pPr lvl="1">
              <a:spcBef>
                <a:spcPts val="1200"/>
              </a:spcBef>
            </a:pPr>
            <a:r>
              <a:rPr lang="hr-HR" sz="3000" b="1" dirty="0" smtClean="0">
                <a:solidFill>
                  <a:srgbClr val="FF0000"/>
                </a:solidFill>
              </a:rPr>
              <a:t>okvirni ugovor</a:t>
            </a:r>
            <a:r>
              <a:rPr lang="hr-HR" sz="3000" dirty="0" smtClean="0">
                <a:solidFill>
                  <a:srgbClr val="FF0000"/>
                </a:solidFill>
              </a:rPr>
              <a:t> </a:t>
            </a:r>
            <a:r>
              <a:rPr lang="hr-HR" sz="3000" dirty="0" smtClean="0">
                <a:solidFill>
                  <a:srgbClr val="FF0000"/>
                </a:solidFill>
              </a:rPr>
              <a:t/>
            </a:r>
            <a:br>
              <a:rPr lang="hr-HR" sz="3000" dirty="0" smtClean="0">
                <a:solidFill>
                  <a:srgbClr val="FF0000"/>
                </a:solidFill>
              </a:rPr>
            </a:br>
            <a:r>
              <a:rPr lang="hr-HR" dirty="0" smtClean="0"/>
              <a:t>(„</a:t>
            </a:r>
            <a:r>
              <a:rPr lang="hr-HR" dirty="0" smtClean="0"/>
              <a:t>ugovor na osnovi zatražene i potvrđene rezervacije“)</a:t>
            </a:r>
          </a:p>
          <a:p>
            <a:pPr lvl="1">
              <a:spcBef>
                <a:spcPts val="1200"/>
              </a:spcBef>
            </a:pPr>
            <a:r>
              <a:rPr lang="hr-HR" sz="3000" b="1" dirty="0" smtClean="0">
                <a:solidFill>
                  <a:srgbClr val="FF0000"/>
                </a:solidFill>
              </a:rPr>
              <a:t>ugovor o alotmanu</a:t>
            </a:r>
            <a:r>
              <a:rPr lang="hr-HR" sz="3000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(alotmanski ugovor)</a:t>
            </a:r>
          </a:p>
          <a:p>
            <a:pPr lvl="1">
              <a:spcBef>
                <a:spcPts val="1200"/>
              </a:spcBef>
            </a:pPr>
            <a:r>
              <a:rPr lang="hr-HR" sz="3000" b="1" dirty="0" smtClean="0">
                <a:solidFill>
                  <a:srgbClr val="FF0000"/>
                </a:solidFill>
              </a:rPr>
              <a:t>ugovor o zakupu kapaciteta</a:t>
            </a:r>
            <a:r>
              <a:rPr lang="hr-HR" sz="3000" dirty="0" smtClean="0">
                <a:solidFill>
                  <a:srgbClr val="FF0000"/>
                </a:solidFill>
              </a:rPr>
              <a:t> </a:t>
            </a:r>
            <a:r>
              <a:rPr lang="hr-HR" sz="3000" dirty="0" smtClean="0">
                <a:solidFill>
                  <a:srgbClr val="FF0000"/>
                </a:solidFill>
              </a:rPr>
              <a:t/>
            </a:r>
            <a:br>
              <a:rPr lang="hr-HR" sz="3000" dirty="0" smtClean="0">
                <a:solidFill>
                  <a:srgbClr val="FF0000"/>
                </a:solidFill>
              </a:rPr>
            </a:br>
            <a:r>
              <a:rPr lang="hr-HR" dirty="0" smtClean="0"/>
              <a:t>(„</a:t>
            </a:r>
            <a:r>
              <a:rPr lang="hr-HR" dirty="0" smtClean="0"/>
              <a:t>fiksni ugovor“ i „ugovor puno za prazno“)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Okvirni ugovor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88" y="1000108"/>
            <a:ext cx="9144887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u praksi poznat kao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„ugovor na osnovi zatražene i potvrđene rezervacije“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nalazi goste</a:t>
            </a:r>
            <a:r>
              <a:rPr lang="hr-HR" dirty="0" smtClean="0"/>
              <a:t>, uzima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proviziju</a:t>
            </a:r>
            <a:r>
              <a:rPr lang="hr-HR" dirty="0" smtClean="0"/>
              <a:t> i naplaćuje gostima boravak u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plaćanja gostu izdaje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vaučer</a:t>
            </a:r>
            <a:r>
              <a:rPr lang="hr-HR" dirty="0" smtClean="0"/>
              <a:t> – dokument o uplaćenoj rezervaciji, a kopiju šalje hotelu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gost pri dolasku u hotel predaje vaučer hotelu i na taj način „plaća“ uslugu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nakon iskorištene usluge (odlaska gostiju) </a:t>
            </a:r>
            <a:r>
              <a:rPr lang="hr-HR" b="1" dirty="0" smtClean="0">
                <a:solidFill>
                  <a:srgbClr val="FF0000"/>
                </a:solidFill>
              </a:rPr>
              <a:t>hotel šalje agenciji račun vaučer na naplatu</a:t>
            </a:r>
            <a:endParaRPr lang="hr-H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Ugovor o alotmanu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hotelijer se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obvezuje da će u ugovorenom vremenu </a:t>
            </a:r>
            <a:r>
              <a:rPr lang="hr-HR" b="1" dirty="0" smtClean="0">
                <a:solidFill>
                  <a:srgbClr val="FF0000"/>
                </a:solidFill>
              </a:rPr>
              <a:t>dati agenciji na raspolaganje</a:t>
            </a:r>
            <a:r>
              <a:rPr lang="hr-HR" dirty="0" smtClean="0"/>
              <a:t> određeni broj soba i traženih usluga na raspolaganje uz ugovorenu proviziju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ako agencija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ne uspije popuniti sobe</a:t>
            </a:r>
            <a:r>
              <a:rPr lang="hr-HR" dirty="0" smtClean="0"/>
              <a:t>, dužna je javiti do određenog vremena hotelu, kako bi hotel mogao raspolagati tim sobama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Ugovor o zakupu kapaciteta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8929718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„fiksni ugovor“ </a:t>
            </a:r>
            <a:r>
              <a:rPr lang="hr-HR" dirty="0" smtClean="0"/>
              <a:t>ili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„ugovor puno za prazno“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agencija uzima u zakup cijeli hotel ili samo određeni broj soba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 neko vrijeme</a:t>
            </a:r>
          </a:p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agencija plaća zakupljene kapacitete bez obzira jesu bili korišteni</a:t>
            </a:r>
          </a:p>
          <a:p>
            <a:pPr lvl="0">
              <a:spcBef>
                <a:spcPts val="1200"/>
              </a:spcBef>
            </a:pPr>
            <a:r>
              <a:rPr lang="hr-HR" dirty="0" smtClean="0"/>
              <a:t>ovaj ugovor se najčešće sklapa kada je agencija sigurna da će popuniti sve kapacitete – </a:t>
            </a:r>
            <a:r>
              <a:rPr lang="hr-HR" i="1" dirty="0" smtClean="0"/>
              <a:t>npr. za vrijeme održavanja kongresa, u vrhuncu turističke sezone, za vrijeme sportskih događaja i sl.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Provizija putničke 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1000108"/>
            <a:ext cx="9107488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provizija</a:t>
            </a:r>
            <a:r>
              <a:rPr lang="hr-HR" dirty="0" smtClean="0"/>
              <a:t> je svota koju ugostiteljski objekt odobrava </a:t>
            </a:r>
            <a:r>
              <a:rPr lang="hr-HR" b="1" dirty="0">
                <a:highlight>
                  <a:srgbClr val="FFFF00"/>
                </a:highlight>
                <a:ea typeface="Calibri"/>
                <a:cs typeface="Times New Roman"/>
              </a:rPr>
              <a:t>u postotku ili fiksnom iznosu</a:t>
            </a:r>
            <a:r>
              <a:rPr lang="hr-HR" dirty="0" smtClean="0"/>
              <a:t> za vrijednost pruženih usluga gostima koje je u ugostiteljski objekt uputila agencija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za neke usluge je uobičajena, a za druge se ugovara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iznosi od 3% do 15% (nekad i više)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poslovni odnos između turističke agencije i ugostiteljskog objekta naziva se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turističko posredovanje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agencije	     </a:t>
            </a:r>
            <a:r>
              <a:rPr lang="hr-HR" sz="2800" dirty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putničke agencije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su </a:t>
            </a:r>
            <a:r>
              <a:rPr lang="hr-HR" sz="2200" u="sng" dirty="0"/>
              <a:t>posrednici</a:t>
            </a:r>
            <a:r>
              <a:rPr lang="hr-HR" sz="2200" dirty="0"/>
              <a:t> između ugostiteljskih poslovnih jedinica (hotela, pansiona, hotelskih naselja, apartmana…) i potencijalnih </a:t>
            </a:r>
            <a:r>
              <a:rPr lang="hr-HR" sz="2200" dirty="0" smtClean="0"/>
              <a:t>gostiju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okvirni ugovor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alotmanu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</a:t>
            </a:r>
            <a:r>
              <a:rPr lang="hr-HR" sz="2200" dirty="0" err="1"/>
              <a:t>alotmanski</a:t>
            </a:r>
            <a:r>
              <a:rPr lang="hr-HR" sz="2200" dirty="0"/>
              <a:t> ugovor)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zakupu kapaciteta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(„fiksni ugovor“ i „ugovor puno za prazno“)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sz="2200" b="1" dirty="0" smtClean="0"/>
              <a:t>OKVIRNI UGOVOR</a:t>
            </a:r>
          </a:p>
          <a:p>
            <a:pPr lvl="1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nalazi goste</a:t>
            </a:r>
            <a:r>
              <a:rPr lang="hr-HR" sz="2400" dirty="0"/>
              <a:t>, uzima </a:t>
            </a:r>
            <a:r>
              <a:rPr lang="hr-HR" sz="2400" b="1" dirty="0">
                <a:solidFill>
                  <a:srgbClr val="FF0000"/>
                </a:solidFill>
              </a:rPr>
              <a:t>proviziju</a:t>
            </a:r>
            <a:r>
              <a:rPr lang="hr-HR" sz="2400" dirty="0"/>
              <a:t> i naplaćuje gostima boravak u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plaćanja gostu izdaje </a:t>
            </a:r>
            <a:r>
              <a:rPr lang="hr-HR" sz="2400" b="1" dirty="0">
                <a:solidFill>
                  <a:srgbClr val="FF0000"/>
                </a:solidFill>
              </a:rPr>
              <a:t>vaučer</a:t>
            </a:r>
            <a:r>
              <a:rPr lang="hr-HR" sz="2400" dirty="0"/>
              <a:t> – dokument o uplaćenoj rezervaciji, a kopiju šalje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gost pri dolasku u hotel predaje vaučer hotelu i na taj način „plaća“ uslugu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iskorištene usluge (odlaska gostiju) </a:t>
            </a:r>
            <a:r>
              <a:rPr lang="hr-HR" sz="2400" b="1" dirty="0">
                <a:solidFill>
                  <a:srgbClr val="FF0000"/>
                </a:solidFill>
              </a:rPr>
              <a:t>hotel šalje agenciji račun vaučer na naplatu</a:t>
            </a:r>
          </a:p>
          <a:p>
            <a:pPr marL="0" indent="0">
              <a:spcBef>
                <a:spcPts val="600"/>
              </a:spcBef>
              <a:buNone/>
            </a:pPr>
            <a:endParaRPr lang="hr-HR" sz="2200" dirty="0"/>
          </a:p>
          <a:p>
            <a:pPr lvl="0">
              <a:spcBef>
                <a:spcPts val="6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332278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</a:t>
            </a:r>
            <a:r>
              <a:rPr lang="hr-HR" sz="3500" dirty="0" smtClean="0"/>
              <a:t>agencije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34990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UGOVOR O ALOTMANU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hotelijer </a:t>
            </a:r>
            <a:r>
              <a:rPr lang="hr-HR" sz="2400" dirty="0"/>
              <a:t>se obvezuje da će u ugovorenom vremenu </a:t>
            </a:r>
            <a:r>
              <a:rPr lang="hr-HR" sz="2400" b="1" dirty="0">
                <a:solidFill>
                  <a:srgbClr val="FF0000"/>
                </a:solidFill>
              </a:rPr>
              <a:t>dati agenciji na raspolaganje</a:t>
            </a:r>
            <a:r>
              <a:rPr lang="hr-HR" sz="2400" dirty="0"/>
              <a:t> određeni broj soba i traženih usluga na raspolaganje uz ugovorenu </a:t>
            </a:r>
            <a:r>
              <a:rPr lang="hr-HR" sz="2400" dirty="0" smtClean="0"/>
              <a:t>proviziju</a:t>
            </a:r>
          </a:p>
          <a:p>
            <a:pPr lvl="0">
              <a:spcBef>
                <a:spcPts val="600"/>
              </a:spcBef>
            </a:pPr>
            <a:r>
              <a:rPr lang="hr-HR" sz="2400" u="sng" dirty="0" smtClean="0"/>
              <a:t>agencija može neke sobe ne popunit, ali treba na vrijeme obavijestiti hotel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400" b="1" dirty="0" smtClean="0"/>
              <a:t>UGOVOR O ZAKUPU KAPACITETA </a:t>
            </a:r>
            <a:r>
              <a:rPr lang="hr-HR" sz="2400" dirty="0" smtClean="0"/>
              <a:t>(FIKSNI UGOVOR ili PUNO ZA PRAZNO)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agencija </a:t>
            </a:r>
            <a:r>
              <a:rPr lang="hr-HR" sz="2400" dirty="0"/>
              <a:t>uzima u zakup cijeli hotel ili samo određeni broj soba na neko vrijeme</a:t>
            </a:r>
          </a:p>
          <a:p>
            <a:pPr lvl="0"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plaća zakupljene kapacitete bez obzira jesu bili korišteni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ovaj ugovor se najčešće sklapa kada je agencija sigurna da će popuniti sve kapacitete – </a:t>
            </a:r>
            <a:r>
              <a:rPr lang="hr-HR" sz="2400" i="1" dirty="0"/>
              <a:t>npr. za vrijeme održavanja kongresa, u vrhuncu turističke sezone, za vrijeme sportskih događaja i sl</a:t>
            </a:r>
            <a:r>
              <a:rPr lang="hr-HR" sz="2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994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hr-HR" dirty="0" smtClean="0"/>
              <a:t>ugostiteljstvo</a:t>
            </a:r>
          </a:p>
          <a:p>
            <a:pPr lvl="0"/>
            <a:r>
              <a:rPr lang="hr-HR" dirty="0" smtClean="0"/>
              <a:t>proizvodne i uslužne djelatnosti</a:t>
            </a:r>
          </a:p>
          <a:p>
            <a:pPr lvl="0"/>
            <a:r>
              <a:rPr lang="hr-HR" dirty="0" smtClean="0"/>
              <a:t>ugostiteljske djelatnosti</a:t>
            </a:r>
          </a:p>
          <a:p>
            <a:pPr lvl="0"/>
            <a:r>
              <a:rPr lang="hr-HR" dirty="0" smtClean="0"/>
              <a:t>ugostiteljstvo i turizam</a:t>
            </a:r>
          </a:p>
          <a:p>
            <a:pPr lvl="0"/>
            <a:r>
              <a:rPr lang="hr-HR" dirty="0" smtClean="0"/>
              <a:t>turističke agencije</a:t>
            </a:r>
          </a:p>
          <a:p>
            <a:pPr lvl="0"/>
            <a:r>
              <a:rPr lang="hr-HR" dirty="0" smtClean="0"/>
              <a:t>vrste ugovora s turističkim agencijama</a:t>
            </a:r>
          </a:p>
          <a:p>
            <a:pPr lvl="0"/>
            <a:r>
              <a:rPr lang="hr-HR" dirty="0" smtClean="0"/>
              <a:t>provizija turističkih agencija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</a:t>
            </a:r>
            <a:r>
              <a:rPr lang="hr-HR" sz="3500" dirty="0" smtClean="0"/>
              <a:t>agencije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provizija</a:t>
            </a:r>
            <a:r>
              <a:rPr lang="hr-HR" sz="2400" dirty="0"/>
              <a:t> je svota koju ugostiteljski objekt odobrava </a:t>
            </a:r>
            <a:r>
              <a:rPr lang="hr-HR" sz="2400" b="1" dirty="0"/>
              <a:t>u postotku ili fiksnom iznosu</a:t>
            </a:r>
            <a:r>
              <a:rPr lang="hr-HR" sz="2400" dirty="0"/>
              <a:t> za vrijednost pruženih usluga gostima koje je u ugostiteljski objekt uputila </a:t>
            </a:r>
            <a:r>
              <a:rPr lang="hr-HR" sz="2400" dirty="0" smtClean="0"/>
              <a:t>agencija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iznosi od 3% do 15% (nekad i više)</a:t>
            </a:r>
          </a:p>
          <a:p>
            <a:pPr>
              <a:spcBef>
                <a:spcPts val="600"/>
              </a:spcBef>
            </a:pPr>
            <a:endParaRPr lang="hr-HR" sz="2400" dirty="0"/>
          </a:p>
          <a:p>
            <a:pPr>
              <a:spcBef>
                <a:spcPts val="600"/>
              </a:spcBef>
            </a:pPr>
            <a:r>
              <a:rPr lang="hr-HR" sz="2400" dirty="0"/>
              <a:t>poslovni odnos između turističke agencije i ugostiteljskog objekta naziva se </a:t>
            </a:r>
            <a:r>
              <a:rPr lang="hr-HR" sz="2400" b="1" dirty="0">
                <a:solidFill>
                  <a:srgbClr val="FF0000"/>
                </a:solidFill>
              </a:rPr>
              <a:t>turističko posredovanje</a:t>
            </a:r>
            <a:endParaRPr lang="hr-HR" sz="24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369168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Ponovimo </a:t>
            </a:r>
            <a:r>
              <a:rPr lang="hr-HR" sz="2400" dirty="0" smtClean="0"/>
              <a:t>(Ugostiteljstvo kao gosp. djelatnost)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165304"/>
          </a:xfrm>
        </p:spPr>
        <p:txBody>
          <a:bodyPr>
            <a:noAutofit/>
          </a:bodyPr>
          <a:lstStyle/>
          <a:p>
            <a:pPr lvl="0">
              <a:spcBef>
                <a:spcPts val="800"/>
              </a:spcBef>
            </a:pPr>
            <a:r>
              <a:rPr lang="hr-HR" sz="2200" dirty="0" smtClean="0"/>
              <a:t>Što je ugostiteljstvo?</a:t>
            </a:r>
          </a:p>
          <a:p>
            <a:pPr lvl="1">
              <a:spcBef>
                <a:spcPts val="0"/>
              </a:spcBef>
            </a:pPr>
            <a:r>
              <a:rPr lang="hr-HR" sz="2000" b="1" i="1" dirty="0" smtClean="0">
                <a:solidFill>
                  <a:srgbClr val="FF0000"/>
                </a:solidFill>
              </a:rPr>
              <a:t>uslužna</a:t>
            </a:r>
            <a:r>
              <a:rPr lang="hr-HR" sz="2000" i="1" dirty="0" smtClean="0"/>
              <a:t> </a:t>
            </a:r>
            <a:r>
              <a:rPr lang="hr-HR" sz="2000" i="1" dirty="0"/>
              <a:t>i </a:t>
            </a:r>
            <a:r>
              <a:rPr lang="hr-HR" sz="2000" b="1" i="1" dirty="0">
                <a:solidFill>
                  <a:srgbClr val="FF0000"/>
                </a:solidFill>
              </a:rPr>
              <a:t>proizvodna</a:t>
            </a:r>
            <a:r>
              <a:rPr lang="hr-HR" sz="2000" i="1" dirty="0"/>
              <a:t> </a:t>
            </a:r>
            <a:r>
              <a:rPr lang="hr-HR" sz="2000" b="1" i="1" dirty="0">
                <a:solidFill>
                  <a:srgbClr val="FF0000"/>
                </a:solidFill>
              </a:rPr>
              <a:t>djelatnost</a:t>
            </a:r>
            <a:r>
              <a:rPr lang="hr-HR" sz="2000" i="1" dirty="0"/>
              <a:t> koja se bavi </a:t>
            </a:r>
            <a:r>
              <a:rPr lang="hr-HR" sz="2000" b="1" i="1" dirty="0">
                <a:solidFill>
                  <a:srgbClr val="FF0000"/>
                </a:solidFill>
              </a:rPr>
              <a:t>prodajom</a:t>
            </a:r>
            <a:r>
              <a:rPr lang="hr-HR" sz="2000" i="1" dirty="0"/>
              <a:t>, </a:t>
            </a:r>
            <a:r>
              <a:rPr lang="hr-HR" sz="2000" b="1" i="1" dirty="0">
                <a:solidFill>
                  <a:srgbClr val="FF0000"/>
                </a:solidFill>
              </a:rPr>
              <a:t>pripremom</a:t>
            </a:r>
            <a:r>
              <a:rPr lang="hr-HR" sz="2000" i="1" dirty="0"/>
              <a:t> i </a:t>
            </a:r>
            <a:r>
              <a:rPr lang="hr-HR" sz="2000" b="1" i="1" dirty="0">
                <a:solidFill>
                  <a:srgbClr val="FF0000"/>
                </a:solidFill>
              </a:rPr>
              <a:t>posluživanjem</a:t>
            </a:r>
            <a:r>
              <a:rPr lang="hr-HR" sz="2000" i="1" dirty="0"/>
              <a:t> raznovrsne hrane, napitaka i pića te  pružanjem </a:t>
            </a:r>
            <a:r>
              <a:rPr lang="hr-HR" sz="2000" b="1" i="1" dirty="0">
                <a:solidFill>
                  <a:srgbClr val="FF0000"/>
                </a:solidFill>
              </a:rPr>
              <a:t>usluga smještaja </a:t>
            </a:r>
            <a:r>
              <a:rPr lang="hr-HR" sz="2000" i="1" dirty="0"/>
              <a:t>u posebno pripremljenim sobama i apartmanima te pružanjem </a:t>
            </a:r>
            <a:r>
              <a:rPr lang="hr-HR" sz="2000" b="1" i="1" dirty="0">
                <a:solidFill>
                  <a:srgbClr val="FF0000"/>
                </a:solidFill>
              </a:rPr>
              <a:t>usluga zabave </a:t>
            </a:r>
            <a:r>
              <a:rPr lang="hr-HR" sz="2000" i="1" dirty="0"/>
              <a:t>i </a:t>
            </a:r>
            <a:r>
              <a:rPr lang="hr-HR" sz="2000" b="1" i="1" dirty="0">
                <a:solidFill>
                  <a:srgbClr val="FF0000"/>
                </a:solidFill>
              </a:rPr>
              <a:t>rekreacije</a:t>
            </a:r>
            <a:r>
              <a:rPr lang="hr-HR" sz="2000" i="1" dirty="0"/>
              <a:t> i njihovom prodajom u ugostiteljskom objektu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Je li ugostiteljstvo proizvodna ili uslužna djelatnost?</a:t>
            </a:r>
          </a:p>
          <a:p>
            <a:pPr lvl="1">
              <a:spcBef>
                <a:spcPts val="0"/>
              </a:spcBef>
            </a:pPr>
            <a:r>
              <a:rPr lang="hr-HR" sz="2000" b="1" i="1" dirty="0"/>
              <a:t>ugostiteljstvo je i proizvodna i uslužna djelatnost </a:t>
            </a:r>
            <a:r>
              <a:rPr lang="hr-HR" sz="2000" i="1" dirty="0"/>
              <a:t>koja zahtjeva </a:t>
            </a:r>
            <a:r>
              <a:rPr lang="hr-HR" sz="2000" b="1" i="1" dirty="0">
                <a:solidFill>
                  <a:srgbClr val="FF0000"/>
                </a:solidFill>
              </a:rPr>
              <a:t>puno ljudskog rada </a:t>
            </a:r>
            <a:r>
              <a:rPr lang="hr-HR" sz="2000" i="1" dirty="0"/>
              <a:t>jer se u proizvodnji i posluživanju </a:t>
            </a:r>
            <a:r>
              <a:rPr lang="hr-HR" sz="2000" b="1" i="1" dirty="0">
                <a:solidFill>
                  <a:srgbClr val="FF0000"/>
                </a:solidFill>
              </a:rPr>
              <a:t>koristi malo strojnog rada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Koje se ugostiteljske djelatnosti?</a:t>
            </a:r>
          </a:p>
          <a:p>
            <a:pPr lvl="1">
              <a:spcBef>
                <a:spcPts val="0"/>
              </a:spcBef>
            </a:pPr>
            <a:r>
              <a:rPr lang="hr-HR" sz="2000" i="1" dirty="0" smtClean="0"/>
              <a:t>hotelijerstvo, restauraterstvo, barovi i animacija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Što je turizam?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turizam</a:t>
            </a:r>
            <a:r>
              <a:rPr lang="hr-HR" sz="2000" i="1" dirty="0"/>
              <a:t> označava putovanje ljudi i njihov boravak duže ili kraće vrijeme u nekom mjestu koje nije mjesto njihova stalnog boravka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Kakva je uloga ugostiteljstva u turizmu?</a:t>
            </a:r>
          </a:p>
          <a:p>
            <a:pPr lvl="1">
              <a:spcBef>
                <a:spcPts val="0"/>
              </a:spcBef>
            </a:pPr>
            <a:r>
              <a:rPr lang="hr-HR" sz="2000" i="1" dirty="0"/>
              <a:t>ugostiteljstvo čini </a:t>
            </a:r>
            <a:r>
              <a:rPr lang="hr-HR" sz="2000" b="1" i="1" dirty="0">
                <a:solidFill>
                  <a:srgbClr val="FF0000"/>
                </a:solidFill>
              </a:rPr>
              <a:t>receptivu</a:t>
            </a:r>
            <a:r>
              <a:rPr lang="hr-HR" sz="2000" i="1" dirty="0"/>
              <a:t> (sposobnost prihvaćanja gostiju) turizma nekog mjesta – </a:t>
            </a:r>
            <a:r>
              <a:rPr lang="hr-HR" sz="2000" b="1" i="1" dirty="0">
                <a:solidFill>
                  <a:srgbClr val="FF0000"/>
                </a:solidFill>
              </a:rPr>
              <a:t>materijalna baza turizma</a:t>
            </a:r>
            <a:endParaRPr lang="hr-HR" sz="2000" i="1" dirty="0">
              <a:solidFill>
                <a:srgbClr val="FF0000"/>
              </a:solidFill>
            </a:endParaRPr>
          </a:p>
          <a:p>
            <a:pPr lvl="0"/>
            <a:endParaRPr lang="hr-HR" sz="22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Ponovimo </a:t>
            </a:r>
            <a:r>
              <a:rPr lang="hr-HR" sz="2400" dirty="0" smtClean="0"/>
              <a:t>(Ugostiteljstvo kao gosp. djelatnost)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237312"/>
          </a:xfrm>
        </p:spPr>
        <p:txBody>
          <a:bodyPr>
            <a:noAutofit/>
          </a:bodyPr>
          <a:lstStyle/>
          <a:p>
            <a:pPr lvl="0">
              <a:spcBef>
                <a:spcPts val="800"/>
              </a:spcBef>
            </a:pPr>
            <a:r>
              <a:rPr lang="hr-HR" sz="2200" dirty="0"/>
              <a:t>Što su receptivne a što emitivne turističke zemlje?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receptivne</a:t>
            </a:r>
            <a:r>
              <a:rPr lang="hr-HR" sz="2000" b="1" i="1" dirty="0"/>
              <a:t> turističke zemlje</a:t>
            </a:r>
            <a:r>
              <a:rPr lang="hr-HR" sz="2000" i="1" dirty="0"/>
              <a:t> – zemlje koje primaju goste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emitivne</a:t>
            </a:r>
            <a:r>
              <a:rPr lang="hr-HR" sz="2000" b="1" i="1" dirty="0"/>
              <a:t> turističke zemlje</a:t>
            </a:r>
            <a:r>
              <a:rPr lang="hr-HR" sz="2000" i="1" dirty="0"/>
              <a:t> – zemlje iz kojih dolaze gosti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Je li Hrvatska receptivna ili emitivna turistička zemlja? Objasni.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Što su putničke agencije?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putničke agencije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su </a:t>
            </a:r>
            <a:r>
              <a:rPr lang="hr-HR" sz="2000" i="1" u="sng" dirty="0"/>
              <a:t>posrednici</a:t>
            </a:r>
            <a:r>
              <a:rPr lang="hr-HR" sz="2000" i="1" dirty="0"/>
              <a:t> između ugostiteljskih poslovnih jedinica (hotela, pansiona, hotelskih naselja, apartmana…) i potencijalnih gostiju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Koje su vrste ugovora između ugostiteljskih objekata i putničkih agencija?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okvirni ugovor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(„ugovor na osnovi zatražene i potvrđene rezervacije“)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ugovor o alotmanu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(</a:t>
            </a:r>
            <a:r>
              <a:rPr lang="hr-HR" sz="2000" i="1" dirty="0" err="1"/>
              <a:t>alotmanski</a:t>
            </a:r>
            <a:r>
              <a:rPr lang="hr-HR" sz="2000" i="1" dirty="0"/>
              <a:t> ugovor)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ugovor o zakupu kapaciteta</a:t>
            </a:r>
            <a:r>
              <a:rPr lang="hr-HR" sz="2000" i="1" dirty="0">
                <a:solidFill>
                  <a:srgbClr val="FF0000"/>
                </a:solidFill>
              </a:rPr>
              <a:t> </a:t>
            </a:r>
            <a:r>
              <a:rPr lang="hr-HR" sz="2000" i="1" dirty="0"/>
              <a:t>(„fiksni ugovor“ i „ugovor puno za prazno“)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Što je provizija putničke agencije?</a:t>
            </a:r>
          </a:p>
          <a:p>
            <a:pPr lvl="1">
              <a:spcBef>
                <a:spcPts val="0"/>
              </a:spcBef>
            </a:pPr>
            <a:r>
              <a:rPr lang="hr-HR" sz="2000" b="1" i="1" dirty="0">
                <a:solidFill>
                  <a:srgbClr val="FF0000"/>
                </a:solidFill>
              </a:rPr>
              <a:t>provizija</a:t>
            </a:r>
            <a:r>
              <a:rPr lang="hr-HR" sz="2000" i="1" dirty="0"/>
              <a:t> je svota koju ugostiteljski objekt odobrava </a:t>
            </a:r>
            <a:r>
              <a:rPr lang="hr-HR" sz="2000" b="1" i="1" dirty="0"/>
              <a:t>u postotku ili fiksnom iznosu</a:t>
            </a:r>
            <a:r>
              <a:rPr lang="hr-HR" sz="2000" i="1" dirty="0"/>
              <a:t> za vrijednost pruženih usluga gostima koje je u ugostiteljski objekt uputila agencija</a:t>
            </a:r>
          </a:p>
          <a:p>
            <a:pPr lvl="0">
              <a:spcBef>
                <a:spcPts val="800"/>
              </a:spcBef>
            </a:pPr>
            <a:r>
              <a:rPr lang="hr-HR" sz="2200" dirty="0" smtClean="0"/>
              <a:t>Što je turističko posredovanje?</a:t>
            </a:r>
          </a:p>
          <a:p>
            <a:pPr lvl="1">
              <a:spcBef>
                <a:spcPts val="0"/>
              </a:spcBef>
            </a:pPr>
            <a:r>
              <a:rPr lang="hr-HR" sz="2000" i="1" dirty="0"/>
              <a:t>poslovni odnos između turističke agencije i ugostiteljskog objekta naziva se </a:t>
            </a:r>
            <a:r>
              <a:rPr lang="hr-HR" sz="2000" b="1" i="1" dirty="0">
                <a:solidFill>
                  <a:srgbClr val="FF0000"/>
                </a:solidFill>
              </a:rPr>
              <a:t>turističko </a:t>
            </a:r>
            <a:r>
              <a:rPr lang="hr-HR" sz="2000" b="1" i="1" dirty="0" smtClean="0">
                <a:solidFill>
                  <a:srgbClr val="FF0000"/>
                </a:solidFill>
              </a:rPr>
              <a:t>posredovanje</a:t>
            </a:r>
            <a:endParaRPr lang="hr-HR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5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</a:t>
            </a:r>
            <a:r>
              <a:rPr lang="hr-HR" sz="3500" dirty="0" smtClean="0"/>
              <a:t>trgovina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trgovina</a:t>
            </a:r>
            <a:r>
              <a:rPr lang="hr-HR" sz="2200" dirty="0"/>
              <a:t> – posredništvo između proizvođača i </a:t>
            </a:r>
            <a:r>
              <a:rPr lang="hr-HR" sz="2200" dirty="0" smtClean="0"/>
              <a:t>potrošača</a:t>
            </a:r>
          </a:p>
          <a:p>
            <a:pPr lvl="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ugostiteljstvo </a:t>
            </a:r>
            <a:r>
              <a:rPr lang="hr-HR" sz="2200" b="1" dirty="0">
                <a:solidFill>
                  <a:srgbClr val="FF0000"/>
                </a:solidFill>
              </a:rPr>
              <a:t>je veliki potrošač različitih roba</a:t>
            </a:r>
            <a:r>
              <a:rPr lang="hr-HR" sz="2200" dirty="0"/>
              <a:t>, posebice živežnih namirnica, raznovrsnih pića, higijenskih potrepština i sanitarnih pomagala, odjeće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restoran ima u ponudi raznovrsnu ribu, ali dobavljač nije u mogućnosti dostaviti željenu ribu radi </a:t>
            </a:r>
            <a:r>
              <a:rPr lang="hr-HR" sz="2200" i="1" dirty="0" smtClean="0"/>
              <a:t>nestašice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  <a:endParaRPr lang="hr-HR" sz="2200" dirty="0" smtClean="0"/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sir </a:t>
            </a:r>
            <a:r>
              <a:rPr lang="hr-HR" sz="2200" i="1" dirty="0" smtClean="0"/>
              <a:t>i pršut se režu </a:t>
            </a:r>
            <a:r>
              <a:rPr lang="hr-HR" sz="2200" i="1" dirty="0"/>
              <a:t>i </a:t>
            </a:r>
            <a:r>
              <a:rPr lang="hr-HR" sz="2200" i="1" dirty="0" smtClean="0"/>
              <a:t>poslužuju, pića </a:t>
            </a:r>
            <a:r>
              <a:rPr lang="hr-HR" sz="2200" i="1" dirty="0"/>
              <a:t>se toče u čaše i sl</a:t>
            </a:r>
            <a:r>
              <a:rPr lang="hr-HR" sz="2200" i="1" dirty="0" smtClean="0"/>
              <a:t>.</a:t>
            </a:r>
            <a:endParaRPr lang="hr-HR" sz="2200" dirty="0"/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trgovina i ugostiteljstvo spadaju u </a:t>
            </a:r>
            <a:r>
              <a:rPr lang="hr-HR" sz="2200" b="1" dirty="0" smtClean="0">
                <a:solidFill>
                  <a:srgbClr val="FF0000"/>
                </a:solidFill>
              </a:rPr>
              <a:t>uslužne djelatnosti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za </a:t>
            </a:r>
            <a:r>
              <a:rPr lang="hr-HR" sz="2200" dirty="0"/>
              <a:t>razliku od trgovine, ugostiteljstvo u svome sastavu ima osim uslužnih i </a:t>
            </a:r>
            <a:r>
              <a:rPr lang="hr-HR" sz="2200" b="1" dirty="0">
                <a:solidFill>
                  <a:srgbClr val="FF0000"/>
                </a:solidFill>
              </a:rPr>
              <a:t>proizvodne djelatnosti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ugostiteljstvo je upućeno na trgovinu</a:t>
            </a:r>
            <a:r>
              <a:rPr lang="hr-HR" sz="2200" dirty="0"/>
              <a:t>, a trgovina uvelike profitira od ugostiteljstva</a:t>
            </a:r>
          </a:p>
        </p:txBody>
      </p:sp>
    </p:spTree>
    <p:extLst>
      <p:ext uri="{BB962C8B-B14F-4D97-AF65-F5344CB8AC3E}">
        <p14:creationId xmlns:p14="http://schemas.microsoft.com/office/powerpoint/2010/main" val="262982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</a:t>
            </a:r>
            <a:r>
              <a:rPr lang="hr-HR" sz="3500" dirty="0" smtClean="0"/>
              <a:t>obrt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obrt</a:t>
            </a:r>
            <a:r>
              <a:rPr lang="hr-HR" sz="2400" dirty="0"/>
              <a:t> – djelatnost koja može biti proizvodna, prometna i uslužna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obrtničke djelatnosti se </a:t>
            </a:r>
            <a:r>
              <a:rPr lang="hr-HR" sz="2400" b="1" dirty="0">
                <a:solidFill>
                  <a:srgbClr val="FF0000"/>
                </a:solidFill>
              </a:rPr>
              <a:t>pretežno obavljaju ručno uz pomoć alata ili s manje strojeva </a:t>
            </a:r>
            <a:r>
              <a:rPr lang="hr-HR" sz="2400" dirty="0"/>
              <a:t>(nije industrijska proizvodnja), </a:t>
            </a:r>
            <a:r>
              <a:rPr lang="hr-HR" sz="2400" b="1" dirty="0">
                <a:solidFill>
                  <a:srgbClr val="FF0000"/>
                </a:solidFill>
              </a:rPr>
              <a:t>manji broj zaposlenih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manja proizvodnja </a:t>
            </a:r>
            <a:r>
              <a:rPr lang="hr-HR" sz="2400" dirty="0"/>
              <a:t>(nije serijska kao u tvornicama)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obrtnici su bitni za ugostiteljstvo radi raznovrsnih </a:t>
            </a:r>
            <a:r>
              <a:rPr lang="hr-HR" sz="2400" b="1" dirty="0" smtClean="0">
                <a:solidFill>
                  <a:srgbClr val="FF0000"/>
                </a:solidFill>
              </a:rPr>
              <a:t>usluga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popravak </a:t>
            </a:r>
            <a:r>
              <a:rPr lang="hr-HR" sz="2400" dirty="0"/>
              <a:t>vodoinstalacija, elektroinstalacija, </a:t>
            </a:r>
            <a:r>
              <a:rPr lang="hr-HR" sz="2400" dirty="0" smtClean="0"/>
              <a:t>slastičari, pekari, praonice rublja, održavanje okoliša…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uglavnom </a:t>
            </a:r>
            <a:r>
              <a:rPr lang="hr-HR" sz="2400" dirty="0"/>
              <a:t>vezanim za održavanje ugostiteljskih objekata i dobavljanje </a:t>
            </a:r>
            <a:r>
              <a:rPr lang="hr-HR" sz="2400" dirty="0" smtClean="0"/>
              <a:t>namirnica</a:t>
            </a:r>
            <a:endParaRPr lang="hr-HR" sz="2400" dirty="0"/>
          </a:p>
          <a:p>
            <a:pPr lvl="0">
              <a:spcBef>
                <a:spcPts val="1800"/>
              </a:spcBef>
            </a:pPr>
            <a:r>
              <a:rPr lang="hr-HR" sz="2400" dirty="0"/>
              <a:t>neki obrti mogu biti </a:t>
            </a:r>
            <a:r>
              <a:rPr lang="hr-HR" sz="2400" b="1" dirty="0">
                <a:solidFill>
                  <a:srgbClr val="FF0000"/>
                </a:solidFill>
              </a:rPr>
              <a:t>u sklopu ugostiteljskog </a:t>
            </a:r>
            <a:r>
              <a:rPr lang="hr-HR" sz="2400" b="1" dirty="0" smtClean="0">
                <a:solidFill>
                  <a:srgbClr val="FF0000"/>
                </a:solidFill>
              </a:rPr>
              <a:t>objekta</a:t>
            </a:r>
            <a:r>
              <a:rPr lang="hr-HR" sz="2400" dirty="0" smtClean="0"/>
              <a:t> </a:t>
            </a:r>
          </a:p>
          <a:p>
            <a:pPr lvl="1">
              <a:spcBef>
                <a:spcPts val="600"/>
              </a:spcBef>
            </a:pPr>
            <a:r>
              <a:rPr lang="hr-HR" sz="2400" i="1" dirty="0" smtClean="0"/>
              <a:t>npr</a:t>
            </a:r>
            <a:r>
              <a:rPr lang="hr-HR" sz="2400" i="1" dirty="0"/>
              <a:t>. hotel u sklopu ima frizerski salon, pedikera, brijača, fotografa, </a:t>
            </a:r>
            <a:r>
              <a:rPr lang="hr-HR" sz="2400" i="1" dirty="0" smtClean="0"/>
              <a:t>pekaru, slastičarnicu </a:t>
            </a:r>
            <a:r>
              <a:rPr lang="hr-HR" sz="2400" i="1" dirty="0"/>
              <a:t>i dr.</a:t>
            </a:r>
          </a:p>
        </p:txBody>
      </p:sp>
    </p:spTree>
    <p:extLst>
      <p:ext uri="{BB962C8B-B14F-4D97-AF65-F5344CB8AC3E}">
        <p14:creationId xmlns:p14="http://schemas.microsoft.com/office/powerpoint/2010/main" val="405279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</a:t>
            </a:r>
            <a:r>
              <a:rPr lang="hr-HR" sz="3500" dirty="0" smtClean="0"/>
              <a:t>industrija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dirty="0"/>
              <a:t>obrti se ubrajaju u uslužne i proizvodne djelatnosti, dok je </a:t>
            </a:r>
            <a:r>
              <a:rPr lang="hr-HR" sz="2400" b="1" dirty="0">
                <a:solidFill>
                  <a:srgbClr val="FF0000"/>
                </a:solidFill>
              </a:rPr>
              <a:t>industrija čista proizvodna djelatnost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razliku od obrta, industrija zapošljava </a:t>
            </a:r>
            <a:r>
              <a:rPr lang="hr-HR" sz="2400" b="1" dirty="0">
                <a:solidFill>
                  <a:srgbClr val="FF0000"/>
                </a:solidFill>
              </a:rPr>
              <a:t>veći broj radnika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proizvodi serijski </a:t>
            </a:r>
            <a:r>
              <a:rPr lang="hr-HR" sz="2400" dirty="0"/>
              <a:t>veći broj proizvoda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za ugostiteljstvo je bitna industrija hrane i pića, drvna, tekstilna, </a:t>
            </a:r>
            <a:r>
              <a:rPr lang="hr-HR" sz="2400" dirty="0" err="1"/>
              <a:t>ind</a:t>
            </a:r>
            <a:r>
              <a:rPr lang="hr-HR" sz="2400" dirty="0"/>
              <a:t>. porculana i stakla, elektroindustrija, </a:t>
            </a:r>
            <a:r>
              <a:rPr lang="hr-HR" sz="2400" dirty="0" err="1"/>
              <a:t>ind</a:t>
            </a:r>
            <a:r>
              <a:rPr lang="hr-HR" sz="2400" dirty="0"/>
              <a:t>. rashladnih uređaja i dr.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„hotelska industrija“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400" dirty="0"/>
              <a:t>– hoteli s više od 1000 postelja, restauracije s većim brojem sjedala i dr. – masovni turizam</a:t>
            </a:r>
          </a:p>
        </p:txBody>
      </p:sp>
    </p:spTree>
    <p:extLst>
      <p:ext uri="{BB962C8B-B14F-4D97-AF65-F5344CB8AC3E}">
        <p14:creationId xmlns:p14="http://schemas.microsoft.com/office/powerpoint/2010/main" val="296911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rstWolrd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49" y="116632"/>
            <a:ext cx="9079817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07768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7 351 soba</a:t>
            </a:r>
            <a:endParaRPr lang="hr-HR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795972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First World Hotel, </a:t>
            </a:r>
            <a:r>
              <a:rPr lang="hr-HR" dirty="0" err="1"/>
              <a:t>Malaysia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203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Venetian hotel Las Vega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92423" y="3545632"/>
            <a:ext cx="5883423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MGM Grand hotel in Las Veg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3775"/>
            <a:ext cx="6955787" cy="355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2280" y="673532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6 850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75656" y="621814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7 117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5502713"/>
            <a:ext cx="2936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Venetian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Palazzo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092281" y="4636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MGM Grand,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168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uxor-Las-Vegas-hot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7811" y="3620863"/>
            <a:ext cx="7517184" cy="328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xcalibur Hotel and Casino Las Vega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-27384"/>
            <a:ext cx="5041629" cy="364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96049" y="6332299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4 401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3481" y="457508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4 008 soba</a:t>
            </a:r>
            <a:endParaRPr lang="hr-HR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38910" y="77716"/>
            <a:ext cx="372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Excalibur</a:t>
            </a:r>
            <a:r>
              <a:rPr lang="hr-HR" dirty="0"/>
              <a:t> Hotel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Casino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396049" y="5953100"/>
            <a:ext cx="16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Luxor</a:t>
            </a:r>
            <a:r>
              <a:rPr lang="hr-HR" dirty="0"/>
              <a:t>, Las </a:t>
            </a:r>
            <a:r>
              <a:rPr lang="hr-HR" dirty="0" err="1"/>
              <a:t>Vegas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5750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Gamma and Delta buildings of the Izmailovo hotel in Moscow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49" b="7982"/>
          <a:stretch/>
        </p:blipFill>
        <p:spPr bwMode="auto">
          <a:xfrm>
            <a:off x="0" y="3414101"/>
            <a:ext cx="7020272" cy="344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0272" y="6295575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5 000 soba</a:t>
            </a:r>
            <a:endParaRPr lang="hr-HR" sz="2800" b="1" dirty="0"/>
          </a:p>
        </p:txBody>
      </p:sp>
      <p:pic>
        <p:nvPicPr>
          <p:cNvPr id="5" name="Picture 2" descr="AmbassadorCityJomtienHotel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3" r="1635" b="15916"/>
          <a:stretch/>
        </p:blipFill>
        <p:spPr bwMode="auto">
          <a:xfrm>
            <a:off x="1969821" y="23742"/>
            <a:ext cx="7186941" cy="340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241" y="601524"/>
            <a:ext cx="1784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2800" b="1" dirty="0" smtClean="0"/>
              <a:t>4 219 soba</a:t>
            </a:r>
            <a:endParaRPr lang="hr-HR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5590981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Izmailovo</a:t>
            </a:r>
            <a:r>
              <a:rPr lang="hr-HR" dirty="0"/>
              <a:t> Hotel, </a:t>
            </a:r>
            <a:r>
              <a:rPr lang="hr-HR" dirty="0" smtClean="0"/>
              <a:t>Moskva</a:t>
            </a:r>
            <a:endParaRPr lang="hr-HR" dirty="0"/>
          </a:p>
        </p:txBody>
      </p:sp>
      <p:sp>
        <p:nvSpPr>
          <p:cNvPr id="8" name="TextBox 7"/>
          <p:cNvSpPr txBox="1"/>
          <p:nvPr/>
        </p:nvSpPr>
        <p:spPr>
          <a:xfrm>
            <a:off x="-93722" y="23742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err="1"/>
              <a:t>Ambassador</a:t>
            </a:r>
            <a:r>
              <a:rPr lang="hr-HR" dirty="0"/>
              <a:t> City </a:t>
            </a:r>
            <a:r>
              <a:rPr lang="hr-HR" dirty="0" err="1"/>
              <a:t>Jomtien</a:t>
            </a:r>
            <a:r>
              <a:rPr lang="hr-HR" dirty="0" smtClean="0"/>
              <a:t>, </a:t>
            </a:r>
            <a:r>
              <a:rPr lang="hr-HR" dirty="0" err="1"/>
              <a:t>Thailand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006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Ugostiteljstvo - pojam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8" y="1000108"/>
            <a:ext cx="9110402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ugostiteljstvo</a:t>
            </a:r>
            <a:r>
              <a:rPr lang="hr-HR" dirty="0" smtClean="0"/>
              <a:t> – </a:t>
            </a:r>
            <a:r>
              <a:rPr lang="hr-HR" b="1" dirty="0" smtClean="0">
                <a:solidFill>
                  <a:srgbClr val="FF0000"/>
                </a:solidFill>
              </a:rPr>
              <a:t>uslužna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proizvodna</a:t>
            </a:r>
            <a:r>
              <a:rPr lang="hr-HR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djelatnost</a:t>
            </a:r>
            <a:r>
              <a:rPr lang="hr-HR" dirty="0" smtClean="0"/>
              <a:t> koja se bavi </a:t>
            </a:r>
            <a:r>
              <a:rPr lang="hr-HR" b="1" dirty="0" smtClean="0">
                <a:solidFill>
                  <a:srgbClr val="FF0000"/>
                </a:solidFill>
              </a:rPr>
              <a:t>prodajom</a:t>
            </a:r>
            <a:r>
              <a:rPr lang="hr-HR" dirty="0" smtClean="0"/>
              <a:t>, </a:t>
            </a:r>
            <a:r>
              <a:rPr lang="hr-HR" b="1" dirty="0" smtClean="0">
                <a:solidFill>
                  <a:srgbClr val="FF0000"/>
                </a:solidFill>
              </a:rPr>
              <a:t>pripremom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posluživanjem</a:t>
            </a:r>
            <a:r>
              <a:rPr lang="hr-HR" dirty="0" smtClean="0"/>
              <a:t> raznovrsne hrane, napitaka i pića te  pružanjem </a:t>
            </a:r>
            <a:r>
              <a:rPr lang="hr-HR" b="1" dirty="0" smtClean="0">
                <a:solidFill>
                  <a:srgbClr val="FF0000"/>
                </a:solidFill>
              </a:rPr>
              <a:t>usluga smještaja </a:t>
            </a:r>
            <a:r>
              <a:rPr lang="hr-HR" dirty="0" smtClean="0"/>
              <a:t>u posebno pripremljenim sobama i apartmanima te pružanjem </a:t>
            </a:r>
            <a:r>
              <a:rPr lang="hr-HR" b="1" dirty="0" smtClean="0">
                <a:solidFill>
                  <a:srgbClr val="FF0000"/>
                </a:solidFill>
              </a:rPr>
              <a:t>usluga zabave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0000"/>
                </a:solidFill>
              </a:rPr>
              <a:t>rekreacije</a:t>
            </a:r>
            <a:r>
              <a:rPr lang="hr-HR" dirty="0" smtClean="0"/>
              <a:t> i njihovom prodajom u ugostiteljskom objektu</a:t>
            </a:r>
          </a:p>
          <a:p>
            <a:endParaRPr lang="hr-HR" b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265715" y="4869160"/>
            <a:ext cx="5842793" cy="1944216"/>
            <a:chOff x="3942810" y="5183092"/>
            <a:chExt cx="5201190" cy="1730720"/>
          </a:xfrm>
        </p:grpSpPr>
        <p:pic>
          <p:nvPicPr>
            <p:cNvPr id="14" name="Picture 10" descr="http://www.hrvaska.net/large/Animation02_5109.jpg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48" y="5183092"/>
              <a:ext cx="2535852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http://www.wegoplaces.me/wp-content/uploads/2015/01/Sea-bedroom-tray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942810" y="5183093"/>
              <a:ext cx="2635811" cy="1730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0" y="4992340"/>
            <a:ext cx="3160975" cy="1865660"/>
            <a:chOff x="129917" y="4725144"/>
            <a:chExt cx="3598935" cy="2124152"/>
          </a:xfrm>
        </p:grpSpPr>
        <p:pic>
          <p:nvPicPr>
            <p:cNvPr id="11" name="Picture 2" descr="http://www.zachodniopomorskatablica.pl/uploads/images/4873-big-3-1434390514.jpe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9917" y="4810808"/>
              <a:ext cx="2648909" cy="203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a2ua.com/chef/chef-006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458192" y="4725144"/>
              <a:ext cx="1270660" cy="2124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107504" y="1052736"/>
            <a:ext cx="734481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5" name="Group 4"/>
          <p:cNvGrpSpPr/>
          <p:nvPr/>
        </p:nvGrpSpPr>
        <p:grpSpPr>
          <a:xfrm>
            <a:off x="467544" y="1038961"/>
            <a:ext cx="8064896" cy="1309919"/>
            <a:chOff x="467544" y="1038961"/>
            <a:chExt cx="8064896" cy="1309919"/>
          </a:xfrm>
        </p:grpSpPr>
        <p:sp>
          <p:nvSpPr>
            <p:cNvPr id="16" name="Rectangle 15"/>
            <p:cNvSpPr/>
            <p:nvPr/>
          </p:nvSpPr>
          <p:spPr>
            <a:xfrm>
              <a:off x="7452320" y="1038961"/>
              <a:ext cx="108012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544" y="1484784"/>
              <a:ext cx="806489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7544" y="1916832"/>
              <a:ext cx="309634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7544" y="1965090"/>
            <a:ext cx="7992888" cy="864096"/>
            <a:chOff x="467544" y="1965090"/>
            <a:chExt cx="7992888" cy="864096"/>
          </a:xfrm>
        </p:grpSpPr>
        <p:sp>
          <p:nvSpPr>
            <p:cNvPr id="19" name="Rectangle 18"/>
            <p:cNvSpPr/>
            <p:nvPr/>
          </p:nvSpPr>
          <p:spPr>
            <a:xfrm>
              <a:off x="3563888" y="1965090"/>
              <a:ext cx="4896544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7544" y="2397138"/>
              <a:ext cx="6840760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544" y="2348880"/>
            <a:ext cx="8496943" cy="1296144"/>
            <a:chOff x="467544" y="2348880"/>
            <a:chExt cx="8496943" cy="1296144"/>
          </a:xfrm>
        </p:grpSpPr>
        <p:sp>
          <p:nvSpPr>
            <p:cNvPr id="21" name="Rectangle 20"/>
            <p:cNvSpPr/>
            <p:nvPr/>
          </p:nvSpPr>
          <p:spPr>
            <a:xfrm>
              <a:off x="7308304" y="2348880"/>
              <a:ext cx="1224136" cy="4320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7544" y="2829186"/>
              <a:ext cx="8496943" cy="815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6237312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/>
              <a:t>10 000 soba</a:t>
            </a:r>
            <a:endParaRPr lang="hr-H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659530"/>
            <a:ext cx="200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/>
              <a:t>Abraj</a:t>
            </a:r>
            <a:r>
              <a:rPr lang="hr-HR" dirty="0"/>
              <a:t> </a:t>
            </a:r>
            <a:r>
              <a:rPr lang="hr-HR" dirty="0" err="1" smtClean="0"/>
              <a:t>Kudai</a:t>
            </a:r>
            <a:r>
              <a:rPr lang="hr-HR" dirty="0" smtClean="0"/>
              <a:t>, Meka, Saudijska Arabija</a:t>
            </a:r>
            <a:endParaRPr lang="hr-HR" dirty="0"/>
          </a:p>
        </p:txBody>
      </p:sp>
      <p:pic>
        <p:nvPicPr>
          <p:cNvPr id="3076" name="Picture 4" descr="http://images.indianexpress.com/2016/08/abraj-kudai-full2_759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4056" y="2797803"/>
            <a:ext cx="3850819" cy="4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betterinteriors.in/wp-content/uploads/2015/07/mecca-555f590ae58ece07f9000165_mecca-to-build-the-world-s-largest-hotel_abraj-kudai-001-530x459-cop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5364290" cy="46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3200" dirty="0"/>
              <a:t>Ugostiteljstvo i </a:t>
            </a:r>
            <a:r>
              <a:rPr lang="hr-HR" sz="3200" dirty="0" smtClean="0"/>
              <a:t>trgovina, obrti i industrija</a:t>
            </a:r>
            <a:r>
              <a:rPr lang="hr-HR" sz="2800" dirty="0" smtClean="0"/>
              <a:t>	</a:t>
            </a:r>
            <a:r>
              <a:rPr lang="hr-HR" sz="2400" dirty="0" smtClean="0"/>
              <a:t>(plan ploče)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TRGOVINA</a:t>
            </a:r>
          </a:p>
          <a:p>
            <a:pPr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trgovina</a:t>
            </a:r>
            <a:r>
              <a:rPr lang="hr-HR" sz="2200" dirty="0" smtClean="0"/>
              <a:t> </a:t>
            </a:r>
            <a:r>
              <a:rPr lang="hr-HR" sz="2200" dirty="0"/>
              <a:t>– posredništvo između proizvođača i </a:t>
            </a:r>
            <a:r>
              <a:rPr lang="hr-HR" sz="2200" dirty="0" smtClean="0"/>
              <a:t>potrošača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ugostiteljstvo </a:t>
            </a:r>
            <a:r>
              <a:rPr lang="hr-HR" sz="2200" b="1" dirty="0" smtClean="0">
                <a:solidFill>
                  <a:srgbClr val="FF0000"/>
                </a:solidFill>
              </a:rPr>
              <a:t>ovisi o trgovini </a:t>
            </a:r>
            <a:r>
              <a:rPr lang="hr-HR" sz="2200" dirty="0" smtClean="0"/>
              <a:t>kod nabave robe za proizvodnju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restoran ima u ponudi raznovrsnu ribu, ali dobavljač nije u mogućnosti dostaviti željenu ribu radi nestašice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sir </a:t>
            </a:r>
            <a:r>
              <a:rPr lang="hr-HR" sz="2200" i="1" dirty="0" smtClean="0"/>
              <a:t>i pršut se režu </a:t>
            </a:r>
            <a:r>
              <a:rPr lang="hr-HR" sz="2200" i="1" dirty="0"/>
              <a:t>i </a:t>
            </a:r>
            <a:r>
              <a:rPr lang="hr-HR" sz="2200" i="1" dirty="0" smtClean="0"/>
              <a:t>poslužuju, </a:t>
            </a:r>
            <a:r>
              <a:rPr lang="hr-HR" sz="2200" i="1" dirty="0"/>
              <a:t>pića se toče u čaše i sl.</a:t>
            </a:r>
            <a:endParaRPr lang="hr-HR" sz="2200" b="1" dirty="0"/>
          </a:p>
          <a:p>
            <a:pPr marL="0" lvl="0" indent="0">
              <a:spcBef>
                <a:spcPts val="1800"/>
              </a:spcBef>
              <a:buNone/>
            </a:pPr>
            <a:r>
              <a:rPr lang="hr-HR" sz="2200" b="1" dirty="0" smtClean="0"/>
              <a:t>UGOSTITELJSTVO I OBRTI</a:t>
            </a:r>
          </a:p>
          <a:p>
            <a:pPr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obrt</a:t>
            </a:r>
            <a:r>
              <a:rPr lang="hr-HR" sz="2200" dirty="0"/>
              <a:t> – djelatnost koja može biti proizvodna, prometna i uslužna</a:t>
            </a:r>
          </a:p>
          <a:p>
            <a:pPr>
              <a:spcBef>
                <a:spcPts val="600"/>
              </a:spcBef>
            </a:pPr>
            <a:r>
              <a:rPr lang="hr-HR" sz="2200" dirty="0"/>
              <a:t>obrtnici su bitni za ugostiteljstvo radi raznovrsnih </a:t>
            </a:r>
            <a:r>
              <a:rPr lang="hr-HR" sz="2200" dirty="0" smtClean="0"/>
              <a:t>usluga, uglavnom </a:t>
            </a:r>
            <a:r>
              <a:rPr lang="hr-HR" sz="2200" dirty="0"/>
              <a:t>vezanim za održavanje ugostiteljskih objekata i dobavljanje </a:t>
            </a:r>
            <a:r>
              <a:rPr lang="hr-HR" sz="2200" dirty="0" smtClean="0"/>
              <a:t>namirnica</a:t>
            </a:r>
          </a:p>
          <a:p>
            <a:pPr marL="342900" lvl="1" indent="-342900">
              <a:spcBef>
                <a:spcPts val="600"/>
              </a:spcBef>
            </a:pPr>
            <a:r>
              <a:rPr lang="hr-HR" sz="2200" dirty="0" smtClean="0"/>
              <a:t>neki obrti mogu biti u sklopu ugostiteljskih objekata - </a:t>
            </a:r>
            <a:r>
              <a:rPr lang="hr-HR" sz="2200" i="1" dirty="0"/>
              <a:t>npr. hotel u sklopu ima frizerski salon, pedikera, brijača, fotografa, pekaru i dr</a:t>
            </a:r>
            <a:r>
              <a:rPr lang="hr-HR" sz="2200" i="1" dirty="0" smtClean="0"/>
              <a:t>.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87142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/>
              <a:t>Ugostiteljstvo i </a:t>
            </a:r>
            <a:r>
              <a:rPr lang="hr-HR" sz="3200" dirty="0" smtClean="0"/>
              <a:t>trgovina, obrti i industrija</a:t>
            </a:r>
            <a:r>
              <a:rPr lang="hr-HR" sz="2800" dirty="0" smtClean="0"/>
              <a:t>	 </a:t>
            </a:r>
            <a:r>
              <a:rPr lang="hr-HR" sz="2000" dirty="0" smtClean="0"/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INDUSTRIJA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razliku od obrta, industrija zapošljava </a:t>
            </a:r>
            <a:r>
              <a:rPr lang="hr-HR" sz="2200" b="1" dirty="0">
                <a:solidFill>
                  <a:srgbClr val="FF0000"/>
                </a:solidFill>
              </a:rPr>
              <a:t>veći broj radnika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proizvodi serijski </a:t>
            </a:r>
            <a:r>
              <a:rPr lang="hr-HR" sz="2200" dirty="0"/>
              <a:t>veći broj </a:t>
            </a:r>
            <a:r>
              <a:rPr lang="hr-HR" sz="2200" dirty="0" smtClean="0"/>
              <a:t>proizvoda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ugostiteljstvo je bitna </a:t>
            </a:r>
            <a:r>
              <a:rPr lang="hr-HR" sz="2200" b="1" dirty="0">
                <a:solidFill>
                  <a:srgbClr val="FF0000"/>
                </a:solidFill>
              </a:rPr>
              <a:t>industrija hrane i pića</a:t>
            </a:r>
            <a:r>
              <a:rPr lang="hr-HR" sz="2200" dirty="0"/>
              <a:t>, drvna, tekstilna, </a:t>
            </a:r>
            <a:r>
              <a:rPr lang="hr-HR" sz="2200" dirty="0" err="1"/>
              <a:t>ind</a:t>
            </a:r>
            <a:r>
              <a:rPr lang="hr-HR" sz="2200" dirty="0"/>
              <a:t>. porculana i stakla, elektroindustrija, </a:t>
            </a:r>
            <a:r>
              <a:rPr lang="hr-HR" sz="2200" dirty="0" err="1"/>
              <a:t>ind</a:t>
            </a:r>
            <a:r>
              <a:rPr lang="hr-HR" sz="2200" dirty="0"/>
              <a:t>. rashladnih uređaja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„hotelska industrija“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200" dirty="0"/>
              <a:t>– hoteli s više od 1000 postelja, restauracije s većim brojem sjedala i dr. </a:t>
            </a:r>
          </a:p>
          <a:p>
            <a:pPr>
              <a:spcBef>
                <a:spcPts val="0"/>
              </a:spcBef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36219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</a:t>
            </a:r>
            <a:r>
              <a:rPr lang="hr-HR" sz="3200" dirty="0" smtClean="0"/>
              <a:t>(Ugostiteljstvo kao gosp. djelatnost)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/>
            <a:r>
              <a:rPr lang="hr-HR" dirty="0" smtClean="0"/>
              <a:t>Što je trgovina?</a:t>
            </a:r>
          </a:p>
          <a:p>
            <a:pPr lvl="0"/>
            <a:r>
              <a:rPr lang="hr-HR" dirty="0" smtClean="0"/>
              <a:t>Kako ugostiteljstvo ovisi o trgovini?</a:t>
            </a:r>
          </a:p>
          <a:p>
            <a:pPr lvl="0"/>
            <a:r>
              <a:rPr lang="hr-HR" dirty="0" smtClean="0"/>
              <a:t>Kako se poslužuju namirnice u ugostiteljstvu?</a:t>
            </a:r>
          </a:p>
          <a:p>
            <a:pPr lvl="0"/>
            <a:r>
              <a:rPr lang="hr-HR" dirty="0" smtClean="0"/>
              <a:t>Kako su obrti vezani za ugostiteljstvo? Nabroj neke primjere.</a:t>
            </a:r>
          </a:p>
          <a:p>
            <a:pPr lvl="0"/>
            <a:r>
              <a:rPr lang="hr-HR" dirty="0" smtClean="0"/>
              <a:t>Koja je razlika između obrta i industrije?</a:t>
            </a:r>
          </a:p>
          <a:p>
            <a:pPr lvl="0"/>
            <a:r>
              <a:rPr lang="hr-HR" dirty="0" smtClean="0"/>
              <a:t>Koja industrija je </a:t>
            </a:r>
            <a:r>
              <a:rPr lang="hr-HR" dirty="0" err="1" smtClean="0"/>
              <a:t>najbitnija</a:t>
            </a:r>
            <a:r>
              <a:rPr lang="hr-HR" dirty="0" smtClean="0"/>
              <a:t> za ugostiteljstvo?</a:t>
            </a:r>
          </a:p>
          <a:p>
            <a:pPr lvl="0"/>
            <a:r>
              <a:rPr lang="hr-HR" dirty="0" smtClean="0"/>
              <a:t>Što je to hotelska industrija?</a:t>
            </a:r>
          </a:p>
        </p:txBody>
      </p:sp>
    </p:spTree>
    <p:extLst>
      <p:ext uri="{BB962C8B-B14F-4D97-AF65-F5344CB8AC3E}">
        <p14:creationId xmlns:p14="http://schemas.microsoft.com/office/powerpoint/2010/main" val="426222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Ponovimo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6064"/>
            <a:ext cx="9396536" cy="6165304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200" dirty="0">
                <a:latin typeface="Calibri" panose="020F0502020204030204" pitchFamily="34" charset="0"/>
                <a:cs typeface="Calibri" panose="020F0502020204030204" pitchFamily="34" charset="0"/>
              </a:rPr>
              <a:t>Što je trgovina?</a:t>
            </a:r>
          </a:p>
          <a:p>
            <a:pPr lvl="1">
              <a:spcBef>
                <a:spcPts val="0"/>
              </a:spcBef>
            </a:pPr>
            <a:r>
              <a:rPr lang="hr-HR" sz="2200" b="1" i="1" dirty="0" smtClean="0">
                <a:solidFill>
                  <a:srgbClr val="FF0000"/>
                </a:solidFill>
              </a:rPr>
              <a:t>posredništvo</a:t>
            </a:r>
            <a:r>
              <a:rPr lang="hr-HR" sz="2200" i="1" dirty="0" smtClean="0"/>
              <a:t> </a:t>
            </a:r>
            <a:r>
              <a:rPr lang="hr-HR" sz="2200" i="1" dirty="0"/>
              <a:t>između proizvođača i potrošača</a:t>
            </a:r>
          </a:p>
          <a:p>
            <a:pPr lvl="0">
              <a:spcBef>
                <a:spcPts val="600"/>
              </a:spcBef>
            </a:pP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Kako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ugostiteljstvo ovisi o trgovini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hr-HR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/>
              <a:t>ugostiteljstvo </a:t>
            </a:r>
            <a:r>
              <a:rPr lang="hr-HR" sz="2200" b="1" i="1" dirty="0">
                <a:solidFill>
                  <a:srgbClr val="FF0000"/>
                </a:solidFill>
              </a:rPr>
              <a:t>ovisi o trgovini </a:t>
            </a:r>
            <a:r>
              <a:rPr lang="hr-HR" sz="2200" i="1" dirty="0"/>
              <a:t>kod nabave robe za proizvodnju</a:t>
            </a:r>
          </a:p>
          <a:p>
            <a:pPr lvl="1">
              <a:spcBef>
                <a:spcPts val="0"/>
              </a:spcBef>
            </a:pPr>
            <a:r>
              <a:rPr lang="hr-HR" sz="2200" b="1" i="1" dirty="0">
                <a:solidFill>
                  <a:srgbClr val="FF0000"/>
                </a:solidFill>
              </a:rPr>
              <a:t>nestašica pojedinih roba</a:t>
            </a:r>
            <a:r>
              <a:rPr lang="hr-HR" sz="2200" i="1" dirty="0"/>
              <a:t> može značajno utjecati na ugostiteljsku ponudu </a:t>
            </a:r>
          </a:p>
          <a:p>
            <a:pPr lvl="0">
              <a:spcBef>
                <a:spcPts val="600"/>
              </a:spcBef>
            </a:pP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Kako </a:t>
            </a: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se poslužuju namirnice u ugostiteljstvu</a:t>
            </a:r>
            <a:r>
              <a:rPr lang="vi-VN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hr-HR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 smtClean="0"/>
              <a:t>uglavnom se </a:t>
            </a:r>
            <a:r>
              <a:rPr lang="hr-HR" sz="2200" b="1" i="1" dirty="0" smtClean="0">
                <a:solidFill>
                  <a:srgbClr val="FF0000"/>
                </a:solidFill>
              </a:rPr>
              <a:t>ne </a:t>
            </a:r>
            <a:r>
              <a:rPr lang="hr-HR" sz="2200" b="1" i="1" dirty="0">
                <a:solidFill>
                  <a:srgbClr val="FF0000"/>
                </a:solidFill>
              </a:rPr>
              <a:t>poslužuju u izvornom obliku ili pakiranju </a:t>
            </a:r>
            <a:r>
              <a:rPr lang="hr-HR" sz="2200" i="1" dirty="0"/>
              <a:t>u kojem dolaze </a:t>
            </a:r>
          </a:p>
          <a:p>
            <a:pPr>
              <a:spcBef>
                <a:spcPts val="600"/>
              </a:spcBef>
            </a:pP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Kako su obrti vezani za ugostiteljstvo? Nabroj neke primjere.</a:t>
            </a:r>
            <a:endParaRPr lang="hr-H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/>
              <a:t>uglavnom </a:t>
            </a:r>
            <a:r>
              <a:rPr lang="hr-HR" sz="2200" i="1" dirty="0" smtClean="0"/>
              <a:t>su vezanim </a:t>
            </a:r>
            <a:r>
              <a:rPr lang="hr-HR" sz="2200" i="1" dirty="0"/>
              <a:t>za održavanje ugostiteljskih objekata i dobavljanje namirnica</a:t>
            </a:r>
          </a:p>
          <a:p>
            <a:pPr lvl="0">
              <a:spcBef>
                <a:spcPts val="600"/>
              </a:spcBef>
            </a:pP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Koja je razlika između obrta i industrije?</a:t>
            </a:r>
            <a:endParaRPr lang="hr-H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/>
              <a:t>za razliku od obrta, industrija zapošljava </a:t>
            </a:r>
            <a:r>
              <a:rPr lang="hr-HR" sz="2200" b="1" i="1" dirty="0">
                <a:solidFill>
                  <a:srgbClr val="FF0000"/>
                </a:solidFill>
              </a:rPr>
              <a:t>veći broj radnika </a:t>
            </a:r>
            <a:r>
              <a:rPr lang="hr-HR" sz="2200" i="1" dirty="0"/>
              <a:t>i </a:t>
            </a:r>
            <a:r>
              <a:rPr lang="hr-HR" sz="2200" b="1" i="1" dirty="0">
                <a:solidFill>
                  <a:srgbClr val="FF0000"/>
                </a:solidFill>
              </a:rPr>
              <a:t>proizvodi serijski </a:t>
            </a:r>
            <a:r>
              <a:rPr lang="hr-HR" sz="2200" i="1" dirty="0"/>
              <a:t>veći broj proizvoda</a:t>
            </a:r>
          </a:p>
          <a:p>
            <a:pPr>
              <a:spcBef>
                <a:spcPts val="600"/>
              </a:spcBef>
            </a:pP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Koja industrija je najbitnija za ugostiteljstvo?</a:t>
            </a:r>
            <a:endParaRPr lang="hr-H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 smtClean="0"/>
              <a:t>industrija </a:t>
            </a:r>
            <a:r>
              <a:rPr lang="hr-HR" sz="2200" i="1" dirty="0"/>
              <a:t>hrane i </a:t>
            </a:r>
            <a:r>
              <a:rPr lang="hr-HR" sz="2200" i="1" dirty="0" smtClean="0"/>
              <a:t>pića</a:t>
            </a:r>
            <a:endParaRPr lang="hr-HR" sz="2200" i="1" dirty="0"/>
          </a:p>
          <a:p>
            <a:pPr lvl="0">
              <a:spcBef>
                <a:spcPts val="600"/>
              </a:spcBef>
            </a:pPr>
            <a:r>
              <a:rPr lang="vi-VN" sz="2200" dirty="0">
                <a:latin typeface="Calibri" panose="020F0502020204030204" pitchFamily="34" charset="0"/>
                <a:cs typeface="Calibri" panose="020F0502020204030204" pitchFamily="34" charset="0"/>
              </a:rPr>
              <a:t>Što je to hotelska industrija?</a:t>
            </a:r>
            <a:endParaRPr lang="hr-H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</a:pPr>
            <a:r>
              <a:rPr lang="hr-HR" sz="2200" i="1" dirty="0"/>
              <a:t>hoteli s više od 1000 postelja, restauracije s većim brojem sjedala i dr. </a:t>
            </a:r>
          </a:p>
        </p:txBody>
      </p:sp>
    </p:spTree>
    <p:extLst>
      <p:ext uri="{BB962C8B-B14F-4D97-AF65-F5344CB8AC3E}">
        <p14:creationId xmlns:p14="http://schemas.microsoft.com/office/powerpoint/2010/main" val="127663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– glavni nositelj turističke ponude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ugostiteljstvo </a:t>
            </a:r>
            <a:r>
              <a:rPr lang="hr-HR" sz="2400" dirty="0" smtClean="0"/>
              <a:t>je povezano s raznim granama gospodarstva, ali najviše</a:t>
            </a:r>
            <a:r>
              <a:rPr lang="hr-HR" sz="2400" b="1" dirty="0" smtClean="0">
                <a:solidFill>
                  <a:srgbClr val="FF0000"/>
                </a:solidFill>
              </a:rPr>
              <a:t> ovisi o turizmu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razlikujemo turizam kao </a:t>
            </a:r>
            <a:r>
              <a:rPr lang="hr-HR" sz="2400" b="1" dirty="0" smtClean="0">
                <a:solidFill>
                  <a:srgbClr val="FF0000"/>
                </a:solidFill>
              </a:rPr>
              <a:t>društvenu pojavu </a:t>
            </a:r>
            <a:r>
              <a:rPr lang="hr-HR" sz="2400" dirty="0" smtClean="0"/>
              <a:t>i kao </a:t>
            </a:r>
            <a:r>
              <a:rPr lang="hr-HR" sz="2400" b="1" dirty="0" smtClean="0">
                <a:solidFill>
                  <a:srgbClr val="FF0000"/>
                </a:solidFill>
              </a:rPr>
              <a:t>gospodarsku djelatnost</a:t>
            </a:r>
          </a:p>
          <a:p>
            <a:pPr lvl="1">
              <a:spcBef>
                <a:spcPts val="600"/>
              </a:spcBef>
            </a:pPr>
            <a:r>
              <a:rPr lang="hr-HR" sz="2400" b="1" dirty="0"/>
              <a:t>turizam kao </a:t>
            </a:r>
            <a:r>
              <a:rPr lang="hr-HR" sz="2400" b="1" dirty="0">
                <a:solidFill>
                  <a:srgbClr val="FF0000"/>
                </a:solidFill>
              </a:rPr>
              <a:t>društvena pojava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obuhvaća </a:t>
            </a:r>
            <a:r>
              <a:rPr lang="hr-HR" sz="2400" b="1" dirty="0"/>
              <a:t>putovanja, kretanja </a:t>
            </a:r>
            <a:r>
              <a:rPr lang="hr-HR" sz="2400" dirty="0"/>
              <a:t>(promet) pojedinca i skupine koji privremeno napuštaju mjesto svoga stalnog boravka, </a:t>
            </a:r>
            <a:r>
              <a:rPr lang="hr-HR" sz="2400" b="1" dirty="0"/>
              <a:t>putuju</a:t>
            </a:r>
            <a:r>
              <a:rPr lang="hr-HR" sz="2400" dirty="0"/>
              <a:t> i </a:t>
            </a:r>
            <a:r>
              <a:rPr lang="hr-HR" sz="2400" b="1" dirty="0"/>
              <a:t>posjećuju</a:t>
            </a:r>
            <a:r>
              <a:rPr lang="hr-HR" sz="2400" dirty="0"/>
              <a:t> turistička mjesta te </a:t>
            </a:r>
            <a:r>
              <a:rPr lang="hr-HR" sz="2400" b="1" dirty="0"/>
              <a:t>borave</a:t>
            </a:r>
            <a:r>
              <a:rPr lang="hr-HR" sz="2400" dirty="0"/>
              <a:t> u njima</a:t>
            </a:r>
          </a:p>
          <a:p>
            <a:pPr lvl="1">
              <a:spcBef>
                <a:spcPts val="600"/>
              </a:spcBef>
            </a:pPr>
            <a:r>
              <a:rPr lang="hr-HR" sz="2400" b="1" dirty="0"/>
              <a:t>turizam kao </a:t>
            </a:r>
            <a:r>
              <a:rPr lang="hr-HR" sz="2400" b="1" dirty="0">
                <a:solidFill>
                  <a:srgbClr val="FF0000"/>
                </a:solidFill>
              </a:rPr>
              <a:t>gospodarska djelatnost </a:t>
            </a:r>
            <a:r>
              <a:rPr lang="hr-HR" sz="2400" dirty="0"/>
              <a:t>sastoji se od </a:t>
            </a:r>
            <a:r>
              <a:rPr lang="hr-HR" sz="2400" b="1" dirty="0"/>
              <a:t>pružanja raznovrsnih usluga </a:t>
            </a:r>
            <a:r>
              <a:rPr lang="hr-HR" sz="2400" dirty="0"/>
              <a:t>u vezi s prometom domaćih i stranih turista i to na gospodarskoj osnovi (uz naplatu)</a:t>
            </a:r>
          </a:p>
          <a:p>
            <a:pPr lvl="0">
              <a:spcBef>
                <a:spcPts val="1800"/>
              </a:spcBef>
            </a:pPr>
            <a:r>
              <a:rPr lang="hr-HR" sz="2400" b="1" dirty="0"/>
              <a:t>ugostiteljstvo je </a:t>
            </a:r>
            <a:r>
              <a:rPr lang="hr-HR" sz="2400" b="1" dirty="0">
                <a:solidFill>
                  <a:srgbClr val="FF0000"/>
                </a:solidFill>
              </a:rPr>
              <a:t>najvažniji čimbenik </a:t>
            </a:r>
            <a:r>
              <a:rPr lang="hr-HR" sz="2400" b="1" dirty="0"/>
              <a:t>koji može </a:t>
            </a:r>
            <a:r>
              <a:rPr lang="hr-HR" sz="2400" b="1" dirty="0">
                <a:solidFill>
                  <a:srgbClr val="FF0000"/>
                </a:solidFill>
              </a:rPr>
              <a:t>unaprijediti turizam </a:t>
            </a:r>
            <a:r>
              <a:rPr lang="hr-HR" sz="2400" b="1" dirty="0"/>
              <a:t>kao društvenu i gospodarsku djelatnost u određenom turističkom mjestu, kraju ili </a:t>
            </a:r>
            <a:r>
              <a:rPr lang="hr-HR" sz="2400" b="1" dirty="0" smtClean="0"/>
              <a:t>državi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75443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– glavni nositelj turističke ponude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81742"/>
            <a:ext cx="914400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dirty="0"/>
              <a:t>ugostiteljstvo je</a:t>
            </a:r>
            <a:r>
              <a:rPr lang="hr-HR" sz="2400" b="1" dirty="0"/>
              <a:t> </a:t>
            </a:r>
            <a:r>
              <a:rPr lang="hr-HR" sz="2400" b="1" dirty="0">
                <a:solidFill>
                  <a:srgbClr val="FF0000"/>
                </a:solidFill>
              </a:rPr>
              <a:t>receptiva </a:t>
            </a:r>
            <a:r>
              <a:rPr lang="hr-HR" sz="2400" b="1" dirty="0" smtClean="0">
                <a:solidFill>
                  <a:srgbClr val="FF0000"/>
                </a:solidFill>
              </a:rPr>
              <a:t>turizma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ugostiteljski </a:t>
            </a:r>
            <a:r>
              <a:rPr lang="hr-HR" sz="2400" dirty="0"/>
              <a:t>objekti koji </a:t>
            </a:r>
            <a:r>
              <a:rPr lang="hr-HR" sz="2400" b="1" dirty="0"/>
              <a:t>prihvaćaju</a:t>
            </a:r>
            <a:r>
              <a:rPr lang="hr-HR" sz="2400" dirty="0"/>
              <a:t> i </a:t>
            </a:r>
            <a:r>
              <a:rPr lang="hr-HR" sz="2400" b="1" dirty="0"/>
              <a:t>ugošćuju turiste </a:t>
            </a:r>
            <a:endParaRPr lang="hr-HR" sz="2400" b="1" dirty="0" smtClean="0"/>
          </a:p>
          <a:p>
            <a:pPr lvl="1">
              <a:spcBef>
                <a:spcPts val="600"/>
              </a:spcBef>
            </a:pPr>
            <a:r>
              <a:rPr lang="hr-HR" sz="2400" dirty="0" smtClean="0"/>
              <a:t>svaki </a:t>
            </a:r>
            <a:r>
              <a:rPr lang="hr-HR" sz="2400" dirty="0"/>
              <a:t>dolazak turista u neko mjesto </a:t>
            </a:r>
            <a:r>
              <a:rPr lang="hr-HR" sz="2400" b="1" dirty="0" smtClean="0"/>
              <a:t>uključuje</a:t>
            </a:r>
            <a:r>
              <a:rPr lang="hr-HR" sz="2400" dirty="0" smtClean="0"/>
              <a:t> i </a:t>
            </a:r>
            <a:r>
              <a:rPr lang="hr-HR" sz="2400" b="1" dirty="0"/>
              <a:t>korištenje ugostiteljskih usluga </a:t>
            </a:r>
            <a:r>
              <a:rPr lang="hr-HR" sz="2400" dirty="0"/>
              <a:t>– prehrana, smještaj, zabava, rekreacija…</a:t>
            </a:r>
          </a:p>
          <a:p>
            <a:pPr>
              <a:spcBef>
                <a:spcPts val="1800"/>
              </a:spcBef>
            </a:pPr>
            <a:r>
              <a:rPr lang="hr-HR" sz="2400" dirty="0"/>
              <a:t>turist koji dođe u Hrvatsku, potroši </a:t>
            </a:r>
            <a:r>
              <a:rPr lang="hr-HR" sz="2400" b="1" dirty="0">
                <a:solidFill>
                  <a:srgbClr val="FF0000"/>
                </a:solidFill>
              </a:rPr>
              <a:t>80%</a:t>
            </a:r>
            <a:r>
              <a:rPr lang="hr-HR" sz="2400" b="1" dirty="0"/>
              <a:t> sredstava namijenjenih turističkoj potrošnji </a:t>
            </a:r>
            <a:r>
              <a:rPr lang="hr-HR" sz="2400" dirty="0" smtClean="0"/>
              <a:t>(</a:t>
            </a:r>
            <a:r>
              <a:rPr lang="hr-HR" sz="2400" b="1" dirty="0" smtClean="0">
                <a:solidFill>
                  <a:srgbClr val="FF0000"/>
                </a:solidFill>
              </a:rPr>
              <a:t>20</a:t>
            </a:r>
            <a:r>
              <a:rPr lang="hr-HR" sz="2400" b="1" dirty="0">
                <a:solidFill>
                  <a:srgbClr val="FF0000"/>
                </a:solidFill>
              </a:rPr>
              <a:t>% ostaje nepotrošeno </a:t>
            </a:r>
            <a:r>
              <a:rPr lang="hr-HR" sz="2400" dirty="0"/>
              <a:t>– slaba ponuda, premalo zabave i </a:t>
            </a:r>
            <a:r>
              <a:rPr lang="hr-HR" sz="2400" dirty="0" smtClean="0"/>
              <a:t>razonode)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prosječna dnevna potrošnja turista u Hrvatskoj je </a:t>
            </a:r>
            <a:r>
              <a:rPr lang="hr-HR" sz="2400" b="1" dirty="0" smtClean="0">
                <a:solidFill>
                  <a:srgbClr val="FF0000"/>
                </a:solidFill>
              </a:rPr>
              <a:t>66 € </a:t>
            </a:r>
            <a:r>
              <a:rPr lang="hr-HR" sz="2000" i="1" dirty="0" smtClean="0"/>
              <a:t>(TOMAS 2014.)</a:t>
            </a:r>
            <a:endParaRPr lang="hr-HR" sz="2400" i="1" dirty="0" smtClean="0"/>
          </a:p>
          <a:p>
            <a:pPr lvl="1">
              <a:spcBef>
                <a:spcPts val="0"/>
              </a:spcBef>
            </a:pPr>
            <a:r>
              <a:rPr lang="hr-HR" sz="2400" dirty="0" smtClean="0"/>
              <a:t>55% smještaj, 18% prehrana, 27% ostale usluge</a:t>
            </a:r>
            <a:endParaRPr lang="hr-HR" sz="2400" dirty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ugostiteljstvo je </a:t>
            </a:r>
            <a:r>
              <a:rPr lang="hr-HR" sz="2400" b="1" dirty="0" smtClean="0">
                <a:solidFill>
                  <a:srgbClr val="FF0000"/>
                </a:solidFill>
              </a:rPr>
              <a:t>materijalna baza turizma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jer osigurava turistima egzistencijalne potrebe (prehrana i stanovanje) i više (zabava, relaksacija, odmor, istraživanje…)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898937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Funkcije ugostiteljstva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252520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dirty="0" smtClean="0"/>
              <a:t>funkcija ugostiteljstva kao gospodarske djelatnosti odnosi se na  njegovu </a:t>
            </a:r>
            <a:r>
              <a:rPr lang="hr-HR" sz="2400" b="1" dirty="0" smtClean="0"/>
              <a:t>ulogu</a:t>
            </a:r>
            <a:r>
              <a:rPr lang="hr-HR" sz="2400" dirty="0" smtClean="0"/>
              <a:t> i </a:t>
            </a:r>
            <a:r>
              <a:rPr lang="hr-HR" sz="2400" b="1" dirty="0" smtClean="0"/>
              <a:t>obveze</a:t>
            </a:r>
            <a:r>
              <a:rPr lang="hr-HR" sz="2400" dirty="0" smtClean="0"/>
              <a:t> koje su propisane u osnivačkom aktu poduzeća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ugostiteljska poduzeća </a:t>
            </a:r>
            <a:r>
              <a:rPr lang="hr-HR" sz="2400" dirty="0" smtClean="0"/>
              <a:t>posluju preko svojih </a:t>
            </a:r>
            <a:r>
              <a:rPr lang="hr-HR" sz="2400" b="1" dirty="0" smtClean="0">
                <a:solidFill>
                  <a:srgbClr val="FF0000"/>
                </a:solidFill>
              </a:rPr>
              <a:t>poslovnih jedinica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koje mogu biti hoteli</a:t>
            </a:r>
            <a:r>
              <a:rPr lang="hr-HR" sz="2400" dirty="0"/>
              <a:t>, restauracije, kavane, </a:t>
            </a:r>
            <a:r>
              <a:rPr lang="hr-HR" sz="2400" dirty="0" smtClean="0"/>
              <a:t>barovi i dr.</a:t>
            </a:r>
          </a:p>
          <a:p>
            <a:pPr lvl="0">
              <a:spcBef>
                <a:spcPts val="1800"/>
              </a:spcBef>
              <a:buFont typeface="Courier New"/>
              <a:buChar char="-"/>
            </a:pPr>
            <a:r>
              <a:rPr lang="hr-HR" sz="2400" b="1" dirty="0" smtClean="0">
                <a:ea typeface="Calibri"/>
                <a:cs typeface="Times New Roman"/>
              </a:rPr>
              <a:t>temeljne funkcije ugostiteljstva:</a:t>
            </a: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dirty="0" smtClean="0">
                <a:ea typeface="Calibri"/>
                <a:cs typeface="Times New Roman"/>
              </a:rPr>
              <a:t>pružanje </a:t>
            </a:r>
            <a:r>
              <a:rPr lang="hr-HR" sz="2400" b="1" dirty="0">
                <a:ea typeface="Calibri"/>
                <a:cs typeface="Times New Roman"/>
              </a:rPr>
              <a:t>usluga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smještaja</a:t>
            </a: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dirty="0">
                <a:ea typeface="Calibri"/>
                <a:cs typeface="Times New Roman"/>
              </a:rPr>
              <a:t>pružanje </a:t>
            </a:r>
            <a:r>
              <a:rPr lang="hr-HR" sz="2400" b="1" dirty="0">
                <a:ea typeface="Calibri"/>
                <a:cs typeface="Times New Roman"/>
              </a:rPr>
              <a:t>usluga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hrane, pića i napitaka</a:t>
            </a: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dirty="0">
                <a:ea typeface="Calibri"/>
                <a:cs typeface="Times New Roman"/>
              </a:rPr>
              <a:t>pružanje </a:t>
            </a:r>
            <a:r>
              <a:rPr lang="hr-HR" sz="2400" b="1" dirty="0">
                <a:ea typeface="Calibri"/>
                <a:cs typeface="Times New Roman"/>
              </a:rPr>
              <a:t>usluga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aktivne i pasivne rekreacije i zabave</a:t>
            </a: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dirty="0">
                <a:ea typeface="Calibri"/>
                <a:cs typeface="Times New Roman"/>
              </a:rPr>
              <a:t>pružanje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kongresnih, konferencijskih i sličnih usluga</a:t>
            </a:r>
          </a:p>
          <a:p>
            <a:pPr lvl="0">
              <a:spcBef>
                <a:spcPts val="1800"/>
              </a:spcBef>
              <a:buFont typeface="Courier New"/>
              <a:buChar char="-"/>
            </a:pPr>
            <a:r>
              <a:rPr lang="hr-HR" sz="2400" dirty="0" smtClean="0">
                <a:ea typeface="Calibri"/>
                <a:cs typeface="Times New Roman"/>
              </a:rPr>
              <a:t>temeljne funkcije ugostiteljstva dijele se u </a:t>
            </a:r>
            <a:r>
              <a:rPr lang="hr-HR" sz="2400" b="1" dirty="0" smtClean="0">
                <a:ea typeface="Calibri"/>
                <a:cs typeface="Times New Roman"/>
              </a:rPr>
              <a:t>dvije skupine</a:t>
            </a:r>
            <a:r>
              <a:rPr lang="hr-HR" sz="2400" dirty="0" smtClean="0">
                <a:ea typeface="Calibri"/>
                <a:cs typeface="Times New Roman"/>
              </a:rPr>
              <a:t>:</a:t>
            </a:r>
            <a:endParaRPr lang="hr-HR" sz="2400" dirty="0">
              <a:ea typeface="Calibri"/>
              <a:cs typeface="Times New Roman"/>
            </a:endParaRP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ekonomsko-komercijalne</a:t>
            </a:r>
          </a:p>
          <a:p>
            <a:pPr lvl="1">
              <a:spcBef>
                <a:spcPts val="600"/>
              </a:spcBef>
              <a:buFont typeface="Courier New"/>
              <a:buChar char="-"/>
            </a:pP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društvene </a:t>
            </a:r>
            <a:r>
              <a:rPr lang="hr-HR" sz="2400" dirty="0">
                <a:ea typeface="Calibri"/>
                <a:cs typeface="Times New Roman"/>
              </a:rPr>
              <a:t>ili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neekonomske </a:t>
            </a:r>
            <a:r>
              <a:rPr lang="hr-HR" sz="2400" dirty="0" smtClean="0">
                <a:ea typeface="Calibri"/>
                <a:cs typeface="Times New Roman"/>
              </a:rPr>
              <a:t>funkcije</a:t>
            </a: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254332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Ekonomsko-komercijalne funkcije ugostiteljstva</a:t>
            </a:r>
            <a:endParaRPr lang="hr-HR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252520" cy="6021288"/>
          </a:xfrm>
        </p:spPr>
        <p:txBody>
          <a:bodyPr>
            <a:noAutofit/>
          </a:bodyPr>
          <a:lstStyle/>
          <a:p>
            <a:pPr lvl="0"/>
            <a:r>
              <a:rPr lang="hr-HR" sz="2400" dirty="0"/>
              <a:t>ekonomsko-komercijalne funkcije ugostiteljstva su:</a:t>
            </a:r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proizvodna funkcija</a:t>
            </a:r>
            <a:r>
              <a:rPr lang="hr-HR" b="1" dirty="0"/>
              <a:t> </a:t>
            </a:r>
            <a:r>
              <a:rPr lang="hr-HR" sz="2400" dirty="0" smtClean="0"/>
              <a:t>– proizvodnja </a:t>
            </a:r>
            <a:r>
              <a:rPr lang="hr-HR" sz="2400" dirty="0"/>
              <a:t>materijalnih </a:t>
            </a:r>
            <a:r>
              <a:rPr lang="hr-HR" sz="2400" dirty="0" smtClean="0"/>
              <a:t>usluga, toplih </a:t>
            </a:r>
            <a:r>
              <a:rPr lang="hr-HR" sz="2400" dirty="0"/>
              <a:t>i </a:t>
            </a:r>
            <a:r>
              <a:rPr lang="hr-HR" sz="2400" dirty="0" smtClean="0"/>
              <a:t>hladnih </a:t>
            </a:r>
            <a:r>
              <a:rPr lang="hr-HR" sz="2400" dirty="0"/>
              <a:t>jela, </a:t>
            </a:r>
            <a:r>
              <a:rPr lang="hr-HR" sz="2400" dirty="0" smtClean="0"/>
              <a:t>slastica </a:t>
            </a:r>
            <a:r>
              <a:rPr lang="hr-HR" sz="2400" dirty="0"/>
              <a:t>i </a:t>
            </a:r>
            <a:r>
              <a:rPr lang="hr-HR" sz="2400" dirty="0" smtClean="0"/>
              <a:t>napitaka</a:t>
            </a:r>
            <a:endParaRPr lang="hr-HR" sz="2400" dirty="0"/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prodajna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usluge </a:t>
            </a:r>
            <a:r>
              <a:rPr lang="hr-HR" sz="2400" dirty="0"/>
              <a:t>se </a:t>
            </a:r>
            <a:r>
              <a:rPr lang="hr-HR" sz="2400" u="sng" dirty="0"/>
              <a:t>najprije prodaju a zatim pripremaju</a:t>
            </a:r>
          </a:p>
          <a:p>
            <a:pPr lvl="2"/>
            <a:r>
              <a:rPr lang="hr-HR" dirty="0"/>
              <a:t>odvija se na 2 načina</a:t>
            </a:r>
          </a:p>
          <a:p>
            <a:pPr lvl="3">
              <a:spcBef>
                <a:spcPts val="0"/>
              </a:spcBef>
            </a:pPr>
            <a:r>
              <a:rPr lang="hr-HR" sz="2400" dirty="0"/>
              <a:t>osobno u ugostiteljskom objektu</a:t>
            </a:r>
          </a:p>
          <a:p>
            <a:pPr lvl="3">
              <a:spcBef>
                <a:spcPts val="0"/>
              </a:spcBef>
            </a:pPr>
            <a:r>
              <a:rPr lang="hr-HR" sz="2400" dirty="0"/>
              <a:t>posredstvom putničke </a:t>
            </a:r>
            <a:r>
              <a:rPr lang="hr-HR" sz="2400" dirty="0" smtClean="0"/>
              <a:t>agencije </a:t>
            </a:r>
            <a:r>
              <a:rPr lang="hr-HR" sz="2400" i="1" dirty="0" smtClean="0"/>
              <a:t>(domaće </a:t>
            </a:r>
            <a:r>
              <a:rPr lang="hr-HR" sz="2400" i="1" dirty="0"/>
              <a:t>ili </a:t>
            </a:r>
            <a:r>
              <a:rPr lang="hr-HR" sz="2400" i="1" dirty="0" smtClean="0"/>
              <a:t>strane)</a:t>
            </a:r>
            <a:endParaRPr lang="hr-HR" sz="2400" i="1" dirty="0"/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uslužna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slijedi nakon prodajne i proizvodne </a:t>
            </a:r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zabavna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postaje sve važnija u </a:t>
            </a:r>
            <a:r>
              <a:rPr lang="hr-HR" sz="2400" dirty="0" smtClean="0"/>
              <a:t>ugostiteljstvu – organiziranje plesova, zabava, društvenim igrama, koncerata…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rekreativna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sz="2400" dirty="0"/>
              <a:t>– odvija se organizirano u ugostiteljskim objektima (hotelima</a:t>
            </a:r>
            <a:r>
              <a:rPr lang="hr-HR" sz="2400" dirty="0" smtClean="0"/>
              <a:t>, kampovima </a:t>
            </a:r>
            <a:r>
              <a:rPr lang="hr-HR" sz="2400" dirty="0"/>
              <a:t>i sl.), a rekreaciju vode </a:t>
            </a:r>
            <a:r>
              <a:rPr lang="hr-HR" sz="2400" b="1" dirty="0"/>
              <a:t>stručne osobe </a:t>
            </a:r>
            <a:r>
              <a:rPr lang="hr-HR" sz="2400" dirty="0"/>
              <a:t>zvane </a:t>
            </a:r>
            <a:r>
              <a:rPr lang="hr-HR" sz="2400" b="1" dirty="0" smtClean="0"/>
              <a:t>animatori </a:t>
            </a:r>
            <a:r>
              <a:rPr lang="hr-HR" sz="2400" dirty="0" smtClean="0"/>
              <a:t>– sportska natjecanja, škole ronjenja, plivanja, jedrenja…</a:t>
            </a:r>
            <a:endParaRPr lang="hr-HR" sz="4800" dirty="0" smtClean="0"/>
          </a:p>
        </p:txBody>
      </p:sp>
    </p:spTree>
    <p:extLst>
      <p:ext uri="{BB962C8B-B14F-4D97-AF65-F5344CB8AC3E}">
        <p14:creationId xmlns:p14="http://schemas.microsoft.com/office/powerpoint/2010/main" val="63389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3400" dirty="0" smtClean="0"/>
              <a:t>Društvene ili neekonomske funkcije ugostiteljstva</a:t>
            </a:r>
            <a:endParaRPr lang="hr-HR" sz="3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43602"/>
          </a:xfrm>
        </p:spPr>
        <p:txBody>
          <a:bodyPr>
            <a:noAutofit/>
          </a:bodyPr>
          <a:lstStyle/>
          <a:p>
            <a:pPr lvl="0"/>
            <a:r>
              <a:rPr lang="hr-HR" sz="2600" dirty="0"/>
              <a:t>odnosi se na </a:t>
            </a:r>
            <a:r>
              <a:rPr lang="hr-HR" sz="2600" b="1" dirty="0">
                <a:solidFill>
                  <a:srgbClr val="FF0000"/>
                </a:solidFill>
              </a:rPr>
              <a:t>organiziranje raznih društvenih aktivnosti u ugostiteljskom objektu </a:t>
            </a:r>
            <a:r>
              <a:rPr lang="hr-HR" sz="2600" dirty="0"/>
              <a:t>(npr. izložbe, humanitarni koncerti, aukcije, predavanja, sportskih događanja i sl.)</a:t>
            </a:r>
          </a:p>
          <a:p>
            <a:pPr lvl="0">
              <a:spcBef>
                <a:spcPts val="1800"/>
              </a:spcBef>
            </a:pPr>
            <a:r>
              <a:rPr lang="hr-HR" sz="2600" dirty="0"/>
              <a:t>ugostiteljski objekti </a:t>
            </a:r>
            <a:r>
              <a:rPr lang="hr-HR" sz="2600" b="1" dirty="0">
                <a:solidFill>
                  <a:srgbClr val="FF0000"/>
                </a:solidFill>
              </a:rPr>
              <a:t>jeftino</a:t>
            </a:r>
            <a:r>
              <a:rPr lang="hr-HR" sz="2600" dirty="0">
                <a:solidFill>
                  <a:srgbClr val="FF0000"/>
                </a:solidFill>
              </a:rPr>
              <a:t> </a:t>
            </a:r>
            <a:r>
              <a:rPr lang="hr-HR" sz="2600" dirty="0"/>
              <a:t>ili </a:t>
            </a:r>
            <a:r>
              <a:rPr lang="hr-HR" sz="2600" b="1" dirty="0">
                <a:solidFill>
                  <a:srgbClr val="FF0000"/>
                </a:solidFill>
              </a:rPr>
              <a:t>besplatno</a:t>
            </a:r>
            <a:r>
              <a:rPr lang="hr-HR" sz="2600" dirty="0"/>
              <a:t> ustupaju svoje prostore (dvorane, sportske terene i sl</a:t>
            </a:r>
            <a:r>
              <a:rPr lang="hr-HR" sz="2600" dirty="0" smtClean="0"/>
              <a:t>.)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npr. hotel ustupa svoju svečanu dvoranu za potrebe humanitarne aukcije i uz to donira besplatan catering za goste</a:t>
            </a:r>
            <a:endParaRPr lang="hr-HR" sz="2400" i="1" dirty="0"/>
          </a:p>
        </p:txBody>
      </p:sp>
      <p:pic>
        <p:nvPicPr>
          <p:cNvPr id="1026" name="Picture 2" descr="http://www.jelliffauctions.com/wp-content/uploads/2016/01/auction-bid-2-lg-gt_full_width_landsca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21088"/>
            <a:ext cx="3820744" cy="248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9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06" y="571480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214282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/>
              <a:t> DJELATNOST </a:t>
            </a:r>
            <a:endParaRPr lang="hr-HR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464711" y="1142984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15140" y="1142984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500298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ight Arrow 9"/>
          <p:cNvSpPr/>
          <p:nvPr/>
        </p:nvSpPr>
        <p:spPr>
          <a:xfrm>
            <a:off x="5750727" y="1567147"/>
            <a:ext cx="1035851" cy="1294814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2786050" y="214290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/>
              <a:t>UGOSTITELJSTVO</a:t>
            </a:r>
            <a:endParaRPr lang="hr-HR" sz="32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35496" y="3643313"/>
            <a:ext cx="9145016" cy="2714625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600" dirty="0" smtClean="0"/>
              <a:t>usluge se u istom objektu prodaju, naručuju, pripremaju za goste koji ih po završetku korištenja plaćaju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usluge se pružaju na </a:t>
            </a:r>
            <a:r>
              <a:rPr lang="hr-HR" sz="2600" b="1" dirty="0" smtClean="0">
                <a:solidFill>
                  <a:srgbClr val="FF0000"/>
                </a:solidFill>
              </a:rPr>
              <a:t>poseban ugostiteljski način</a:t>
            </a:r>
            <a:r>
              <a:rPr lang="hr-HR" sz="2600" b="1" dirty="0" smtClean="0"/>
              <a:t>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po pravilima struke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za pojedinu uslugu</a:t>
            </a:r>
          </a:p>
          <a:p>
            <a:pPr lvl="0">
              <a:spcBef>
                <a:spcPts val="1200"/>
              </a:spcBef>
            </a:pPr>
            <a:r>
              <a:rPr lang="hr-HR" sz="2600" dirty="0" smtClean="0"/>
              <a:t>gosti posebnu pozornost posvećuju </a:t>
            </a:r>
            <a:r>
              <a:rPr lang="hr-HR" sz="2600" b="1" dirty="0" smtClean="0">
                <a:solidFill>
                  <a:srgbClr val="FF0000"/>
                </a:solidFill>
              </a:rPr>
              <a:t>uslugama koje nisu klasične ugostiteljske usluge</a:t>
            </a:r>
            <a:r>
              <a:rPr lang="hr-HR" sz="2600" dirty="0" smtClean="0">
                <a:solidFill>
                  <a:srgbClr val="FF0000"/>
                </a:solidFill>
              </a:rPr>
              <a:t> </a:t>
            </a:r>
            <a:r>
              <a:rPr lang="hr-HR" sz="2600" dirty="0" smtClean="0"/>
              <a:t>– usluge razonode, zabave i aktivne rekreacije</a:t>
            </a:r>
            <a:endParaRPr lang="hr-HR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3400" dirty="0" smtClean="0"/>
              <a:t>Ostale funkcije ugostiteljstva</a:t>
            </a:r>
            <a:endParaRPr lang="hr-HR" sz="3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5643602"/>
          </a:xfrm>
        </p:spPr>
        <p:txBody>
          <a:bodyPr>
            <a:noAutofit/>
          </a:bodyPr>
          <a:lstStyle/>
          <a:p>
            <a:pPr lvl="0"/>
            <a:r>
              <a:rPr lang="hr-HR" sz="2400" dirty="0"/>
              <a:t>u ostale funkcije ugostiteljstva se ubrajaju:	</a:t>
            </a:r>
          </a:p>
          <a:p>
            <a:pPr lvl="1"/>
            <a:r>
              <a:rPr lang="hr-HR" sz="2400" dirty="0"/>
              <a:t>otvaranje </a:t>
            </a:r>
            <a:r>
              <a:rPr lang="hr-HR" sz="2400" b="1" dirty="0">
                <a:solidFill>
                  <a:srgbClr val="FF0000"/>
                </a:solidFill>
              </a:rPr>
              <a:t>novih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b="1" dirty="0">
                <a:solidFill>
                  <a:srgbClr val="FF0000"/>
                </a:solidFill>
              </a:rPr>
              <a:t>radnih mjesta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zapošljavanje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nezaposlenih</a:t>
            </a:r>
          </a:p>
          <a:p>
            <a:pPr lvl="1"/>
            <a:r>
              <a:rPr lang="hr-HR" sz="2400" dirty="0"/>
              <a:t>kao veliki potrošač, ugostiteljstvo </a:t>
            </a:r>
            <a:r>
              <a:rPr lang="hr-HR" sz="2400" b="1" dirty="0">
                <a:solidFill>
                  <a:srgbClr val="FF0000"/>
                </a:solidFill>
              </a:rPr>
              <a:t>stimulira trgovinu i proizvodnju</a:t>
            </a:r>
          </a:p>
          <a:p>
            <a:pPr lvl="1"/>
            <a:r>
              <a:rPr lang="hr-HR" sz="2400" dirty="0"/>
              <a:t>ugostiteljstvo je </a:t>
            </a:r>
            <a:r>
              <a:rPr lang="hr-HR" sz="2400" b="1" dirty="0">
                <a:solidFill>
                  <a:srgbClr val="FF0000"/>
                </a:solidFill>
              </a:rPr>
              <a:t>„nevidljivi izvoznik“</a:t>
            </a:r>
            <a:r>
              <a:rPr lang="hr-HR" sz="2400" dirty="0"/>
              <a:t> jer prodaje svoje usluge stranim gostima</a:t>
            </a:r>
          </a:p>
          <a:p>
            <a:pPr lvl="1"/>
            <a:r>
              <a:rPr lang="hr-HR" sz="2400" b="1" dirty="0">
                <a:solidFill>
                  <a:srgbClr val="FF0000"/>
                </a:solidFill>
              </a:rPr>
              <a:t>podiže životni standard</a:t>
            </a:r>
          </a:p>
          <a:p>
            <a:pPr lvl="1"/>
            <a:r>
              <a:rPr lang="hr-HR" sz="2400" dirty="0"/>
              <a:t>utječe na </a:t>
            </a:r>
            <a:r>
              <a:rPr lang="hr-HR" sz="2400" b="1" dirty="0">
                <a:solidFill>
                  <a:srgbClr val="FF0000"/>
                </a:solidFill>
              </a:rPr>
              <a:t>priliv novca </a:t>
            </a:r>
            <a:r>
              <a:rPr lang="hr-HR" sz="2400" dirty="0"/>
              <a:t>iz bogatih u siromašne krajeve</a:t>
            </a:r>
          </a:p>
          <a:p>
            <a:pPr lvl="1"/>
            <a:r>
              <a:rPr lang="hr-HR" sz="2400" dirty="0"/>
              <a:t>ugostiteljstvo </a:t>
            </a:r>
            <a:r>
              <a:rPr lang="hr-HR" sz="2400" b="1" dirty="0">
                <a:solidFill>
                  <a:srgbClr val="FF0000"/>
                </a:solidFill>
              </a:rPr>
              <a:t>pomaže razvoju turizma</a:t>
            </a:r>
          </a:p>
        </p:txBody>
      </p:sp>
    </p:spTree>
    <p:extLst>
      <p:ext uri="{BB962C8B-B14F-4D97-AF65-F5344CB8AC3E}">
        <p14:creationId xmlns:p14="http://schemas.microsoft.com/office/powerpoint/2010/main" val="2636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 dirty="0"/>
              <a:t>Ugostiteljstvo – glavni nositelj turističke ponude</a:t>
            </a:r>
            <a:r>
              <a:rPr lang="hr-HR" sz="2800" dirty="0" smtClean="0"/>
              <a:t>	 </a:t>
            </a:r>
            <a:r>
              <a:rPr lang="hr-HR" sz="2000" dirty="0" smtClean="0"/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200" dirty="0" smtClean="0"/>
              <a:t>ugostiteljstvo je najviše povezano s turizmom </a:t>
            </a:r>
          </a:p>
          <a:p>
            <a:pPr lvl="0">
              <a:spcBef>
                <a:spcPts val="1200"/>
              </a:spcBef>
            </a:pPr>
            <a:r>
              <a:rPr lang="hr-HR" sz="2200" dirty="0" smtClean="0"/>
              <a:t>turizam kao </a:t>
            </a:r>
            <a:r>
              <a:rPr lang="hr-HR" sz="2200" b="1" dirty="0" smtClean="0">
                <a:solidFill>
                  <a:srgbClr val="FF0000"/>
                </a:solidFill>
              </a:rPr>
              <a:t>društvena pojava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gospodarska djelatnost</a:t>
            </a:r>
          </a:p>
          <a:p>
            <a:pPr lvl="1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turizam kao društvena pojava </a:t>
            </a:r>
            <a:r>
              <a:rPr lang="hr-HR" sz="2200" dirty="0"/>
              <a:t>obuhvaća </a:t>
            </a:r>
            <a:r>
              <a:rPr lang="hr-HR" sz="2200" dirty="0" smtClean="0"/>
              <a:t>putovanje i boravak ljudi izvan mjesta </a:t>
            </a:r>
            <a:r>
              <a:rPr lang="hr-HR" sz="2200" dirty="0"/>
              <a:t>svoga stalnog </a:t>
            </a:r>
            <a:r>
              <a:rPr lang="hr-HR" sz="2200" dirty="0" smtClean="0"/>
              <a:t>boravka</a:t>
            </a:r>
          </a:p>
          <a:p>
            <a:pPr lvl="1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turizam </a:t>
            </a:r>
            <a:r>
              <a:rPr lang="hr-HR" sz="2200" b="1" dirty="0">
                <a:solidFill>
                  <a:srgbClr val="FF0000"/>
                </a:solidFill>
              </a:rPr>
              <a:t>kao gospodarska djelatnost </a:t>
            </a:r>
            <a:r>
              <a:rPr lang="hr-HR" sz="2200" dirty="0" smtClean="0"/>
              <a:t>odnosi se na pružanje raznovrsnih usluga turistima (hrana, piće, zabava, rekreacija…)</a:t>
            </a:r>
          </a:p>
          <a:p>
            <a:pPr>
              <a:spcBef>
                <a:spcPts val="1200"/>
              </a:spcBef>
            </a:pPr>
            <a:r>
              <a:rPr lang="hr-HR" sz="2200" dirty="0" smtClean="0"/>
              <a:t>ugostiteljstvo kao </a:t>
            </a:r>
            <a:r>
              <a:rPr lang="hr-HR" sz="2200" b="1" dirty="0" smtClean="0">
                <a:solidFill>
                  <a:srgbClr val="FF0000"/>
                </a:solidFill>
              </a:rPr>
              <a:t>receptiva turizma </a:t>
            </a:r>
            <a:r>
              <a:rPr lang="hr-HR" sz="2200" dirty="0" smtClean="0"/>
              <a:t>– usluge smještaja (sposobnost primanja gostiju)</a:t>
            </a:r>
          </a:p>
          <a:p>
            <a:pPr>
              <a:spcBef>
                <a:spcPts val="1200"/>
              </a:spcBef>
            </a:pPr>
            <a:r>
              <a:rPr lang="hr-HR" sz="2200" dirty="0" smtClean="0"/>
              <a:t>ugostiteljstvo kao </a:t>
            </a:r>
            <a:r>
              <a:rPr lang="hr-HR" sz="2200" b="1" dirty="0" smtClean="0">
                <a:solidFill>
                  <a:srgbClr val="FF0000"/>
                </a:solidFill>
              </a:rPr>
              <a:t>materijalna baza turizma </a:t>
            </a:r>
            <a:r>
              <a:rPr lang="hr-HR" sz="2200" dirty="0" smtClean="0"/>
              <a:t>– osigurava egzistencijalne potrebe turistima – prehrana i smještaj, odmor, zabava…</a:t>
            </a:r>
          </a:p>
          <a:p>
            <a:pPr marL="0" indent="0">
              <a:spcBef>
                <a:spcPts val="1200"/>
              </a:spcBef>
              <a:buNone/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3039483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 dirty="0" smtClean="0"/>
              <a:t>Funkcije ugostiteljstva					 </a:t>
            </a:r>
            <a:r>
              <a:rPr lang="hr-HR" sz="2000" dirty="0" smtClean="0"/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b="1" dirty="0"/>
              <a:t>temeljne funkcije ugostiteljstva: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pružanje </a:t>
            </a:r>
            <a:r>
              <a:rPr lang="hr-HR" sz="2200" dirty="0"/>
              <a:t>usluga </a:t>
            </a:r>
            <a:r>
              <a:rPr lang="hr-HR" sz="2200" b="1" dirty="0">
                <a:solidFill>
                  <a:srgbClr val="FF0000"/>
                </a:solidFill>
              </a:rPr>
              <a:t>smještaja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pružanje </a:t>
            </a:r>
            <a:r>
              <a:rPr lang="hr-HR" sz="2200" dirty="0"/>
              <a:t>usluga </a:t>
            </a:r>
            <a:r>
              <a:rPr lang="hr-HR" sz="2200" b="1" dirty="0">
                <a:solidFill>
                  <a:srgbClr val="FF0000"/>
                </a:solidFill>
              </a:rPr>
              <a:t>hrane, pića i napitaka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pružanje </a:t>
            </a:r>
            <a:r>
              <a:rPr lang="hr-HR" sz="2200" dirty="0"/>
              <a:t>usluga </a:t>
            </a:r>
            <a:r>
              <a:rPr lang="hr-HR" sz="2200" b="1" dirty="0">
                <a:solidFill>
                  <a:srgbClr val="FF0000"/>
                </a:solidFill>
              </a:rPr>
              <a:t>aktivne i pasivne rekreacije i zabave</a:t>
            </a:r>
          </a:p>
          <a:p>
            <a:pPr lvl="1">
              <a:spcBef>
                <a:spcPts val="600"/>
              </a:spcBef>
            </a:pPr>
            <a:r>
              <a:rPr lang="hr-HR" sz="2200" dirty="0" smtClean="0"/>
              <a:t>pružanje </a:t>
            </a:r>
            <a:r>
              <a:rPr lang="hr-HR" sz="2200" b="1" dirty="0">
                <a:solidFill>
                  <a:srgbClr val="FF0000"/>
                </a:solidFill>
              </a:rPr>
              <a:t>kongresnih, konferencijskih i sličnih usluga</a:t>
            </a:r>
          </a:p>
          <a:p>
            <a:pPr lvl="0">
              <a:spcBef>
                <a:spcPts val="3000"/>
              </a:spcBef>
            </a:pPr>
            <a:r>
              <a:rPr lang="hr-HR" dirty="0" smtClean="0"/>
              <a:t>temeljne </a:t>
            </a:r>
            <a:r>
              <a:rPr lang="hr-HR" dirty="0"/>
              <a:t>funkcije ugostiteljstva dijele se u </a:t>
            </a:r>
            <a:r>
              <a:rPr lang="hr-HR" b="1" dirty="0"/>
              <a:t>dvije skupine</a:t>
            </a:r>
            <a:r>
              <a:rPr lang="hr-HR" dirty="0"/>
              <a:t>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ekonomsko-komercijalne </a:t>
            </a:r>
            <a:r>
              <a:rPr lang="hr-HR" dirty="0" smtClean="0"/>
              <a:t>funkcije</a:t>
            </a:r>
          </a:p>
          <a:p>
            <a:pPr lvl="2">
              <a:spcBef>
                <a:spcPts val="600"/>
              </a:spcBef>
            </a:pPr>
            <a:r>
              <a:rPr lang="hr-HR" sz="2200" dirty="0" smtClean="0"/>
              <a:t>proizvodna, prodajna, uslužna, zabavna i rekreativna</a:t>
            </a:r>
            <a:endParaRPr lang="hr-HR" sz="2200" dirty="0"/>
          </a:p>
          <a:p>
            <a:pPr marL="914400" lvl="1" indent="-457200">
              <a:spcBef>
                <a:spcPts val="1200"/>
              </a:spcBef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društvene</a:t>
            </a:r>
            <a:r>
              <a:rPr lang="hr-HR" dirty="0" smtClean="0"/>
              <a:t> </a:t>
            </a:r>
            <a:r>
              <a:rPr lang="hr-HR" dirty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neekonomske</a:t>
            </a:r>
          </a:p>
          <a:p>
            <a:pPr lvl="2">
              <a:spcBef>
                <a:spcPts val="600"/>
              </a:spcBef>
            </a:pPr>
            <a:r>
              <a:rPr lang="hr-HR" sz="2200" dirty="0"/>
              <a:t>organiziranje </a:t>
            </a:r>
            <a:r>
              <a:rPr lang="hr-HR" sz="2200" b="1" dirty="0"/>
              <a:t>raznih društvenih aktivnosti </a:t>
            </a:r>
            <a:r>
              <a:rPr lang="hr-HR" sz="2200" dirty="0"/>
              <a:t>u ugostiteljskom objektu (npr. izložbe, humanitarni koncerti, aukcije, predavanja, sportska događanja…)</a:t>
            </a:r>
          </a:p>
          <a:p>
            <a:pPr lvl="2">
              <a:spcBef>
                <a:spcPts val="600"/>
              </a:spcBef>
            </a:pPr>
            <a:r>
              <a:rPr lang="hr-HR" sz="2200" dirty="0" smtClean="0"/>
              <a:t>ugostiteljski objekti </a:t>
            </a:r>
            <a:r>
              <a:rPr lang="hr-HR" sz="2200" b="1" dirty="0" smtClean="0">
                <a:solidFill>
                  <a:srgbClr val="FF0000"/>
                </a:solidFill>
              </a:rPr>
              <a:t>jeftino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ili </a:t>
            </a:r>
            <a:r>
              <a:rPr lang="hr-HR" sz="2200" b="1" dirty="0" smtClean="0">
                <a:solidFill>
                  <a:srgbClr val="FF0000"/>
                </a:solidFill>
              </a:rPr>
              <a:t>besplatno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ustupaju svoje prostore za razne društvene aktivnosti</a:t>
            </a:r>
          </a:p>
        </p:txBody>
      </p:sp>
    </p:spTree>
    <p:extLst>
      <p:ext uri="{BB962C8B-B14F-4D97-AF65-F5344CB8AC3E}">
        <p14:creationId xmlns:p14="http://schemas.microsoft.com/office/powerpoint/2010/main" val="1754709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800" dirty="0" smtClean="0"/>
              <a:t>Ostale funkcije ugostiteljstva				 </a:t>
            </a:r>
            <a:r>
              <a:rPr lang="hr-HR" sz="2000" dirty="0" smtClean="0"/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144000" cy="6237312"/>
          </a:xfrm>
        </p:spPr>
        <p:txBody>
          <a:bodyPr>
            <a:noAutofit/>
          </a:bodyPr>
          <a:lstStyle/>
          <a:p>
            <a:pPr lvl="0"/>
            <a:r>
              <a:rPr lang="hr-HR" dirty="0"/>
              <a:t>u ostale funkcije ugostiteljstva se ubrajaju:	</a:t>
            </a:r>
          </a:p>
          <a:p>
            <a:pPr lvl="1"/>
            <a:r>
              <a:rPr lang="hr-HR" dirty="0"/>
              <a:t>otvaranje </a:t>
            </a:r>
            <a:r>
              <a:rPr lang="hr-HR" b="1" dirty="0">
                <a:solidFill>
                  <a:srgbClr val="FF0000"/>
                </a:solidFill>
              </a:rPr>
              <a:t>novih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b="1" dirty="0">
                <a:solidFill>
                  <a:srgbClr val="FF0000"/>
                </a:solidFill>
              </a:rPr>
              <a:t>radnih mjesta </a:t>
            </a:r>
            <a:r>
              <a:rPr lang="hr-HR" dirty="0"/>
              <a:t>i </a:t>
            </a:r>
            <a:r>
              <a:rPr lang="hr-HR" b="1" dirty="0">
                <a:solidFill>
                  <a:srgbClr val="FF0000"/>
                </a:solidFill>
              </a:rPr>
              <a:t>zapošljavanje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nezaposlenih</a:t>
            </a:r>
          </a:p>
          <a:p>
            <a:pPr lvl="1"/>
            <a:r>
              <a:rPr lang="hr-HR" dirty="0"/>
              <a:t>kao veliki potrošač, ugostiteljstvo </a:t>
            </a:r>
            <a:r>
              <a:rPr lang="hr-HR" b="1" dirty="0">
                <a:solidFill>
                  <a:srgbClr val="FF0000"/>
                </a:solidFill>
              </a:rPr>
              <a:t>stimulira trgovinu i proizvodnju</a:t>
            </a:r>
          </a:p>
          <a:p>
            <a:pPr lvl="1"/>
            <a:r>
              <a:rPr lang="hr-HR" dirty="0"/>
              <a:t>ugostiteljstvo je </a:t>
            </a:r>
            <a:r>
              <a:rPr lang="hr-HR" b="1" dirty="0">
                <a:solidFill>
                  <a:srgbClr val="FF0000"/>
                </a:solidFill>
              </a:rPr>
              <a:t>„nevidljivi izvoznik“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jer prodaje svoje usluge stranim gostima</a:t>
            </a:r>
          </a:p>
          <a:p>
            <a:pPr lvl="1"/>
            <a:r>
              <a:rPr lang="hr-HR" b="1" dirty="0">
                <a:solidFill>
                  <a:srgbClr val="FF0000"/>
                </a:solidFill>
              </a:rPr>
              <a:t>podiže životni standard</a:t>
            </a:r>
          </a:p>
          <a:p>
            <a:pPr lvl="1"/>
            <a:r>
              <a:rPr lang="hr-HR" dirty="0"/>
              <a:t>utječe na </a:t>
            </a:r>
            <a:r>
              <a:rPr lang="hr-HR" b="1" dirty="0">
                <a:solidFill>
                  <a:srgbClr val="FF0000"/>
                </a:solidFill>
              </a:rPr>
              <a:t>priliv novca </a:t>
            </a:r>
            <a:r>
              <a:rPr lang="hr-HR" dirty="0"/>
              <a:t>iz bogatih u siromašne krajeve</a:t>
            </a:r>
          </a:p>
          <a:p>
            <a:pPr lvl="1"/>
            <a:r>
              <a:rPr lang="hr-HR" dirty="0"/>
              <a:t>ugostiteljstvo </a:t>
            </a:r>
            <a:r>
              <a:rPr lang="hr-HR" b="1" dirty="0">
                <a:solidFill>
                  <a:srgbClr val="FF0000"/>
                </a:solidFill>
              </a:rPr>
              <a:t>pomaže razvoju turizma</a:t>
            </a:r>
          </a:p>
        </p:txBody>
      </p:sp>
    </p:spTree>
    <p:extLst>
      <p:ext uri="{BB962C8B-B14F-4D97-AF65-F5344CB8AC3E}">
        <p14:creationId xmlns:p14="http://schemas.microsoft.com/office/powerpoint/2010/main" val="310195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    </a:t>
            </a:r>
            <a:r>
              <a:rPr lang="hr-HR" sz="2400" dirty="0" smtClean="0"/>
              <a:t>(</a:t>
            </a:r>
            <a:r>
              <a:rPr lang="hr-HR" sz="2400" dirty="0"/>
              <a:t>Ugostiteljstvo – glavni nositelj turističke ponude)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14" y="908720"/>
            <a:ext cx="8786874" cy="5643602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400" dirty="0" smtClean="0"/>
              <a:t>Koja su 2 načina razlikovanja turizma? Objasni pojedini.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Što znači da je ugostiteljstvo receptiva turizma, a što da je materijalna baza turizma?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Koje se temeljne funkcije ugostiteljstva?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Koje su skupine temeljnih funkcija ugostiteljstva?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Koje su ekonomsko-komercijalne funkcije turizma?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Na što se odnosi društvena funkcija turizma?</a:t>
            </a:r>
          </a:p>
          <a:p>
            <a:pPr lvl="0">
              <a:spcBef>
                <a:spcPts val="1200"/>
              </a:spcBef>
            </a:pPr>
            <a:r>
              <a:rPr lang="hr-HR" sz="2400" dirty="0" smtClean="0"/>
              <a:t>Nabroj neke od ostalih funkcija turizma.</a:t>
            </a:r>
          </a:p>
        </p:txBody>
      </p:sp>
    </p:spTree>
    <p:extLst>
      <p:ext uri="{BB962C8B-B14F-4D97-AF65-F5344CB8AC3E}">
        <p14:creationId xmlns:p14="http://schemas.microsoft.com/office/powerpoint/2010/main" val="406817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400" dirty="0" smtClean="0"/>
              <a:t>Važnost ugostiteljstva u narodnom gospodarstvu</a:t>
            </a:r>
            <a:endParaRPr lang="hr-HR" sz="3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marL="216000" lvl="0" indent="-216000"/>
            <a:r>
              <a:rPr lang="hr-HR" sz="2200" dirty="0" smtClean="0"/>
              <a:t>značenje ugostiteljstva u narodnom gospodarstvu:</a:t>
            </a:r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zapošljavanje radne snage</a:t>
            </a:r>
          </a:p>
          <a:p>
            <a:pPr marL="828000" lvl="2" indent="-216000">
              <a:spcBef>
                <a:spcPts val="0"/>
              </a:spcBef>
            </a:pPr>
            <a:r>
              <a:rPr lang="hr-HR" sz="2000" dirty="0" smtClean="0"/>
              <a:t>ugostiteljstvo je </a:t>
            </a:r>
            <a:r>
              <a:rPr lang="hr-HR" sz="2000" b="1" dirty="0" smtClean="0">
                <a:solidFill>
                  <a:srgbClr val="FF0000"/>
                </a:solidFill>
              </a:rPr>
              <a:t>radno-intenzivna djelatnost</a:t>
            </a:r>
            <a:r>
              <a:rPr lang="hr-HR" sz="2000" dirty="0" smtClean="0"/>
              <a:t> – više koristi ljudski rad nego strojeve</a:t>
            </a:r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turizam i „nevidljivi izvoz”</a:t>
            </a:r>
          </a:p>
          <a:p>
            <a:pPr marL="828000" lvl="2" indent="-216000"/>
            <a:r>
              <a:rPr lang="hr-HR" sz="2000" b="1" dirty="0" smtClean="0"/>
              <a:t>turisti plaćaju u stranoj valuti </a:t>
            </a:r>
            <a:r>
              <a:rPr lang="hr-HR" sz="2000" dirty="0" smtClean="0"/>
              <a:t>i na taj način olakšavaju zaradu (ne mora se izvozit i plaćat carina, prijevoz i dr.)</a:t>
            </a:r>
          </a:p>
          <a:p>
            <a:pPr marL="828000" lvl="2" indent="-216000">
              <a:spcBef>
                <a:spcPts val="0"/>
              </a:spcBef>
            </a:pPr>
            <a:r>
              <a:rPr lang="hr-HR" sz="2000" dirty="0" smtClean="0"/>
              <a:t>roba slabije kvalitete se može preradit i prodat, a inače se ne bi mogla izvest</a:t>
            </a:r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robni promet</a:t>
            </a:r>
          </a:p>
          <a:p>
            <a:pPr marL="828000" lvl="2" indent="-216000">
              <a:spcBef>
                <a:spcPts val="0"/>
              </a:spcBef>
            </a:pPr>
            <a:r>
              <a:rPr lang="hr-HR" sz="2000" dirty="0" smtClean="0"/>
              <a:t>ugostiteljstvo je veliki potrošač i kupac različitih vrsta robe</a:t>
            </a:r>
          </a:p>
          <a:p>
            <a:pPr marL="828000" lvl="2" indent="-216000">
              <a:spcBef>
                <a:spcPts val="0"/>
              </a:spcBef>
            </a:pPr>
            <a:r>
              <a:rPr lang="hr-HR" dirty="0" smtClean="0"/>
              <a:t>npr. izgradnja hotela uključuje 35 različitih industrija – potiče razvoj drugih </a:t>
            </a:r>
            <a:r>
              <a:rPr lang="hr-HR" dirty="0" err="1" smtClean="0"/>
              <a:t>ind</a:t>
            </a:r>
            <a:r>
              <a:rPr lang="hr-HR" dirty="0" smtClean="0"/>
              <a:t>.</a:t>
            </a:r>
            <a:endParaRPr lang="hr-HR" sz="2000" dirty="0" smtClean="0"/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životni standard</a:t>
            </a:r>
          </a:p>
          <a:p>
            <a:pPr marL="828000" lvl="2" indent="-216000">
              <a:spcBef>
                <a:spcPts val="0"/>
              </a:spcBef>
            </a:pPr>
            <a:r>
              <a:rPr lang="hr-HR" sz="2000" dirty="0" smtClean="0"/>
              <a:t>pravilna prehrana poboljšava zdravlje ljudi – topli obrok na poslu u restoranu blizu radnog mjesta, večera nakon posla, </a:t>
            </a:r>
            <a:r>
              <a:rPr lang="hr-HR" sz="2000" dirty="0" err="1" smtClean="0"/>
              <a:t>catering</a:t>
            </a:r>
            <a:r>
              <a:rPr lang="hr-HR" sz="2000" dirty="0" smtClean="0"/>
              <a:t> </a:t>
            </a:r>
            <a:r>
              <a:rPr lang="hr-HR" sz="2000" i="1" dirty="0" smtClean="0"/>
              <a:t>(„vanjsko ugostiteljstvo”)</a:t>
            </a:r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stvaranje novih materijalnih dobara</a:t>
            </a:r>
          </a:p>
          <a:p>
            <a:pPr marL="828000" lvl="2" indent="-216000">
              <a:spcBef>
                <a:spcPts val="0"/>
              </a:spcBef>
            </a:pPr>
            <a:r>
              <a:rPr lang="hr-HR" sz="2000" dirty="0" smtClean="0"/>
              <a:t>izgradnjom novih smještajnih objekata, restorana, hotela, ugostiteljstvo stvara nova materijalna dobra</a:t>
            </a:r>
          </a:p>
          <a:p>
            <a:pPr marL="540000" lvl="1" indent="-216000"/>
            <a:r>
              <a:rPr lang="hr-HR" sz="2200" b="1" dirty="0" smtClean="0">
                <a:solidFill>
                  <a:srgbClr val="FF0000"/>
                </a:solidFill>
              </a:rPr>
              <a:t>međunarodno značenje turizma</a:t>
            </a:r>
          </a:p>
        </p:txBody>
      </p:sp>
    </p:spTree>
    <p:extLst>
      <p:ext uri="{BB962C8B-B14F-4D97-AF65-F5344CB8AC3E}">
        <p14:creationId xmlns:p14="http://schemas.microsoft.com/office/powerpoint/2010/main" val="402739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3400" dirty="0" smtClean="0"/>
              <a:t>Osnove gospodarstva i njegove djelatnosti</a:t>
            </a:r>
            <a:endParaRPr lang="hr-HR" sz="3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6021288"/>
          </a:xfrm>
        </p:spPr>
        <p:txBody>
          <a:bodyPr>
            <a:noAutofit/>
          </a:bodyPr>
          <a:lstStyle/>
          <a:p>
            <a:pPr lvl="0"/>
            <a:r>
              <a:rPr lang="hr-HR" sz="2400" b="1" dirty="0" smtClean="0">
                <a:solidFill>
                  <a:srgbClr val="FF0000"/>
                </a:solidFill>
              </a:rPr>
              <a:t>GOSPODARSTVO</a:t>
            </a:r>
            <a:r>
              <a:rPr lang="hr-HR" sz="2400" dirty="0" smtClean="0"/>
              <a:t> je </a:t>
            </a:r>
            <a:r>
              <a:rPr lang="hr-HR" sz="2400" b="1" dirty="0" smtClean="0"/>
              <a:t>smišljena i organizirana ljudska djelatnost </a:t>
            </a:r>
            <a:r>
              <a:rPr lang="hr-HR" sz="2400" dirty="0" smtClean="0"/>
              <a:t>čiji je cilj </a:t>
            </a:r>
            <a:r>
              <a:rPr lang="hr-HR" sz="2400" b="1" dirty="0" smtClean="0"/>
              <a:t>povećanje proizvodnje </a:t>
            </a:r>
            <a:r>
              <a:rPr lang="hr-HR" sz="2400" dirty="0" smtClean="0"/>
              <a:t>(bogatstva) i </a:t>
            </a:r>
            <a:r>
              <a:rPr lang="hr-HR" sz="2400" b="1" dirty="0" smtClean="0"/>
              <a:t>korištenje materijalnih dobara i usluga </a:t>
            </a:r>
            <a:r>
              <a:rPr lang="hr-HR" sz="2400" dirty="0" smtClean="0"/>
              <a:t>koje trebaju zadovoljiti </a:t>
            </a:r>
            <a:r>
              <a:rPr lang="hr-HR" sz="2400" b="1" dirty="0" smtClean="0"/>
              <a:t>individualne i društvene potrebe</a:t>
            </a:r>
            <a:r>
              <a:rPr lang="hr-HR" sz="2400" dirty="0" smtClean="0"/>
              <a:t> stanovnika neke zemlje</a:t>
            </a:r>
          </a:p>
          <a:p>
            <a:pPr lvl="0"/>
            <a:r>
              <a:rPr lang="hr-HR" sz="2400" b="1" dirty="0" smtClean="0"/>
              <a:t>sektori gospodarskih djelatnosti:</a:t>
            </a:r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primarni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</a:t>
            </a:r>
            <a:r>
              <a:rPr lang="hr-HR" sz="2000" i="1" dirty="0" smtClean="0"/>
              <a:t>poljoprivreda, ribarstvo, rudarstvo i šumarstvo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sekundarni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prerađivačke djelatnosti – </a:t>
            </a:r>
            <a:r>
              <a:rPr lang="hr-HR" sz="2000" i="1" dirty="0" smtClean="0"/>
              <a:t>industrija, građevinarstvo, energetika, brodogradnja i proizvodno obrtništvo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tercijarni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uslužne djelatnosti – </a:t>
            </a:r>
            <a:r>
              <a:rPr lang="hr-HR" sz="2000" i="1" dirty="0" smtClean="0"/>
              <a:t>trgovina, ugostiteljstvo, bankarstvo, promet, financijsko posredovanje, uslužno zanatstvo…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kvartarni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uslužne djelatnosti – </a:t>
            </a:r>
            <a:r>
              <a:rPr lang="hr-HR" sz="2000" i="1" dirty="0" smtClean="0"/>
              <a:t>znanost, školstvo, zdravstvo, obrana, kultura, socijalna skrb</a:t>
            </a:r>
            <a:r>
              <a:rPr lang="hr-HR" sz="2000" dirty="0" smtClean="0"/>
              <a:t>…</a:t>
            </a:r>
            <a:endParaRPr lang="hr-HR" sz="2400" dirty="0" smtClean="0"/>
          </a:p>
          <a:p>
            <a:pPr>
              <a:spcBef>
                <a:spcPts val="1800"/>
              </a:spcBef>
            </a:pPr>
            <a:r>
              <a:rPr lang="hr-HR" sz="2400" dirty="0" smtClean="0"/>
              <a:t>važnost jedne grane gospodarstva ovisi o tome koliko ona doprinosi razvoju drugih grana gospodarstva</a:t>
            </a:r>
          </a:p>
        </p:txBody>
      </p:sp>
      <p:sp>
        <p:nvSpPr>
          <p:cNvPr id="3" name="Rectangle 2"/>
          <p:cNvSpPr/>
          <p:nvPr/>
        </p:nvSpPr>
        <p:spPr>
          <a:xfrm>
            <a:off x="-108520" y="908720"/>
            <a:ext cx="928903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lvl="0"/>
            <a:r>
              <a:rPr lang="hr-HR" sz="2800" b="1" dirty="0">
                <a:solidFill>
                  <a:srgbClr val="FF0000"/>
                </a:solidFill>
              </a:rPr>
              <a:t>GOSPODARSTVO</a:t>
            </a:r>
            <a:r>
              <a:rPr lang="hr-HR" sz="2800" dirty="0">
                <a:solidFill>
                  <a:schemeClr val="tx1"/>
                </a:solidFill>
              </a:rPr>
              <a:t> je ljudska djelatnost koju čine </a:t>
            </a:r>
            <a:r>
              <a:rPr lang="hr-HR" sz="2800" b="1" dirty="0">
                <a:solidFill>
                  <a:schemeClr val="tx1"/>
                </a:solidFill>
              </a:rPr>
              <a:t>proizvodnja, potrošnja </a:t>
            </a:r>
            <a:r>
              <a:rPr lang="hr-HR" sz="2800" dirty="0">
                <a:solidFill>
                  <a:schemeClr val="tx1"/>
                </a:solidFill>
              </a:rPr>
              <a:t>i</a:t>
            </a:r>
            <a:r>
              <a:rPr lang="hr-HR" sz="2800" b="1" dirty="0">
                <a:solidFill>
                  <a:schemeClr val="tx1"/>
                </a:solidFill>
              </a:rPr>
              <a:t> razmjena</a:t>
            </a:r>
          </a:p>
        </p:txBody>
      </p:sp>
    </p:spTree>
    <p:extLst>
      <p:ext uri="{BB962C8B-B14F-4D97-AF65-F5344CB8AC3E}">
        <p14:creationId xmlns:p14="http://schemas.microsoft.com/office/powerpoint/2010/main" val="854640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3400" dirty="0"/>
              <a:t>Osnove gospodarstva i njegove djelatnosti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6021288"/>
          </a:xfrm>
        </p:spPr>
        <p:txBody>
          <a:bodyPr>
            <a:noAutofit/>
          </a:bodyPr>
          <a:lstStyle/>
          <a:p>
            <a:pPr lvl="0"/>
            <a:r>
              <a:rPr lang="hr-HR" sz="2400" b="1" dirty="0" smtClean="0"/>
              <a:t>društveno-materijalni </a:t>
            </a:r>
            <a:r>
              <a:rPr lang="hr-HR" sz="2400" dirty="0" smtClean="0"/>
              <a:t>život prolazi kroz 4 faze: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sz="2400" dirty="0" smtClean="0"/>
              <a:t>proizvodnja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sz="2400" dirty="0" smtClean="0"/>
              <a:t>raspodjela (raspodjela zarade)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sz="2400" dirty="0" smtClean="0"/>
              <a:t>razmjena (kupnja i prodaja)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sz="2400" dirty="0" smtClean="0"/>
              <a:t>potrošnja – osobna, opća i zajednička 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opća i zajednička potrošnja </a:t>
            </a:r>
            <a:r>
              <a:rPr lang="hr-HR" sz="2400" dirty="0" smtClean="0"/>
              <a:t>je potrošnja za potrebe izgradnje i održavanja različitih komunalnih potreba </a:t>
            </a:r>
            <a:r>
              <a:rPr lang="hr-HR" sz="2400" i="1" dirty="0" smtClean="0"/>
              <a:t>(prometnice, vodovod, škole, razne javne ustanove) </a:t>
            </a:r>
            <a:r>
              <a:rPr lang="hr-HR" sz="2400" dirty="0" smtClean="0"/>
              <a:t>i za državne potrebe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BDP – bruto društveni proizvod </a:t>
            </a:r>
            <a:r>
              <a:rPr lang="hr-HR" sz="2400" dirty="0" smtClean="0"/>
              <a:t>– zbroj </a:t>
            </a:r>
            <a:r>
              <a:rPr lang="hr-HR" sz="2400" b="1" dirty="0" smtClean="0"/>
              <a:t>svih materijalnih dobara i usluga stvorenih u jednoj godini </a:t>
            </a:r>
            <a:r>
              <a:rPr lang="hr-HR" sz="2400" dirty="0" smtClean="0"/>
              <a:t>u djelatnostima neke države (uključuje troškove i novostvorene proizvode i usluge)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ND – nacionalni dohodak </a:t>
            </a:r>
            <a:r>
              <a:rPr lang="hr-HR" sz="2400" dirty="0" smtClean="0"/>
              <a:t>– </a:t>
            </a:r>
            <a:r>
              <a:rPr lang="hr-HR" sz="2400" b="1" dirty="0" smtClean="0"/>
              <a:t>novostvorena vrijednost </a:t>
            </a:r>
            <a:r>
              <a:rPr lang="hr-HR" sz="2400" dirty="0" smtClean="0"/>
              <a:t>koja je nastala u nekoj državi nakon što se odbiju troškovi proizvodnje i dr. troškovi</a:t>
            </a:r>
          </a:p>
        </p:txBody>
      </p:sp>
    </p:spTree>
    <p:extLst>
      <p:ext uri="{BB962C8B-B14F-4D97-AF65-F5344CB8AC3E}">
        <p14:creationId xmlns:p14="http://schemas.microsoft.com/office/powerpoint/2010/main" val="389106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3200" dirty="0" smtClean="0"/>
              <a:t>Osnove gospodarstva i njegove djelatnosti   </a:t>
            </a:r>
            <a:r>
              <a:rPr lang="hr-HR" sz="2400" dirty="0" smtClean="0"/>
              <a:t>(plan ploče)</a:t>
            </a:r>
            <a:endParaRPr lang="hr-HR" sz="32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6021288"/>
          </a:xfrm>
        </p:spPr>
        <p:txBody>
          <a:bodyPr>
            <a:noAutofit/>
          </a:bodyPr>
          <a:lstStyle/>
          <a:p>
            <a:pPr lvl="0"/>
            <a:r>
              <a:rPr lang="hr-HR" sz="2400" b="1" dirty="0" smtClean="0">
                <a:solidFill>
                  <a:srgbClr val="FF0000"/>
                </a:solidFill>
              </a:rPr>
              <a:t>GOSPODARSTVO</a:t>
            </a:r>
            <a:r>
              <a:rPr lang="hr-HR" sz="2400" dirty="0" smtClean="0"/>
              <a:t> je ljudska </a:t>
            </a:r>
            <a:r>
              <a:rPr lang="hr-HR" sz="2400" dirty="0"/>
              <a:t>djelatnost koju čine </a:t>
            </a:r>
            <a:r>
              <a:rPr lang="hr-HR" sz="2400" b="1" dirty="0"/>
              <a:t>proizvodnja, potrošnja </a:t>
            </a:r>
            <a:r>
              <a:rPr lang="hr-HR" sz="2400" dirty="0"/>
              <a:t>i</a:t>
            </a:r>
            <a:r>
              <a:rPr lang="hr-HR" sz="2400" b="1" dirty="0"/>
              <a:t> razmjena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/>
              <a:t>sektori gospodarskih djelatnosti:</a:t>
            </a:r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primarni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</a:t>
            </a:r>
            <a:r>
              <a:rPr lang="hr-HR" sz="2000" i="1" dirty="0" smtClean="0"/>
              <a:t>poljoprivreda, ribarstvo, rudarstvo i šumarstvo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sekundarni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prerađivačke djelatnosti – </a:t>
            </a:r>
            <a:r>
              <a:rPr lang="hr-HR" sz="2000" i="1" dirty="0" smtClean="0"/>
              <a:t>industrija, građevinarstvo, energetika, brodogradnja i proizvodno obrtništvo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tercijarni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uslužne djelatnosti – </a:t>
            </a:r>
            <a:r>
              <a:rPr lang="hr-HR" sz="2000" i="1" dirty="0" smtClean="0"/>
              <a:t>trgovina, ugostiteljstvo, bankarstvo, promet, financijsko posredovanje, uslužno zanatstvo…</a:t>
            </a:r>
            <a:endParaRPr lang="hr-HR" sz="2400" i="1" dirty="0" smtClean="0"/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kvartarni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uslužne djelatnosti – </a:t>
            </a:r>
            <a:r>
              <a:rPr lang="hr-HR" sz="2000" i="1" dirty="0" smtClean="0"/>
              <a:t>znanost, školstvo, zdravstvo, obrana, kultura, socijalna skrb</a:t>
            </a:r>
            <a:r>
              <a:rPr lang="hr-HR" sz="2000" dirty="0" smtClean="0"/>
              <a:t>…</a:t>
            </a: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159522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93652" cy="642942"/>
          </a:xfrm>
        </p:spPr>
        <p:txBody>
          <a:bodyPr/>
          <a:lstStyle/>
          <a:p>
            <a:r>
              <a:rPr lang="hr-HR" sz="2800" dirty="0"/>
              <a:t>Osnove gospodarstva i njegove </a:t>
            </a:r>
            <a:r>
              <a:rPr lang="hr-HR" sz="2800" dirty="0" smtClean="0"/>
              <a:t>djelatnosti 		</a:t>
            </a:r>
            <a:r>
              <a:rPr lang="hr-HR" sz="2000" dirty="0" smtClean="0"/>
              <a:t>(plan ploče)</a:t>
            </a:r>
            <a:endParaRPr lang="hr-HR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6021288"/>
          </a:xfrm>
        </p:spPr>
        <p:txBody>
          <a:bodyPr>
            <a:noAutofit/>
          </a:bodyPr>
          <a:lstStyle/>
          <a:p>
            <a:pPr lvl="0"/>
            <a:r>
              <a:rPr lang="hr-HR" sz="2400" b="1" dirty="0" smtClean="0"/>
              <a:t>društveno-materijalni </a:t>
            </a:r>
            <a:r>
              <a:rPr lang="hr-HR" sz="2400" dirty="0" smtClean="0"/>
              <a:t>život prolazi kroz 4 faze: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hr-HR" sz="2400" dirty="0" smtClean="0"/>
              <a:t>proizvodnja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hr-HR" sz="2400" dirty="0" smtClean="0"/>
              <a:t>raspodjela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hr-HR" sz="2400" dirty="0" smtClean="0"/>
              <a:t>razmjena (kupnja i prodaja)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hr-HR" sz="2400" dirty="0" smtClean="0"/>
              <a:t>potrošnja – osobna, opća i zajednička 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opća i zajednička potrošnja </a:t>
            </a:r>
            <a:r>
              <a:rPr lang="hr-HR" sz="2400" dirty="0" smtClean="0"/>
              <a:t>je potrošnja za potrebe izgradnje i održavanja različitih komunalnih potreba (prometnice, vodovod, škole, razne javne ustanove) i za državne potrebe</a:t>
            </a:r>
          </a:p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BDP – bruto društveni proizvod </a:t>
            </a:r>
            <a:r>
              <a:rPr lang="hr-HR" sz="2400" dirty="0" smtClean="0"/>
              <a:t>– zbroj svih materijalnih dobara i usluga stvorenih u jednoj godini u djelatnostima neke države (uključuje troškove i novostvorene proizvode i usluge)</a:t>
            </a:r>
          </a:p>
        </p:txBody>
      </p:sp>
    </p:spTree>
    <p:extLst>
      <p:ext uri="{BB962C8B-B14F-4D97-AF65-F5344CB8AC3E}">
        <p14:creationId xmlns:p14="http://schemas.microsoft.com/office/powerpoint/2010/main" val="315820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– proizvodna ili uslužna djelatnost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36712"/>
            <a:ext cx="8786874" cy="5904656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proizvodna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priprema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kao </a:t>
            </a:r>
            <a:r>
              <a:rPr lang="hr-HR" b="1" dirty="0" smtClean="0">
                <a:solidFill>
                  <a:srgbClr val="FF0000"/>
                </a:solidFill>
              </a:rPr>
              <a:t>uslužna djelatnost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pružanje </a:t>
            </a:r>
            <a:r>
              <a:rPr lang="hr-HR" b="1" dirty="0" smtClean="0"/>
              <a:t>usluga smještaja i posluživanje</a:t>
            </a:r>
            <a:r>
              <a:rPr lang="hr-HR" dirty="0" smtClean="0"/>
              <a:t> pripremljene hrane, napitaka i miješanih pića</a:t>
            </a:r>
          </a:p>
          <a:p>
            <a:pPr lvl="0">
              <a:spcBef>
                <a:spcPts val="1800"/>
              </a:spcBef>
            </a:pPr>
            <a:r>
              <a:rPr lang="hr-HR" b="1" dirty="0" smtClean="0"/>
              <a:t>ugostiteljstvo je i proizvodna i uslužna djelatnost </a:t>
            </a:r>
            <a:r>
              <a:rPr lang="hr-HR" dirty="0" smtClean="0"/>
              <a:t>koja zahtjeva </a:t>
            </a:r>
            <a:r>
              <a:rPr lang="hr-HR" b="1" dirty="0" smtClean="0">
                <a:solidFill>
                  <a:srgbClr val="FF0000"/>
                </a:solidFill>
              </a:rPr>
              <a:t>puno ljudskog rada </a:t>
            </a:r>
            <a:r>
              <a:rPr lang="hr-HR" dirty="0" smtClean="0"/>
              <a:t>jer se u proizvodnji i posluživanju </a:t>
            </a:r>
            <a:r>
              <a:rPr lang="hr-HR" b="1" dirty="0" smtClean="0">
                <a:solidFill>
                  <a:srgbClr val="FF0000"/>
                </a:solidFill>
              </a:rPr>
              <a:t>koristi malo strojnog rada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ugostiteljstvo po klasifikaciji gospodarskih djelatnosti spada </a:t>
            </a:r>
            <a:r>
              <a:rPr lang="hr-HR" b="1" dirty="0" smtClean="0"/>
              <a:t>u uslužni, tercijarni sektor gosp. djelatnosti</a:t>
            </a:r>
            <a:r>
              <a:rPr lang="hr-HR" dirty="0" smtClean="0"/>
              <a:t> jer se smatra da je </a:t>
            </a:r>
            <a:r>
              <a:rPr lang="hr-HR" b="1" dirty="0" smtClean="0">
                <a:solidFill>
                  <a:srgbClr val="FF0000"/>
                </a:solidFill>
              </a:rPr>
              <a:t>ugostiteljstvo više pružanje usluga nego proizvodnja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645024"/>
            <a:ext cx="9144000" cy="2619375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 proizvodna djelatnost</a:t>
            </a:r>
            <a:r>
              <a:rPr lang="hr-HR" sz="28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priprema</a:t>
            </a:r>
            <a:r>
              <a:rPr lang="hr-HR" sz="2400" dirty="0" smtClean="0"/>
              <a:t> hrane, pića i napitaka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uslužna djelatnost</a:t>
            </a:r>
            <a:endParaRPr lang="hr-HR" sz="2800" dirty="0" smtClean="0"/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posluživanje</a:t>
            </a:r>
            <a:r>
              <a:rPr lang="hr-HR" sz="2400" dirty="0" smtClean="0"/>
              <a:t> hrane, pića i napitaka te </a:t>
            </a:r>
            <a:r>
              <a:rPr lang="hr-HR" sz="2400" b="1" dirty="0" smtClean="0"/>
              <a:t>usluge</a:t>
            </a:r>
            <a:r>
              <a:rPr lang="hr-HR" sz="2400" dirty="0" smtClean="0"/>
              <a:t> </a:t>
            </a:r>
            <a:r>
              <a:rPr lang="hr-HR" sz="2400" b="1" dirty="0" smtClean="0"/>
              <a:t>smještaja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zahtjeva </a:t>
            </a:r>
            <a:r>
              <a:rPr lang="hr-HR" sz="2800" b="1" dirty="0">
                <a:solidFill>
                  <a:srgbClr val="FF0000"/>
                </a:solidFill>
              </a:rPr>
              <a:t>puno ljudskog rada </a:t>
            </a:r>
            <a:r>
              <a:rPr lang="hr-HR" sz="2800" dirty="0"/>
              <a:t>jer se u proizvodnji i posluživanju </a:t>
            </a:r>
            <a:r>
              <a:rPr lang="hr-HR" sz="2800" b="1" dirty="0">
                <a:solidFill>
                  <a:srgbClr val="FF0000"/>
                </a:solidFill>
              </a:rPr>
              <a:t>koristi malo strojnog </a:t>
            </a:r>
            <a:r>
              <a:rPr lang="hr-HR" sz="2800" b="1" dirty="0" smtClean="0">
                <a:solidFill>
                  <a:srgbClr val="FF0000"/>
                </a:solidFill>
              </a:rPr>
              <a:t>rada</a:t>
            </a:r>
            <a:endParaRPr lang="hr-HR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64" y="499219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240040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/>
              <a:t> DJELATNOST </a:t>
            </a:r>
            <a:endParaRPr lang="hr-H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0469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0898" y="1070723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26053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ight Arrow 8"/>
          <p:cNvSpPr/>
          <p:nvPr/>
        </p:nvSpPr>
        <p:spPr>
          <a:xfrm>
            <a:off x="5976482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2811808" y="142029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/>
              <a:t>UGOSTITELJSTVO</a:t>
            </a:r>
            <a:endParaRPr lang="hr-HR" sz="3200" b="1" dirty="0"/>
          </a:p>
        </p:txBody>
      </p:sp>
    </p:spTree>
    <p:extLst>
      <p:ext uri="{BB962C8B-B14F-4D97-AF65-F5344CB8AC3E}">
        <p14:creationId xmlns:p14="http://schemas.microsoft.com/office/powerpoint/2010/main" val="739300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Ugostiteljske djelatnosti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643602"/>
          </a:xfrm>
        </p:spPr>
        <p:txBody>
          <a:bodyPr>
            <a:noAutofit/>
          </a:bodyPr>
          <a:lstStyle/>
          <a:p>
            <a:pPr lvl="0"/>
            <a:r>
              <a:rPr lang="hr-HR" b="1" dirty="0" smtClean="0"/>
              <a:t>ugostiteljske djelatnosti su:</a:t>
            </a:r>
            <a:endParaRPr lang="hr-HR" dirty="0" smtClean="0"/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hotelijerstvo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smještaja u hotelima, motelima, pansionima…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restauraterstvo</a:t>
            </a:r>
            <a:endParaRPr lang="hr-HR" dirty="0" smtClean="0">
              <a:solidFill>
                <a:srgbClr val="FF0000"/>
              </a:solidFill>
            </a:endParaRPr>
          </a:p>
          <a:p>
            <a:pPr lvl="2">
              <a:spcBef>
                <a:spcPts val="0"/>
              </a:spcBef>
            </a:pPr>
            <a:r>
              <a:rPr lang="hr-HR" dirty="0" smtClean="0"/>
              <a:t>pružanje usluga prehrane, napitaka i pića u restoranima, gostionicama, zdravljacima, slastičarnicama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barovi</a:t>
            </a:r>
            <a:r>
              <a:rPr lang="hr-HR" dirty="0" smtClean="0"/>
              <a:t> </a:t>
            </a:r>
            <a:r>
              <a:rPr lang="hr-HR" sz="2400" dirty="0" smtClean="0"/>
              <a:t>(</a:t>
            </a:r>
            <a:r>
              <a:rPr lang="hr-HR" sz="2400" dirty="0" err="1" smtClean="0"/>
              <a:t>kavanarstvo</a:t>
            </a:r>
            <a:r>
              <a:rPr lang="hr-HR" sz="2400" dirty="0" smtClean="0"/>
              <a:t>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pružanja usluga pića, zabave, hrane i napitaka u barovima, kavanama, pivnicama, konobama i sl.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animacija</a:t>
            </a:r>
            <a:r>
              <a:rPr lang="hr-HR" dirty="0" smtClean="0"/>
              <a:t> </a:t>
            </a:r>
            <a:r>
              <a:rPr lang="hr-HR" sz="2400" dirty="0" smtClean="0"/>
              <a:t>(nije klasična ugostiteljska djelatnost)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organiziranje usluga aktivne rekreacije u hotelima, hotelskim naseljima, apartmanskim naseljima i sl.</a:t>
            </a:r>
          </a:p>
          <a:p>
            <a:pPr lvl="0"/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					     </a:t>
            </a:r>
            <a:r>
              <a:rPr lang="hr-HR" sz="2800" dirty="0" smtClean="0"/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76064"/>
            <a:ext cx="9252520" cy="6165304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100" b="1" dirty="0"/>
              <a:t>ugostiteljstvo</a:t>
            </a:r>
            <a:r>
              <a:rPr lang="hr-HR" sz="2100" dirty="0"/>
              <a:t> – </a:t>
            </a:r>
            <a:r>
              <a:rPr lang="hr-HR" sz="2100" b="1" dirty="0">
                <a:solidFill>
                  <a:srgbClr val="FF0000"/>
                </a:solidFill>
              </a:rPr>
              <a:t>uslužna</a:t>
            </a:r>
            <a:r>
              <a:rPr lang="hr-HR" sz="2100" dirty="0"/>
              <a:t> i </a:t>
            </a:r>
            <a:r>
              <a:rPr lang="hr-HR" sz="2100" b="1" dirty="0">
                <a:solidFill>
                  <a:srgbClr val="FF0000"/>
                </a:solidFill>
              </a:rPr>
              <a:t>proizvodna</a:t>
            </a:r>
            <a:r>
              <a:rPr lang="hr-HR" sz="2100" dirty="0"/>
              <a:t> </a:t>
            </a:r>
            <a:r>
              <a:rPr lang="hr-HR" sz="2100" b="1" dirty="0">
                <a:solidFill>
                  <a:srgbClr val="FF0000"/>
                </a:solidFill>
              </a:rPr>
              <a:t>djelatnost</a:t>
            </a:r>
            <a:r>
              <a:rPr lang="hr-HR" sz="2100" dirty="0"/>
              <a:t> koja se bavi </a:t>
            </a:r>
            <a:r>
              <a:rPr lang="hr-HR" sz="2100" b="1" dirty="0">
                <a:solidFill>
                  <a:srgbClr val="FF0000"/>
                </a:solidFill>
              </a:rPr>
              <a:t>prodajom</a:t>
            </a:r>
            <a:r>
              <a:rPr lang="hr-HR" sz="2100" dirty="0"/>
              <a:t>, </a:t>
            </a:r>
            <a:r>
              <a:rPr lang="hr-HR" sz="2100" b="1" dirty="0">
                <a:solidFill>
                  <a:srgbClr val="FF0000"/>
                </a:solidFill>
              </a:rPr>
              <a:t>pripremom</a:t>
            </a:r>
            <a:r>
              <a:rPr lang="hr-HR" sz="2100" dirty="0"/>
              <a:t> i </a:t>
            </a:r>
            <a:r>
              <a:rPr lang="hr-HR" sz="2100" b="1" dirty="0">
                <a:solidFill>
                  <a:srgbClr val="FF0000"/>
                </a:solidFill>
              </a:rPr>
              <a:t>posluživanjem</a:t>
            </a:r>
            <a:r>
              <a:rPr lang="hr-HR" sz="2100" dirty="0"/>
              <a:t> raznovrsne hrane, napitaka i pića te  pružanjem </a:t>
            </a:r>
            <a:r>
              <a:rPr lang="hr-HR" sz="2100" b="1" dirty="0">
                <a:solidFill>
                  <a:srgbClr val="FF0000"/>
                </a:solidFill>
              </a:rPr>
              <a:t>usluga smještaja </a:t>
            </a:r>
            <a:r>
              <a:rPr lang="hr-HR" sz="2100" dirty="0"/>
              <a:t>u posebno pripremljenim sobama i apartmanima te pružanjem </a:t>
            </a:r>
            <a:r>
              <a:rPr lang="hr-HR" sz="2100" b="1" dirty="0">
                <a:solidFill>
                  <a:srgbClr val="FF0000"/>
                </a:solidFill>
              </a:rPr>
              <a:t>usluga zabave </a:t>
            </a:r>
            <a:r>
              <a:rPr lang="hr-HR" sz="2100" dirty="0"/>
              <a:t>i </a:t>
            </a:r>
            <a:r>
              <a:rPr lang="hr-HR" sz="2100" b="1" dirty="0">
                <a:solidFill>
                  <a:srgbClr val="FF0000"/>
                </a:solidFill>
              </a:rPr>
              <a:t>rekreacije</a:t>
            </a:r>
            <a:r>
              <a:rPr lang="hr-HR" sz="2100" dirty="0"/>
              <a:t> i njihovom prodajom u ugostiteljskom </a:t>
            </a:r>
            <a:r>
              <a:rPr lang="hr-HR" sz="2100" dirty="0" smtClean="0"/>
              <a:t>objektu</a:t>
            </a:r>
          </a:p>
          <a:p>
            <a:pPr lvl="0">
              <a:spcBef>
                <a:spcPts val="1200"/>
              </a:spcBef>
            </a:pPr>
            <a:r>
              <a:rPr lang="hr-HR" sz="2100" dirty="0" smtClean="0"/>
              <a:t>ugostiteljstvo </a:t>
            </a:r>
            <a:r>
              <a:rPr lang="hr-HR" sz="2100" b="1" dirty="0" smtClean="0">
                <a:solidFill>
                  <a:srgbClr val="FF0000"/>
                </a:solidFill>
              </a:rPr>
              <a:t>kao proizvodna djelatnost </a:t>
            </a:r>
            <a:r>
              <a:rPr lang="hr-HR" sz="2100" dirty="0" smtClean="0"/>
              <a:t>– </a:t>
            </a:r>
            <a:r>
              <a:rPr lang="hr-HR" sz="2100" b="1" dirty="0" smtClean="0"/>
              <a:t>priprema</a:t>
            </a:r>
            <a:r>
              <a:rPr lang="hr-HR" sz="2100" dirty="0" smtClean="0"/>
              <a:t> hrane, pića i napitaka</a:t>
            </a:r>
          </a:p>
          <a:p>
            <a:pPr lvl="0">
              <a:spcBef>
                <a:spcPts val="1200"/>
              </a:spcBef>
            </a:pPr>
            <a:r>
              <a:rPr lang="hr-HR" sz="2100" dirty="0" smtClean="0"/>
              <a:t>ugostiteljstvo </a:t>
            </a:r>
            <a:r>
              <a:rPr lang="hr-HR" sz="2100" b="1" dirty="0" smtClean="0">
                <a:solidFill>
                  <a:srgbClr val="FF0000"/>
                </a:solidFill>
              </a:rPr>
              <a:t>kao</a:t>
            </a:r>
            <a:r>
              <a:rPr lang="hr-HR" sz="2100" dirty="0" smtClean="0">
                <a:solidFill>
                  <a:srgbClr val="FF0000"/>
                </a:solidFill>
              </a:rPr>
              <a:t> </a:t>
            </a:r>
            <a:r>
              <a:rPr lang="hr-HR" sz="2100" b="1" dirty="0" smtClean="0">
                <a:solidFill>
                  <a:srgbClr val="FF0000"/>
                </a:solidFill>
              </a:rPr>
              <a:t>uslužna djelatnost </a:t>
            </a:r>
            <a:r>
              <a:rPr lang="hr-HR" sz="2100" dirty="0" smtClean="0"/>
              <a:t>– </a:t>
            </a:r>
            <a:r>
              <a:rPr lang="hr-HR" sz="2100" b="1" dirty="0" smtClean="0"/>
              <a:t>posluživanje</a:t>
            </a:r>
            <a:r>
              <a:rPr lang="hr-HR" sz="2100" dirty="0" smtClean="0"/>
              <a:t> hrane, pića i napitaka te </a:t>
            </a:r>
            <a:r>
              <a:rPr lang="hr-HR" sz="2100" b="1" dirty="0" smtClean="0"/>
              <a:t>usluge</a:t>
            </a:r>
            <a:r>
              <a:rPr lang="hr-HR" sz="2100" dirty="0" smtClean="0"/>
              <a:t> </a:t>
            </a:r>
            <a:r>
              <a:rPr lang="hr-HR" sz="2100" b="1" dirty="0" smtClean="0"/>
              <a:t>smještaja</a:t>
            </a:r>
          </a:p>
          <a:p>
            <a:pPr lvl="0">
              <a:spcBef>
                <a:spcPts val="1200"/>
              </a:spcBef>
            </a:pPr>
            <a:r>
              <a:rPr lang="hr-HR" sz="2100" dirty="0" smtClean="0"/>
              <a:t>ugostiteljstvo zahtjeva </a:t>
            </a:r>
            <a:r>
              <a:rPr lang="hr-HR" sz="2100" b="1" dirty="0">
                <a:solidFill>
                  <a:srgbClr val="FF0000"/>
                </a:solidFill>
              </a:rPr>
              <a:t>puno ljudskog rada </a:t>
            </a:r>
            <a:r>
              <a:rPr lang="hr-HR" sz="2100" dirty="0"/>
              <a:t>jer se u proizvodnji i posluživanju </a:t>
            </a:r>
            <a:r>
              <a:rPr lang="hr-HR" sz="2100" b="1" dirty="0">
                <a:solidFill>
                  <a:srgbClr val="FF0000"/>
                </a:solidFill>
              </a:rPr>
              <a:t>koristi malo strojnog rada</a:t>
            </a:r>
            <a:endParaRPr lang="hr-HR" sz="2100" dirty="0" smtClean="0"/>
          </a:p>
          <a:p>
            <a:pPr lvl="0">
              <a:spcBef>
                <a:spcPts val="1200"/>
              </a:spcBef>
            </a:pPr>
            <a:r>
              <a:rPr lang="hr-HR" sz="2100" dirty="0" smtClean="0"/>
              <a:t>ugostiteljske djelatnosti su:</a:t>
            </a:r>
          </a:p>
          <a:p>
            <a:pPr lvl="1"/>
            <a:r>
              <a:rPr lang="hr-HR" sz="2100" b="1" dirty="0" smtClean="0">
                <a:solidFill>
                  <a:srgbClr val="FF0000"/>
                </a:solidFill>
              </a:rPr>
              <a:t>hotelijerstvo</a:t>
            </a:r>
            <a:r>
              <a:rPr lang="hr-HR" sz="2100" dirty="0" smtClean="0"/>
              <a:t> – usluge smještaja u hotelima, motelima, pansionima… </a:t>
            </a:r>
          </a:p>
          <a:p>
            <a:pPr lvl="1"/>
            <a:r>
              <a:rPr lang="hr-HR" sz="2100" b="1" dirty="0" smtClean="0">
                <a:solidFill>
                  <a:srgbClr val="FF0000"/>
                </a:solidFill>
              </a:rPr>
              <a:t>restauraterstvo</a:t>
            </a:r>
            <a:r>
              <a:rPr lang="hr-HR" sz="2100" dirty="0" smtClean="0"/>
              <a:t> – usluge prehrane, napitaka i pića u restoranima, gostionicama, zdravljacima, slastičarnicama… </a:t>
            </a:r>
          </a:p>
          <a:p>
            <a:pPr lvl="1"/>
            <a:r>
              <a:rPr lang="hr-HR" sz="2100" b="1" dirty="0" smtClean="0">
                <a:solidFill>
                  <a:srgbClr val="FF0000"/>
                </a:solidFill>
              </a:rPr>
              <a:t>barovi</a:t>
            </a:r>
            <a:r>
              <a:rPr lang="hr-HR" sz="2100" dirty="0" smtClean="0"/>
              <a:t> – usluge pića, hrane, zabave i napitaka u barovima, kavanama, pivnicama, konobama…</a:t>
            </a:r>
          </a:p>
          <a:p>
            <a:pPr lvl="1"/>
            <a:r>
              <a:rPr lang="hr-HR" sz="2100" b="1" dirty="0" smtClean="0">
                <a:solidFill>
                  <a:srgbClr val="FF0000"/>
                </a:solidFill>
              </a:rPr>
              <a:t>animacija</a:t>
            </a:r>
            <a:r>
              <a:rPr lang="hr-HR" sz="2100" dirty="0" smtClean="0"/>
              <a:t> – usluge aktivne rekreacije </a:t>
            </a:r>
            <a:endParaRPr lang="hr-HR" sz="2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</a:t>
            </a:r>
            <a:r>
              <a:rPr lang="hr-HR" dirty="0" smtClean="0"/>
              <a:t> označava putovanje ljudi i njihov boravak duže ili kraće vrijeme u nekom mjestu koje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nije mjesto njihova stalnog boravka</a:t>
            </a:r>
          </a:p>
          <a:p>
            <a:pPr lvl="0">
              <a:spcBef>
                <a:spcPts val="1800"/>
              </a:spcBef>
            </a:pPr>
            <a:r>
              <a:rPr lang="hr-HR" dirty="0" smtClean="0"/>
              <a:t>turizam i ugostiteljstvo turističkog mjesta </a:t>
            </a:r>
            <a:r>
              <a:rPr lang="hr-HR" b="1" dirty="0" smtClean="0">
                <a:solidFill>
                  <a:srgbClr val="FF0000"/>
                </a:solidFill>
              </a:rPr>
              <a:t>međusobno su povezani i međusobno zavisni</a:t>
            </a:r>
            <a:r>
              <a:rPr lang="hr-HR" dirty="0" smtClean="0"/>
              <a:t> </a:t>
            </a:r>
          </a:p>
          <a:p>
            <a:pPr lvl="0"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turizam pomaže ugostiteljstvu </a:t>
            </a:r>
            <a:r>
              <a:rPr lang="hr-HR" dirty="0" smtClean="0"/>
              <a:t>u njegovu razvoju,  osuvremenjivanju i modernizaciji, a </a:t>
            </a:r>
            <a:r>
              <a:rPr lang="hr-HR" b="1" dirty="0" smtClean="0">
                <a:solidFill>
                  <a:srgbClr val="FF0000"/>
                </a:solidFill>
              </a:rPr>
              <a:t>ugostiteljstvo proširuje turističku ponudu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povećava kvalitetu destinacije</a:t>
            </a:r>
          </a:p>
          <a:p>
            <a:pPr lvl="0">
              <a:spcBef>
                <a:spcPts val="1800"/>
              </a:spcBef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0632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1134</TotalTime>
  <Words>3710</Words>
  <Application>Microsoft Office PowerPoint</Application>
  <PresentationFormat>On-screen Show (4:3)</PresentationFormat>
  <Paragraphs>363</Paragraphs>
  <Slides>49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bijela_tema</vt:lpstr>
      <vt:lpstr>Ugostiteljstvo kao  gospodarska djelatnost</vt:lpstr>
      <vt:lpstr>Pojmovi</vt:lpstr>
      <vt:lpstr>Ugostiteljstvo - pojam</vt:lpstr>
      <vt:lpstr>PowerPoint Presentation</vt:lpstr>
      <vt:lpstr>Ugostiteljstvo – proizvodna ili uslužna djelatnost</vt:lpstr>
      <vt:lpstr>PowerPoint Presentation</vt:lpstr>
      <vt:lpstr>Ugostiteljske djelatnosti</vt:lpstr>
      <vt:lpstr>Ugostiteljstvo          (plan ploče)</vt:lpstr>
      <vt:lpstr>Ugostiteljstvo i turizam</vt:lpstr>
      <vt:lpstr>Ugostiteljstvo i turizam</vt:lpstr>
      <vt:lpstr>Ugostiteljstvo i turizam        (plan ploče)</vt:lpstr>
      <vt:lpstr>Ugostiteljstvo i putničke agencije</vt:lpstr>
      <vt:lpstr>Ugostiteljstvo i putničke agencije</vt:lpstr>
      <vt:lpstr>Okvirni ugovor</vt:lpstr>
      <vt:lpstr>Ugovor o alotmanu</vt:lpstr>
      <vt:lpstr>Ugovor o zakupu kapaciteta</vt:lpstr>
      <vt:lpstr>Provizija putničke agencije</vt:lpstr>
      <vt:lpstr>Ugostiteljstvo i putničke agencije      (plan ploče)</vt:lpstr>
      <vt:lpstr>Ugostiteljstvo i putničke agencije      (plan ploče)</vt:lpstr>
      <vt:lpstr>Ugostiteljstvo i putničke agencije      (plan ploče)</vt:lpstr>
      <vt:lpstr>Ponovimo (Ugostiteljstvo kao gosp. djelatnost)</vt:lpstr>
      <vt:lpstr>Ponovimo (Ugostiteljstvo kao gosp. djelatnost)</vt:lpstr>
      <vt:lpstr>Ugostiteljstvo i trgovina</vt:lpstr>
      <vt:lpstr>Ugostiteljstvo i obrt</vt:lpstr>
      <vt:lpstr>Ugostiteljstvo i industrija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Ugostiteljstvo i trgovina, obrti i industrija (plan ploče)</vt:lpstr>
      <vt:lpstr>Ugostiteljstvo i trgovina, obrti i industrija  (plan ploče)</vt:lpstr>
      <vt:lpstr>Ponovimo (Ugostiteljstvo kao gosp. djelatnost)</vt:lpstr>
      <vt:lpstr>Ponovimo</vt:lpstr>
      <vt:lpstr>Ugostiteljstvo – glavni nositelj turističke ponude</vt:lpstr>
      <vt:lpstr>Ugostiteljstvo – glavni nositelj turističke ponude</vt:lpstr>
      <vt:lpstr>Funkcije ugostiteljstva</vt:lpstr>
      <vt:lpstr>Ekonomsko-komercijalne funkcije ugostiteljstva</vt:lpstr>
      <vt:lpstr>Društvene ili neekonomske funkcije ugostiteljstva</vt:lpstr>
      <vt:lpstr>Ostale funkcije ugostiteljstva</vt:lpstr>
      <vt:lpstr>Ugostiteljstvo – glavni nositelj turističke ponude  (plan ploče)</vt:lpstr>
      <vt:lpstr>Funkcije ugostiteljstva      (plan ploče)</vt:lpstr>
      <vt:lpstr>Ostale funkcije ugostiteljstva     (plan ploče)</vt:lpstr>
      <vt:lpstr>Ponovimo    (Ugostiteljstvo – glavni nositelj turističke ponude)</vt:lpstr>
      <vt:lpstr>Važnost ugostiteljstva u narodnom gospodarstvu</vt:lpstr>
      <vt:lpstr>Osnove gospodarstva i njegove djelatnosti</vt:lpstr>
      <vt:lpstr>Osnove gospodarstva i njegove djelatnosti</vt:lpstr>
      <vt:lpstr>Osnove gospodarstva i njegove djelatnosti   (plan ploče)</vt:lpstr>
      <vt:lpstr>Osnove gospodarstva i njegove djelatnosti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cornx</cp:lastModifiedBy>
  <cp:revision>159</cp:revision>
  <dcterms:created xsi:type="dcterms:W3CDTF">2016-09-01T16:32:16Z</dcterms:created>
  <dcterms:modified xsi:type="dcterms:W3CDTF">2017-10-03T11:29:32Z</dcterms:modified>
</cp:coreProperties>
</file>