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0"/>
  </p:notesMasterIdLst>
  <p:sldIdLst>
    <p:sldId id="265" r:id="rId3"/>
    <p:sldId id="266" r:id="rId4"/>
    <p:sldId id="272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57" r:id="rId13"/>
    <p:sldId id="259" r:id="rId14"/>
    <p:sldId id="260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75" d="100"/>
          <a:sy n="75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DEA6F-F87B-454A-9AB5-0A88A8152E53}" type="datetimeFigureOut">
              <a:rPr lang="hr-HR" smtClean="0"/>
              <a:t>14.10.2019.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12A80-9E0C-412C-834E-AEF9940D3F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459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b="1" dirty="0" smtClean="0"/>
              <a:t>Okvirni ugovor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u praksi poznat kao „ugovor na osnovi zatražene i potvrđene rezervacije“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nalazi goste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, uzima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proviziju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i naplaćuje gostima boravak u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plaćanja gostu izdaje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vaučer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– dokument o uplaćenoj rezervaciji, a kopiju šalje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gost pri dolasku u hotel predaje vaučer hotelu i na taj način „plaća“ uslugu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iskorištene usluge (odlaska gostiju)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hotel šalje agenciji račun vaučer na naplatu</a:t>
            </a:r>
          </a:p>
          <a:p>
            <a:endParaRPr lang="hr-HR" b="1" dirty="0" smtClean="0"/>
          </a:p>
          <a:p>
            <a:r>
              <a:rPr lang="hr-HR" b="1" dirty="0" smtClean="0"/>
              <a:t>Ugovor o alotmanu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hotelijer se obvezuje da će u ugovorenom vremenu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dati agenciji na raspolaganje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određeni broj soba i traženih usluga na raspolaganje uz ugovorenu proviziju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ako agencija ne uspije popuniti sobe, dužna je javiti do određenog vremena hotelu, kako bi hotel mogao raspolagati tim sobama</a:t>
            </a:r>
          </a:p>
          <a:p>
            <a:endParaRPr lang="hr-HR" dirty="0" smtClean="0"/>
          </a:p>
          <a:p>
            <a:r>
              <a:rPr lang="hr-HR" b="1" dirty="0" smtClean="0"/>
              <a:t>Ugovor</a:t>
            </a:r>
            <a:r>
              <a:rPr lang="hr-HR" b="1" baseline="0" dirty="0" smtClean="0"/>
              <a:t> o zakupu kapaciteta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„fiksni ugovor“ ili „ugovor puno za prazno“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agencija uzima u zakup cijeli hotel ili samo određeni broj soba na neko vrijeme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plaća zakupljene kapacitete bez obzira jesu bili korišteni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ovaj ugovor se najčešće sklapa kada je agencija sigurna da će popuniti sve kapacitete – </a:t>
            </a:r>
            <a:r>
              <a:rPr kumimoji="0" lang="hr-HR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npr. za vrijeme održavanja kongresa, u vrhuncu turističke sezone, za vrijeme sportskih događaja i sl.</a:t>
            </a: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>
                <a:solidFill>
                  <a:prstClr val="black"/>
                </a:solidFill>
              </a:rPr>
              <a:pPr/>
              <a:t>8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14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b="1" dirty="0" smtClean="0"/>
              <a:t>Okvirni ugovor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u praksi poznat kao „ugovor na osnovi zatražene i potvrđene rezervacije“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nalazi goste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, uzima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proviziju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i naplaćuje gostima boravak u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plaćanja gostu izdaje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vaučer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– dokument o uplaćenoj rezervaciji, a kopiju šalje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gost pri dolasku u hotel predaje vaučer hotelu i na taj način „plaća“ uslugu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iskorištene usluge (odlaska gostiju)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hotel šalje agenciji račun vaučer na naplatu</a:t>
            </a:r>
          </a:p>
          <a:p>
            <a:endParaRPr lang="hr-HR" b="1" dirty="0" smtClean="0"/>
          </a:p>
          <a:p>
            <a:r>
              <a:rPr lang="hr-HR" b="1" dirty="0" smtClean="0"/>
              <a:t>Ugovor o alotmanu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hotelijer se obvezuje da će u ugovorenom vremenu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dati agenciji na raspolaganje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određeni broj soba i traženih usluga na raspolaganje uz ugovorenu proviziju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ako agencija ne uspije popuniti sobe, dužna je javiti do određenog vremena hotelu, kako bi hotel mogao raspolagati tim sobama</a:t>
            </a:r>
          </a:p>
          <a:p>
            <a:endParaRPr lang="hr-HR" dirty="0" smtClean="0"/>
          </a:p>
          <a:p>
            <a:r>
              <a:rPr lang="hr-HR" b="1" dirty="0" smtClean="0"/>
              <a:t>Ugovor</a:t>
            </a:r>
            <a:r>
              <a:rPr lang="hr-HR" b="1" baseline="0" dirty="0" smtClean="0"/>
              <a:t> o zakupu kapaciteta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„fiksni ugovor“ ili „ugovor puno za prazno“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agencija uzima u zakup cijeli hotel ili samo određeni broj soba na neko vrijeme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plaća zakupljene kapacitete bez obzira jesu bili korišteni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ovaj ugovor se najčešće sklapa kada je agencija sigurna da će popuniti sve kapacitete – </a:t>
            </a:r>
            <a:r>
              <a:rPr kumimoji="0" lang="hr-HR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npr. za vrijeme održavanja kongresa, u vrhuncu turističke sezone, za vrijeme sportskih događaja i sl.</a:t>
            </a: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>
                <a:solidFill>
                  <a:prstClr val="black"/>
                </a:solidFill>
              </a:rPr>
              <a:pPr/>
              <a:t>9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1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b="1" dirty="0" smtClean="0"/>
              <a:t>Okvirni ugovor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u praksi poznat kao „ugovor na osnovi zatražene i potvrđene rezervacije“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nalazi goste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, uzima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proviziju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i naplaćuje gostima boravak u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plaćanja gostu izdaje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vaučer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– dokument o uplaćenoj rezervaciji, a kopiju šalje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gost pri dolasku u hotel predaje vaučer hotelu i na taj način „plaća“ uslugu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iskorištene usluge (odlaska gostiju)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hotel šalje agenciji račun vaučer na naplatu</a:t>
            </a:r>
          </a:p>
          <a:p>
            <a:endParaRPr lang="hr-HR" b="1" dirty="0" smtClean="0"/>
          </a:p>
          <a:p>
            <a:r>
              <a:rPr lang="hr-HR" b="1" dirty="0" smtClean="0"/>
              <a:t>Ugovor o alotmanu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hotelijer se obvezuje da će u ugovorenom vremenu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dati agenciji na raspolaganje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određeni broj soba i traženih usluga na raspolaganje uz ugovorenu proviziju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ako agencija ne uspije popuniti sobe, dužna je javiti do određenog vremena hotelu, kako bi hotel mogao raspolagati tim sobama</a:t>
            </a:r>
          </a:p>
          <a:p>
            <a:endParaRPr lang="hr-HR" dirty="0" smtClean="0"/>
          </a:p>
          <a:p>
            <a:r>
              <a:rPr lang="hr-HR" b="1" dirty="0" smtClean="0"/>
              <a:t>Ugovor</a:t>
            </a:r>
            <a:r>
              <a:rPr lang="hr-HR" b="1" baseline="0" dirty="0" smtClean="0"/>
              <a:t> o zakupu kapaciteta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„fiksni ugovor“ ili „ugovor puno za prazno“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agencija uzima u zakup cijeli hotel ili samo određeni broj soba na neko vrijeme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plaća zakupljene kapacitete bez obzira jesu bili korišteni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ovaj ugovor se najčešće sklapa kada je agencija sigurna da će popuniti sve kapacitete – </a:t>
            </a:r>
            <a:r>
              <a:rPr kumimoji="0" lang="hr-HR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npr. za vrijeme održavanja kongresa, u vrhuncu turističke sezone, za vrijeme sportskih događaja i sl.</a:t>
            </a: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>
                <a:solidFill>
                  <a:prstClr val="black"/>
                </a:solidFill>
              </a:rPr>
              <a:pPr/>
              <a:t>10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1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5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7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7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7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4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98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4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15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3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17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63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93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2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1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5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9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0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14.10.2019.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631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4726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zachodniopomorskatablica.pl/uploads/images/4873-big-3-1434390514.jpe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264029"/>
            <a:ext cx="3406316" cy="26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6600" b="1" dirty="0" smtClean="0">
                <a:solidFill>
                  <a:srgbClr val="FF0000"/>
                </a:solidFill>
              </a:rPr>
              <a:t>Ponavljanje</a:t>
            </a:r>
            <a:endParaRPr lang="hr-HR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172" y="4221088"/>
            <a:ext cx="6400800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hr-HR" sz="2400" dirty="0" smtClean="0"/>
              <a:t>Pojam ugostiteljstva</a:t>
            </a:r>
          </a:p>
          <a:p>
            <a:pPr algn="l"/>
            <a:r>
              <a:rPr lang="hr-HR" sz="2400" dirty="0" smtClean="0"/>
              <a:t>Ugostiteljstvo kao gospodarska djelatnost</a:t>
            </a:r>
            <a:endParaRPr lang="hr-HR" sz="2400" dirty="0"/>
          </a:p>
        </p:txBody>
      </p:sp>
      <p:pic>
        <p:nvPicPr>
          <p:cNvPr id="6" name="Picture 6" descr="https://a2ua.com/chef/chef-00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73516" y="3820728"/>
            <a:ext cx="1833266" cy="30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Ugostiteljstvo, obrt i industrija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OBRT</a:t>
            </a:r>
            <a:endParaRPr lang="hr-HR" sz="2400" dirty="0"/>
          </a:p>
          <a:p>
            <a:pPr lvl="1">
              <a:spcBef>
                <a:spcPts val="0"/>
              </a:spcBef>
            </a:pPr>
            <a:r>
              <a:rPr lang="hr-HR" sz="2400" dirty="0">
                <a:solidFill>
                  <a:prstClr val="black"/>
                </a:solidFill>
              </a:rPr>
              <a:t>djelatnost koja može biti proizvodna, prometna i uslužna</a:t>
            </a:r>
          </a:p>
          <a:p>
            <a:pPr lvl="1">
              <a:spcBef>
                <a:spcPts val="600"/>
              </a:spcBef>
            </a:pPr>
            <a:r>
              <a:rPr lang="hr-HR" sz="2400" dirty="0">
                <a:solidFill>
                  <a:prstClr val="black"/>
                </a:solidFill>
              </a:rPr>
              <a:t>obrtnici su bitni za ugostiteljstvo radi raznovrsnih usluga, uglavnom vezanim za održavanje ugostiteljskih objekata i dobavljanje </a:t>
            </a:r>
            <a:r>
              <a:rPr lang="hr-HR" sz="2400" dirty="0" smtClean="0">
                <a:solidFill>
                  <a:prstClr val="black"/>
                </a:solidFill>
              </a:rPr>
              <a:t>namirnica</a:t>
            </a:r>
          </a:p>
          <a:p>
            <a:pPr>
              <a:spcBef>
                <a:spcPts val="30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UGOSTITELJSTVO I INDUSTRIJA</a:t>
            </a:r>
          </a:p>
          <a:p>
            <a:pPr lvl="1">
              <a:spcBef>
                <a:spcPts val="600"/>
              </a:spcBef>
            </a:pPr>
            <a:r>
              <a:rPr lang="hr-HR" sz="2200" dirty="0"/>
              <a:t>za ugostiteljstvo je bitna </a:t>
            </a:r>
            <a:r>
              <a:rPr lang="hr-HR" sz="2200" b="1" dirty="0">
                <a:solidFill>
                  <a:srgbClr val="FF0000"/>
                </a:solidFill>
              </a:rPr>
              <a:t>industrija hrane i pića</a:t>
            </a:r>
            <a:r>
              <a:rPr lang="hr-HR" sz="2200" dirty="0"/>
              <a:t>, drvna, tekstilna, ind. porculana i stakla, elektroindustrija, ind. rashladnih uređaja i </a:t>
            </a:r>
            <a:r>
              <a:rPr lang="hr-HR" sz="2200" dirty="0" err="1"/>
              <a:t>dr</a:t>
            </a:r>
            <a:r>
              <a:rPr lang="hr-HR" sz="2200" dirty="0"/>
              <a:t>.</a:t>
            </a:r>
          </a:p>
          <a:p>
            <a:pPr>
              <a:spcBef>
                <a:spcPts val="30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HOTELSKA INDUSTRIJA I UGOSTITELJSKA INDUSTRIJA</a:t>
            </a:r>
          </a:p>
          <a:p>
            <a:pPr lvl="1">
              <a:spcBef>
                <a:spcPts val="600"/>
              </a:spcBef>
            </a:pPr>
            <a:r>
              <a:rPr lang="hr-HR" sz="2200" dirty="0"/>
              <a:t>hoteli s više od 1000 postelja, restauracije s većim brojem sjedala i </a:t>
            </a:r>
            <a:r>
              <a:rPr lang="hr-HR" sz="2200" dirty="0" err="1"/>
              <a:t>dr</a:t>
            </a:r>
            <a:r>
              <a:rPr lang="hr-HR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19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260648"/>
            <a:ext cx="9036496" cy="6481465"/>
          </a:xfrm>
        </p:spPr>
        <p:txBody>
          <a:bodyPr>
            <a:noAutofit/>
          </a:bodyPr>
          <a:lstStyle/>
          <a:p>
            <a:pPr lvl="0"/>
            <a:r>
              <a:rPr lang="hr-HR" sz="2400" dirty="0"/>
              <a:t>Što je organizacija?</a:t>
            </a:r>
          </a:p>
          <a:p>
            <a:pPr lvl="1"/>
            <a:r>
              <a:rPr lang="hr-HR" sz="2000" dirty="0"/>
              <a:t>smišljena ljudska aktivnost koja ima dužnost stavljanja u funkciju više organa zbog obavljanja određenog zadatka (ili postizanje nekog cilja)</a:t>
            </a:r>
          </a:p>
          <a:p>
            <a:pPr lvl="0"/>
            <a:r>
              <a:rPr lang="hr-HR" sz="2400" dirty="0"/>
              <a:t>Koja je svrha organizacije?</a:t>
            </a:r>
          </a:p>
          <a:p>
            <a:pPr lvl="1"/>
            <a:r>
              <a:rPr lang="hr-HR" sz="2000" dirty="0"/>
              <a:t>omogućiti da se što jednostavnije, brže i jeftinije ostvari određeni zadatak, bilo na području proizvodnje ili pružanja usluga</a:t>
            </a:r>
          </a:p>
          <a:p>
            <a:pPr lvl="0"/>
            <a:r>
              <a:rPr lang="hr-HR" sz="2400" dirty="0"/>
              <a:t>Kako teče proces organizacije rada u nekom poduzeću?</a:t>
            </a:r>
          </a:p>
          <a:p>
            <a:pPr lvl="1"/>
            <a:r>
              <a:rPr lang="hr-HR" sz="2000" dirty="0"/>
              <a:t>organizacija rada počinje organiziranjem svakog pojedinog radnog mjesta, a zatim međusobnim usklađivanjem svih radnih mjesta u odjelu, pogonu i nakon toga usklađivanje svih odjela u ugostiteljskom objektu</a:t>
            </a:r>
          </a:p>
          <a:p>
            <a:pPr lvl="0"/>
            <a:r>
              <a:rPr lang="hr-HR" sz="2400" dirty="0"/>
              <a:t>Koji su elementi organizacije rada? (5 elemenata)</a:t>
            </a:r>
          </a:p>
          <a:p>
            <a:pPr lvl="1"/>
            <a:r>
              <a:rPr lang="hr-HR" sz="2000" dirty="0"/>
              <a:t>ljudi, sredstva za rad, prostor, predmeti rada i vrijeme</a:t>
            </a:r>
          </a:p>
          <a:p>
            <a:pPr lvl="0"/>
            <a:r>
              <a:rPr lang="hr-HR" sz="2400" dirty="0"/>
              <a:t>Što je poduzeće?</a:t>
            </a:r>
          </a:p>
          <a:p>
            <a:pPr lvl="1"/>
            <a:r>
              <a:rPr lang="hr-HR" sz="2000" dirty="0"/>
              <a:t>samostalna gospodarska organizacija koju je osnovao (ili kupio) njezin vlasnik kako bi obavljao neku djelatnost i ostvarivao zaradu (dobit</a:t>
            </a:r>
            <a:r>
              <a:rPr lang="hr-HR" sz="2000" dirty="0" smtClean="0"/>
              <a:t>)</a:t>
            </a:r>
            <a:endParaRPr lang="hr-HR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8324" y="3983871"/>
            <a:ext cx="8643998" cy="1104043"/>
            <a:chOff x="285720" y="4485197"/>
            <a:chExt cx="8643998" cy="1104043"/>
          </a:xfrm>
        </p:grpSpPr>
        <p:sp>
          <p:nvSpPr>
            <p:cNvPr id="5" name="Rectangle 4"/>
            <p:cNvSpPr/>
            <p:nvPr/>
          </p:nvSpPr>
          <p:spPr>
            <a:xfrm>
              <a:off x="285720" y="4485197"/>
              <a:ext cx="2143140" cy="11040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ORGANIZIRANJE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SVAKOG RADNOG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MJESTA U ODJELU</a:t>
              </a:r>
              <a:endParaRPr lang="hr-HR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21834" y="4485197"/>
              <a:ext cx="2143140" cy="11040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RADNIH MJESTA U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ODJELU </a:t>
              </a:r>
              <a:r>
                <a:rPr lang="hr-HR" sz="2000" b="1" dirty="0" smtClean="0"/>
                <a:t>I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POGONU</a:t>
              </a:r>
              <a:endParaRPr lang="hr-HR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57950" y="4485197"/>
              <a:ext cx="2571768" cy="11040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SVIH ODJELA U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UGOST. OBJEKTU</a:t>
              </a:r>
              <a:endParaRPr lang="hr-HR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553876" y="4680028"/>
              <a:ext cx="642942" cy="71438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89990" y="4680028"/>
              <a:ext cx="642942" cy="71438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2909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88640"/>
            <a:ext cx="9036496" cy="6553473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Na </a:t>
            </a:r>
            <a:r>
              <a:rPr lang="hr-HR" sz="2400" dirty="0"/>
              <a:t>čemu se zasniva organizacija poslovanja poduzeća?</a:t>
            </a:r>
          </a:p>
          <a:p>
            <a:pPr lvl="1"/>
            <a:r>
              <a:rPr lang="hr-HR" sz="2000" dirty="0"/>
              <a:t>organizacija poslovanja poduzeća se zasniva na organizaciji rada na koju se onda nadovezuju ostale funkcije poduzeća – proizvodna, uslužna, nabavna, financijska, kadrovska, razvojna, rukovodna, kontrolna i dr.</a:t>
            </a:r>
          </a:p>
          <a:p>
            <a:pPr lvl="0"/>
            <a:r>
              <a:rPr lang="hr-HR" sz="2400" dirty="0"/>
              <a:t>Što je formalna organizacija?</a:t>
            </a:r>
          </a:p>
          <a:p>
            <a:pPr lvl="1"/>
            <a:r>
              <a:rPr lang="hr-HR" sz="2000" dirty="0"/>
              <a:t>ona organizacija koja je određena nekim službenim aktom koji je donijelo neko službeno tijelo (npr. upravni odbor ili direktor) formalna organizacija se temelji na stvarnim potrebama i iskustvu iz prošlih vremena</a:t>
            </a:r>
          </a:p>
          <a:p>
            <a:pPr lvl="0"/>
            <a:r>
              <a:rPr lang="hr-HR" sz="2400" dirty="0"/>
              <a:t>Što je neformalna organizacija?</a:t>
            </a:r>
          </a:p>
          <a:p>
            <a:pPr lvl="1"/>
            <a:r>
              <a:rPr lang="hr-HR" sz="2000" dirty="0"/>
              <a:t>ona organizacija koju nije unaprijed propisalo i odobrilo odgovarajuće upravljačko tijelo, već se silom prilika stvara po potrebi</a:t>
            </a:r>
          </a:p>
          <a:p>
            <a:pPr lvl="0"/>
            <a:r>
              <a:rPr lang="hr-HR" sz="2400" dirty="0"/>
              <a:t>Navedi primjer za neformalnu organizaciju rada.</a:t>
            </a:r>
          </a:p>
          <a:p>
            <a:pPr lvl="1"/>
            <a:r>
              <a:rPr lang="hr-HR" sz="2000" dirty="0"/>
              <a:t>organizacija rada koja nastaje spontano - npr. kada neki radnik izostane s posla ili kada nenajavljeno dođe velika skupina gostiju u restoran ili hotel – u tom slučaju sobarica će pospremiti 30 soba, konobar će poslužiti 50 gostiju, a kuhar će spremiti 80 obroka i sl</a:t>
            </a:r>
            <a:r>
              <a:rPr lang="hr-HR" sz="2000" dirty="0" smtClean="0"/>
              <a:t>.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26769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6632"/>
            <a:ext cx="9144000" cy="6625481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Tko </a:t>
            </a:r>
            <a:r>
              <a:rPr lang="hr-HR" sz="2400" dirty="0"/>
              <a:t>rukovodi organizacijom rada u jednom odjelu?</a:t>
            </a:r>
          </a:p>
          <a:p>
            <a:pPr lvl="1"/>
            <a:r>
              <a:rPr lang="hr-HR" sz="2000" dirty="0"/>
              <a:t>Voditelj odjela.</a:t>
            </a:r>
          </a:p>
          <a:p>
            <a:pPr lvl="0"/>
            <a:r>
              <a:rPr lang="hr-HR" sz="2400" dirty="0"/>
              <a:t>Tko rukovodi organizacijom cijelog poduzeća?</a:t>
            </a:r>
          </a:p>
          <a:p>
            <a:pPr lvl="1"/>
            <a:r>
              <a:rPr lang="hr-HR" sz="2000" dirty="0"/>
              <a:t>Direktor (upravitelj).</a:t>
            </a:r>
          </a:p>
          <a:p>
            <a:pPr lvl="0"/>
            <a:r>
              <a:rPr lang="hr-HR" sz="2400" dirty="0"/>
              <a:t>Što je ugostiteljstvo?</a:t>
            </a:r>
          </a:p>
          <a:p>
            <a:pPr lvl="1"/>
            <a:r>
              <a:rPr lang="hr-HR" sz="2000" dirty="0"/>
              <a:t>uslužna i proizvodna djelatnost koja se bavi prodajom, pripremom i posluživanjem raznovrsne hrane, napitaka i pića te pružanjem usluga smještaja u posebno pripremljenim sobama i apartmanima te pružanjem usluga zabave i rekreacije i njihovom prodajom u ugostiteljskom objektu</a:t>
            </a:r>
          </a:p>
          <a:p>
            <a:pPr lvl="0"/>
            <a:r>
              <a:rPr lang="hr-HR" sz="2400" dirty="0"/>
              <a:t>Je li ugostiteljstvo proizvodna ili uslužna djelatnost?</a:t>
            </a:r>
          </a:p>
          <a:p>
            <a:pPr lvl="1"/>
            <a:r>
              <a:rPr lang="hr-HR" sz="2000" dirty="0"/>
              <a:t>ugostiteljstvo je i proizvodna i uslužna djelatnost koja zahtjeva puno ljudskog rada jer se u proizvodnji i posluživanju koristi malo strojnog rada</a:t>
            </a:r>
          </a:p>
          <a:p>
            <a:pPr lvl="0"/>
            <a:r>
              <a:rPr lang="hr-HR" sz="2400" dirty="0"/>
              <a:t>Koje se ugostiteljske djelatnosti? (4)</a:t>
            </a:r>
          </a:p>
          <a:p>
            <a:pPr lvl="1"/>
            <a:r>
              <a:rPr lang="hr-HR" sz="2000" dirty="0"/>
              <a:t>hotelijerstvo, restauraterstvo, barovi i animacija</a:t>
            </a:r>
          </a:p>
          <a:p>
            <a:pPr lvl="0"/>
            <a:r>
              <a:rPr lang="hr-HR" sz="2400" dirty="0"/>
              <a:t>Što je turizam?</a:t>
            </a:r>
          </a:p>
          <a:p>
            <a:pPr lvl="1"/>
            <a:r>
              <a:rPr lang="hr-HR" sz="2000" dirty="0"/>
              <a:t>turizam označava putovanje ljudi i njihov boravak duže ili kraće vrijeme u nekom mjestu koje nije mjesto njihova stalnog </a:t>
            </a:r>
            <a:r>
              <a:rPr lang="hr-HR" sz="2000" dirty="0" smtClean="0"/>
              <a:t>boravka</a:t>
            </a:r>
            <a:endParaRPr lang="hr-HR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40040" y="3501008"/>
            <a:ext cx="8643998" cy="2143140"/>
            <a:chOff x="240040" y="1070723"/>
            <a:chExt cx="8643998" cy="2143140"/>
          </a:xfrm>
        </p:grpSpPr>
        <p:sp>
          <p:nvSpPr>
            <p:cNvPr id="6" name="Rectangle 5"/>
            <p:cNvSpPr/>
            <p:nvPr/>
          </p:nvSpPr>
          <p:spPr>
            <a:xfrm>
              <a:off x="240040" y="1070723"/>
              <a:ext cx="2357454" cy="21431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/>
                <a:t>GOSPODARSKA,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USLUŽNA</a:t>
              </a:r>
              <a:r>
                <a:rPr lang="hr-HR" sz="2400" b="1" dirty="0" smtClean="0"/>
                <a:t> I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PROIZVODNA</a:t>
              </a:r>
              <a:r>
                <a:rPr lang="hr-HR" sz="2400" b="1" dirty="0" smtClean="0"/>
                <a:t> DJELATNOST </a:t>
              </a:r>
              <a:endParaRPr lang="hr-HR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90469" y="1070723"/>
              <a:ext cx="2357454" cy="21431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/>
                <a:t>PRODAJA, PRIPREMA I POSLUŽIVANJE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HRANE</a:t>
              </a:r>
              <a:r>
                <a:rPr lang="hr-HR" sz="2400" b="1" dirty="0" smtClean="0"/>
                <a:t>,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PIĆA</a:t>
              </a:r>
              <a:r>
                <a:rPr lang="hr-HR" sz="2400" b="1" dirty="0" smtClean="0"/>
                <a:t> I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NAPITAKA</a:t>
              </a:r>
              <a:endParaRPr lang="hr-HR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0898" y="1070723"/>
              <a:ext cx="2143140" cy="21431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/>
                <a:t>USLUGE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SMJEŠTAJA</a:t>
              </a:r>
              <a:r>
                <a:rPr lang="hr-HR" sz="2400" b="1" dirty="0" smtClean="0"/>
                <a:t>,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ZABAVE</a:t>
              </a:r>
              <a:r>
                <a:rPr lang="hr-HR" sz="2400" b="1" dirty="0" smtClean="0"/>
                <a:t> I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REKREACIJE</a:t>
              </a:r>
              <a:endParaRPr lang="hr-HR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526056" y="1494886"/>
              <a:ext cx="1035851" cy="1294814"/>
            </a:xfrm>
            <a:prstGeom prst="rightArrow">
              <a:avLst>
                <a:gd name="adj1" fmla="val 63988"/>
                <a:gd name="adj2" fmla="val 53021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776485" y="1494886"/>
              <a:ext cx="1035851" cy="1294814"/>
            </a:xfrm>
            <a:prstGeom prst="rightArrow">
              <a:avLst>
                <a:gd name="adj1" fmla="val 63988"/>
                <a:gd name="adj2" fmla="val 53021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7822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6512" y="188640"/>
            <a:ext cx="9180512" cy="6553473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Kakva </a:t>
            </a:r>
            <a:r>
              <a:rPr lang="hr-HR" sz="2400" dirty="0"/>
              <a:t>je uloga ugostiteljstva u turizmu?</a:t>
            </a:r>
          </a:p>
          <a:p>
            <a:pPr lvl="1"/>
            <a:r>
              <a:rPr lang="hr-HR" sz="2000" dirty="0"/>
              <a:t>ugostiteljstvo čini receptivu (sposobnost prihvaćanja gostiju) turizma nekog mjesta – materijalna baza turizma</a:t>
            </a:r>
          </a:p>
          <a:p>
            <a:pPr lvl="0"/>
            <a:r>
              <a:rPr lang="hr-HR" sz="2400" dirty="0"/>
              <a:t>Što su receptivne a što emitivne turističke zemlje?</a:t>
            </a:r>
          </a:p>
          <a:p>
            <a:pPr lvl="1"/>
            <a:r>
              <a:rPr lang="hr-HR" sz="2000" dirty="0"/>
              <a:t>receptivne turističke zemlje – zemlje koje primaju goste emitivne turističke zemlje – zemlje iz kojih dolaze gosti</a:t>
            </a:r>
          </a:p>
          <a:p>
            <a:pPr lvl="0"/>
            <a:r>
              <a:rPr lang="hr-HR" sz="2400" dirty="0" smtClean="0"/>
              <a:t>Je </a:t>
            </a:r>
            <a:r>
              <a:rPr lang="hr-HR" sz="2400" dirty="0"/>
              <a:t>li Hrvatska receptivna ili emitivna turistička zemlja? Objasni.</a:t>
            </a:r>
          </a:p>
          <a:p>
            <a:pPr lvl="1"/>
            <a:r>
              <a:rPr lang="hr-HR" sz="2000" dirty="0"/>
              <a:t>receptivna jer više gostiju dolazi u Hrvatsku na odmor nego što iz Hrvatske putuje u druge zemlje</a:t>
            </a:r>
          </a:p>
          <a:p>
            <a:pPr lvl="0"/>
            <a:r>
              <a:rPr lang="hr-HR" sz="2400" dirty="0"/>
              <a:t>Što su putničke agencije?</a:t>
            </a:r>
          </a:p>
          <a:p>
            <a:pPr lvl="1"/>
            <a:r>
              <a:rPr lang="hr-HR" sz="2000" dirty="0"/>
              <a:t>putničke agencije su posrednici između ugostiteljskih poslovnih jedinica (hotela, pansiona, hotelskih naselja, apartmana…) i potencijalnih gostiju</a:t>
            </a:r>
          </a:p>
          <a:p>
            <a:pPr lvl="0"/>
            <a:r>
              <a:rPr lang="hr-HR" sz="2400" dirty="0"/>
              <a:t>Koje su vrste ugovora između ugostiteljskih objekata i putničkih agencija? (3)</a:t>
            </a:r>
          </a:p>
          <a:p>
            <a:pPr lvl="1"/>
            <a:r>
              <a:rPr lang="hr-HR" sz="2000" dirty="0"/>
              <a:t>okvirni ugovor </a:t>
            </a:r>
            <a:r>
              <a:rPr lang="hr-HR" sz="2000" i="1" dirty="0"/>
              <a:t>(„ugovor na osnovi zatražene i potvrđene rezervacije</a:t>
            </a:r>
            <a:r>
              <a:rPr lang="hr-HR" sz="2000" i="1" dirty="0" smtClean="0"/>
              <a:t>“), </a:t>
            </a:r>
            <a:r>
              <a:rPr lang="hr-HR" sz="2000" dirty="0"/>
              <a:t>ugovor o alotmanu </a:t>
            </a:r>
            <a:r>
              <a:rPr lang="hr-HR" sz="2000" i="1" dirty="0"/>
              <a:t>(alotmanski ugovor) </a:t>
            </a:r>
            <a:r>
              <a:rPr lang="hr-HR" sz="2000" i="1" dirty="0" smtClean="0"/>
              <a:t>i </a:t>
            </a:r>
            <a:r>
              <a:rPr lang="hr-HR" sz="2000" dirty="0" smtClean="0"/>
              <a:t>ugovor </a:t>
            </a:r>
            <a:r>
              <a:rPr lang="hr-HR" sz="2000" dirty="0"/>
              <a:t>o zakupu kapaciteta </a:t>
            </a:r>
            <a:r>
              <a:rPr lang="hr-HR" sz="2000" i="1" dirty="0"/>
              <a:t>(„fiksni ugovor“ i „ugovor puno za prazno</a:t>
            </a:r>
            <a:r>
              <a:rPr lang="hr-HR" sz="2000" i="1" dirty="0" smtClean="0"/>
              <a:t>“)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3335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8640"/>
            <a:ext cx="9144000" cy="6553473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Objasni </a:t>
            </a:r>
            <a:r>
              <a:rPr lang="hr-HR" sz="2400" dirty="0"/>
              <a:t>okvirni ugovor </a:t>
            </a:r>
            <a:r>
              <a:rPr lang="hr-HR" sz="2400" i="1" dirty="0"/>
              <a:t>(„ugovor na osnovi zatražene i potvrđene rezervacije“).</a:t>
            </a:r>
          </a:p>
          <a:p>
            <a:pPr lvl="1"/>
            <a:r>
              <a:rPr lang="hr-HR" sz="2000" dirty="0"/>
              <a:t>agencija nalazi goste, uzima proviziju i naplaćuje gostima boravak u hotelu - nakon plaćanja gostu izdaje vaučer – dokument o uplaćenoj rezervaciji, a kopiju šalje hotelu - gost pri dolasku u hotel predaje vaučer hotelu i na taj način „plaća“ uslugu - nakon iskorištene usluge (odlaska gostiju) hotel šalje agenciji račun vaučer na naplatu</a:t>
            </a:r>
          </a:p>
          <a:p>
            <a:pPr lvl="0"/>
            <a:r>
              <a:rPr lang="hr-HR" sz="2400" dirty="0"/>
              <a:t>Objasni ugovor o alotmanu.</a:t>
            </a:r>
          </a:p>
          <a:p>
            <a:pPr lvl="1"/>
            <a:r>
              <a:rPr lang="hr-HR" sz="2000" dirty="0"/>
              <a:t>hotelijer se obvezuje da će u ugovorenom vremenu dati agenciji na raspolaganje određeni broj soba i traženih usluga na raspolaganje uz ugovorenu proviziju - agencija može neke sobe ne popunit, ali treba na vrijeme obavijestiti hotel</a:t>
            </a:r>
          </a:p>
          <a:p>
            <a:pPr lvl="0"/>
            <a:r>
              <a:rPr lang="hr-HR" sz="2400" dirty="0"/>
              <a:t>Objasni ugovor o zakupu kapaciteta </a:t>
            </a:r>
            <a:r>
              <a:rPr lang="hr-HR" sz="2400" i="1" dirty="0"/>
              <a:t>(„fiksni ugovor“ i „ugovor puno za prazno“).</a:t>
            </a:r>
          </a:p>
          <a:p>
            <a:pPr lvl="1"/>
            <a:r>
              <a:rPr lang="hr-HR" sz="2000" dirty="0"/>
              <a:t>agencija uzima u zakup cijeli hotel ili samo određeni broj soba na neko vrijeme - agencija plaća zakupljene kapacitete bez obzira jesu bili korišteni ovaj ugovor se najčešće sklapa kada je agencija sigurna da će popuniti sve kapacitete – npr. za vrijeme održavanja kongresa, u vrhuncu turističke sezone, za vrijeme sportskih događaja i sl</a:t>
            </a:r>
            <a:r>
              <a:rPr lang="hr-HR" sz="2000" dirty="0" smtClean="0"/>
              <a:t>.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401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" y="116632"/>
            <a:ext cx="9144000" cy="6624736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Što </a:t>
            </a:r>
            <a:r>
              <a:rPr lang="hr-HR" sz="2400" dirty="0"/>
              <a:t>je provizija putničke agencije?</a:t>
            </a:r>
          </a:p>
          <a:p>
            <a:pPr lvl="1"/>
            <a:r>
              <a:rPr lang="hr-HR" sz="2000" dirty="0"/>
              <a:t>provizija je svota koju ugostiteljski objekt odobrava u postotku ili fiksnom iznosu za vrijednost pruženih usluga gostima koje je u ugostiteljski objekt uputila agencija</a:t>
            </a:r>
          </a:p>
          <a:p>
            <a:pPr lvl="0"/>
            <a:r>
              <a:rPr lang="hr-HR" sz="2400" dirty="0"/>
              <a:t>Što je turističko posredovanje?</a:t>
            </a:r>
          </a:p>
          <a:p>
            <a:pPr lvl="1"/>
            <a:r>
              <a:rPr lang="hr-HR" sz="2000" dirty="0"/>
              <a:t>poslovni odnos između turističke agencije i ugostiteljskog objekta naziva se turističko posredovanje</a:t>
            </a:r>
          </a:p>
          <a:p>
            <a:pPr lvl="0"/>
            <a:r>
              <a:rPr lang="hr-HR" sz="2400" dirty="0"/>
              <a:t>Što je trgovina?</a:t>
            </a:r>
          </a:p>
          <a:p>
            <a:pPr lvl="1"/>
            <a:r>
              <a:rPr lang="hr-HR" sz="2000" dirty="0"/>
              <a:t>posredništvo između proizvođača i potrošača</a:t>
            </a:r>
          </a:p>
          <a:p>
            <a:pPr lvl="0"/>
            <a:r>
              <a:rPr lang="hr-HR" sz="2400" dirty="0"/>
              <a:t>Kako ugostiteljstvo ovisi o trgovini?</a:t>
            </a:r>
          </a:p>
          <a:p>
            <a:pPr lvl="1"/>
            <a:r>
              <a:rPr lang="hr-HR" sz="2000" dirty="0"/>
              <a:t>ugostiteljstvo ovisi o trgovini kod nabave robe za proizvodnju - nestašica pojedinih roba može značajno utjecati na ugostiteljsku ponudu</a:t>
            </a:r>
          </a:p>
          <a:p>
            <a:pPr lvl="0"/>
            <a:r>
              <a:rPr lang="hr-HR" sz="2400" dirty="0"/>
              <a:t>Kako su obrti vezani za ugostiteljstvo? Nabroj neke primjere.</a:t>
            </a:r>
          </a:p>
          <a:p>
            <a:pPr lvl="1"/>
            <a:r>
              <a:rPr lang="hr-HR" sz="2000" dirty="0"/>
              <a:t>uglavnom su vezanim za održavanje ugostiteljskih objekata i dobavljanje namirnica - npr. popravak vodoinstalacija, elektroinstalacija, slastičari, pekari, praonice rublja, održavanje okoliša</a:t>
            </a:r>
            <a:r>
              <a:rPr lang="hr-HR" sz="2000" dirty="0" smtClean="0"/>
              <a:t>…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4181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32656"/>
            <a:ext cx="9144000" cy="6409457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Koja </a:t>
            </a:r>
            <a:r>
              <a:rPr lang="hr-HR" sz="2400" dirty="0"/>
              <a:t>je razlika između obrta i industrije?</a:t>
            </a:r>
          </a:p>
          <a:p>
            <a:pPr lvl="1"/>
            <a:r>
              <a:rPr lang="hr-HR" sz="2000" dirty="0"/>
              <a:t>za razliku od obrta, industrija zapošljava veći broj radnika i proizvodi serijski veći broj proizvoda</a:t>
            </a:r>
          </a:p>
          <a:p>
            <a:pPr lvl="0"/>
            <a:r>
              <a:rPr lang="hr-HR" sz="2400" dirty="0"/>
              <a:t>Koja industrija je najbitnija za ugostiteljstvo?</a:t>
            </a:r>
          </a:p>
          <a:p>
            <a:pPr lvl="1"/>
            <a:r>
              <a:rPr lang="hr-HR" sz="2000" dirty="0"/>
              <a:t>industrija hrane i pića</a:t>
            </a:r>
          </a:p>
          <a:p>
            <a:pPr lvl="0"/>
            <a:r>
              <a:rPr lang="hr-HR" sz="2400" dirty="0"/>
              <a:t>Što je to hotelska industrija?</a:t>
            </a:r>
          </a:p>
          <a:p>
            <a:pPr lvl="1"/>
            <a:r>
              <a:rPr lang="hr-HR" sz="2000" dirty="0"/>
              <a:t>hoteli s više od 1000 postelja, restauracije s većim brojem sjedala i dr.</a:t>
            </a:r>
          </a:p>
          <a:p>
            <a:pPr lvl="0">
              <a:spcBef>
                <a:spcPts val="600"/>
              </a:spcBef>
            </a:pP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26417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1845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ORGANIZACIJA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400" dirty="0"/>
              <a:t>koja ima dužnost </a:t>
            </a:r>
            <a:r>
              <a:rPr lang="hr-HR" sz="24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400" dirty="0"/>
              <a:t>zbog </a:t>
            </a:r>
            <a:r>
              <a:rPr lang="hr-HR" sz="24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400" dirty="0"/>
              <a:t>(ili postizanje </a:t>
            </a:r>
            <a:r>
              <a:rPr lang="hr-HR" sz="2400" dirty="0" smtClean="0"/>
              <a:t>cilja</a:t>
            </a:r>
            <a:r>
              <a:rPr lang="hr-HR" sz="2400" dirty="0"/>
              <a:t>)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SVRHA</a:t>
            </a:r>
            <a:r>
              <a:rPr lang="hr-HR" sz="2800" b="1" dirty="0" smtClean="0"/>
              <a:t> ORGANIZACIJE RADA</a:t>
            </a:r>
          </a:p>
          <a:p>
            <a:pPr>
              <a:spcBef>
                <a:spcPts val="0"/>
              </a:spcBef>
            </a:pPr>
            <a:r>
              <a:rPr lang="hr-HR" sz="2400" dirty="0"/>
              <a:t>omogućiti da se što </a:t>
            </a:r>
            <a:r>
              <a:rPr lang="hr-HR" sz="2400" b="1" dirty="0">
                <a:solidFill>
                  <a:srgbClr val="FF0000"/>
                </a:solidFill>
              </a:rPr>
              <a:t>jednostavnije, brže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jeftinije </a:t>
            </a:r>
            <a:r>
              <a:rPr lang="hr-HR" sz="2400" dirty="0"/>
              <a:t>ostvari određeni </a:t>
            </a:r>
            <a:r>
              <a:rPr lang="hr-HR" sz="2400" dirty="0" smtClean="0"/>
              <a:t>zadatak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PROCES ORGANIZACIJE RADA </a:t>
            </a:r>
            <a:r>
              <a:rPr lang="hr-HR" sz="2000" i="1" dirty="0" smtClean="0"/>
              <a:t>(u ugostiteljskom objektu)</a:t>
            </a:r>
            <a:endParaRPr lang="hr-HR" sz="2800" i="1" dirty="0" smtClean="0"/>
          </a:p>
          <a:p>
            <a:pPr marL="0" lvl="0" indent="0">
              <a:spcBef>
                <a:spcPts val="2400"/>
              </a:spcBef>
              <a:buNone/>
            </a:pPr>
            <a:endParaRPr lang="hr-HR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b="1" dirty="0"/>
          </a:p>
        </p:txBody>
      </p:sp>
      <p:sp>
        <p:nvSpPr>
          <p:cNvPr id="4" name="Rectangle 3"/>
          <p:cNvSpPr/>
          <p:nvPr/>
        </p:nvSpPr>
        <p:spPr>
          <a:xfrm>
            <a:off x="258324" y="4053149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ORGANIZIRANJE </a:t>
            </a:r>
            <a:r>
              <a:rPr lang="hr-HR" sz="2000" b="1" dirty="0" smtClean="0">
                <a:solidFill>
                  <a:srgbClr val="FFC000"/>
                </a:solidFill>
              </a:rPr>
              <a:t>SVAKOG RADNOG </a:t>
            </a:r>
            <a:r>
              <a:rPr lang="hr-HR" sz="2000" b="1" dirty="0" smtClean="0">
                <a:solidFill>
                  <a:srgbClr val="FFC000"/>
                </a:solidFill>
              </a:rPr>
              <a:t>MJESTA U ODJELU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94438" y="4053149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USKLAĐIVANJE RADNIH MJESTA U </a:t>
            </a:r>
            <a:r>
              <a:rPr lang="hr-HR" sz="2000" b="1" dirty="0" smtClean="0">
                <a:solidFill>
                  <a:srgbClr val="FFC000"/>
                </a:solidFill>
              </a:rPr>
              <a:t>ODJELU </a:t>
            </a:r>
            <a:r>
              <a:rPr lang="hr-HR" sz="2000" b="1" dirty="0" smtClean="0">
                <a:solidFill>
                  <a:prstClr val="white"/>
                </a:solidFill>
              </a:rPr>
              <a:t>I </a:t>
            </a:r>
            <a:r>
              <a:rPr lang="hr-HR" sz="2000" b="1" dirty="0" smtClean="0">
                <a:solidFill>
                  <a:srgbClr val="FFC000"/>
                </a:solidFill>
              </a:rPr>
              <a:t>POGONU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0554" y="4053149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USKLAĐIVANJE SVIH ODJELA U </a:t>
            </a:r>
            <a:r>
              <a:rPr lang="hr-HR" sz="2000" b="1" dirty="0" smtClean="0">
                <a:solidFill>
                  <a:srgbClr val="FFC000"/>
                </a:solidFill>
              </a:rPr>
              <a:t>UGOST. OBJEKTU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26480" y="4247980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562594" y="4247980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pic>
        <p:nvPicPr>
          <p:cNvPr id="9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8517"/>
            <a:ext cx="3038475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stalla.hr/wp-content/uploads/2016/02/Restoran-Stalla-Ka%C5%A1tel-Stari-Organizacija-vjen%C4%8Danja-pri%C4%8Desti-i-krizmi-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178517"/>
            <a:ext cx="2593949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9000"/>
          <a:stretch/>
        </p:blipFill>
        <p:spPr bwMode="auto">
          <a:xfrm>
            <a:off x="6358748" y="5184846"/>
            <a:ext cx="2543573" cy="15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1" y="2222087"/>
            <a:ext cx="8371959" cy="43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2778" y="4832349"/>
            <a:ext cx="3094074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2844" y="44624"/>
            <a:ext cx="8858312" cy="6429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hr-HR" sz="4000" b="1" dirty="0">
                <a:solidFill>
                  <a:srgbClr val="FF0000"/>
                </a:solidFill>
              </a:rPr>
              <a:t>ELEMENTI ORGANIZACIJE RADA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www.eistra.info/upload/katalog/264837580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836713"/>
            <a:ext cx="3905758" cy="26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beoclick.rs/wp-content/uploads/2015/03/kogast2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5" y="836712"/>
            <a:ext cx="4659737" cy="34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www.hotelriberadetriana.com/images/galleries/_fullpage/Restaurant/restaurant-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3497931"/>
            <a:ext cx="4071710" cy="30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1" y="3497930"/>
            <a:ext cx="3096344" cy="216402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108520" y="2990843"/>
            <a:ext cx="1196968" cy="369332"/>
            <a:chOff x="-108520" y="2990843"/>
            <a:chExt cx="1196968" cy="369332"/>
          </a:xfrm>
        </p:grpSpPr>
        <p:sp>
          <p:nvSpPr>
            <p:cNvPr id="3" name="Rectangle 2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7866" y="2990843"/>
              <a:ext cx="7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LJUDI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2280" y="908720"/>
            <a:ext cx="2088607" cy="369332"/>
            <a:chOff x="-1044624" y="3226209"/>
            <a:chExt cx="2088607" cy="369332"/>
          </a:xfrm>
        </p:grpSpPr>
        <p:sp>
          <p:nvSpPr>
            <p:cNvPr id="12" name="Rectangle 11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SREDSTVA ZA RAD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99602" y="6093296"/>
            <a:ext cx="1287226" cy="369332"/>
            <a:chOff x="-108520" y="2990843"/>
            <a:chExt cx="1287226" cy="369332"/>
          </a:xfrm>
        </p:grpSpPr>
        <p:sp>
          <p:nvSpPr>
            <p:cNvPr id="15" name="Rectangle 14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8918" y="2990843"/>
              <a:ext cx="118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PROSTOR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50804" y="6462628"/>
            <a:ext cx="1335495" cy="369332"/>
            <a:chOff x="-1044624" y="3226209"/>
            <a:chExt cx="2088607" cy="369332"/>
          </a:xfrm>
        </p:grpSpPr>
        <p:sp>
          <p:nvSpPr>
            <p:cNvPr id="18" name="Rectangle 17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VRIJEME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04581" y="5292618"/>
            <a:ext cx="3096344" cy="646331"/>
            <a:chOff x="-1044624" y="3226209"/>
            <a:chExt cx="2088607" cy="646331"/>
          </a:xfrm>
        </p:grpSpPr>
        <p:sp>
          <p:nvSpPr>
            <p:cNvPr id="21" name="Rectangle 20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044624" y="3226209"/>
              <a:ext cx="1917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PREDMETI RADA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2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3600" dirty="0" smtClean="0"/>
              <a:t>Organizacija poslovanja poduzeća 	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750"/>
            <a:ext cx="9001156" cy="5643602"/>
          </a:xfrm>
        </p:spPr>
        <p:txBody>
          <a:bodyPr>
            <a:noAutofit/>
          </a:bodyPr>
          <a:lstStyle/>
          <a:p>
            <a:pPr lvl="0">
              <a:spcBef>
                <a:spcPts val="4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FORMALNA </a:t>
            </a:r>
            <a:r>
              <a:rPr lang="hr-HR" b="1" dirty="0" smtClean="0"/>
              <a:t>ORGANIZACIJA</a:t>
            </a:r>
            <a:endParaRPr lang="hr-HR" sz="3200" dirty="0" smtClean="0"/>
          </a:p>
          <a:p>
            <a:pPr lvl="1">
              <a:spcBef>
                <a:spcPts val="60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koja je </a:t>
            </a:r>
            <a:r>
              <a:rPr lang="hr-HR" sz="25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500" dirty="0"/>
              <a:t>koji je donijelo neko službeno </a:t>
            </a:r>
            <a:r>
              <a:rPr lang="hr-HR" sz="2500" dirty="0" smtClean="0"/>
              <a:t>tijelo</a:t>
            </a:r>
          </a:p>
          <a:p>
            <a:pPr lvl="1">
              <a:spcBef>
                <a:spcPts val="600"/>
              </a:spcBef>
            </a:pPr>
            <a:r>
              <a:rPr lang="hr-HR" sz="2500" i="1" dirty="0" smtClean="0"/>
              <a:t>npr</a:t>
            </a:r>
            <a:r>
              <a:rPr lang="hr-HR" sz="2500" i="1" dirty="0"/>
              <a:t>. upravni odbor ili </a:t>
            </a:r>
            <a:r>
              <a:rPr lang="hr-HR" sz="2500" i="1" dirty="0" smtClean="0"/>
              <a:t>direktor</a:t>
            </a:r>
          </a:p>
          <a:p>
            <a:pPr>
              <a:spcBef>
                <a:spcPts val="3000"/>
              </a:spcBef>
            </a:pPr>
            <a:r>
              <a:rPr lang="hr-HR" sz="3200" b="1" dirty="0">
                <a:solidFill>
                  <a:srgbClr val="FF0000"/>
                </a:solidFill>
              </a:rPr>
              <a:t>NEFORMALNA </a:t>
            </a:r>
            <a:r>
              <a:rPr lang="hr-HR" b="1" dirty="0" smtClean="0"/>
              <a:t>ORGANIZACIJA</a:t>
            </a:r>
            <a:r>
              <a:rPr lang="hr-HR" dirty="0" smtClean="0"/>
              <a:t> </a:t>
            </a:r>
            <a:endParaRPr lang="hr-HR" sz="3200" dirty="0" smtClean="0"/>
          </a:p>
          <a:p>
            <a:pPr lvl="1">
              <a:spcBef>
                <a:spcPts val="60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koju </a:t>
            </a:r>
            <a:r>
              <a:rPr lang="hr-HR" sz="2500" b="1" dirty="0">
                <a:solidFill>
                  <a:srgbClr val="FF0000"/>
                </a:solidFill>
              </a:rPr>
              <a:t>nije unaprijed propisalo </a:t>
            </a:r>
            <a:r>
              <a:rPr lang="hr-HR" sz="2500" dirty="0"/>
              <a:t>i </a:t>
            </a:r>
            <a:r>
              <a:rPr lang="hr-HR" sz="25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500" dirty="0"/>
              <a:t>, već se </a:t>
            </a:r>
            <a:r>
              <a:rPr lang="hr-HR" sz="2500" b="1" dirty="0">
                <a:solidFill>
                  <a:srgbClr val="FF0000"/>
                </a:solidFill>
              </a:rPr>
              <a:t>silom prilika </a:t>
            </a:r>
            <a:r>
              <a:rPr lang="hr-HR" sz="2500" dirty="0"/>
              <a:t>stvara po </a:t>
            </a:r>
            <a:r>
              <a:rPr lang="hr-HR" sz="2500" dirty="0" smtClean="0"/>
              <a:t>potrebi </a:t>
            </a:r>
          </a:p>
          <a:p>
            <a:pPr lvl="1">
              <a:spcBef>
                <a:spcPts val="600"/>
              </a:spcBef>
            </a:pPr>
            <a:r>
              <a:rPr lang="hr-HR" sz="2500" i="1" dirty="0" smtClean="0"/>
              <a:t>npr. restoran kada je jedan radnik odsutan</a:t>
            </a:r>
            <a:endParaRPr lang="hr-HR" sz="2500" i="1" dirty="0"/>
          </a:p>
        </p:txBody>
      </p:sp>
    </p:spTree>
    <p:extLst>
      <p:ext uri="{BB962C8B-B14F-4D97-AF65-F5344CB8AC3E}">
        <p14:creationId xmlns:p14="http://schemas.microsoft.com/office/powerpoint/2010/main" val="11897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645024"/>
            <a:ext cx="9144000" cy="2619375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 proizvodna djelatnost</a:t>
            </a:r>
            <a:r>
              <a:rPr lang="hr-HR" sz="28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priprema</a:t>
            </a:r>
            <a:r>
              <a:rPr lang="hr-HR" sz="2400" dirty="0" smtClean="0"/>
              <a:t> hrane, pića i napitaka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uslužna djelatnost</a:t>
            </a:r>
            <a:endParaRPr lang="hr-HR" sz="2800" dirty="0" smtClean="0"/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posluživanje</a:t>
            </a:r>
            <a:r>
              <a:rPr lang="hr-HR" sz="2400" dirty="0" smtClean="0"/>
              <a:t> hrane, pića i napitaka te </a:t>
            </a:r>
            <a:r>
              <a:rPr lang="hr-HR" sz="2400" b="1" dirty="0" smtClean="0"/>
              <a:t>usluge</a:t>
            </a:r>
            <a:r>
              <a:rPr lang="hr-HR" sz="2400" dirty="0" smtClean="0"/>
              <a:t> </a:t>
            </a:r>
            <a:r>
              <a:rPr lang="hr-HR" sz="2400" b="1" dirty="0" smtClean="0"/>
              <a:t>smještaja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zahtjeva </a:t>
            </a:r>
            <a:r>
              <a:rPr lang="hr-HR" sz="2800" b="1" dirty="0">
                <a:solidFill>
                  <a:srgbClr val="FF0000"/>
                </a:solidFill>
              </a:rPr>
              <a:t>puno ljudskog rada </a:t>
            </a:r>
            <a:r>
              <a:rPr lang="hr-HR" sz="2800" dirty="0"/>
              <a:t>jer se u proizvodnji i posluživanju </a:t>
            </a:r>
            <a:r>
              <a:rPr lang="hr-HR" sz="2800" b="1" dirty="0">
                <a:solidFill>
                  <a:srgbClr val="FF0000"/>
                </a:solidFill>
              </a:rPr>
              <a:t>koristi malo strojnog </a:t>
            </a:r>
            <a:r>
              <a:rPr lang="hr-HR" sz="2800" b="1" dirty="0" smtClean="0">
                <a:solidFill>
                  <a:srgbClr val="FF0000"/>
                </a:solidFill>
              </a:rPr>
              <a:t>rada</a:t>
            </a:r>
            <a:endParaRPr lang="hr-HR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64" y="499219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040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</a:rPr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>
                <a:solidFill>
                  <a:prstClr val="white"/>
                </a:solidFill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>
                <a:solidFill>
                  <a:prstClr val="white"/>
                </a:solidFill>
              </a:rPr>
              <a:t> DJELATNOST </a:t>
            </a:r>
            <a:endParaRPr lang="hr-HR" sz="2400" b="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0469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</a:rPr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>
                <a:solidFill>
                  <a:prstClr val="white"/>
                </a:solidFill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>
                <a:solidFill>
                  <a:prstClr val="white"/>
                </a:solidFill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0898" y="1070723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</a:rPr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>
                <a:solidFill>
                  <a:prstClr val="white"/>
                </a:solidFill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>
                <a:solidFill>
                  <a:prstClr val="white"/>
                </a:solidFill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26053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76482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1808" y="142029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prstClr val="white"/>
                </a:solidFill>
              </a:rPr>
              <a:t>UGOSTITELJSTVO</a:t>
            </a:r>
            <a:endParaRPr lang="hr-HR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Ugostiteljske djelatnosti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600" dirty="0" smtClean="0"/>
              <a:t>ugostiteljske djelatnosti su: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hotelijerstvo</a:t>
            </a:r>
            <a:r>
              <a:rPr lang="hr-HR" sz="2600" dirty="0" smtClean="0"/>
              <a:t> </a:t>
            </a:r>
            <a:endParaRPr lang="hr-HR" sz="2600" dirty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smještaja</a:t>
            </a:r>
            <a:r>
              <a:rPr lang="hr-HR" sz="2200" dirty="0" smtClean="0"/>
              <a:t> u hotelima, motelima, pansionima… 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restauraterstvo</a:t>
            </a:r>
            <a:r>
              <a:rPr lang="hr-HR" sz="3200" dirty="0" smtClean="0"/>
              <a:t> </a:t>
            </a:r>
            <a:endParaRPr lang="hr-HR" sz="2600" dirty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hrane, pića i napitaka</a:t>
            </a:r>
            <a:r>
              <a:rPr lang="hr-HR" sz="2200" dirty="0" smtClean="0"/>
              <a:t> u restoranima, gostionicama, zdravljacima, slastičarnicama… 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barovi</a:t>
            </a:r>
            <a:endParaRPr lang="hr-HR" sz="2600" dirty="0" smtClean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pića, hrane, zabave i napitaka</a:t>
            </a:r>
            <a:r>
              <a:rPr lang="hr-HR" sz="2200" dirty="0" smtClean="0"/>
              <a:t> u barovima, kavanama, pivnicama, konobama…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animacija</a:t>
            </a:r>
            <a:endParaRPr lang="hr-HR" sz="2600" dirty="0" smtClean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aktivne rekreacije</a:t>
            </a:r>
            <a:r>
              <a:rPr lang="hr-HR" sz="2200" dirty="0" smtClean="0"/>
              <a:t> 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2607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ugostiteljstvo </a:t>
            </a:r>
            <a:r>
              <a:rPr lang="hr-HR" dirty="0"/>
              <a:t>čini </a:t>
            </a:r>
            <a:r>
              <a:rPr lang="hr-HR" b="1" dirty="0">
                <a:solidFill>
                  <a:srgbClr val="FF0000"/>
                </a:solidFill>
              </a:rPr>
              <a:t>receptivu</a:t>
            </a:r>
            <a:r>
              <a:rPr lang="hr-HR" dirty="0"/>
              <a:t> </a:t>
            </a:r>
            <a:r>
              <a:rPr lang="hr-HR" dirty="0" smtClean="0"/>
              <a:t>turizma </a:t>
            </a:r>
            <a:r>
              <a:rPr lang="hr-HR" dirty="0"/>
              <a:t>nekog mjesta </a:t>
            </a:r>
            <a:r>
              <a:rPr lang="hr-HR" i="1" dirty="0"/>
              <a:t>(sposobnost prihvaćanja gostiju)</a:t>
            </a:r>
            <a:r>
              <a:rPr lang="hr-HR" dirty="0"/>
              <a:t> </a:t>
            </a:r>
            <a:endParaRPr lang="hr-HR" dirty="0" smtClean="0"/>
          </a:p>
          <a:p>
            <a:pPr lvl="0">
              <a:spcBef>
                <a:spcPts val="1200"/>
              </a:spcBef>
            </a:pPr>
            <a:r>
              <a:rPr lang="hr-HR" dirty="0" smtClean="0"/>
              <a:t>ugostiteljstvo je </a:t>
            </a:r>
            <a:r>
              <a:rPr lang="hr-HR" b="1" dirty="0" smtClean="0">
                <a:solidFill>
                  <a:srgbClr val="FF0000"/>
                </a:solidFill>
              </a:rPr>
              <a:t>materijalna </a:t>
            </a:r>
            <a:r>
              <a:rPr lang="hr-HR" b="1" dirty="0">
                <a:solidFill>
                  <a:srgbClr val="FF0000"/>
                </a:solidFill>
              </a:rPr>
              <a:t>baza </a:t>
            </a:r>
            <a:r>
              <a:rPr lang="hr-HR" b="1" dirty="0" smtClean="0">
                <a:solidFill>
                  <a:srgbClr val="FF0000"/>
                </a:solidFill>
              </a:rPr>
              <a:t>turizma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receptivne</a:t>
            </a:r>
            <a:r>
              <a:rPr lang="hr-HR" sz="3200" dirty="0" smtClean="0"/>
              <a:t> turističke zemlje</a:t>
            </a:r>
            <a:r>
              <a:rPr lang="hr-HR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zemlje koje </a:t>
            </a:r>
            <a:r>
              <a:rPr lang="hr-HR" b="1" dirty="0" smtClean="0">
                <a:solidFill>
                  <a:schemeClr val="tx2"/>
                </a:solidFill>
              </a:rPr>
              <a:t>primaju turiste</a:t>
            </a:r>
          </a:p>
          <a:p>
            <a:pPr lvl="1">
              <a:spcBef>
                <a:spcPts val="1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emitivne</a:t>
            </a:r>
            <a:r>
              <a:rPr lang="hr-HR" sz="3200" dirty="0" smtClean="0"/>
              <a:t> turističke zemlje</a:t>
            </a:r>
            <a:r>
              <a:rPr lang="hr-HR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zemlje </a:t>
            </a:r>
            <a:r>
              <a:rPr lang="hr-HR" b="1" dirty="0" smtClean="0">
                <a:solidFill>
                  <a:schemeClr val="tx2"/>
                </a:solidFill>
              </a:rPr>
              <a:t>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302980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</a:t>
            </a:r>
            <a:r>
              <a:rPr lang="hr-HR" sz="3500" dirty="0" smtClean="0"/>
              <a:t>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PUTNIČKE AGENCIJE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endParaRPr lang="hr-HR" dirty="0"/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chemeClr val="tx2"/>
                </a:solidFill>
              </a:rPr>
              <a:t>posrednici</a:t>
            </a:r>
            <a:r>
              <a:rPr lang="hr-HR" dirty="0" smtClean="0">
                <a:solidFill>
                  <a:schemeClr val="tx2"/>
                </a:solidFill>
              </a:rPr>
              <a:t> </a:t>
            </a:r>
            <a:r>
              <a:rPr lang="hr-HR" dirty="0"/>
              <a:t>između ugostiteljskih </a:t>
            </a:r>
            <a:r>
              <a:rPr lang="hr-HR" b="1" dirty="0"/>
              <a:t>poslovnih </a:t>
            </a:r>
            <a:r>
              <a:rPr lang="hr-HR" b="1" dirty="0" smtClean="0"/>
              <a:t>jedinica </a:t>
            </a:r>
            <a:r>
              <a:rPr lang="hr-HR" sz="2400" i="1" dirty="0" smtClean="0"/>
              <a:t>(turističke ponude)</a:t>
            </a:r>
            <a:r>
              <a:rPr lang="hr-HR" sz="2400" dirty="0" smtClean="0"/>
              <a:t> </a:t>
            </a:r>
            <a:r>
              <a:rPr lang="hr-HR" dirty="0" smtClean="0"/>
              <a:t>i </a:t>
            </a:r>
            <a:r>
              <a:rPr lang="hr-HR" b="1" dirty="0"/>
              <a:t>potencijalnih </a:t>
            </a:r>
            <a:r>
              <a:rPr lang="hr-HR" b="1" dirty="0" smtClean="0"/>
              <a:t>gostiju </a:t>
            </a:r>
            <a:r>
              <a:rPr lang="hr-HR" sz="2400" i="1" dirty="0" smtClean="0"/>
              <a:t>(turističke potražnje)</a:t>
            </a:r>
            <a:endParaRPr lang="hr-HR" i="1" dirty="0" smtClean="0"/>
          </a:p>
          <a:p>
            <a:pPr>
              <a:spcBef>
                <a:spcPts val="2400"/>
              </a:spcBef>
            </a:pPr>
            <a:r>
              <a:rPr lang="hr-HR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okvirni ugovor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ugovor o alotmanu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(alotmanski ugovor)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ugovor o zakupu kapaciteta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(„fiksni ugovor“ i „ugovor puno za prazno</a:t>
            </a:r>
            <a:r>
              <a:rPr lang="hr-HR" sz="2400" i="1" dirty="0" smtClean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2259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</a:t>
            </a:r>
            <a:r>
              <a:rPr lang="hr-HR" sz="3500" dirty="0" smtClean="0"/>
              <a:t>trgovina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TRGOVINA</a:t>
            </a:r>
            <a:endParaRPr lang="hr-HR" sz="2400" dirty="0"/>
          </a:p>
          <a:p>
            <a:pPr lvl="1">
              <a:spcBef>
                <a:spcPts val="600"/>
              </a:spcBef>
            </a:pPr>
            <a:r>
              <a:rPr lang="hr-HR" sz="2400" dirty="0"/>
              <a:t>posredništvo između proizvođača i </a:t>
            </a:r>
            <a:r>
              <a:rPr lang="hr-HR" sz="2400" dirty="0" smtClean="0"/>
              <a:t>potrošača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ugostiteljstvo </a:t>
            </a:r>
            <a:r>
              <a:rPr lang="hr-HR" sz="2400" b="1" dirty="0">
                <a:solidFill>
                  <a:srgbClr val="FF0000"/>
                </a:solidFill>
              </a:rPr>
              <a:t>ovisi o trgovini </a:t>
            </a:r>
            <a:r>
              <a:rPr lang="hr-HR" sz="2400" dirty="0"/>
              <a:t>kod nabave robe za proizvodnju</a:t>
            </a:r>
          </a:p>
          <a:p>
            <a:pPr lvl="1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nestašica </a:t>
            </a:r>
            <a:r>
              <a:rPr lang="hr-HR" sz="2400" b="1" dirty="0">
                <a:solidFill>
                  <a:srgbClr val="FF0000"/>
                </a:solidFill>
              </a:rPr>
              <a:t>pojedinih roba</a:t>
            </a:r>
            <a:r>
              <a:rPr lang="hr-HR" sz="2400" dirty="0">
                <a:solidFill>
                  <a:prstClr val="black"/>
                </a:solidFill>
              </a:rPr>
              <a:t> može značajno utjecati na ugostiteljsku ponudu </a:t>
            </a:r>
          </a:p>
          <a:p>
            <a:pPr lvl="2">
              <a:spcBef>
                <a:spcPts val="0"/>
              </a:spcBef>
            </a:pPr>
            <a:r>
              <a:rPr lang="hr-HR" i="1" dirty="0">
                <a:solidFill>
                  <a:prstClr val="black"/>
                </a:solidFill>
              </a:rPr>
              <a:t>npr. restoran ima u ponudi raznovrsnu ribu, ali dobavljač nije u mogućnosti dostaviti željenu ribu radi </a:t>
            </a:r>
            <a:r>
              <a:rPr lang="hr-HR" i="1" dirty="0" smtClean="0">
                <a:solidFill>
                  <a:prstClr val="black"/>
                </a:solidFill>
              </a:rPr>
              <a:t>nestašice</a:t>
            </a:r>
          </a:p>
          <a:p>
            <a:pPr lvl="1">
              <a:spcBef>
                <a:spcPts val="1800"/>
              </a:spcBef>
            </a:pPr>
            <a:r>
              <a:rPr lang="hr-HR" sz="2400" dirty="0">
                <a:solidFill>
                  <a:prstClr val="black"/>
                </a:solidFill>
              </a:rPr>
              <a:t>namirnice u ugostiteljstvu se uglavnom </a:t>
            </a:r>
            <a:r>
              <a:rPr lang="hr-HR" sz="24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400" dirty="0">
                <a:solidFill>
                  <a:prstClr val="black"/>
                </a:solidFill>
              </a:rPr>
              <a:t>u kojem dolaze </a:t>
            </a:r>
          </a:p>
          <a:p>
            <a:pPr lvl="2">
              <a:spcBef>
                <a:spcPts val="0"/>
              </a:spcBef>
            </a:pPr>
            <a:r>
              <a:rPr lang="hr-HR" i="1" dirty="0">
                <a:solidFill>
                  <a:prstClr val="black"/>
                </a:solidFill>
              </a:rPr>
              <a:t>npr. sir se reže i poslužuje, pića se toče u čaše i </a:t>
            </a:r>
            <a:r>
              <a:rPr lang="hr-HR" i="1" dirty="0" err="1">
                <a:solidFill>
                  <a:prstClr val="black"/>
                </a:solidFill>
              </a:rPr>
              <a:t>sl</a:t>
            </a:r>
            <a:r>
              <a:rPr lang="hr-HR" i="1" dirty="0" smtClean="0">
                <a:solidFill>
                  <a:prstClr val="black"/>
                </a:solidFill>
              </a:rPr>
              <a:t>.</a:t>
            </a:r>
            <a:endParaRPr lang="hr-HR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2086</Words>
  <Application>Microsoft Office PowerPoint</Application>
  <PresentationFormat>On-screen Show (4:3)</PresentationFormat>
  <Paragraphs>200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bijela_tema</vt:lpstr>
      <vt:lpstr>1_bijela_tema</vt:lpstr>
      <vt:lpstr>Ponavljanje</vt:lpstr>
      <vt:lpstr>Organizacija rada</vt:lpstr>
      <vt:lpstr>PowerPoint Presentation</vt:lpstr>
      <vt:lpstr>Organizacija poslovanja poduzeća  </vt:lpstr>
      <vt:lpstr>PowerPoint Presentation</vt:lpstr>
      <vt:lpstr>Ugostiteljske djelatnosti</vt:lpstr>
      <vt:lpstr>Ugostiteljstvo i turizam</vt:lpstr>
      <vt:lpstr>Ugostiteljstvo i putničke agencije</vt:lpstr>
      <vt:lpstr>Ugostiteljstvo i trgovina</vt:lpstr>
      <vt:lpstr>Ugostiteljstvo, obrt i industrija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korisnik</cp:lastModifiedBy>
  <cp:revision>10</cp:revision>
  <dcterms:created xsi:type="dcterms:W3CDTF">2017-10-17T05:39:51Z</dcterms:created>
  <dcterms:modified xsi:type="dcterms:W3CDTF">2019-10-14T09:08:37Z</dcterms:modified>
</cp:coreProperties>
</file>