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764" r:id="rId3"/>
  </p:sldMasterIdLst>
  <p:notesMasterIdLst>
    <p:notesMasterId r:id="rId23"/>
  </p:notesMasterIdLst>
  <p:sldIdLst>
    <p:sldId id="256" r:id="rId4"/>
    <p:sldId id="258" r:id="rId5"/>
    <p:sldId id="277" r:id="rId6"/>
    <p:sldId id="259" r:id="rId7"/>
    <p:sldId id="260" r:id="rId8"/>
    <p:sldId id="261" r:id="rId9"/>
    <p:sldId id="278" r:id="rId10"/>
    <p:sldId id="268" r:id="rId11"/>
    <p:sldId id="265" r:id="rId12"/>
    <p:sldId id="270" r:id="rId13"/>
    <p:sldId id="271" r:id="rId14"/>
    <p:sldId id="272" r:id="rId15"/>
    <p:sldId id="273" r:id="rId16"/>
    <p:sldId id="274" r:id="rId17"/>
    <p:sldId id="275" r:id="rId18"/>
    <p:sldId id="281" r:id="rId19"/>
    <p:sldId id="279" r:id="rId20"/>
    <p:sldId id="280" r:id="rId21"/>
    <p:sldId id="276" r:id="rId22"/>
  </p:sldIdLst>
  <p:sldSz cx="9144000" cy="6858000" type="screen4x3"/>
  <p:notesSz cx="6858000" cy="9144000"/>
  <p:defaultTextStyle>
    <a:defPPr>
      <a:defRPr lang="sr-Latn-C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6" autoAdjust="0"/>
    <p:restoredTop sz="89091" autoAdjust="0"/>
  </p:normalViewPr>
  <p:slideViewPr>
    <p:cSldViewPr>
      <p:cViewPr>
        <p:scale>
          <a:sx n="75" d="100"/>
          <a:sy n="75" d="100"/>
        </p:scale>
        <p:origin x="-5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90" y="6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18DA8A2-C8FF-4405-AB3F-7DC545603335}" type="datetimeFigureOut">
              <a:rPr lang="sr-Latn-CS"/>
              <a:pPr>
                <a:defRPr/>
              </a:pPr>
              <a:t>13.10.2019.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r-HR" noProof="0" smtClean="0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noProof="0" smtClean="0"/>
              <a:t>Kliknite da biste uredili stilove teksta matrice</a:t>
            </a:r>
          </a:p>
          <a:p>
            <a:pPr lvl="1"/>
            <a:r>
              <a:rPr lang="hr-HR" noProof="0" smtClean="0"/>
              <a:t>Druga razina</a:t>
            </a:r>
          </a:p>
          <a:p>
            <a:pPr lvl="2"/>
            <a:r>
              <a:rPr lang="hr-HR" noProof="0" smtClean="0"/>
              <a:t>Treća razina</a:t>
            </a:r>
          </a:p>
          <a:p>
            <a:pPr lvl="3"/>
            <a:r>
              <a:rPr lang="hr-HR" noProof="0" smtClean="0"/>
              <a:t>Četvrta razina</a:t>
            </a:r>
          </a:p>
          <a:p>
            <a:pPr lvl="4"/>
            <a:r>
              <a:rPr lang="hr-HR" noProof="0" smtClean="0"/>
              <a:t>Peta razina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417D716-496B-4655-BF22-6236EC6D0EC1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65218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hr-HR" altLang="sr-Latn-RS" dirty="0" smtClean="0"/>
          </a:p>
        </p:txBody>
      </p:sp>
      <p:sp>
        <p:nvSpPr>
          <p:cNvPr id="14340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D43FA02-B4EC-43C3-B547-57070D48A9D8}" type="slidenum">
              <a:rPr lang="hr-HR" altLang="sr-Latn-RS" smtClean="0"/>
              <a:pPr eaLnBrk="1" hangingPunct="1"/>
              <a:t>2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hr-HR" altLang="sr-Latn-RS" dirty="0" smtClean="0"/>
          </a:p>
        </p:txBody>
      </p:sp>
      <p:sp>
        <p:nvSpPr>
          <p:cNvPr id="15364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10473C-ED47-475C-A5BF-AFC37428246A}" type="slidenum">
              <a:rPr lang="hr-HR" altLang="sr-Latn-RS" smtClean="0"/>
              <a:pPr eaLnBrk="1" hangingPunct="1"/>
              <a:t>4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hr-HR" altLang="sr-Latn-RS" dirty="0" smtClean="0"/>
          </a:p>
        </p:txBody>
      </p:sp>
      <p:sp>
        <p:nvSpPr>
          <p:cNvPr id="16388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8FAB609-6B5B-4B8E-A954-22B96126AADC}" type="slidenum">
              <a:rPr lang="hr-HR" altLang="sr-Latn-RS" smtClean="0"/>
              <a:pPr eaLnBrk="1" hangingPunct="1"/>
              <a:t>5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hr-HR" altLang="sr-Latn-RS" dirty="0" smtClean="0"/>
          </a:p>
        </p:txBody>
      </p:sp>
      <p:sp>
        <p:nvSpPr>
          <p:cNvPr id="17412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D1A4E82-CFE4-444E-B3F4-C53E203278C6}" type="slidenum">
              <a:rPr lang="hr-HR" altLang="sr-Latn-RS" smtClean="0"/>
              <a:pPr eaLnBrk="1" hangingPunct="1"/>
              <a:t>6</a:t>
            </a:fld>
            <a:endParaRPr lang="hr-HR" altLang="sr-Latn-R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57E2C-B414-4FA5-9D16-AA00DFC1ED7B}" type="datetimeFigureOut">
              <a:rPr lang="hr-HR"/>
              <a:pPr>
                <a:defRPr/>
              </a:pPr>
              <a:t>13.10.2019.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59E6A-ABDC-49DB-8218-3313AFCA3C3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39275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9F047-1A2B-49C6-8FB6-BE0AE53D77E8}" type="datetimeFigureOut">
              <a:rPr lang="hr-HR"/>
              <a:pPr>
                <a:defRPr/>
              </a:pPr>
              <a:t>13.10.2019.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7755A-57D2-4A08-AB02-5A6FB7B0479C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33036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69065-BE4A-48E2-8D11-D3E32C54C29D}" type="datetimeFigureOut">
              <a:rPr lang="hr-HR"/>
              <a:pPr>
                <a:defRPr/>
              </a:pPr>
              <a:t>13.10.2019.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A0780-4CFD-4A99-A606-EADE1D87C84E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99033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8A9B2-B99C-4506-882E-C065BA5013BB}" type="datetimeFigureOut">
              <a:rPr lang="hr-HR"/>
              <a:pPr>
                <a:defRPr/>
              </a:pPr>
              <a:t>13.10.2019.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ECFDA-18C2-421E-B450-051F008B3E45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73028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4E805-01CA-43C7-9BC6-2B638956BE35}" type="datetimeFigureOut">
              <a:rPr lang="hr-HR"/>
              <a:pPr>
                <a:defRPr/>
              </a:pPr>
              <a:t>13.10.2019.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04505-3DD9-4437-8884-16DCDC0B981B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96959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C3137-D06A-458D-B913-19AC16902C67}" type="datetimeFigureOut">
              <a:rPr lang="hr-HR"/>
              <a:pPr>
                <a:defRPr/>
              </a:pPr>
              <a:t>13.10.2019.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3EE3-27F2-4A22-9E61-440420A979EE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98401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8D2CE-134F-4F78-A940-A314D0DA316A}" type="datetimeFigureOut">
              <a:rPr lang="hr-HR"/>
              <a:pPr>
                <a:defRPr/>
              </a:pPr>
              <a:t>13.10.2019.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8825B-7602-42F1-AEC5-8B7295BE2806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25956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7A0A8-5F73-4954-8E02-5504BD6924AA}" type="datetimeFigureOut">
              <a:rPr lang="hr-HR"/>
              <a:pPr>
                <a:defRPr/>
              </a:pPr>
              <a:t>13.10.2019.</a:t>
            </a:fld>
            <a:endParaRPr lang="hr-H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9F0B0-C1E6-4204-A043-0383367B6225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32015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703A0-8113-479E-BAB6-773B4BE17A9E}" type="datetimeFigureOut">
              <a:rPr lang="hr-HR"/>
              <a:pPr>
                <a:defRPr/>
              </a:pPr>
              <a:t>13.10.2019.</a:t>
            </a:fld>
            <a:endParaRPr lang="hr-H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B5E94-1C56-413C-AEA3-03454282B9C0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98187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C3C57-8122-4F5D-BBF9-C9CBD26A4AB7}" type="datetimeFigureOut">
              <a:rPr lang="hr-HR"/>
              <a:pPr>
                <a:defRPr/>
              </a:pPr>
              <a:t>13.10.2019.</a:t>
            </a:fld>
            <a:endParaRPr lang="hr-H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DF636-D9FF-4014-9AC7-EDAE413B7708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81827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514FE-46F9-45A9-9FB3-41BFB407722F}" type="datetimeFigureOut">
              <a:rPr lang="hr-HR"/>
              <a:pPr>
                <a:defRPr/>
              </a:pPr>
              <a:t>13.10.2019.</a:t>
            </a:fld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3AD92-16E2-43D9-85A2-A3DA6C379B80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32945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C80E6-7CC1-4936-ADE8-D44B7E98C75F}" type="datetimeFigureOut">
              <a:rPr lang="hr-HR"/>
              <a:pPr>
                <a:defRPr/>
              </a:pPr>
              <a:t>13.10.2019.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38BC2-FD09-4F1E-A665-B0E03FF30AD2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88022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AE4F1-7CA2-441D-AB83-6B9CDE3B8BFC}" type="datetimeFigureOut">
              <a:rPr lang="hr-HR"/>
              <a:pPr>
                <a:defRPr/>
              </a:pPr>
              <a:t>13.10.2019.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4B4C4-A74E-4CCD-91F9-2E8358EEED3A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58678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681B2-5D5A-4FCA-94D8-AF7712274D17}" type="datetimeFigureOut">
              <a:rPr lang="hr-HR"/>
              <a:pPr>
                <a:defRPr/>
              </a:pPr>
              <a:t>13.10.2019.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A0F54-F7FF-4D66-8C6C-FB55BEF1AFB1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32010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ED7F7-8BA2-42DB-947D-0FF390A7775E}" type="datetimeFigureOut">
              <a:rPr lang="hr-HR"/>
              <a:pPr>
                <a:defRPr/>
              </a:pPr>
              <a:t>13.10.2019.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37006-03EC-4AA0-AA13-48E9D42BCBC3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7574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65-5696-461A-9DF8-0C9DBB50B1F4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0DC-1131-4D0E-A92D-7F88D2FB581D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71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65-5696-461A-9DF8-0C9DBB50B1F4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0DC-1131-4D0E-A92D-7F88D2FB581D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1749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65-5696-461A-9DF8-0C9DBB50B1F4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0DC-1131-4D0E-A92D-7F88D2FB581D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1329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65-5696-461A-9DF8-0C9DBB50B1F4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0DC-1131-4D0E-A92D-7F88D2FB581D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578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65-5696-461A-9DF8-0C9DBB50B1F4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0DC-1131-4D0E-A92D-7F88D2FB581D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8668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65-5696-461A-9DF8-0C9DBB50B1F4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0DC-1131-4D0E-A92D-7F88D2FB581D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543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65-5696-461A-9DF8-0C9DBB50B1F4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0DC-1131-4D0E-A92D-7F88D2FB581D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614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0CF1C-AC2D-4330-AF72-C5C3D68E2971}" type="datetimeFigureOut">
              <a:rPr lang="hr-HR"/>
              <a:pPr>
                <a:defRPr/>
              </a:pPr>
              <a:t>13.10.2019.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C48D5-850B-44F9-B09C-CF0DC58C0761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81833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65-5696-461A-9DF8-0C9DBB50B1F4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0DC-1131-4D0E-A92D-7F88D2FB581D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4105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65-5696-461A-9DF8-0C9DBB50B1F4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0DC-1131-4D0E-A92D-7F88D2FB581D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094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65-5696-461A-9DF8-0C9DBB50B1F4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0DC-1131-4D0E-A92D-7F88D2FB581D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51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65-5696-461A-9DF8-0C9DBB50B1F4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0DC-1131-4D0E-A92D-7F88D2FB581D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02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8210F-CE52-4F67-AC19-2C22D2527876}" type="datetimeFigureOut">
              <a:rPr lang="hr-HR"/>
              <a:pPr>
                <a:defRPr/>
              </a:pPr>
              <a:t>13.10.2019.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E180B-3381-4C28-BDCB-EB9489C98AB0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51018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0F7D5-2EFC-4207-A52C-86A435F869FF}" type="datetimeFigureOut">
              <a:rPr lang="hr-HR"/>
              <a:pPr>
                <a:defRPr/>
              </a:pPr>
              <a:t>13.10.2019.</a:t>
            </a:fld>
            <a:endParaRPr lang="hr-H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0D83E-A659-4454-B6CC-EF52B41642E9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45147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5186B-277A-45B6-AE6F-2BBF04B7AD5D}" type="datetimeFigureOut">
              <a:rPr lang="hr-HR"/>
              <a:pPr>
                <a:defRPr/>
              </a:pPr>
              <a:t>13.10.2019.</a:t>
            </a:fld>
            <a:endParaRPr lang="hr-H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042A9-249A-4349-A78D-DD42785D4C0B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1873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52ED5-CC86-40E9-ABDA-8A7C0759861C}" type="datetimeFigureOut">
              <a:rPr lang="hr-HR"/>
              <a:pPr>
                <a:defRPr/>
              </a:pPr>
              <a:t>13.10.2019.</a:t>
            </a:fld>
            <a:endParaRPr lang="hr-H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3DAE8-496C-456D-A9A2-DE4E50C888A3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1156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9E3E8-DA64-479A-B65D-CEEA8DADBDEF}" type="datetimeFigureOut">
              <a:rPr lang="hr-HR"/>
              <a:pPr>
                <a:defRPr/>
              </a:pPr>
              <a:t>13.10.2019.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3CE59-2A27-46D1-B446-1AE467D8DE1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43417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F40D9-D5F0-43A5-88CB-B83ED87EC206}" type="datetimeFigureOut">
              <a:rPr lang="hr-HR"/>
              <a:pPr>
                <a:defRPr/>
              </a:pPr>
              <a:t>13.10.2019.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E671A-228C-434C-8753-BF01495BF9CF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0238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 smtClean="0"/>
              <a:t>Click to edit Master title style</a:t>
            </a:r>
            <a:endParaRPr lang="hr-HR" altLang="sr-Latn-R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 smtClean="0"/>
              <a:t>Click to edit Master text styles</a:t>
            </a:r>
          </a:p>
          <a:p>
            <a:pPr lvl="1"/>
            <a:r>
              <a:rPr lang="en-US" altLang="sr-Latn-RS" smtClean="0"/>
              <a:t>Second level</a:t>
            </a:r>
          </a:p>
          <a:p>
            <a:pPr lvl="2"/>
            <a:r>
              <a:rPr lang="en-US" altLang="sr-Latn-RS" smtClean="0"/>
              <a:t>Third level</a:t>
            </a:r>
          </a:p>
          <a:p>
            <a:pPr lvl="3"/>
            <a:r>
              <a:rPr lang="en-US" altLang="sr-Latn-RS" smtClean="0"/>
              <a:t>Fourth level</a:t>
            </a:r>
          </a:p>
          <a:p>
            <a:pPr lvl="4"/>
            <a:r>
              <a:rPr lang="en-US" altLang="sr-Latn-RS" smtClean="0"/>
              <a:t>Fifth level</a:t>
            </a:r>
            <a:endParaRPr lang="hr-HR" altLang="sr-Latn-R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733DAD8-E5FE-451C-A8FB-0F078AD4FD9B}" type="datetimeFigureOut">
              <a:rPr lang="hr-HR"/>
              <a:pPr>
                <a:defRPr/>
              </a:pPr>
              <a:t>13.10.2019.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F7A2E64-431A-4FDF-804C-6A10ED444C42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 smtClean="0"/>
              <a:t>Click to edit Master title style</a:t>
            </a:r>
            <a:endParaRPr lang="hr-HR" altLang="sr-Latn-R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 smtClean="0"/>
              <a:t>Click to edit Master text styles</a:t>
            </a:r>
          </a:p>
          <a:p>
            <a:pPr lvl="1"/>
            <a:r>
              <a:rPr lang="en-US" altLang="sr-Latn-RS" smtClean="0"/>
              <a:t>Second level</a:t>
            </a:r>
          </a:p>
          <a:p>
            <a:pPr lvl="2"/>
            <a:r>
              <a:rPr lang="en-US" altLang="sr-Latn-RS" smtClean="0"/>
              <a:t>Third level</a:t>
            </a:r>
          </a:p>
          <a:p>
            <a:pPr lvl="3"/>
            <a:r>
              <a:rPr lang="en-US" altLang="sr-Latn-RS" smtClean="0"/>
              <a:t>Fourth level</a:t>
            </a:r>
          </a:p>
          <a:p>
            <a:pPr lvl="4"/>
            <a:r>
              <a:rPr lang="en-US" altLang="sr-Latn-RS" smtClean="0"/>
              <a:t>Fifth level</a:t>
            </a:r>
            <a:endParaRPr lang="hr-HR" altLang="sr-Latn-R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F501BC5-CCB4-43A1-BA9B-D154EB194B7E}" type="datetimeFigureOut">
              <a:rPr lang="hr-HR"/>
              <a:pPr>
                <a:defRPr/>
              </a:pPr>
              <a:t>13.10.2019.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43ED2F-0587-4903-BD02-701CAAF012E3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B893D65-5696-461A-9DF8-0C9DBB50B1F4}" type="datetimeFigureOut">
              <a:rPr lang="hr-H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13.10.2019.</a:t>
            </a:fld>
            <a:endParaRPr lang="hr-H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hr-H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CF1F0DC-1131-4D0E-A92D-7F88D2FB581D}" type="slidenum">
              <a:rPr lang="hr-H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hr-H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611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.pn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jpeg"/><Relationship Id="rId5" Type="http://schemas.openxmlformats.org/officeDocument/2006/relationships/image" Target="../media/image6.jpe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0" y="116632"/>
            <a:ext cx="9144000" cy="1470025"/>
          </a:xfrm>
        </p:spPr>
        <p:txBody>
          <a:bodyPr/>
          <a:lstStyle/>
          <a:p>
            <a:pPr eaLnBrk="1" hangingPunct="1"/>
            <a:r>
              <a:rPr lang="hr-HR" altLang="sr-Latn-RS" sz="4800" b="1" dirty="0" smtClean="0">
                <a:solidFill>
                  <a:srgbClr val="FF0000"/>
                </a:solidFill>
              </a:rPr>
              <a:t>TERITORIJALNI RAZVOJ HRVATSKE</a:t>
            </a:r>
            <a:endParaRPr lang="hr-HR" altLang="sr-Latn-RS" sz="4800" b="1" dirty="0" smtClean="0">
              <a:solidFill>
                <a:srgbClr val="FF0000"/>
              </a:solidFill>
            </a:endParaRPr>
          </a:p>
        </p:txBody>
      </p:sp>
      <p:pic>
        <p:nvPicPr>
          <p:cNvPr id="4101" name="Slika 4" descr="1393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4"/>
          <a:stretch/>
        </p:blipFill>
        <p:spPr bwMode="auto">
          <a:xfrm>
            <a:off x="3777526" y="3743443"/>
            <a:ext cx="1980114" cy="249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Slika 6" descr="00000562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307" y="1430057"/>
            <a:ext cx="1971741" cy="2255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4" r="6534" b="6469"/>
          <a:stretch/>
        </p:blipFill>
        <p:spPr bwMode="auto">
          <a:xfrm>
            <a:off x="0" y="1422776"/>
            <a:ext cx="3747340" cy="225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https://m.vecernji.hr/media/img/c8/90/f0336a967a4e85fe2cc1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49211"/>
            <a:ext cx="3732152" cy="248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Slika 4" descr="branitelji1.jpg"/>
          <p:cNvPicPr>
            <a:picLocks noChangeAspect="1"/>
          </p:cNvPicPr>
          <p:nvPr/>
        </p:nvPicPr>
        <p:blipFill rotWithShape="1">
          <a:blip r:embed="rId6" cstate="email"/>
          <a:srcRect l="1340" t="1084" b="949"/>
          <a:stretch/>
        </p:blipFill>
        <p:spPr>
          <a:xfrm>
            <a:off x="5803014" y="3749211"/>
            <a:ext cx="3340986" cy="248810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" name="Rezervirano mjesto sadržaja 4" descr="7884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14"/>
          <a:stretch/>
        </p:blipFill>
        <p:spPr bwMode="auto">
          <a:xfrm>
            <a:off x="5803014" y="1422776"/>
            <a:ext cx="3340986" cy="225518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701" y="684269"/>
            <a:ext cx="7002795" cy="4805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Naslov 1"/>
          <p:cNvSpPr txBox="1">
            <a:spLocks/>
          </p:cNvSpPr>
          <p:nvPr/>
        </p:nvSpPr>
        <p:spPr bwMode="auto">
          <a:xfrm>
            <a:off x="107504" y="44624"/>
            <a:ext cx="8928992" cy="79208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3600"/>
              </a:lnSpc>
            </a:pPr>
            <a:r>
              <a:rPr lang="hr-HR" altLang="sr-Latn-RS" sz="3600" dirty="0" smtClean="0">
                <a:solidFill>
                  <a:srgbClr val="FF0000"/>
                </a:solidFill>
              </a:rPr>
              <a:t>„Ostatci ostataka” – druga polovica 16. st</a:t>
            </a:r>
            <a:endParaRPr lang="hr-HR" altLang="sr-Latn-RS" sz="2800" b="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6687" y="5489937"/>
            <a:ext cx="90858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hr-HR" sz="2000" dirty="0" smtClean="0">
                <a:solidFill>
                  <a:prstClr val="black"/>
                </a:solidFill>
                <a:latin typeface="Calibri" panose="020F0502020204030204" pitchFamily="34" charset="0"/>
              </a:rPr>
              <a:t>Hrvatska se nalazi u sastavu </a:t>
            </a:r>
            <a:r>
              <a:rPr lang="vi-VN" sz="2000" dirty="0" smtClean="0">
                <a:solidFill>
                  <a:prstClr val="black"/>
                </a:solidFill>
                <a:latin typeface="Calibri" panose="020F0502020204030204" pitchFamily="34" charset="0"/>
              </a:rPr>
              <a:t>Habsburška </a:t>
            </a:r>
            <a:r>
              <a:rPr lang="vi-VN" sz="2000" dirty="0">
                <a:solidFill>
                  <a:prstClr val="black"/>
                </a:solidFill>
                <a:latin typeface="Calibri" panose="020F0502020204030204" pitchFamily="34" charset="0"/>
              </a:rPr>
              <a:t>monarhija (1526. - 1918.)</a:t>
            </a:r>
          </a:p>
          <a:p>
            <a:pPr marL="285750" lvl="0" indent="-285750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hr-HR" sz="2000" dirty="0" smtClean="0">
                <a:solidFill>
                  <a:prstClr val="black"/>
                </a:solidFill>
                <a:latin typeface="Calibri" panose="020F0502020204030204" pitchFamily="34" charset="0"/>
              </a:rPr>
              <a:t>dio Hrvatske u Habsburškoj monarhiji a dio pod mletačkom vlašću</a:t>
            </a:r>
          </a:p>
          <a:p>
            <a:pPr marL="285750" lvl="0" indent="-285750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hr-HR" sz="2000" dirty="0" smtClean="0">
                <a:solidFill>
                  <a:prstClr val="black"/>
                </a:solidFill>
                <a:latin typeface="Calibri" panose="020F0502020204030204" pitchFamily="34" charset="0"/>
              </a:rPr>
              <a:t>Osmanlije osvajaju veliki dio Hrvatske - „</a:t>
            </a:r>
            <a:r>
              <a:rPr lang="vi-VN" sz="2000" dirty="0" smtClean="0">
                <a:solidFill>
                  <a:prstClr val="black"/>
                </a:solidFill>
                <a:latin typeface="Calibri" panose="020F0502020204030204" pitchFamily="34" charset="0"/>
              </a:rPr>
              <a:t>ostaci ostataka</a:t>
            </a:r>
            <a:r>
              <a:rPr lang="hr-HR" sz="2000" dirty="0" smtClean="0">
                <a:solidFill>
                  <a:prstClr val="black"/>
                </a:solidFill>
                <a:latin typeface="Calibri" panose="020F0502020204030204" pitchFamily="34" charset="0"/>
              </a:rPr>
              <a:t>”</a:t>
            </a:r>
          </a:p>
          <a:p>
            <a:pPr marL="285750" lvl="0" indent="-285750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hr-HR" sz="2000" dirty="0" smtClean="0">
                <a:solidFill>
                  <a:prstClr val="black"/>
                </a:solidFill>
                <a:latin typeface="Calibri" panose="020F0502020204030204" pitchFamily="34" charset="0"/>
              </a:rPr>
              <a:t>osniva se Vojna krajina</a:t>
            </a:r>
            <a:r>
              <a:rPr lang="vi-VN" sz="2000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endParaRPr lang="hr-HR" sz="2000" dirty="0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97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06090"/>
          </a:xfrm>
        </p:spPr>
        <p:txBody>
          <a:bodyPr>
            <a:normAutofit/>
          </a:bodyPr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Hrvatska krajem 17. stoljeća</a:t>
            </a:r>
            <a:endParaRPr lang="hr-HR" sz="3200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764704"/>
            <a:ext cx="62865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7141" y="5182160"/>
            <a:ext cx="31489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Symbol" panose="05050102010706020507" pitchFamily="18" charset="2"/>
              <a:buChar char="-"/>
            </a:pPr>
            <a:r>
              <a:rPr lang="hr-HR" sz="2000" dirty="0">
                <a:solidFill>
                  <a:prstClr val="black"/>
                </a:solidFill>
                <a:latin typeface="Calibri" panose="020F0502020204030204" pitchFamily="34" charset="0"/>
              </a:rPr>
              <a:t>Osmanlije slabe</a:t>
            </a:r>
            <a:endParaRPr lang="vi-VN" sz="20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85750" lvl="0" indent="-285750">
              <a:spcBef>
                <a:spcPts val="1200"/>
              </a:spcBef>
              <a:buFont typeface="Symbol" panose="05050102010706020507" pitchFamily="18" charset="2"/>
              <a:buChar char="-"/>
            </a:pPr>
            <a:r>
              <a:rPr lang="vi-VN" sz="2000" dirty="0" smtClean="0">
                <a:solidFill>
                  <a:prstClr val="black"/>
                </a:solidFill>
                <a:latin typeface="Calibri" panose="020F0502020204030204" pitchFamily="34" charset="0"/>
              </a:rPr>
              <a:t>Karlovački i Požarevački mir</a:t>
            </a:r>
            <a:r>
              <a:rPr lang="hr-HR" sz="2000" dirty="0" smtClean="0">
                <a:solidFill>
                  <a:prstClr val="black"/>
                </a:solidFill>
                <a:latin typeface="Calibri" panose="020F0502020204030204" pitchFamily="34" charset="0"/>
              </a:rPr>
              <a:t> – vraćeni hrvatski teritoriji</a:t>
            </a:r>
            <a:endParaRPr lang="vi-VN" sz="2000" dirty="0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45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hr-HR" sz="3200" b="1" dirty="0">
                <a:solidFill>
                  <a:srgbClr val="FF0000"/>
                </a:solidFill>
              </a:rPr>
              <a:t>Hrvatske zemlje u </a:t>
            </a:r>
            <a:r>
              <a:rPr lang="hr-HR" sz="3200" b="1" dirty="0" err="1">
                <a:solidFill>
                  <a:srgbClr val="FF0000"/>
                </a:solidFill>
              </a:rPr>
              <a:t>Austro</a:t>
            </a:r>
            <a:r>
              <a:rPr lang="hr-HR" sz="3200" b="1" dirty="0">
                <a:solidFill>
                  <a:srgbClr val="FF0000"/>
                </a:solidFill>
              </a:rPr>
              <a:t>-Ugarskoj Monarhiji od 1867. do 1918. </a:t>
            </a:r>
            <a:r>
              <a:rPr lang="hr-HR" sz="3200" b="1" dirty="0" smtClean="0">
                <a:solidFill>
                  <a:srgbClr val="FF0000"/>
                </a:solidFill>
              </a:rPr>
              <a:t>godine</a:t>
            </a:r>
            <a:endParaRPr lang="hr-HR" sz="3200" dirty="0">
              <a:solidFill>
                <a:srgbClr val="FF0000"/>
              </a:solidFill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412776"/>
            <a:ext cx="6264696" cy="511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953" y="5013176"/>
            <a:ext cx="29128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Symbol" panose="05050102010706020507" pitchFamily="18" charset="2"/>
              <a:buChar char="-"/>
            </a:pPr>
            <a:r>
              <a:rPr lang="hr-HR" sz="2000" dirty="0" smtClean="0">
                <a:solidFill>
                  <a:prstClr val="black"/>
                </a:solidFill>
                <a:latin typeface="Calibri" panose="020F0502020204030204" pitchFamily="34" charset="0"/>
              </a:rPr>
              <a:t>Hrvatska podijeljena na austrijsku i mađarsku polovicu</a:t>
            </a:r>
            <a:endParaRPr lang="vi-VN" sz="2000" dirty="0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69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hr-HR" sz="3600" b="1" dirty="0"/>
              <a:t>Banovina Hrvatska 1939. godine</a:t>
            </a:r>
            <a:endParaRPr lang="hr-HR" sz="36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836712"/>
            <a:ext cx="6073875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8308" y="4725144"/>
            <a:ext cx="507176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sz="2000" dirty="0">
                <a:latin typeface="+mj-lt"/>
              </a:rPr>
              <a:t>Kraljevina SHS (Jugoslavija), 1918. - </a:t>
            </a:r>
            <a:r>
              <a:rPr lang="hr-HR" sz="2000" dirty="0" smtClean="0">
                <a:latin typeface="+mj-lt"/>
              </a:rPr>
              <a:t>1941.</a:t>
            </a: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hr-HR" sz="2000" dirty="0" smtClean="0">
                <a:latin typeface="+mj-lt"/>
              </a:rPr>
              <a:t>Italija </a:t>
            </a:r>
            <a:r>
              <a:rPr lang="hr-HR" sz="2000" dirty="0">
                <a:latin typeface="+mj-lt"/>
              </a:rPr>
              <a:t>zauzima dijelove hrvatske </a:t>
            </a:r>
            <a:r>
              <a:rPr lang="hr-HR" sz="2000" dirty="0" smtClean="0">
                <a:latin typeface="+mj-lt"/>
              </a:rPr>
              <a:t>obale</a:t>
            </a: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hr-HR" sz="2000" dirty="0" smtClean="0">
                <a:latin typeface="+mj-lt"/>
              </a:rPr>
              <a:t>Hrvatska izgubila dio Srijema i Boku kotorsku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sz="2000" dirty="0" smtClean="0">
                <a:latin typeface="+mj-lt"/>
              </a:rPr>
              <a:t>Banovina </a:t>
            </a:r>
            <a:r>
              <a:rPr lang="hr-HR" sz="2000" dirty="0">
                <a:latin typeface="+mj-lt"/>
              </a:rPr>
              <a:t>Hrvatska: 1939. - 1941.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sz="2000" dirty="0" smtClean="0">
                <a:latin typeface="+mj-lt"/>
              </a:rPr>
              <a:t>NDH </a:t>
            </a:r>
            <a:r>
              <a:rPr lang="hr-HR" sz="2000" dirty="0">
                <a:latin typeface="+mj-lt"/>
              </a:rPr>
              <a:t>pod talijanskim i njemačkim nadzorom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sz="2000" dirty="0" smtClean="0">
                <a:latin typeface="+mj-lt"/>
              </a:rPr>
              <a:t>1943</a:t>
            </a:r>
            <a:r>
              <a:rPr lang="hr-HR" sz="2000" dirty="0">
                <a:latin typeface="+mj-lt"/>
              </a:rPr>
              <a:t>. g. ZAVNOH proglasio Istru hrvatskom</a:t>
            </a:r>
          </a:p>
        </p:txBody>
      </p:sp>
    </p:spTree>
    <p:extLst>
      <p:ext uri="{BB962C8B-B14F-4D97-AF65-F5344CB8AC3E}">
        <p14:creationId xmlns:p14="http://schemas.microsoft.com/office/powerpoint/2010/main" val="168114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hr-HR" sz="3200" b="1" dirty="0" smtClean="0"/>
              <a:t>Nezavisna Država Hrvatska 1941. - 1945. godine</a:t>
            </a:r>
            <a:endParaRPr lang="hr-HR" sz="3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52" y="980728"/>
            <a:ext cx="68199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736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09736"/>
          </a:xfrm>
        </p:spPr>
        <p:txBody>
          <a:bodyPr>
            <a:noAutofit/>
          </a:bodyPr>
          <a:lstStyle/>
          <a:p>
            <a:r>
              <a:rPr lang="hr-HR" sz="3200" b="1" dirty="0" smtClean="0"/>
              <a:t>Teritorij Hrvatske nakon Drugog svjetskog rata (međunarodno priznate granice 1991. godine)</a:t>
            </a:r>
            <a:endParaRPr lang="hr-HR" sz="320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67" y="1098376"/>
            <a:ext cx="698182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47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 bwMode="auto">
          <a:xfrm>
            <a:off x="1869767" y="0"/>
            <a:ext cx="73107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REPUBLIKA HRVATSKA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10121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50106"/>
          </a:xfrm>
        </p:spPr>
        <p:txBody>
          <a:bodyPr>
            <a:normAutofit/>
          </a:bodyPr>
          <a:lstStyle/>
          <a:p>
            <a:r>
              <a:rPr lang="hr-HR" sz="3600" b="1" dirty="0">
                <a:solidFill>
                  <a:srgbClr val="FF0000"/>
                </a:solidFill>
              </a:rPr>
              <a:t>TERITORIJALNI RAZVOJ </a:t>
            </a:r>
            <a:r>
              <a:rPr lang="hr-HR" sz="3600" b="1" dirty="0" smtClean="0">
                <a:solidFill>
                  <a:srgbClr val="FF0000"/>
                </a:solidFill>
              </a:rPr>
              <a:t>HRVATSKE</a:t>
            </a:r>
            <a:endParaRPr lang="hr-HR" sz="3600" dirty="0">
              <a:solidFill>
                <a:srgbClr val="FF0000"/>
              </a:solidFill>
            </a:endParaRPr>
          </a:p>
        </p:txBody>
      </p:sp>
      <p:sp>
        <p:nvSpPr>
          <p:cNvPr id="4" name="Rezervirano mjesto sadržaja 3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760640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–"/>
            </a:pPr>
            <a:r>
              <a:rPr lang="hr-HR" sz="2200" dirty="0"/>
              <a:t>doseljavanje na dinarski i panonsko-</a:t>
            </a:r>
            <a:r>
              <a:rPr lang="hr-HR" sz="2200" dirty="0" err="1"/>
              <a:t>peripanonski</a:t>
            </a:r>
            <a:r>
              <a:rPr lang="hr-HR" sz="2200" dirty="0"/>
              <a:t> prostor</a:t>
            </a:r>
          </a:p>
          <a:p>
            <a:pPr>
              <a:buFont typeface="Calibri" panose="020F0502020204030204" pitchFamily="34" charset="0"/>
              <a:buChar char="–"/>
            </a:pPr>
            <a:r>
              <a:rPr lang="hr-HR" sz="2200" dirty="0" smtClean="0"/>
              <a:t>Kneževina </a:t>
            </a:r>
            <a:r>
              <a:rPr lang="hr-HR" sz="2200" dirty="0"/>
              <a:t>Hrvatska od Raše do Cetine; samostalnost za kneza Branimira, 9. st.</a:t>
            </a:r>
          </a:p>
          <a:p>
            <a:pPr>
              <a:buFont typeface="Calibri" panose="020F0502020204030204" pitchFamily="34" charset="0"/>
              <a:buChar char="–"/>
            </a:pPr>
            <a:r>
              <a:rPr lang="hr-HR" sz="2200" dirty="0" smtClean="0"/>
              <a:t>10</a:t>
            </a:r>
            <a:r>
              <a:rPr lang="hr-HR" sz="2200" dirty="0"/>
              <a:t>. i 11. st. – Kraljevina Hrvatska, integracija jadranskog, dinarskog i panonsko-</a:t>
            </a:r>
            <a:r>
              <a:rPr lang="hr-HR" sz="2200" dirty="0" err="1"/>
              <a:t>peripanonskog</a:t>
            </a:r>
            <a:r>
              <a:rPr lang="hr-HR" sz="2200" dirty="0"/>
              <a:t> prostora</a:t>
            </a:r>
          </a:p>
          <a:p>
            <a:pPr>
              <a:buFont typeface="Calibri" panose="020F0502020204030204" pitchFamily="34" charset="0"/>
              <a:buChar char="–"/>
            </a:pPr>
            <a:r>
              <a:rPr lang="hr-HR" sz="2200" u="sng" dirty="0" smtClean="0"/>
              <a:t>Hrvatsko-ugarsko </a:t>
            </a:r>
            <a:r>
              <a:rPr lang="hr-HR" sz="2200" u="sng" dirty="0"/>
              <a:t>kraljevstvo (1102. - 1526.)</a:t>
            </a:r>
            <a:endParaRPr lang="hr-HR" sz="2200" dirty="0"/>
          </a:p>
          <a:p>
            <a:pPr lvl="1">
              <a:buFont typeface="Calibri" panose="020F0502020204030204" pitchFamily="34" charset="0"/>
              <a:buChar char="–"/>
            </a:pPr>
            <a:r>
              <a:rPr lang="hr-HR" sz="2200" dirty="0" smtClean="0"/>
              <a:t>prostor </a:t>
            </a:r>
            <a:r>
              <a:rPr lang="hr-HR" sz="2200" dirty="0"/>
              <a:t>između Mure, Drave, Dunava, donjeg toka Bosne, Neretve, Jadranskog mora, Rječine, Kupe i Sutle</a:t>
            </a:r>
          </a:p>
          <a:p>
            <a:pPr>
              <a:buFont typeface="Calibri" panose="020F0502020204030204" pitchFamily="34" charset="0"/>
              <a:buChar char="–"/>
            </a:pPr>
            <a:r>
              <a:rPr lang="hr-HR" sz="2200" u="sng" dirty="0" smtClean="0"/>
              <a:t>Habsburška </a:t>
            </a:r>
            <a:r>
              <a:rPr lang="hr-HR" sz="2200" u="sng" dirty="0"/>
              <a:t>monarhija (1526. - 1918.)</a:t>
            </a:r>
            <a:endParaRPr lang="hr-HR" sz="2200" dirty="0"/>
          </a:p>
          <a:p>
            <a:pPr lvl="1">
              <a:buFont typeface="Calibri" panose="020F0502020204030204" pitchFamily="34" charset="0"/>
              <a:buChar char="–"/>
            </a:pPr>
            <a:r>
              <a:rPr lang="hr-HR" sz="2200" dirty="0" smtClean="0"/>
              <a:t> </a:t>
            </a:r>
            <a:r>
              <a:rPr lang="hr-HR" sz="2200" dirty="0" smtClean="0"/>
              <a:t>odvojeni </a:t>
            </a:r>
            <a:r>
              <a:rPr lang="hr-HR" sz="2200" dirty="0"/>
              <a:t>razvoj Dubrovačke Republike i Mletačke Dalmacije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hr-HR" sz="2200" dirty="0" smtClean="0"/>
              <a:t>„ostaci ostataka</a:t>
            </a:r>
            <a:r>
              <a:rPr lang="hr-HR" sz="2200" dirty="0" smtClean="0"/>
              <a:t>”,</a:t>
            </a:r>
            <a:r>
              <a:rPr lang="hr-HR" sz="2200" dirty="0" smtClean="0"/>
              <a:t> </a:t>
            </a:r>
            <a:r>
              <a:rPr lang="hr-HR" sz="2200" dirty="0"/>
              <a:t>Vojna Krajina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hr-HR" sz="2200" dirty="0" smtClean="0"/>
              <a:t>Karlovački </a:t>
            </a:r>
            <a:r>
              <a:rPr lang="hr-HR" sz="2200" dirty="0"/>
              <a:t>i </a:t>
            </a:r>
            <a:r>
              <a:rPr lang="hr-HR" sz="2200" dirty="0" err="1"/>
              <a:t>Požarevački</a:t>
            </a:r>
            <a:r>
              <a:rPr lang="hr-HR" sz="2200" dirty="0"/>
              <a:t> mir: oblikovanje granica prema BiH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hr-HR" sz="2200" dirty="0" smtClean="0"/>
              <a:t>Hrvatsko-ugarska </a:t>
            </a:r>
            <a:r>
              <a:rPr lang="hr-HR" sz="2200" dirty="0"/>
              <a:t>nagodba, 1868.: Hrvatska podijeljena između Austrije i </a:t>
            </a:r>
            <a:r>
              <a:rPr lang="hr-HR" sz="2200" dirty="0" smtClean="0"/>
              <a:t>Ugarske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157967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966738"/>
            <a:ext cx="9144000" cy="5630614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–"/>
            </a:pPr>
            <a:r>
              <a:rPr lang="hr-HR" sz="2400" u="sng" dirty="0" smtClean="0"/>
              <a:t>Kraljevina SHS (Jugoslavija), 1918. - 1941. i Drugi svjetski rat</a:t>
            </a:r>
            <a:endParaRPr lang="hr-HR" sz="2400" dirty="0" smtClean="0"/>
          </a:p>
          <a:p>
            <a:pPr lvl="1">
              <a:buFont typeface="Calibri" panose="020F0502020204030204" pitchFamily="34" charset="0"/>
              <a:buChar char="–"/>
            </a:pPr>
            <a:r>
              <a:rPr lang="hr-HR" sz="2400" dirty="0" smtClean="0"/>
              <a:t>Italija </a:t>
            </a:r>
            <a:r>
              <a:rPr lang="hr-HR" sz="2400" dirty="0" smtClean="0"/>
              <a:t>zauzima dijelove hrvatske obale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hr-HR" sz="2400" dirty="0" smtClean="0"/>
              <a:t>Banovina </a:t>
            </a:r>
            <a:r>
              <a:rPr lang="hr-HR" sz="2400" dirty="0" smtClean="0"/>
              <a:t>Hrvatska: 1939. - 1941.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hr-HR" sz="2400" dirty="0" smtClean="0"/>
              <a:t>NDH </a:t>
            </a:r>
            <a:r>
              <a:rPr lang="hr-HR" sz="2400" dirty="0" smtClean="0"/>
              <a:t>pod talijanskim i njemačkim nadzorom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hr-HR" sz="2400" dirty="0" smtClean="0"/>
              <a:t>1943</a:t>
            </a:r>
            <a:r>
              <a:rPr lang="hr-HR" sz="2400" dirty="0" smtClean="0"/>
              <a:t>. g. ZAVNOH proglasio Istru hrvatskom</a:t>
            </a:r>
          </a:p>
          <a:p>
            <a:pPr>
              <a:buFont typeface="Calibri" panose="020F0502020204030204" pitchFamily="34" charset="0"/>
              <a:buChar char="–"/>
            </a:pPr>
            <a:r>
              <a:rPr lang="hr-HR" sz="2400" u="sng" dirty="0" smtClean="0"/>
              <a:t>Socijalistička Jugoslavija (1945. - 1991.)</a:t>
            </a:r>
            <a:endParaRPr lang="hr-HR" sz="2400" dirty="0" smtClean="0"/>
          </a:p>
          <a:p>
            <a:pPr lvl="1">
              <a:buFont typeface="Calibri" panose="020F0502020204030204" pitchFamily="34" charset="0"/>
              <a:buChar char="–"/>
            </a:pPr>
            <a:r>
              <a:rPr lang="hr-HR" sz="2400" dirty="0" smtClean="0"/>
              <a:t>oblikovanje </a:t>
            </a:r>
            <a:r>
              <a:rPr lang="hr-HR" sz="2400" dirty="0" smtClean="0"/>
              <a:t>unutrašnjih i vanjskih granica</a:t>
            </a:r>
          </a:p>
          <a:p>
            <a:pPr>
              <a:buFont typeface="Calibri" panose="020F0502020204030204" pitchFamily="34" charset="0"/>
              <a:buChar char="–"/>
            </a:pPr>
            <a:r>
              <a:rPr lang="hr-HR" sz="2400" u="sng" dirty="0" smtClean="0"/>
              <a:t>samostalna Hrvatska</a:t>
            </a:r>
            <a:endParaRPr lang="hr-HR" sz="2400" dirty="0" smtClean="0"/>
          </a:p>
          <a:p>
            <a:pPr lvl="1">
              <a:buFont typeface="Calibri" panose="020F0502020204030204" pitchFamily="34" charset="0"/>
              <a:buChar char="–"/>
            </a:pPr>
            <a:r>
              <a:rPr lang="hr-HR" sz="2400" dirty="0" smtClean="0"/>
              <a:t>agresija </a:t>
            </a:r>
            <a:r>
              <a:rPr lang="hr-HR" sz="2400" dirty="0" smtClean="0"/>
              <a:t>na Hrvatsku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hr-HR" sz="2400" dirty="0" smtClean="0"/>
              <a:t>međunarodno </a:t>
            </a:r>
            <a:r>
              <a:rPr lang="hr-HR" sz="2400" dirty="0" smtClean="0"/>
              <a:t>priznanje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hr-HR" sz="2400" dirty="0" smtClean="0"/>
              <a:t>oslobođenje </a:t>
            </a:r>
            <a:r>
              <a:rPr lang="hr-HR" sz="2400" dirty="0" smtClean="0"/>
              <a:t>i povrat teritorija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hr-HR" sz="2400" dirty="0" smtClean="0"/>
              <a:t>rješavanje </a:t>
            </a:r>
            <a:r>
              <a:rPr lang="hr-HR" sz="2400" dirty="0" smtClean="0"/>
              <a:t>graničnih pitanja</a:t>
            </a:r>
          </a:p>
        </p:txBody>
      </p:sp>
      <p:sp>
        <p:nvSpPr>
          <p:cNvPr id="5" name="Naslov 2"/>
          <p:cNvSpPr txBox="1">
            <a:spLocks/>
          </p:cNvSpPr>
          <p:nvPr/>
        </p:nvSpPr>
        <p:spPr>
          <a:xfrm>
            <a:off x="457200" y="116632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hr-HR" sz="3600" b="1" smtClean="0">
                <a:solidFill>
                  <a:srgbClr val="FF0000"/>
                </a:solidFill>
              </a:rPr>
              <a:t>TERITORIJALNI RAZVOJ HRVATSKE</a:t>
            </a:r>
            <a:endParaRPr lang="hr-H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95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06046" y="-71462"/>
            <a:ext cx="9146474" cy="778098"/>
          </a:xfrm>
        </p:spPr>
        <p:txBody>
          <a:bodyPr>
            <a:noAutofit/>
          </a:bodyPr>
          <a:lstStyle/>
          <a:p>
            <a:pPr algn="l"/>
            <a:r>
              <a:rPr lang="hr-HR" sz="2800" b="1" dirty="0" smtClean="0"/>
              <a:t>TERITORIJALNI RAZVOJ HRVATSKE 			</a:t>
            </a:r>
            <a:r>
              <a:rPr lang="hr-HR" sz="2400" dirty="0" smtClean="0"/>
              <a:t>(plan ploče)</a:t>
            </a:r>
            <a:endParaRPr lang="hr-HR" sz="2800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-32" y="642942"/>
            <a:ext cx="9144032" cy="642939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dirty="0" err="1" smtClean="0"/>
              <a:t>lorem</a:t>
            </a:r>
            <a:r>
              <a:rPr lang="hr-HR" sz="2200" dirty="0" smtClean="0"/>
              <a:t> </a:t>
            </a:r>
            <a:r>
              <a:rPr lang="hr-HR" sz="2200" smtClean="0"/>
              <a:t>ipsum</a:t>
            </a:r>
            <a:endParaRPr lang="hr-HR" sz="22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78054" y="548680"/>
            <a:ext cx="885844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2068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zervirano mjesto sadržaja 4" descr="22053 Geografija Hrvatske_Page_020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9" t="2057" r="1951" b="1940"/>
          <a:stretch/>
        </p:blipFill>
        <p:spPr>
          <a:xfrm>
            <a:off x="2024743" y="0"/>
            <a:ext cx="7119257" cy="6858000"/>
          </a:xfrm>
        </p:spPr>
      </p:pic>
      <p:pic>
        <p:nvPicPr>
          <p:cNvPr id="7" name="Slika 6" descr="000005624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4" y="1237861"/>
            <a:ext cx="2097680" cy="2399222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Naslov 1"/>
          <p:cNvSpPr txBox="1">
            <a:spLocks/>
          </p:cNvSpPr>
          <p:nvPr/>
        </p:nvSpPr>
        <p:spPr bwMode="auto">
          <a:xfrm>
            <a:off x="107504" y="116632"/>
            <a:ext cx="4644008" cy="64807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hr-HR" altLang="sr-Latn-RS" sz="3600" dirty="0" smtClean="0">
                <a:solidFill>
                  <a:srgbClr val="FF0000"/>
                </a:solidFill>
              </a:rPr>
              <a:t>Pretpovijesno razdoblje</a:t>
            </a:r>
          </a:p>
        </p:txBody>
      </p:sp>
      <p:sp>
        <p:nvSpPr>
          <p:cNvPr id="3" name="Oval 2"/>
          <p:cNvSpPr/>
          <p:nvPr/>
        </p:nvSpPr>
        <p:spPr>
          <a:xfrm>
            <a:off x="8028384" y="1484784"/>
            <a:ext cx="1008112" cy="936104"/>
          </a:xfrm>
          <a:prstGeom prst="ellipse">
            <a:avLst/>
          </a:prstGeom>
          <a:noFill/>
          <a:ln w="76200">
            <a:solidFill>
              <a:srgbClr val="00FF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10" name="Straight Connector 9"/>
          <p:cNvCxnSpPr/>
          <p:nvPr/>
        </p:nvCxnSpPr>
        <p:spPr>
          <a:xfrm>
            <a:off x="4853340" y="830020"/>
            <a:ext cx="50405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94435" y="1268760"/>
            <a:ext cx="36756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92080" y="548680"/>
            <a:ext cx="30377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 rot="2098360">
            <a:off x="4044060" y="3662774"/>
            <a:ext cx="997179" cy="576064"/>
          </a:xfrm>
          <a:prstGeom prst="ellipse">
            <a:avLst/>
          </a:prstGeom>
          <a:noFill/>
          <a:ln w="76200">
            <a:solidFill>
              <a:srgbClr val="00FF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Oval 14"/>
          <p:cNvSpPr/>
          <p:nvPr/>
        </p:nvSpPr>
        <p:spPr>
          <a:xfrm rot="2098360">
            <a:off x="2373035" y="2243359"/>
            <a:ext cx="646137" cy="576064"/>
          </a:xfrm>
          <a:prstGeom prst="ellipse">
            <a:avLst/>
          </a:prstGeom>
          <a:noFill/>
          <a:ln w="76200">
            <a:solidFill>
              <a:srgbClr val="00FF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Freeform 20"/>
          <p:cNvSpPr/>
          <p:nvPr/>
        </p:nvSpPr>
        <p:spPr>
          <a:xfrm>
            <a:off x="3534162" y="5877965"/>
            <a:ext cx="1912322" cy="1112721"/>
          </a:xfrm>
          <a:custGeom>
            <a:avLst/>
            <a:gdLst>
              <a:gd name="connsiteX0" fmla="*/ 169158 w 1912322"/>
              <a:gd name="connsiteY0" fmla="*/ 88495 h 1112721"/>
              <a:gd name="connsiteX1" fmla="*/ 717798 w 1912322"/>
              <a:gd name="connsiteY1" fmla="*/ 58015 h 1112721"/>
              <a:gd name="connsiteX2" fmla="*/ 954018 w 1912322"/>
              <a:gd name="connsiteY2" fmla="*/ 233275 h 1112721"/>
              <a:gd name="connsiteX3" fmla="*/ 1319778 w 1912322"/>
              <a:gd name="connsiteY3" fmla="*/ 362815 h 1112721"/>
              <a:gd name="connsiteX4" fmla="*/ 1685538 w 1912322"/>
              <a:gd name="connsiteY4" fmla="*/ 362815 h 1112721"/>
              <a:gd name="connsiteX5" fmla="*/ 1837938 w 1912322"/>
              <a:gd name="connsiteY5" fmla="*/ 469495 h 1112721"/>
              <a:gd name="connsiteX6" fmla="*/ 1738878 w 1912322"/>
              <a:gd name="connsiteY6" fmla="*/ 599035 h 1112721"/>
              <a:gd name="connsiteX7" fmla="*/ 1624578 w 1912322"/>
              <a:gd name="connsiteY7" fmla="*/ 728575 h 1112721"/>
              <a:gd name="connsiteX8" fmla="*/ 1647438 w 1912322"/>
              <a:gd name="connsiteY8" fmla="*/ 804775 h 1112721"/>
              <a:gd name="connsiteX9" fmla="*/ 1784598 w 1912322"/>
              <a:gd name="connsiteY9" fmla="*/ 926695 h 1112721"/>
              <a:gd name="connsiteX10" fmla="*/ 1784598 w 1912322"/>
              <a:gd name="connsiteY10" fmla="*/ 1033375 h 1112721"/>
              <a:gd name="connsiteX11" fmla="*/ 131058 w 1912322"/>
              <a:gd name="connsiteY11" fmla="*/ 1040995 h 1112721"/>
              <a:gd name="connsiteX12" fmla="*/ 169158 w 1912322"/>
              <a:gd name="connsiteY12" fmla="*/ 88495 h 1112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2322" h="1112721">
                <a:moveTo>
                  <a:pt x="169158" y="88495"/>
                </a:moveTo>
                <a:cubicBezTo>
                  <a:pt x="266948" y="-75335"/>
                  <a:pt x="586988" y="33885"/>
                  <a:pt x="717798" y="58015"/>
                </a:cubicBezTo>
                <a:cubicBezTo>
                  <a:pt x="848608" y="82145"/>
                  <a:pt x="853688" y="182475"/>
                  <a:pt x="954018" y="233275"/>
                </a:cubicBezTo>
                <a:cubicBezTo>
                  <a:pt x="1054348" y="284075"/>
                  <a:pt x="1197858" y="341225"/>
                  <a:pt x="1319778" y="362815"/>
                </a:cubicBezTo>
                <a:cubicBezTo>
                  <a:pt x="1441698" y="384405"/>
                  <a:pt x="1599178" y="345035"/>
                  <a:pt x="1685538" y="362815"/>
                </a:cubicBezTo>
                <a:cubicBezTo>
                  <a:pt x="1771898" y="380595"/>
                  <a:pt x="1829048" y="430125"/>
                  <a:pt x="1837938" y="469495"/>
                </a:cubicBezTo>
                <a:cubicBezTo>
                  <a:pt x="1846828" y="508865"/>
                  <a:pt x="1774438" y="555855"/>
                  <a:pt x="1738878" y="599035"/>
                </a:cubicBezTo>
                <a:cubicBezTo>
                  <a:pt x="1703318" y="642215"/>
                  <a:pt x="1639818" y="694285"/>
                  <a:pt x="1624578" y="728575"/>
                </a:cubicBezTo>
                <a:cubicBezTo>
                  <a:pt x="1609338" y="762865"/>
                  <a:pt x="1620768" y="771755"/>
                  <a:pt x="1647438" y="804775"/>
                </a:cubicBezTo>
                <a:cubicBezTo>
                  <a:pt x="1674108" y="837795"/>
                  <a:pt x="1761738" y="888595"/>
                  <a:pt x="1784598" y="926695"/>
                </a:cubicBezTo>
                <a:cubicBezTo>
                  <a:pt x="1807458" y="964795"/>
                  <a:pt x="2060188" y="1014325"/>
                  <a:pt x="1784598" y="1033375"/>
                </a:cubicBezTo>
                <a:cubicBezTo>
                  <a:pt x="1509008" y="1052425"/>
                  <a:pt x="397758" y="1197205"/>
                  <a:pt x="131058" y="1040995"/>
                </a:cubicBezTo>
                <a:cubicBezTo>
                  <a:pt x="-135642" y="884785"/>
                  <a:pt x="71368" y="252325"/>
                  <a:pt x="169158" y="884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0" y="3714750"/>
            <a:ext cx="3779912" cy="3143250"/>
          </a:xfrm>
          <a:solidFill>
            <a:schemeClr val="bg1"/>
          </a:solidFill>
        </p:spPr>
        <p:txBody>
          <a:bodyPr anchor="ctr"/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hr-HR" altLang="sr-Latn-RS" sz="2000" b="1" dirty="0" smtClean="0">
                <a:solidFill>
                  <a:srgbClr val="FF0000"/>
                </a:solidFill>
                <a:highlight>
                  <a:srgbClr val="FF0000"/>
                </a:highlight>
                <a:latin typeface="Calibri"/>
                <a:ea typeface="Calibri"/>
                <a:cs typeface="Times New Roman"/>
              </a:rPr>
              <a:t>.</a:t>
            </a:r>
            <a:r>
              <a:rPr lang="hr-HR" altLang="sr-Latn-RS" sz="2000" b="1" dirty="0" smtClean="0">
                <a:solidFill>
                  <a:schemeClr val="bg1"/>
                </a:solidFill>
                <a:highlight>
                  <a:srgbClr val="FF0000"/>
                </a:highlight>
                <a:latin typeface="Calibri"/>
                <a:ea typeface="Calibri"/>
                <a:cs typeface="Times New Roman"/>
              </a:rPr>
              <a:t>paleolitik </a:t>
            </a:r>
            <a:r>
              <a:rPr lang="hr-HR" altLang="sr-Latn-RS" sz="1800" dirty="0" smtClean="0"/>
              <a:t> (starije kameno doba) – od 2 </a:t>
            </a:r>
            <a:r>
              <a:rPr lang="hr-HR" altLang="sr-Latn-RS" sz="1800" dirty="0" err="1" smtClean="0"/>
              <a:t>mil</a:t>
            </a:r>
            <a:r>
              <a:rPr lang="hr-HR" altLang="sr-Latn-RS" sz="1800" dirty="0" smtClean="0"/>
              <a:t>. do 10 000 </a:t>
            </a:r>
            <a:r>
              <a:rPr lang="hr-HR" altLang="sr-Latn-RS" sz="1800" dirty="0" err="1" smtClean="0"/>
              <a:t>pr</a:t>
            </a:r>
            <a:r>
              <a:rPr lang="hr-HR" altLang="sr-Latn-RS" sz="1800" dirty="0" smtClean="0"/>
              <a:t>. Kr. – </a:t>
            </a:r>
            <a:r>
              <a:rPr lang="hr-HR" altLang="sr-Latn-RS" sz="1800" b="1" dirty="0" smtClean="0"/>
              <a:t>Neandertalac</a:t>
            </a:r>
            <a:r>
              <a:rPr lang="hr-HR" altLang="sr-Latn-RS" sz="1800" dirty="0" smtClean="0"/>
              <a:t> (130 – 70 000 god.)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hr-HR" altLang="sr-Latn-RS" sz="1800" b="1" dirty="0" err="1" smtClean="0">
                <a:solidFill>
                  <a:srgbClr val="FF0000"/>
                </a:solidFill>
              </a:rPr>
              <a:t>Hušnjakovo</a:t>
            </a:r>
            <a:r>
              <a:rPr lang="hr-HR" altLang="sr-Latn-RS" sz="1800" dirty="0" smtClean="0"/>
              <a:t>  kod Krapine, </a:t>
            </a:r>
            <a:r>
              <a:rPr lang="hr-HR" altLang="sr-Latn-RS" sz="1800" b="1" dirty="0" smtClean="0">
                <a:solidFill>
                  <a:srgbClr val="FF0000"/>
                </a:solidFill>
              </a:rPr>
              <a:t>Vindija</a:t>
            </a:r>
            <a:r>
              <a:rPr lang="hr-HR" altLang="sr-Latn-RS" sz="1800" dirty="0" smtClean="0"/>
              <a:t> kod Ivanca, </a:t>
            </a:r>
            <a:r>
              <a:rPr lang="hr-HR" altLang="sr-Latn-RS" sz="1800" b="1" dirty="0" smtClean="0">
                <a:solidFill>
                  <a:srgbClr val="FF0000"/>
                </a:solidFill>
              </a:rPr>
              <a:t>Veternica</a:t>
            </a:r>
            <a:r>
              <a:rPr lang="hr-HR" altLang="sr-Latn-RS" sz="1800" dirty="0" smtClean="0"/>
              <a:t> kod Zagreba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hr-HR" altLang="sr-Latn-RS" sz="2000" b="1" dirty="0" smtClean="0">
                <a:solidFill>
                  <a:srgbClr val="00FF00"/>
                </a:solidFill>
                <a:highlight>
                  <a:srgbClr val="00FF00"/>
                </a:highlight>
                <a:latin typeface="Calibri"/>
                <a:ea typeface="Calibri"/>
                <a:cs typeface="Times New Roman"/>
              </a:rPr>
              <a:t>.</a:t>
            </a:r>
            <a:r>
              <a:rPr lang="hr-HR" altLang="sr-Latn-R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Calibri"/>
                <a:ea typeface="Calibri"/>
                <a:cs typeface="Times New Roman"/>
              </a:rPr>
              <a:t>neolitik </a:t>
            </a:r>
            <a:r>
              <a:rPr lang="hr-HR" altLang="sr-Latn-R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altLang="sr-Latn-RS" sz="1800" dirty="0" smtClean="0"/>
              <a:t>(mlađe kameno doba) –  </a:t>
            </a:r>
            <a:r>
              <a:rPr lang="hr-HR" altLang="sr-Latn-RS" sz="1800" b="1" dirty="0" smtClean="0">
                <a:solidFill>
                  <a:srgbClr val="FF0000"/>
                </a:solidFill>
              </a:rPr>
              <a:t>Vučedol</a:t>
            </a:r>
            <a:r>
              <a:rPr lang="hr-HR" altLang="sr-Latn-RS" sz="1800" dirty="0" smtClean="0"/>
              <a:t>, </a:t>
            </a:r>
            <a:r>
              <a:rPr lang="hr-HR" altLang="sr-Latn-RS" sz="1800" dirty="0" err="1" smtClean="0"/>
              <a:t>Smilčić</a:t>
            </a:r>
            <a:r>
              <a:rPr lang="hr-HR" altLang="sr-Latn-RS" sz="1800" dirty="0" smtClean="0"/>
              <a:t> kod Zadra, Ražanac, špilja </a:t>
            </a:r>
            <a:r>
              <a:rPr lang="hr-HR" altLang="sr-Latn-RS" sz="1800" dirty="0" err="1" smtClean="0"/>
              <a:t>Šandalja</a:t>
            </a:r>
            <a:r>
              <a:rPr lang="hr-HR" altLang="sr-Latn-RS" sz="1800" dirty="0" smtClean="0"/>
              <a:t> u Istri…</a:t>
            </a:r>
          </a:p>
        </p:txBody>
      </p:sp>
      <p:sp>
        <p:nvSpPr>
          <p:cNvPr id="2" name="Freeform 1"/>
          <p:cNvSpPr/>
          <p:nvPr/>
        </p:nvSpPr>
        <p:spPr>
          <a:xfrm>
            <a:off x="7616938" y="5786936"/>
            <a:ext cx="1747357" cy="642556"/>
          </a:xfrm>
          <a:custGeom>
            <a:avLst/>
            <a:gdLst>
              <a:gd name="connsiteX0" fmla="*/ 104662 w 1747357"/>
              <a:gd name="connsiteY0" fmla="*/ 105864 h 642556"/>
              <a:gd name="connsiteX1" fmla="*/ 142762 w 1747357"/>
              <a:gd name="connsiteY1" fmla="*/ 588464 h 642556"/>
              <a:gd name="connsiteX2" fmla="*/ 244362 w 1747357"/>
              <a:gd name="connsiteY2" fmla="*/ 601164 h 642556"/>
              <a:gd name="connsiteX3" fmla="*/ 942862 w 1747357"/>
              <a:gd name="connsiteY3" fmla="*/ 601164 h 642556"/>
              <a:gd name="connsiteX4" fmla="*/ 1590562 w 1747357"/>
              <a:gd name="connsiteY4" fmla="*/ 601164 h 642556"/>
              <a:gd name="connsiteX5" fmla="*/ 1615962 w 1747357"/>
              <a:gd name="connsiteY5" fmla="*/ 42364 h 642556"/>
              <a:gd name="connsiteX6" fmla="*/ 104662 w 1747357"/>
              <a:gd name="connsiteY6" fmla="*/ 105864 h 64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7357" h="642556">
                <a:moveTo>
                  <a:pt x="104662" y="105864"/>
                </a:moveTo>
                <a:cubicBezTo>
                  <a:pt x="-140871" y="196881"/>
                  <a:pt x="119479" y="505914"/>
                  <a:pt x="142762" y="588464"/>
                </a:cubicBezTo>
                <a:cubicBezTo>
                  <a:pt x="166045" y="671014"/>
                  <a:pt x="111012" y="599047"/>
                  <a:pt x="244362" y="601164"/>
                </a:cubicBezTo>
                <a:cubicBezTo>
                  <a:pt x="377712" y="603281"/>
                  <a:pt x="942862" y="601164"/>
                  <a:pt x="942862" y="601164"/>
                </a:cubicBezTo>
                <a:cubicBezTo>
                  <a:pt x="1167229" y="601164"/>
                  <a:pt x="1478379" y="694297"/>
                  <a:pt x="1590562" y="601164"/>
                </a:cubicBezTo>
                <a:cubicBezTo>
                  <a:pt x="1702745" y="508031"/>
                  <a:pt x="1865729" y="129147"/>
                  <a:pt x="1615962" y="42364"/>
                </a:cubicBezTo>
                <a:cubicBezTo>
                  <a:pt x="1366195" y="-44419"/>
                  <a:pt x="350195" y="14847"/>
                  <a:pt x="104662" y="1058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" t="20635" r="66786" b="8333"/>
          <a:stretch/>
        </p:blipFill>
        <p:spPr bwMode="auto">
          <a:xfrm>
            <a:off x="7132028" y="3241923"/>
            <a:ext cx="1985379" cy="26422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619496" y="5877965"/>
            <a:ext cx="14979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hr-HR" dirty="0" smtClean="0">
                <a:latin typeface="+mj-lt"/>
              </a:rPr>
              <a:t>Neandertalac</a:t>
            </a:r>
            <a:endParaRPr lang="hr-HR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9"/>
          <a:stretch/>
        </p:blipFill>
        <p:spPr bwMode="auto">
          <a:xfrm>
            <a:off x="323528" y="1556792"/>
            <a:ext cx="8458679" cy="442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6016774"/>
            <a:ext cx="13873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hr-HR" dirty="0" smtClean="0">
                <a:latin typeface="+mj-lt"/>
              </a:rPr>
              <a:t>Neandertalci</a:t>
            </a:r>
            <a:endParaRPr lang="hr-H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135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zervirano mjesto sadržaja 4" descr="000005114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57" t="7420" r="20740" b="29539"/>
          <a:stretch/>
        </p:blipFill>
        <p:spPr>
          <a:xfrm>
            <a:off x="0" y="1"/>
            <a:ext cx="9144000" cy="6858000"/>
          </a:xfrm>
        </p:spPr>
      </p:pic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72008" y="5877272"/>
            <a:ext cx="5292080" cy="864096"/>
          </a:xfrm>
          <a:solidFill>
            <a:schemeClr val="bg1"/>
          </a:solidFill>
        </p:spPr>
        <p:txBody>
          <a:bodyPr/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hr-HR" altLang="sr-Latn-RS" sz="2400" b="1" dirty="0" smtClean="0">
                <a:latin typeface="+mj-lt"/>
              </a:rPr>
              <a:t>Ilirska plemena</a:t>
            </a:r>
            <a:r>
              <a:rPr lang="hr-HR" altLang="sr-Latn-RS" sz="2400" dirty="0" smtClean="0">
                <a:latin typeface="+mj-lt"/>
              </a:rPr>
              <a:t>: Liburni, </a:t>
            </a:r>
            <a:r>
              <a:rPr lang="hr-HR" altLang="sr-Latn-RS" sz="2400" dirty="0" err="1" smtClean="0">
                <a:latin typeface="+mj-lt"/>
              </a:rPr>
              <a:t>Histri</a:t>
            </a:r>
            <a:r>
              <a:rPr lang="hr-HR" altLang="sr-Latn-RS" sz="2400" dirty="0" smtClean="0">
                <a:latin typeface="+mj-lt"/>
              </a:rPr>
              <a:t>, </a:t>
            </a:r>
            <a:r>
              <a:rPr lang="hr-HR" altLang="sr-Latn-RS" sz="2400" dirty="0" err="1" smtClean="0">
                <a:latin typeface="+mj-lt"/>
              </a:rPr>
              <a:t>Delmati</a:t>
            </a:r>
            <a:r>
              <a:rPr lang="hr-HR" altLang="sr-Latn-RS" sz="2400" dirty="0" smtClean="0">
                <a:latin typeface="+mj-lt"/>
              </a:rPr>
              <a:t>, Japodi…</a:t>
            </a:r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008" y="5229200"/>
            <a:ext cx="5275684" cy="648072"/>
          </a:xfrm>
          <a:solidFill>
            <a:schemeClr val="bg1"/>
          </a:solidFill>
        </p:spPr>
        <p:txBody>
          <a:bodyPr/>
          <a:lstStyle/>
          <a:p>
            <a:r>
              <a:rPr lang="hr-HR" altLang="sr-Latn-RS" sz="3600" dirty="0" smtClean="0">
                <a:solidFill>
                  <a:srgbClr val="FF0000"/>
                </a:solidFill>
              </a:rPr>
              <a:t>Indoeuropska kolonizacija</a:t>
            </a:r>
          </a:p>
        </p:txBody>
      </p:sp>
      <p:sp>
        <p:nvSpPr>
          <p:cNvPr id="3" name="Freeform 2"/>
          <p:cNvSpPr/>
          <p:nvPr/>
        </p:nvSpPr>
        <p:spPr>
          <a:xfrm>
            <a:off x="3149600" y="863600"/>
            <a:ext cx="1066800" cy="850900"/>
          </a:xfrm>
          <a:custGeom>
            <a:avLst/>
            <a:gdLst>
              <a:gd name="connsiteX0" fmla="*/ 0 w 1066800"/>
              <a:gd name="connsiteY0" fmla="*/ 0 h 850900"/>
              <a:gd name="connsiteX1" fmla="*/ 1066800 w 1066800"/>
              <a:gd name="connsiteY1" fmla="*/ 850900 h 85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800" h="850900">
                <a:moveTo>
                  <a:pt x="0" y="0"/>
                </a:moveTo>
                <a:cubicBezTo>
                  <a:pt x="418041" y="292100"/>
                  <a:pt x="836083" y="584200"/>
                  <a:pt x="1066800" y="85090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Freeform 7"/>
          <p:cNvSpPr/>
          <p:nvPr/>
        </p:nvSpPr>
        <p:spPr>
          <a:xfrm>
            <a:off x="2870200" y="1651000"/>
            <a:ext cx="1371600" cy="1447800"/>
          </a:xfrm>
          <a:custGeom>
            <a:avLst/>
            <a:gdLst>
              <a:gd name="connsiteX0" fmla="*/ 0 w 1371600"/>
              <a:gd name="connsiteY0" fmla="*/ 0 h 1447800"/>
              <a:gd name="connsiteX1" fmla="*/ 1371600 w 1371600"/>
              <a:gd name="connsiteY1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71600" h="1447800">
                <a:moveTo>
                  <a:pt x="0" y="0"/>
                </a:moveTo>
                <a:cubicBezTo>
                  <a:pt x="427566" y="564091"/>
                  <a:pt x="855133" y="1128183"/>
                  <a:pt x="1371600" y="144780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Freeform 9"/>
          <p:cNvSpPr/>
          <p:nvPr/>
        </p:nvSpPr>
        <p:spPr>
          <a:xfrm>
            <a:off x="2400300" y="752475"/>
            <a:ext cx="400050" cy="561975"/>
          </a:xfrm>
          <a:custGeom>
            <a:avLst/>
            <a:gdLst>
              <a:gd name="connsiteX0" fmla="*/ 400050 w 400050"/>
              <a:gd name="connsiteY0" fmla="*/ 0 h 561975"/>
              <a:gd name="connsiteX1" fmla="*/ 0 w 400050"/>
              <a:gd name="connsiteY1" fmla="*/ 561975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050" h="561975">
                <a:moveTo>
                  <a:pt x="400050" y="0"/>
                </a:moveTo>
                <a:cubicBezTo>
                  <a:pt x="241300" y="200025"/>
                  <a:pt x="82550" y="400050"/>
                  <a:pt x="0" y="561975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Freeform 10"/>
          <p:cNvSpPr/>
          <p:nvPr/>
        </p:nvSpPr>
        <p:spPr>
          <a:xfrm>
            <a:off x="4581525" y="3267075"/>
            <a:ext cx="1371600" cy="85725"/>
          </a:xfrm>
          <a:custGeom>
            <a:avLst/>
            <a:gdLst>
              <a:gd name="connsiteX0" fmla="*/ 0 w 1371600"/>
              <a:gd name="connsiteY0" fmla="*/ 85725 h 85725"/>
              <a:gd name="connsiteX1" fmla="*/ 1371600 w 1371600"/>
              <a:gd name="connsiteY1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71600" h="85725">
                <a:moveTo>
                  <a:pt x="0" y="85725"/>
                </a:moveTo>
                <a:lnTo>
                  <a:pt x="1371600" y="0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" grpId="0" animBg="1"/>
      <p:bldP spid="3" grpId="0" animBg="1"/>
      <p:bldP spid="8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zervirano mjesto sadržaja 4" descr="ilirik u rimsko doba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53" t="1492" r="1895" b="593"/>
          <a:stretch/>
        </p:blipFill>
        <p:spPr>
          <a:xfrm>
            <a:off x="3491880" y="254231"/>
            <a:ext cx="5572583" cy="6347158"/>
          </a:xfrm>
        </p:spPr>
      </p:pic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2580" y="1340769"/>
            <a:ext cx="3345284" cy="5489128"/>
          </a:xfrm>
        </p:spPr>
        <p:txBody>
          <a:bodyPr/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hr-HR" altLang="sr-Latn-RS" sz="1800" b="1" dirty="0" smtClean="0"/>
              <a:t>Grčka kultura </a:t>
            </a:r>
            <a:r>
              <a:rPr lang="hr-HR" altLang="sr-Latn-RS" sz="1800" dirty="0" smtClean="0"/>
              <a:t>– gradovi-kolonije: </a:t>
            </a:r>
            <a:r>
              <a:rPr lang="hr-HR" altLang="sr-Latn-RS" sz="1800" b="1" dirty="0" err="1" smtClean="0"/>
              <a:t>Pharos</a:t>
            </a:r>
            <a:r>
              <a:rPr lang="hr-HR" altLang="sr-Latn-RS" sz="1800" dirty="0" smtClean="0"/>
              <a:t> (Stari Grad na Hvaru), </a:t>
            </a:r>
            <a:r>
              <a:rPr lang="hr-HR" altLang="sr-Latn-RS" sz="1800" b="1" dirty="0" err="1" smtClean="0"/>
              <a:t>Issa</a:t>
            </a:r>
            <a:r>
              <a:rPr lang="hr-HR" altLang="sr-Latn-RS" sz="1800" dirty="0" smtClean="0"/>
              <a:t> (Vis na Visu),</a:t>
            </a:r>
            <a:r>
              <a:rPr lang="hr-HR" altLang="sr-Latn-RS" sz="1800" b="1" dirty="0" smtClean="0"/>
              <a:t> Salona </a:t>
            </a:r>
            <a:r>
              <a:rPr lang="hr-HR" altLang="sr-Latn-RS" sz="1800" dirty="0" smtClean="0"/>
              <a:t>(Solin), </a:t>
            </a:r>
            <a:r>
              <a:rPr lang="hr-HR" altLang="sr-Latn-RS" sz="1800" b="1" dirty="0" err="1" smtClean="0"/>
              <a:t>Tragurion</a:t>
            </a:r>
            <a:r>
              <a:rPr lang="hr-HR" altLang="sr-Latn-RS" sz="1800" dirty="0" smtClean="0"/>
              <a:t> (Trogir) i </a:t>
            </a:r>
            <a:r>
              <a:rPr lang="hr-HR" altLang="sr-Latn-RS" sz="1800" b="1" dirty="0" err="1" smtClean="0"/>
              <a:t>Epetion</a:t>
            </a:r>
            <a:r>
              <a:rPr lang="hr-HR" altLang="sr-Latn-RS" sz="1800" b="1" dirty="0"/>
              <a:t> </a:t>
            </a:r>
            <a:r>
              <a:rPr lang="hr-HR" altLang="sr-Latn-RS" sz="1800" dirty="0" smtClean="0"/>
              <a:t>(Stobreč) i otok </a:t>
            </a:r>
            <a:r>
              <a:rPr lang="hr-HR" altLang="sr-Latn-RS" sz="1800" b="1" dirty="0" smtClean="0"/>
              <a:t>Korčula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hr-HR" altLang="sr-Latn-RS" sz="1800" dirty="0" smtClean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hr-HR" altLang="sr-Latn-RS" sz="1800" b="1" dirty="0" smtClean="0"/>
              <a:t>Rimsko Carstvo </a:t>
            </a:r>
            <a:r>
              <a:rPr lang="hr-HR" altLang="sr-Latn-RS" sz="1800" dirty="0" smtClean="0"/>
              <a:t>– čitav teritorij – 3 velike provincije: </a:t>
            </a:r>
            <a:r>
              <a:rPr lang="hr-HR" altLang="sr-Latn-RS" sz="1800" b="1" dirty="0" err="1" smtClean="0"/>
              <a:t>Pannonia</a:t>
            </a:r>
            <a:r>
              <a:rPr lang="hr-HR" altLang="sr-Latn-RS" sz="1800" dirty="0" smtClean="0"/>
              <a:t> Superior i </a:t>
            </a:r>
            <a:r>
              <a:rPr lang="hr-HR" altLang="sr-Latn-RS" sz="1800" dirty="0" err="1" smtClean="0"/>
              <a:t>Inferior</a:t>
            </a:r>
            <a:r>
              <a:rPr lang="hr-HR" altLang="sr-Latn-RS" sz="1800" dirty="0" smtClean="0"/>
              <a:t> te </a:t>
            </a:r>
            <a:r>
              <a:rPr lang="hr-HR" altLang="sr-Latn-RS" sz="1800" b="1" dirty="0" err="1" smtClean="0"/>
              <a:t>Dalmatia</a:t>
            </a:r>
            <a:endParaRPr lang="hr-HR" altLang="sr-Latn-RS" sz="1800" b="1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hr-HR" altLang="sr-Latn-RS" sz="1800" dirty="0" smtClean="0"/>
              <a:t>važnija središta: </a:t>
            </a:r>
            <a:r>
              <a:rPr lang="hr-HR" sz="1800" b="1" dirty="0" err="1" smtClean="0">
                <a:solidFill>
                  <a:srgbClr val="FF0000"/>
                </a:solidFill>
              </a:rPr>
              <a:t>Parentium</a:t>
            </a:r>
            <a:r>
              <a:rPr lang="hr-HR" sz="1800" dirty="0" smtClean="0">
                <a:solidFill>
                  <a:srgbClr val="FF0000"/>
                </a:solidFill>
              </a:rPr>
              <a:t> </a:t>
            </a:r>
            <a:r>
              <a:rPr lang="hr-HR" sz="1800" dirty="0"/>
              <a:t>(Poreč), </a:t>
            </a:r>
            <a:r>
              <a:rPr lang="hr-HR" sz="1800" b="1" dirty="0" err="1">
                <a:solidFill>
                  <a:srgbClr val="FF0000"/>
                </a:solidFill>
              </a:rPr>
              <a:t>Iadera</a:t>
            </a:r>
            <a:r>
              <a:rPr lang="hr-HR" sz="1800" dirty="0">
                <a:solidFill>
                  <a:srgbClr val="FF0000"/>
                </a:solidFill>
              </a:rPr>
              <a:t> </a:t>
            </a:r>
            <a:r>
              <a:rPr lang="hr-HR" sz="1800" dirty="0"/>
              <a:t>(Zadar), </a:t>
            </a:r>
            <a:r>
              <a:rPr lang="hr-HR" sz="1800" b="1" dirty="0">
                <a:solidFill>
                  <a:srgbClr val="FF0000"/>
                </a:solidFill>
              </a:rPr>
              <a:t>Pola</a:t>
            </a:r>
            <a:r>
              <a:rPr lang="hr-HR" sz="1800" dirty="0">
                <a:solidFill>
                  <a:srgbClr val="FF0000"/>
                </a:solidFill>
              </a:rPr>
              <a:t> </a:t>
            </a:r>
            <a:r>
              <a:rPr lang="hr-HR" sz="1800" dirty="0"/>
              <a:t>(Pula), </a:t>
            </a:r>
            <a:r>
              <a:rPr lang="hr-HR" sz="1800" b="1" dirty="0" err="1">
                <a:solidFill>
                  <a:srgbClr val="FF0000"/>
                </a:solidFill>
              </a:rPr>
              <a:t>Narona</a:t>
            </a:r>
            <a:r>
              <a:rPr lang="hr-HR" sz="1800" dirty="0">
                <a:solidFill>
                  <a:srgbClr val="FF0000"/>
                </a:solidFill>
              </a:rPr>
              <a:t> </a:t>
            </a:r>
            <a:r>
              <a:rPr lang="hr-HR" sz="1800" dirty="0"/>
              <a:t>(Vid kod Metkovića), </a:t>
            </a:r>
            <a:r>
              <a:rPr lang="hr-HR" sz="1800" b="1" dirty="0" err="1">
                <a:solidFill>
                  <a:srgbClr val="FF0000"/>
                </a:solidFill>
              </a:rPr>
              <a:t>Epidaurus</a:t>
            </a:r>
            <a:r>
              <a:rPr lang="hr-HR" sz="1800" dirty="0">
                <a:solidFill>
                  <a:srgbClr val="FF0000"/>
                </a:solidFill>
              </a:rPr>
              <a:t> </a:t>
            </a:r>
            <a:r>
              <a:rPr lang="hr-HR" sz="1800" dirty="0"/>
              <a:t>(Cavtat), </a:t>
            </a:r>
            <a:r>
              <a:rPr lang="hr-HR" sz="1800" b="1" dirty="0" err="1">
                <a:solidFill>
                  <a:srgbClr val="FF0000"/>
                </a:solidFill>
              </a:rPr>
              <a:t>Mursa</a:t>
            </a:r>
            <a:r>
              <a:rPr lang="hr-HR" sz="1800" dirty="0">
                <a:solidFill>
                  <a:srgbClr val="FF0000"/>
                </a:solidFill>
              </a:rPr>
              <a:t> </a:t>
            </a:r>
            <a:r>
              <a:rPr lang="hr-HR" sz="1800" dirty="0"/>
              <a:t>(Osijek), </a:t>
            </a:r>
            <a:r>
              <a:rPr lang="hr-HR" sz="1800" b="1" dirty="0" err="1">
                <a:solidFill>
                  <a:srgbClr val="FF0000"/>
                </a:solidFill>
              </a:rPr>
              <a:t>Cibalae</a:t>
            </a:r>
            <a:r>
              <a:rPr lang="hr-HR" sz="1800" dirty="0">
                <a:solidFill>
                  <a:srgbClr val="FF0000"/>
                </a:solidFill>
              </a:rPr>
              <a:t> </a:t>
            </a:r>
            <a:r>
              <a:rPr lang="hr-HR" sz="1800" dirty="0"/>
              <a:t>(Vinkovci), </a:t>
            </a:r>
            <a:r>
              <a:rPr lang="hr-HR" sz="1800" b="1" dirty="0">
                <a:solidFill>
                  <a:srgbClr val="FF0000"/>
                </a:solidFill>
              </a:rPr>
              <a:t>Marsonia</a:t>
            </a:r>
            <a:r>
              <a:rPr lang="hr-HR" sz="1800" dirty="0">
                <a:solidFill>
                  <a:srgbClr val="FF0000"/>
                </a:solidFill>
              </a:rPr>
              <a:t> </a:t>
            </a:r>
            <a:r>
              <a:rPr lang="hr-HR" sz="1800" dirty="0"/>
              <a:t>(Slavonski Brod</a:t>
            </a:r>
            <a:r>
              <a:rPr lang="hr-HR" sz="1800" dirty="0" smtClean="0"/>
              <a:t>), </a:t>
            </a:r>
            <a:r>
              <a:rPr lang="hr-HR" sz="1800" b="1" dirty="0" err="1" smtClean="0">
                <a:solidFill>
                  <a:srgbClr val="FF0000"/>
                </a:solidFill>
              </a:rPr>
              <a:t>Siscia</a:t>
            </a:r>
            <a:r>
              <a:rPr lang="hr-HR" sz="1800" dirty="0" smtClean="0">
                <a:solidFill>
                  <a:srgbClr val="FF0000"/>
                </a:solidFill>
              </a:rPr>
              <a:t> </a:t>
            </a:r>
            <a:r>
              <a:rPr lang="hr-HR" sz="1800" dirty="0" smtClean="0"/>
              <a:t>(Sisak), </a:t>
            </a:r>
            <a:r>
              <a:rPr lang="hr-HR" sz="1800" b="1" dirty="0" smtClean="0">
                <a:solidFill>
                  <a:srgbClr val="FF0000"/>
                </a:solidFill>
              </a:rPr>
              <a:t>Salona</a:t>
            </a:r>
            <a:r>
              <a:rPr lang="hr-HR" sz="1800" dirty="0" smtClean="0">
                <a:solidFill>
                  <a:srgbClr val="FF0000"/>
                </a:solidFill>
              </a:rPr>
              <a:t> </a:t>
            </a:r>
            <a:r>
              <a:rPr lang="hr-HR" sz="1800" dirty="0" smtClean="0"/>
              <a:t>(Solin)</a:t>
            </a:r>
            <a:endParaRPr lang="hr-HR" sz="1800" dirty="0"/>
          </a:p>
        </p:txBody>
      </p:sp>
      <p:sp>
        <p:nvSpPr>
          <p:cNvPr id="6" name="Naslov 1"/>
          <p:cNvSpPr txBox="1">
            <a:spLocks/>
          </p:cNvSpPr>
          <p:nvPr/>
        </p:nvSpPr>
        <p:spPr bwMode="auto">
          <a:xfrm>
            <a:off x="107504" y="44624"/>
            <a:ext cx="3456384" cy="10801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3600"/>
              </a:lnSpc>
            </a:pPr>
            <a:r>
              <a:rPr lang="hr-HR" altLang="sr-Latn-RS" sz="3600" dirty="0" smtClean="0">
                <a:solidFill>
                  <a:srgbClr val="FF0000"/>
                </a:solidFill>
              </a:rPr>
              <a:t>Antičko razdoblje</a:t>
            </a:r>
          </a:p>
          <a:p>
            <a:pPr>
              <a:lnSpc>
                <a:spcPts val="3600"/>
              </a:lnSpc>
            </a:pPr>
            <a:r>
              <a:rPr lang="hr-HR" altLang="sr-Latn-RS" sz="2800" b="0" dirty="0" smtClean="0"/>
              <a:t>(Grci i Rimljani)</a:t>
            </a:r>
          </a:p>
        </p:txBody>
      </p:sp>
      <p:pic>
        <p:nvPicPr>
          <p:cNvPr id="12" name="Rezervirano mjesto sadržaja 4" descr="7884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247" y="4797152"/>
            <a:ext cx="2736304" cy="197149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apartman-m.net/slike/dioklecia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559" y="4797152"/>
            <a:ext cx="2768945" cy="197149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zervirano mjesto teksta 3"/>
          <p:cNvSpPr txBox="1">
            <a:spLocks/>
          </p:cNvSpPr>
          <p:nvPr/>
        </p:nvSpPr>
        <p:spPr bwMode="auto">
          <a:xfrm>
            <a:off x="0" y="980728"/>
            <a:ext cx="9144000" cy="587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Symbol" panose="05050102010706020507" pitchFamily="18" charset="2"/>
              <a:buChar char="-"/>
            </a:pPr>
            <a:r>
              <a:rPr lang="hr-HR" sz="2000" dirty="0" smtClean="0"/>
              <a:t>do </a:t>
            </a:r>
            <a:r>
              <a:rPr lang="hr-HR" sz="2000" dirty="0" smtClean="0"/>
              <a:t>9. st. Hrvatska je podijeljena na kneževine ovisne o Bizantu i Franačkoj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hr-HR" sz="2000" dirty="0" smtClean="0"/>
              <a:t>u 9. st. – međunarodno priznata – kralj </a:t>
            </a:r>
            <a:r>
              <a:rPr lang="hr-HR" sz="2000" b="1" dirty="0" smtClean="0"/>
              <a:t>Branimir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hr-HR" sz="2000" b="1" dirty="0" smtClean="0"/>
              <a:t>925. g. </a:t>
            </a:r>
            <a:r>
              <a:rPr lang="hr-HR" sz="2000" dirty="0" smtClean="0"/>
              <a:t>– kralj </a:t>
            </a:r>
            <a:r>
              <a:rPr lang="hr-HR" sz="2000" b="1" dirty="0" smtClean="0"/>
              <a:t>Tomislav </a:t>
            </a:r>
            <a:r>
              <a:rPr lang="hr-HR" sz="2000" dirty="0" smtClean="0"/>
              <a:t>– ujedinjuje Panonsku i Primorsku Hrvatsku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hr-HR" sz="2000" dirty="0" smtClean="0"/>
              <a:t>11. st. – </a:t>
            </a:r>
            <a:r>
              <a:rPr lang="hr-HR" sz="2000" b="1" dirty="0" smtClean="0"/>
              <a:t>Petar Krešimir IV. </a:t>
            </a:r>
            <a:r>
              <a:rPr lang="hr-HR" sz="2000" dirty="0" smtClean="0"/>
              <a:t>– ujedinio bizantsku Dalmaciju </a:t>
            </a:r>
            <a:r>
              <a:rPr lang="hr-HR" sz="2000" i="1" dirty="0" smtClean="0"/>
              <a:t>(Zadar, Trogir, Split, Dubrovnik, otoci Rab, Krk, Cres, Lošinj, Dugi otok, Čiovo, Šolta) </a:t>
            </a:r>
            <a:r>
              <a:rPr lang="hr-HR" sz="2000" dirty="0" smtClean="0"/>
              <a:t>s Hrvatskom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hr-HR" sz="2000" b="1" dirty="0" smtClean="0"/>
              <a:t>1102. g. </a:t>
            </a:r>
            <a:r>
              <a:rPr lang="hr-HR" sz="2000" dirty="0" smtClean="0"/>
              <a:t>– </a:t>
            </a:r>
            <a:r>
              <a:rPr lang="hr-HR" altLang="sr-Latn-RS" sz="2000" b="1" dirty="0" err="1"/>
              <a:t>Pacta</a:t>
            </a:r>
            <a:r>
              <a:rPr lang="hr-HR" altLang="sr-Latn-RS" sz="2000" b="1" dirty="0"/>
              <a:t> </a:t>
            </a:r>
            <a:r>
              <a:rPr lang="hr-HR" altLang="sr-Latn-RS" sz="2000" b="1" dirty="0" err="1" smtClean="0"/>
              <a:t>conventa</a:t>
            </a:r>
            <a:r>
              <a:rPr lang="hr-HR" altLang="sr-Latn-RS" sz="2000" b="1" dirty="0" smtClean="0"/>
              <a:t> </a:t>
            </a:r>
            <a:r>
              <a:rPr lang="hr-HR" altLang="sr-Latn-RS" sz="2000" i="1" dirty="0" smtClean="0"/>
              <a:t>– </a:t>
            </a:r>
            <a:r>
              <a:rPr lang="hr-HR" altLang="sr-Latn-RS" sz="2000" dirty="0" smtClean="0"/>
              <a:t>Hrvatska ulazi u zajedničku državu s Mađarskom – Hrvatsko-ugarsko kraljevstvo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hr-HR" altLang="sr-Latn-RS" sz="2000" dirty="0" smtClean="0"/>
              <a:t>Primorska Hrvatska pod vlašću Mlečana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hr-HR" altLang="sr-Latn-RS" sz="2000" dirty="0" smtClean="0"/>
              <a:t>Krbavska (1493.) i </a:t>
            </a:r>
            <a:r>
              <a:rPr lang="hr-HR" altLang="sr-Latn-RS" sz="2000" dirty="0" err="1" smtClean="0"/>
              <a:t>Mohačka</a:t>
            </a:r>
            <a:r>
              <a:rPr lang="hr-HR" altLang="sr-Latn-RS" sz="2000" dirty="0" smtClean="0"/>
              <a:t> (1526.) bitka – gine hrvatsko plemstvo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hr-HR" altLang="sr-Latn-RS" sz="2000" dirty="0"/>
              <a:t>1527. Hrvatska izabire Ferdinanda Habsburškog za kralja i ulazi u sustav Habsburške </a:t>
            </a:r>
            <a:r>
              <a:rPr lang="hr-HR" altLang="sr-Latn-RS" sz="2000" dirty="0" smtClean="0"/>
              <a:t>Monarhije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hr-HR" altLang="sr-Latn-RS" sz="2000" dirty="0" smtClean="0"/>
              <a:t>od 16. do 18. st. – Osmanlije osvajaju 4/5 teritorija </a:t>
            </a:r>
            <a:r>
              <a:rPr lang="hr-HR" altLang="sr-Latn-RS" sz="2000" dirty="0"/>
              <a:t>Hrvatske</a:t>
            </a:r>
            <a:r>
              <a:rPr lang="hr-HR" altLang="sr-Latn-RS" sz="2000" dirty="0" smtClean="0"/>
              <a:t>  – „ostatci ostataka”</a:t>
            </a:r>
          </a:p>
        </p:txBody>
      </p:sp>
      <p:sp>
        <p:nvSpPr>
          <p:cNvPr id="9" name="Naslov 1"/>
          <p:cNvSpPr txBox="1">
            <a:spLocks/>
          </p:cNvSpPr>
          <p:nvPr/>
        </p:nvSpPr>
        <p:spPr bwMode="auto">
          <a:xfrm>
            <a:off x="35496" y="-99392"/>
            <a:ext cx="9108504" cy="10801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hr-HR" altLang="sr-Latn-RS" sz="3600" dirty="0" smtClean="0">
                <a:solidFill>
                  <a:srgbClr val="FF0000"/>
                </a:solidFill>
              </a:rPr>
              <a:t>Srednji vijek</a:t>
            </a:r>
          </a:p>
          <a:p>
            <a:r>
              <a:rPr lang="hr-HR" altLang="sr-Latn-RS" b="0" dirty="0" smtClean="0"/>
              <a:t>(dolazak Hrvata, kralj Tomislav i Hrvatsko-ugarska nagodba, osmanska osvajanja)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.vecernji.hr/media/img/c8/90/f0336a967a4e85fe2cc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138" y="2348880"/>
            <a:ext cx="6412230" cy="427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5496" y="1199367"/>
            <a:ext cx="91085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Symbol" panose="05050102010706020507" pitchFamily="18" charset="2"/>
              <a:buChar char="-"/>
            </a:pPr>
            <a:r>
              <a:rPr lang="hr-HR" altLang="sr-Latn-RS" sz="2000" b="1" dirty="0">
                <a:solidFill>
                  <a:srgbClr val="FF0000"/>
                </a:solidFill>
                <a:latin typeface="+mn-lt"/>
              </a:rPr>
              <a:t>dolazak Hrvata u 7. stoljeću </a:t>
            </a:r>
            <a:r>
              <a:rPr lang="hr-HR" altLang="sr-Latn-RS" sz="2000" dirty="0">
                <a:solidFill>
                  <a:prstClr val="black"/>
                </a:solidFill>
                <a:latin typeface="+mn-lt"/>
              </a:rPr>
              <a:t>iz područja današnje Poljske – </a:t>
            </a:r>
            <a:r>
              <a:rPr lang="hr-HR" altLang="sr-Latn-RS" sz="2000" b="1" dirty="0">
                <a:solidFill>
                  <a:srgbClr val="FF0000"/>
                </a:solidFill>
                <a:latin typeface="+mn-lt"/>
              </a:rPr>
              <a:t>Bijela</a:t>
            </a:r>
            <a:r>
              <a:rPr lang="hr-HR" altLang="sr-Latn-RS" sz="2000" dirty="0">
                <a:solidFill>
                  <a:prstClr val="black"/>
                </a:solidFill>
                <a:latin typeface="+mn-lt"/>
              </a:rPr>
              <a:t> i </a:t>
            </a:r>
            <a:r>
              <a:rPr lang="hr-HR" altLang="sr-Latn-RS" sz="2000" b="1" dirty="0">
                <a:solidFill>
                  <a:srgbClr val="FF0000"/>
                </a:solidFill>
                <a:latin typeface="+mn-lt"/>
              </a:rPr>
              <a:t>Crvena</a:t>
            </a:r>
            <a:r>
              <a:rPr lang="hr-HR" altLang="sr-Latn-RS" sz="2000" dirty="0">
                <a:solidFill>
                  <a:prstClr val="black"/>
                </a:solidFill>
                <a:latin typeface="+mn-lt"/>
              </a:rPr>
              <a:t> </a:t>
            </a:r>
            <a:r>
              <a:rPr lang="hr-HR" altLang="sr-Latn-RS" sz="2000" b="1" dirty="0">
                <a:solidFill>
                  <a:srgbClr val="FF0000"/>
                </a:solidFill>
                <a:latin typeface="+mn-lt"/>
              </a:rPr>
              <a:t>Hrvatska</a:t>
            </a:r>
            <a:r>
              <a:rPr lang="hr-HR" altLang="sr-Latn-RS" sz="2000" dirty="0">
                <a:solidFill>
                  <a:prstClr val="black"/>
                </a:solidFill>
                <a:latin typeface="+mn-lt"/>
              </a:rPr>
              <a:t> – narod stočara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hr-HR" sz="2000" dirty="0">
                <a:solidFill>
                  <a:prstClr val="black"/>
                </a:solidFill>
                <a:latin typeface="+mn-lt"/>
              </a:rPr>
              <a:t>isprva su došli na područja Primorske, kasnije se šire na Panonsku </a:t>
            </a:r>
            <a:r>
              <a:rPr lang="hr-HR" sz="2000" dirty="0" smtClean="0">
                <a:solidFill>
                  <a:prstClr val="black"/>
                </a:solidFill>
                <a:latin typeface="+mn-lt"/>
              </a:rPr>
              <a:t>Hrvatsku</a:t>
            </a:r>
            <a:endParaRPr lang="hr-HR" sz="20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6" name="Naslov 1"/>
          <p:cNvSpPr txBox="1">
            <a:spLocks/>
          </p:cNvSpPr>
          <p:nvPr/>
        </p:nvSpPr>
        <p:spPr bwMode="auto">
          <a:xfrm>
            <a:off x="0" y="-27384"/>
            <a:ext cx="9108504" cy="10801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hr-HR" altLang="sr-Latn-RS" sz="3600" dirty="0" smtClean="0">
                <a:solidFill>
                  <a:srgbClr val="FF0000"/>
                </a:solidFill>
              </a:rPr>
              <a:t>Srednji vijek</a:t>
            </a:r>
          </a:p>
          <a:p>
            <a:r>
              <a:rPr lang="hr-HR" altLang="sr-Latn-RS" b="0" dirty="0" smtClean="0"/>
              <a:t>(dolazak Hrvata, kralj Tomislav i Hrvatsko-ugarska nagodba, osmanska osvajanja)</a:t>
            </a:r>
          </a:p>
        </p:txBody>
      </p:sp>
    </p:spTree>
    <p:extLst>
      <p:ext uri="{BB962C8B-B14F-4D97-AF65-F5344CB8AC3E}">
        <p14:creationId xmlns:p14="http://schemas.microsoft.com/office/powerpoint/2010/main" val="256745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706090"/>
          </a:xfrm>
        </p:spPr>
        <p:txBody>
          <a:bodyPr>
            <a:noAutofit/>
          </a:bodyPr>
          <a:lstStyle/>
          <a:p>
            <a:r>
              <a:rPr lang="hr-HR" sz="3600" b="1" dirty="0" smtClean="0">
                <a:solidFill>
                  <a:srgbClr val="FF0000"/>
                </a:solidFill>
              </a:rPr>
              <a:t>Prve hrvatske kneževine</a:t>
            </a:r>
            <a:endParaRPr lang="hr-HR" sz="36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329" y="1026368"/>
            <a:ext cx="601027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-36512" y="4343331"/>
            <a:ext cx="3203848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hr-HR" sz="2200" dirty="0">
                <a:solidFill>
                  <a:prstClr val="black"/>
                </a:solidFill>
                <a:latin typeface="+mn-lt"/>
              </a:rPr>
              <a:t>do 9. st. Hrvatska je podijeljena na kneževine ovisne o Bizantu i Franačkoj</a:t>
            </a:r>
          </a:p>
          <a:p>
            <a:pPr marL="285750" lvl="0" indent="-285750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hr-HR" sz="2200" dirty="0" smtClean="0">
                <a:solidFill>
                  <a:prstClr val="black"/>
                </a:solidFill>
                <a:latin typeface="+mn-lt"/>
              </a:rPr>
              <a:t>u 9. st. se osamostaljuje – knez </a:t>
            </a:r>
            <a:r>
              <a:rPr lang="hr-HR" sz="2200" b="1" dirty="0" smtClean="0">
                <a:solidFill>
                  <a:prstClr val="black"/>
                </a:solidFill>
                <a:latin typeface="+mn-lt"/>
              </a:rPr>
              <a:t>Branimir</a:t>
            </a:r>
            <a:endParaRPr lang="hr-HR" sz="2200" b="1" dirty="0">
              <a:solidFill>
                <a:prstClr val="black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213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 txBox="1">
            <a:spLocks/>
          </p:cNvSpPr>
          <p:nvPr/>
        </p:nvSpPr>
        <p:spPr bwMode="auto">
          <a:xfrm>
            <a:off x="107504" y="-171400"/>
            <a:ext cx="8928992" cy="10801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3600"/>
              </a:lnSpc>
            </a:pPr>
            <a:r>
              <a:rPr lang="hr-HR" altLang="sr-Latn-RS" sz="3600" dirty="0" smtClean="0">
                <a:solidFill>
                  <a:srgbClr val="FF0000"/>
                </a:solidFill>
              </a:rPr>
              <a:t>Hrvatska za vrijeme kralja Tomislava – 10. st</a:t>
            </a:r>
            <a:endParaRPr lang="hr-HR" altLang="sr-Latn-RS" sz="2800" b="0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804" y="692696"/>
            <a:ext cx="67437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-49337" y="5177224"/>
            <a:ext cx="5989489" cy="17081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lvl="0" indent="-285750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hr-HR" sz="2000" dirty="0">
                <a:solidFill>
                  <a:prstClr val="black"/>
                </a:solidFill>
                <a:latin typeface="+mn-lt"/>
              </a:rPr>
              <a:t>10. i 11. st. – </a:t>
            </a:r>
            <a:r>
              <a:rPr lang="hr-HR" sz="2000" b="1" dirty="0">
                <a:solidFill>
                  <a:srgbClr val="FF0000"/>
                </a:solidFill>
                <a:latin typeface="+mn-lt"/>
              </a:rPr>
              <a:t>Kraljevina Hrvatska</a:t>
            </a:r>
            <a:r>
              <a:rPr lang="hr-HR" sz="2000" dirty="0">
                <a:solidFill>
                  <a:prstClr val="black"/>
                </a:solidFill>
                <a:latin typeface="+mn-lt"/>
              </a:rPr>
              <a:t>, integracija jadranskog, dinarskog i panonsko-</a:t>
            </a:r>
            <a:r>
              <a:rPr lang="hr-HR" sz="2000" dirty="0" err="1">
                <a:solidFill>
                  <a:prstClr val="black"/>
                </a:solidFill>
                <a:latin typeface="+mn-lt"/>
              </a:rPr>
              <a:t>peripanonskog</a:t>
            </a:r>
            <a:r>
              <a:rPr lang="hr-HR" sz="2000" dirty="0">
                <a:solidFill>
                  <a:prstClr val="black"/>
                </a:solidFill>
                <a:latin typeface="+mn-lt"/>
              </a:rPr>
              <a:t> </a:t>
            </a:r>
            <a:r>
              <a:rPr lang="hr-HR" sz="2000" dirty="0" smtClean="0">
                <a:solidFill>
                  <a:prstClr val="black"/>
                </a:solidFill>
                <a:latin typeface="+mn-lt"/>
              </a:rPr>
              <a:t>prostora</a:t>
            </a:r>
          </a:p>
          <a:p>
            <a:pPr marL="285750" lvl="0" indent="-285750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hr-HR" sz="2000" dirty="0" smtClean="0">
                <a:solidFill>
                  <a:prstClr val="black"/>
                </a:solidFill>
                <a:latin typeface="+mn-lt"/>
              </a:rPr>
              <a:t>u 12. st – Hrvatska ulazi u </a:t>
            </a:r>
            <a:r>
              <a:rPr lang="hr-HR" sz="2000" b="1" dirty="0" smtClean="0">
                <a:solidFill>
                  <a:srgbClr val="FF0000"/>
                </a:solidFill>
                <a:latin typeface="+mn-lt"/>
              </a:rPr>
              <a:t>Hrvatsko-ugarsko kraljevstvo </a:t>
            </a:r>
            <a:r>
              <a:rPr lang="hr-HR" sz="2000" b="1" dirty="0" smtClean="0">
                <a:solidFill>
                  <a:prstClr val="black"/>
                </a:solidFill>
                <a:latin typeface="+mn-lt"/>
              </a:rPr>
              <a:t>– </a:t>
            </a:r>
            <a:r>
              <a:rPr lang="hr-HR" sz="2000" dirty="0" smtClean="0">
                <a:solidFill>
                  <a:prstClr val="black"/>
                </a:solidFill>
                <a:latin typeface="+mn-lt"/>
              </a:rPr>
              <a:t>gubi samostalnost</a:t>
            </a:r>
            <a:endParaRPr lang="hr-HR" sz="2000" dirty="0">
              <a:solidFill>
                <a:prstClr val="black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513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811</Words>
  <Application>Microsoft Office PowerPoint</Application>
  <PresentationFormat>On-screen Show (4:3)</PresentationFormat>
  <Paragraphs>86</Paragraphs>
  <Slides>19</Slides>
  <Notes>4</Notes>
  <HiddenSlides>2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Office Theme</vt:lpstr>
      <vt:lpstr>Custom Design</vt:lpstr>
      <vt:lpstr>Tema sustava Office</vt:lpstr>
      <vt:lpstr>TERITORIJALNI RAZVOJ HRVATSKE</vt:lpstr>
      <vt:lpstr>PowerPoint Presentation</vt:lpstr>
      <vt:lpstr>PowerPoint Presentation</vt:lpstr>
      <vt:lpstr>Indoeuropska kolonizacija</vt:lpstr>
      <vt:lpstr>PowerPoint Presentation</vt:lpstr>
      <vt:lpstr>PowerPoint Presentation</vt:lpstr>
      <vt:lpstr>PowerPoint Presentation</vt:lpstr>
      <vt:lpstr>Prve hrvatske kneževine</vt:lpstr>
      <vt:lpstr>PowerPoint Presentation</vt:lpstr>
      <vt:lpstr>PowerPoint Presentation</vt:lpstr>
      <vt:lpstr>Hrvatska krajem 17. stoljeća</vt:lpstr>
      <vt:lpstr>Hrvatske zemlje u Austro-Ugarskoj Monarhiji od 1867. do 1918. godine</vt:lpstr>
      <vt:lpstr>Banovina Hrvatska 1939. godine</vt:lpstr>
      <vt:lpstr>Nezavisna Država Hrvatska 1941. - 1945. godine</vt:lpstr>
      <vt:lpstr>Teritorij Hrvatske nakon Drugog svjetskog rata (međunarodno priznate granice 1991. godine)</vt:lpstr>
      <vt:lpstr>REPUBLIKA HRVATSKA</vt:lpstr>
      <vt:lpstr>TERITORIJALNI RAZVOJ HRVATSKE</vt:lpstr>
      <vt:lpstr>PowerPoint Presentation</vt:lpstr>
      <vt:lpstr>TERITORIJALNI RAZVOJ HRVATSKE    (plan ploče)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sbakar</dc:creator>
  <cp:lastModifiedBy>korisnik</cp:lastModifiedBy>
  <cp:revision>54</cp:revision>
  <dcterms:created xsi:type="dcterms:W3CDTF">2014-07-02T08:55:48Z</dcterms:created>
  <dcterms:modified xsi:type="dcterms:W3CDTF">2019-10-13T19:20:16Z</dcterms:modified>
</cp:coreProperties>
</file>