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4"/>
  </p:notesMasterIdLst>
  <p:handoutMasterIdLst>
    <p:handoutMasterId r:id="rId45"/>
  </p:handoutMasterIdLst>
  <p:sldIdLst>
    <p:sldId id="297" r:id="rId2"/>
    <p:sldId id="298" r:id="rId3"/>
    <p:sldId id="308" r:id="rId4"/>
    <p:sldId id="299" r:id="rId5"/>
    <p:sldId id="300" r:id="rId6"/>
    <p:sldId id="301" r:id="rId7"/>
    <p:sldId id="305" r:id="rId8"/>
    <p:sldId id="306" r:id="rId9"/>
    <p:sldId id="307" r:id="rId10"/>
    <p:sldId id="320" r:id="rId11"/>
    <p:sldId id="321" r:id="rId12"/>
    <p:sldId id="310" r:id="rId13"/>
    <p:sldId id="311" r:id="rId14"/>
    <p:sldId id="312" r:id="rId15"/>
    <p:sldId id="313" r:id="rId16"/>
    <p:sldId id="314" r:id="rId17"/>
    <p:sldId id="325" r:id="rId18"/>
    <p:sldId id="326" r:id="rId19"/>
    <p:sldId id="327" r:id="rId20"/>
    <p:sldId id="328" r:id="rId21"/>
    <p:sldId id="315" r:id="rId22"/>
    <p:sldId id="324" r:id="rId23"/>
    <p:sldId id="316" r:id="rId24"/>
    <p:sldId id="329" r:id="rId25"/>
    <p:sldId id="330" r:id="rId26"/>
    <p:sldId id="323" r:id="rId27"/>
    <p:sldId id="322" r:id="rId28"/>
    <p:sldId id="332" r:id="rId29"/>
    <p:sldId id="333" r:id="rId30"/>
    <p:sldId id="334" r:id="rId31"/>
    <p:sldId id="335" r:id="rId32"/>
    <p:sldId id="336" r:id="rId33"/>
    <p:sldId id="337" r:id="rId34"/>
    <p:sldId id="345" r:id="rId35"/>
    <p:sldId id="338" r:id="rId36"/>
    <p:sldId id="339" r:id="rId37"/>
    <p:sldId id="340" r:id="rId38"/>
    <p:sldId id="341" r:id="rId39"/>
    <p:sldId id="344" r:id="rId40"/>
    <p:sldId id="342" r:id="rId41"/>
    <p:sldId id="343" r:id="rId42"/>
    <p:sldId id="317"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CC00"/>
    <a:srgbClr val="679E2A"/>
    <a:srgbClr val="99CCFF"/>
    <a:srgbClr val="F38C03"/>
    <a:srgbClr val="FFFF00"/>
    <a:srgbClr val="F2800E"/>
    <a:srgbClr val="FF7F00"/>
    <a:srgbClr val="FF0D0D"/>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0" autoAdjust="0"/>
    <p:restoredTop sz="51970" autoAdjust="0"/>
  </p:normalViewPr>
  <p:slideViewPr>
    <p:cSldViewPr>
      <p:cViewPr varScale="1">
        <p:scale>
          <a:sx n="87" d="100"/>
          <a:sy n="87" d="100"/>
        </p:scale>
        <p:origin x="-324" y="-90"/>
      </p:cViewPr>
      <p:guideLst>
        <p:guide orient="horz" pos="2160"/>
        <p:guide pos="2880"/>
      </p:guideLst>
    </p:cSldViewPr>
  </p:slideViewPr>
  <p:outlineViewPr>
    <p:cViewPr>
      <p:scale>
        <a:sx n="33" d="100"/>
        <a:sy n="33" d="100"/>
      </p:scale>
      <p:origin x="0" y="1602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505A621-3910-4FB0-8D65-E2916619D1CF}" type="datetimeFigureOut">
              <a:rPr lang="sr-Latn-CS"/>
              <a:pPr>
                <a:defRPr/>
              </a:pPr>
              <a:t>4.11.2019.</a:t>
            </a:fld>
            <a:endParaRPr lang="hr-H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0B335A5-0C7E-4987-8A4D-6F6C75C0728C}" type="slidenum">
              <a:rPr lang="hr-HR"/>
              <a:pPr>
                <a:defRPr/>
              </a:pPr>
              <a:t>‹#›</a:t>
            </a:fld>
            <a:endParaRPr lang="hr-HR" dirty="0"/>
          </a:p>
        </p:txBody>
      </p:sp>
    </p:spTree>
    <p:extLst>
      <p:ext uri="{BB962C8B-B14F-4D97-AF65-F5344CB8AC3E}">
        <p14:creationId xmlns:p14="http://schemas.microsoft.com/office/powerpoint/2010/main" val="188755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A2E780-3B23-47B9-A07C-64E45AB65B93}" type="datetimeFigureOut">
              <a:rPr lang="sr-Latn-CS"/>
              <a:pPr>
                <a:defRPr/>
              </a:pPr>
              <a:t>4.11.2019.</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EE213A-F1B2-4EB6-B1B3-C65A16570ABD}" type="slidenum">
              <a:rPr lang="hr-HR"/>
              <a:pPr>
                <a:defRPr/>
              </a:pPr>
              <a:t>‹#›</a:t>
            </a:fld>
            <a:endParaRPr lang="hr-HR" dirty="0"/>
          </a:p>
        </p:txBody>
      </p:sp>
    </p:spTree>
    <p:extLst>
      <p:ext uri="{BB962C8B-B14F-4D97-AF65-F5344CB8AC3E}">
        <p14:creationId xmlns:p14="http://schemas.microsoft.com/office/powerpoint/2010/main" val="1869288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dirty="0" smtClean="0"/>
              <a:t>Mikrookruženje - dobavljači</a:t>
            </a:r>
          </a:p>
          <a:p>
            <a:r>
              <a:rPr lang="vi-VN" dirty="0" smtClean="0"/>
              <a:t>Dobavljači su tvrtke i pojedinci koji pružaju resurse koje tvrtka treba kako bi proizvela robu i usluge. Trendovi i razvoj koji utječu na dobavljače mogu također snažno utjecati na marketinški plan tvrtke. Pretpostavimo da voditelj restorana odluči za vikend ponuditi živog jastoga kao specijalitet. Slijedi poziv dobavljaču morske hrane koji obeća da će nabaviti 200 jastoga za specijalnu vikend ponudu. U petak ujutro dobavljač zove i izvještava da su jastozi zapeli prilikom pošiljke iz Bostona te neće biti isporučeni prije subote ujutro. Menadžer sada ima zadatak pronaći alternativan izvor ili razočarati goste koji imaju rezervacije za petak uvečer.</a:t>
            </a:r>
          </a:p>
          <a:p>
            <a:r>
              <a:rPr lang="vi-VN" dirty="0" smtClean="0"/>
              <a:t>U drugom slučaju, lanac restorana želio je dodati svom jelovniku novo jelo od školjke jakobove kapice. Uredima tvrtke trebalo je šest mjeseci da dovedu jelo od jakobove kapice do savršenstva. Tijekom razvijanja novog jela cijena jakobovih kapica se udvostručila. Restoran bi sada trebao naplaćivati višu cijenu od one koju bi kupci bili spremni platiti. Projekt je odbačen. Marketinška uprava mora obratiti pažnju na promjene u dostupnosti zaliha (na koju utječu nestašice i štrajkovi) i troškovima nabave.</a:t>
            </a:r>
          </a:p>
          <a:p>
            <a:r>
              <a:rPr lang="vi-VN" dirty="0" smtClean="0"/>
              <a:t>Neki su hoteli sklopili ugovore s restoranima da im dobavljaju hranu i piće. The Lenox Hotel u Bostonu dogovorio je s upravom poznatog bostonskog restorana Anago da premjesti svoj restoran u The Lenox New York Palace postigao je da se Le Cirque, jedan od najpopularnijih njujorških restorana, premjesti u Pala</a:t>
            </a:r>
            <a:r>
              <a:rPr lang="hr-HR" dirty="0" smtClean="0"/>
              <a:t>c</a:t>
            </a:r>
            <a:r>
              <a:rPr lang="vi-VN" dirty="0" smtClean="0"/>
              <a:t>e. New York, New York u Las Vegasu potpisao j</a:t>
            </a:r>
            <a:r>
              <a:rPr lang="hr-HR" dirty="0" smtClean="0"/>
              <a:t>e</a:t>
            </a:r>
            <a:r>
              <a:rPr lang="vi-VN" dirty="0" smtClean="0"/>
              <a:t> ugovor s restoranima ARC da vode njegove restorane. </a:t>
            </a:r>
            <a:r>
              <a:rPr lang="vi-VN" b="1" dirty="0" smtClean="0"/>
              <a:t>Ovi i drugi hoteli dovode renomirane restorane u svoje prostore da bi stvorili vrijednost za svoje goste i kako bi goste restorana upoznali s hotelom</a:t>
            </a:r>
            <a:r>
              <a:rPr lang="vi-VN" dirty="0" smtClean="0"/>
              <a:t>. Izmještanje djelatnosti vezanih uz hranu i piće omogućuje hotelu da se koncentrira na smještaj dok stručnjacima za hranu i piće prepuštaju bavljenje tim područjem u okrilju hotela. Na papiru ovo izgleda odlično, a i u stvarnom životu često dobro funkcionira. Međutim, izmještanje nije jednostavno kao sto možda izgleda. Rad kavane važan je poslovnim klijentima. Zapravo u fokusnim su nam grupama poslovni ljudi rekli da je ključni čimbenik u odabiru hotela često činjenica ima li hotel kavanu pogodnu za poslovne sastanke. </a:t>
            </a:r>
            <a:r>
              <a:rPr lang="vi-VN" b="1" dirty="0" smtClean="0"/>
              <a:t>Problem za neke hotele koji su unajmili neke djelatnosti od elitnijih tvrtki jest da menadžeri boljih restorana često nisu zainteresirani za rad kavana i usluga posluživanja u sobu pa ove djelatnosti iz tog razloga često trpe</a:t>
            </a:r>
            <a:r>
              <a:rPr lang="vi-VN" dirty="0" smtClean="0"/>
              <a:t>. Drugi je problem što unajmljivanje restoranskih usluga ograničava korištenje hotelskog prostora putem ugovora o najmu. To se može javiti kao problem kada hotel odluči preurediti i promijeniti izgled zajedničkih prostorija</a:t>
            </a:r>
            <a:r>
              <a:rPr lang="vi-VN" dirty="0" smtClean="0">
                <a:solidFill>
                  <a:srgbClr val="C00000"/>
                </a:solidFill>
              </a:rPr>
              <a:t>. </a:t>
            </a:r>
            <a:r>
              <a:rPr lang="vi-VN" b="1" dirty="0" smtClean="0">
                <a:solidFill>
                  <a:srgbClr val="C00000"/>
                </a:solidFill>
              </a:rPr>
              <a:t>Kada se gost hotela na recepciji požali na lošu restoransku uslugu, odgovor da hotel ne upravlja restoranom nije prihvatljiv</a:t>
            </a:r>
            <a:r>
              <a:rPr lang="vi-VN" dirty="0" smtClean="0"/>
              <a:t>. Stoga je potrebno da se programi obnavljanja usluga dogovore između restorana i hotela. Kao i bilo koji drugi dobavljač, dobavljači hrane i pića za hotel trebaju biti pomno odabrani.</a:t>
            </a:r>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6</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za objašnjenja </a:t>
            </a:r>
            <a:r>
              <a:rPr lang="hr-HR" dirty="0" err="1" smtClean="0"/>
              <a:t>babyboomera</a:t>
            </a:r>
            <a:r>
              <a:rPr lang="hr-HR" dirty="0" smtClean="0"/>
              <a:t>, generacije</a:t>
            </a:r>
            <a:r>
              <a:rPr lang="hr-HR" baseline="0" dirty="0" smtClean="0"/>
              <a:t> x i y pogledaj </a:t>
            </a:r>
            <a:r>
              <a:rPr lang="hr-HR" baseline="0" dirty="0" err="1" smtClean="0"/>
              <a:t>Kotler</a:t>
            </a:r>
            <a:r>
              <a:rPr lang="hr-HR" baseline="0" dirty="0" smtClean="0"/>
              <a:t>: Marketing u turizmu i ugostiteljstvu – str 121</a:t>
            </a:r>
            <a:endParaRPr lang="hr-HR" dirty="0"/>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13</a:t>
            </a:fld>
            <a:endParaRPr lang="hr-HR" dirty="0"/>
          </a:p>
        </p:txBody>
      </p:sp>
    </p:spTree>
    <p:extLst>
      <p:ext uri="{BB962C8B-B14F-4D97-AF65-F5344CB8AC3E}">
        <p14:creationId xmlns:p14="http://schemas.microsoft.com/office/powerpoint/2010/main" val="225864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27</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a:prstGeom prst="rect">
            <a:avLst/>
          </a:prstGeom>
        </p:spPr>
        <p:txBody>
          <a:bodyPr lIns="45720" tIns="0" rIns="45720" bIns="0" anchor="b">
            <a:normAutofit/>
            <a:scene3d>
              <a:camera prst="orthographicFront"/>
              <a:lightRig rig="soft" dir="t">
                <a:rot lat="0" lon="0" rev="17220000"/>
              </a:lightRig>
            </a:scene3d>
            <a:sp3d prstMaterial="softEdge"/>
          </a:bodyPr>
          <a:lstStyle>
            <a:lvl1pPr>
              <a:defRPr sz="5400" b="1" cap="all" baseline="0">
                <a:ln w="6350">
                  <a:noFill/>
                </a:ln>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1371600" y="3331698"/>
            <a:ext cx="6400800" cy="1752600"/>
          </a:xfrm>
          <a:prstGeom prst="rect">
            <a:avLst/>
          </a:prstGeom>
        </p:spPr>
        <p:txBody>
          <a:bodyPr/>
          <a:lstStyle>
            <a:lvl1pPr marL="0" indent="0" algn="ct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42918"/>
            <a:ext cx="8229600" cy="5857916"/>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cxnSp>
        <p:nvCxnSpPr>
          <p:cNvPr id="10" name="Straight Connector 9"/>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572560"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714356"/>
            <a:ext cx="8229600" cy="5786478"/>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9" name="Straight Connector 8"/>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88" r:id="rId8"/>
    <p:sldLayoutId id="2147483690" r:id="rId9"/>
    <p:sldLayoutId id="2147483691" r:id="rId10"/>
    <p:sldLayoutId id="2147483696" r:id="rId11"/>
  </p:sldLayoutIdLst>
  <p:txStyles>
    <p:titleStyle>
      <a:lvl1pPr algn="l" rtl="0" eaLnBrk="1" fontAlgn="base" hangingPunct="1">
        <a:spcBef>
          <a:spcPct val="0"/>
        </a:spcBef>
        <a:spcAft>
          <a:spcPct val="0"/>
        </a:spcAft>
        <a:defRPr sz="3600" b="1" kern="1200">
          <a:ln w="6350">
            <a:noFill/>
          </a:ln>
          <a:solidFill>
            <a:schemeClr val="tx1"/>
          </a:solidFill>
          <a:effectLst>
            <a:outerShdw blurRad="114300" dist="101600" dir="2700000" algn="tl" rotWithShape="0">
              <a:srgbClr val="000000">
                <a:alpha val="40000"/>
              </a:srgbClr>
            </a:outerShdw>
          </a:effectLst>
          <a:latin typeface="Trebuchet MS" pitchFamily="34" charset="0"/>
          <a:ea typeface="+mj-ea"/>
          <a:cs typeface="+mj-cs"/>
        </a:defRPr>
      </a:lvl1pPr>
      <a:lvl2pPr algn="l" rtl="0" eaLnBrk="1" fontAlgn="base" hangingPunct="1">
        <a:spcBef>
          <a:spcPct val="0"/>
        </a:spcBef>
        <a:spcAft>
          <a:spcPct val="0"/>
        </a:spcAft>
        <a:defRPr sz="3600" b="1">
          <a:solidFill>
            <a:schemeClr val="tx1"/>
          </a:solidFill>
          <a:latin typeface="Trebuchet MS" pitchFamily="34" charset="0"/>
        </a:defRPr>
      </a:lvl2pPr>
      <a:lvl3pPr algn="l" rtl="0" eaLnBrk="1" fontAlgn="base" hangingPunct="1">
        <a:spcBef>
          <a:spcPct val="0"/>
        </a:spcBef>
        <a:spcAft>
          <a:spcPct val="0"/>
        </a:spcAft>
        <a:defRPr sz="3600" b="1">
          <a:solidFill>
            <a:schemeClr val="tx1"/>
          </a:solidFill>
          <a:latin typeface="Trebuchet MS" pitchFamily="34" charset="0"/>
        </a:defRPr>
      </a:lvl3pPr>
      <a:lvl4pPr algn="l" rtl="0" eaLnBrk="1" fontAlgn="base" hangingPunct="1">
        <a:spcBef>
          <a:spcPct val="0"/>
        </a:spcBef>
        <a:spcAft>
          <a:spcPct val="0"/>
        </a:spcAft>
        <a:defRPr sz="3600" b="1">
          <a:solidFill>
            <a:schemeClr val="tx1"/>
          </a:solidFill>
          <a:latin typeface="Trebuchet MS" pitchFamily="34" charset="0"/>
        </a:defRPr>
      </a:lvl4pPr>
      <a:lvl5pPr algn="l" rtl="0" eaLnBrk="1" fontAlgn="base" hangingPunct="1">
        <a:spcBef>
          <a:spcPct val="0"/>
        </a:spcBef>
        <a:spcAft>
          <a:spcPct val="0"/>
        </a:spcAft>
        <a:defRPr sz="3600" b="1">
          <a:solidFill>
            <a:schemeClr val="tx1"/>
          </a:solidFill>
          <a:latin typeface="Trebuchet MS" pitchFamily="34" charset="0"/>
        </a:defRPr>
      </a:lvl5pPr>
      <a:lvl6pPr marL="457200" algn="l" rtl="0" eaLnBrk="1" fontAlgn="base" hangingPunct="1">
        <a:spcBef>
          <a:spcPct val="0"/>
        </a:spcBef>
        <a:spcAft>
          <a:spcPct val="0"/>
        </a:spcAft>
        <a:defRPr sz="3600" b="1">
          <a:solidFill>
            <a:schemeClr val="tx1"/>
          </a:solidFill>
          <a:latin typeface="Trebuchet MS" pitchFamily="34" charset="0"/>
        </a:defRPr>
      </a:lvl6pPr>
      <a:lvl7pPr marL="914400" algn="l" rtl="0" eaLnBrk="1" fontAlgn="base" hangingPunct="1">
        <a:spcBef>
          <a:spcPct val="0"/>
        </a:spcBef>
        <a:spcAft>
          <a:spcPct val="0"/>
        </a:spcAft>
        <a:defRPr sz="3600" b="1">
          <a:solidFill>
            <a:schemeClr val="tx1"/>
          </a:solidFill>
          <a:latin typeface="Trebuchet MS" pitchFamily="34" charset="0"/>
        </a:defRPr>
      </a:lvl7pPr>
      <a:lvl8pPr marL="1371600" algn="l" rtl="0" eaLnBrk="1" fontAlgn="base" hangingPunct="1">
        <a:spcBef>
          <a:spcPct val="0"/>
        </a:spcBef>
        <a:spcAft>
          <a:spcPct val="0"/>
        </a:spcAft>
        <a:defRPr sz="3600" b="1">
          <a:solidFill>
            <a:schemeClr val="tx1"/>
          </a:solidFill>
          <a:latin typeface="Trebuchet MS" pitchFamily="34" charset="0"/>
        </a:defRPr>
      </a:lvl8pPr>
      <a:lvl9pPr marL="1828800" algn="l" rtl="0" eaLnBrk="1" fontAlgn="base" hangingPunct="1">
        <a:spcBef>
          <a:spcPct val="0"/>
        </a:spcBef>
        <a:spcAft>
          <a:spcPct val="0"/>
        </a:spcAft>
        <a:defRPr sz="3600" b="1">
          <a:solidFill>
            <a:schemeClr val="tx1"/>
          </a:solidFill>
          <a:latin typeface="Trebuchet MS" pitchFamily="34"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800" kern="1200">
          <a:solidFill>
            <a:schemeClr val="tx1"/>
          </a:solidFill>
          <a:latin typeface="Arial" pitchFamily="34" charset="0"/>
          <a:ea typeface="+mn-ea"/>
          <a:cs typeface="Arial" pitchFamily="34" charset="0"/>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Arial" pitchFamily="34" charset="0"/>
          <a:ea typeface="+mn-ea"/>
          <a:cs typeface="Arial" pitchFamily="34" charset="0"/>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Arial" pitchFamily="34" charset="0"/>
          <a:ea typeface="+mn-ea"/>
          <a:cs typeface="Arial" pitchFamily="34" charset="0"/>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Arial" pitchFamily="34" charset="0"/>
          <a:ea typeface="+mn-ea"/>
          <a:cs typeface="Arial" pitchFamily="34" charset="0"/>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gif"/><Relationship Id="rId12" Type="http://schemas.openxmlformats.org/officeDocument/2006/relationships/image" Target="../media/image32.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gif"/><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jpeg"/><Relationship Id="rId7" Type="http://schemas.openxmlformats.org/officeDocument/2006/relationships/image" Target="../media/image43.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27.gif"/><Relationship Id="rId9" Type="http://schemas.openxmlformats.org/officeDocument/2006/relationships/image" Target="../media/image4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71546"/>
            <a:ext cx="9144000" cy="2123658"/>
          </a:xfrm>
          <a:prstGeom prst="rect">
            <a:avLst/>
          </a:prstGeom>
        </p:spPr>
        <p:txBody>
          <a:bodyPr wrap="square">
            <a:spAutoFit/>
          </a:bodyPr>
          <a:lstStyle/>
          <a:p>
            <a:pPr lvl="0" algn="ctr" fontAlgn="auto">
              <a:spcBef>
                <a:spcPts val="0"/>
              </a:spcBef>
              <a:spcAft>
                <a:spcPts val="0"/>
              </a:spcAft>
              <a:defRPr/>
            </a:pPr>
            <a:r>
              <a:rPr lang="hr-HR" sz="6600" b="1"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Marketinške odrednice</a:t>
            </a:r>
          </a:p>
          <a:p>
            <a:pPr lvl="0" algn="ctr" fontAlgn="auto">
              <a:spcBef>
                <a:spcPts val="0"/>
              </a:spcBef>
              <a:spcAft>
                <a:spcPts val="0"/>
              </a:spcAft>
              <a:defRPr/>
            </a:pP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40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mikro</a:t>
            </a:r>
            <a:r>
              <a:rPr lang="hr-HR" sz="44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i makrookruženje</a:t>
            </a:r>
          </a:p>
        </p:txBody>
      </p:sp>
      <p:sp>
        <p:nvSpPr>
          <p:cNvPr id="3" name="Subtitle 2"/>
          <p:cNvSpPr txBox="1">
            <a:spLocks/>
          </p:cNvSpPr>
          <p:nvPr/>
        </p:nvSpPr>
        <p:spPr>
          <a:xfrm>
            <a:off x="285720" y="4714884"/>
            <a:ext cx="8215370" cy="1928826"/>
          </a:xfrm>
          <a:prstGeom prst="rect">
            <a:avLst/>
          </a:prstGeom>
        </p:spPr>
        <p:txBody>
          <a:bodyPr>
            <a:noAutofit/>
          </a:bodyPr>
          <a:lstStyle/>
          <a:p>
            <a:pPr marL="288000" marR="0" lvl="0" indent="-288000" algn="l" defTabSz="914400" rtl="0" eaLnBrk="1" fontAlgn="base" latinLnBrk="0" hangingPunct="1">
              <a:lnSpc>
                <a:spcPct val="100000"/>
              </a:lnSpc>
              <a:spcBef>
                <a:spcPct val="20000"/>
              </a:spcBef>
              <a:spcAft>
                <a:spcPct val="0"/>
              </a:spcAft>
              <a:buClr>
                <a:srgbClr val="F9F9F9"/>
              </a:buClr>
              <a:buSzPct val="100000"/>
              <a:buFont typeface="Calibri" pitchFamily="34" charset="0"/>
              <a:buChar char="−"/>
              <a:tabLst/>
              <a:defRPr/>
            </a:pPr>
            <a:r>
              <a:rPr kumimoji="0" lang="hr-HR" sz="2000" b="0" i="0" u="none" strike="noStrike" kern="1200" cap="none" spc="0" normalizeH="0" baseline="0" noProof="0" dirty="0" smtClean="0">
                <a:ln>
                  <a:noFill/>
                </a:ln>
                <a:solidFill>
                  <a:schemeClr val="tx1"/>
                </a:solidFill>
                <a:effectLst/>
                <a:uLnTx/>
                <a:uFillTx/>
                <a:latin typeface="Calibri" panose="020F0502020204030204" pitchFamily="34" charset="0"/>
                <a:cs typeface="Arial" pitchFamily="34" charset="0"/>
              </a:rPr>
              <a:t>mikrookruženje</a:t>
            </a:r>
          </a:p>
          <a:p>
            <a:pPr marL="288000" marR="0" lvl="0" indent="-288000" algn="l" defTabSz="914400" rtl="0" eaLnBrk="1" fontAlgn="base" latinLnBrk="0" hangingPunct="1">
              <a:lnSpc>
                <a:spcPct val="100000"/>
              </a:lnSpc>
              <a:spcBef>
                <a:spcPct val="20000"/>
              </a:spcBef>
              <a:spcAft>
                <a:spcPct val="0"/>
              </a:spcAft>
              <a:buClr>
                <a:srgbClr val="F9F9F9"/>
              </a:buClr>
              <a:buSzPct val="100000"/>
              <a:buFont typeface="Calibri" pitchFamily="34" charset="0"/>
              <a:buChar char="−"/>
              <a:tabLst/>
              <a:defRPr/>
            </a:pPr>
            <a:r>
              <a:rPr lang="hr-HR" sz="2000" dirty="0" smtClean="0">
                <a:latin typeface="Calibri" panose="020F0502020204030204" pitchFamily="34" charset="0"/>
                <a:cs typeface="Arial" pitchFamily="34" charset="0"/>
              </a:rPr>
              <a:t>makrookruženje</a:t>
            </a:r>
          </a:p>
          <a:p>
            <a:pPr marL="288000" marR="0" lvl="0" indent="-288000" algn="l" defTabSz="914400" rtl="0" eaLnBrk="1" fontAlgn="base" latinLnBrk="0" hangingPunct="1">
              <a:lnSpc>
                <a:spcPct val="100000"/>
              </a:lnSpc>
              <a:spcBef>
                <a:spcPct val="20000"/>
              </a:spcBef>
              <a:spcAft>
                <a:spcPct val="0"/>
              </a:spcAft>
              <a:buClr>
                <a:srgbClr val="F9F9F9"/>
              </a:buClr>
              <a:buSzPct val="100000"/>
              <a:buFont typeface="Calibri" pitchFamily="34" charset="0"/>
              <a:buChar char="−"/>
              <a:tabLst/>
              <a:defRPr/>
            </a:pPr>
            <a:r>
              <a:rPr lang="hr-HR" sz="2000" dirty="0" smtClean="0">
                <a:latin typeface="Calibri" panose="020F0502020204030204" pitchFamily="34" charset="0"/>
                <a:cs typeface="Arial" pitchFamily="34" charset="0"/>
              </a:rPr>
              <a:t>internetsko okruženje marketinga</a:t>
            </a:r>
          </a:p>
          <a:p>
            <a:pPr marL="288000" marR="0" lvl="0" indent="-288000" algn="l" defTabSz="914400" rtl="0" eaLnBrk="1" fontAlgn="base" latinLnBrk="0" hangingPunct="1">
              <a:lnSpc>
                <a:spcPct val="100000"/>
              </a:lnSpc>
              <a:spcBef>
                <a:spcPct val="20000"/>
              </a:spcBef>
              <a:spcAft>
                <a:spcPct val="0"/>
              </a:spcAft>
              <a:buClr>
                <a:srgbClr val="F9F9F9"/>
              </a:buClr>
              <a:buSzPct val="100000"/>
              <a:buFont typeface="Calibri" pitchFamily="34" charset="0"/>
              <a:buChar char="−"/>
              <a:tabLst/>
              <a:defRPr/>
            </a:pPr>
            <a:r>
              <a:rPr lang="hr-HR" sz="2000" dirty="0" smtClean="0">
                <a:latin typeface="Calibri" panose="020F0502020204030204" pitchFamily="34" charset="0"/>
                <a:cs typeface="Arial" pitchFamily="34" charset="0"/>
              </a:rPr>
              <a:t>e-trgovina i e-poslovanje</a:t>
            </a:r>
          </a:p>
          <a:p>
            <a:pPr marL="288000" marR="0" lvl="0" indent="-288000" algn="l" defTabSz="914400" rtl="0" eaLnBrk="1" fontAlgn="base" latinLnBrk="0" hangingPunct="1">
              <a:lnSpc>
                <a:spcPct val="100000"/>
              </a:lnSpc>
              <a:spcBef>
                <a:spcPct val="20000"/>
              </a:spcBef>
              <a:spcAft>
                <a:spcPct val="0"/>
              </a:spcAft>
              <a:buClr>
                <a:srgbClr val="F9F9F9"/>
              </a:buClr>
              <a:buSzPct val="100000"/>
              <a:buFont typeface="Calibri" pitchFamily="34" charset="0"/>
              <a:buChar char="−"/>
              <a:tabLst/>
              <a:defRPr/>
            </a:pPr>
            <a:r>
              <a:rPr lang="hr-HR" sz="2000" dirty="0" smtClean="0">
                <a:latin typeface="Calibri" panose="020F0502020204030204" pitchFamily="34" charset="0"/>
                <a:cs typeface="Arial" pitchFamily="34" charset="0"/>
              </a:rPr>
              <a:t>globalno marketinško okruženje</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750763"/>
            <a:ext cx="9072562" cy="2462213"/>
          </a:xfrm>
          <a:prstGeom prst="rect">
            <a:avLst/>
          </a:prstGeom>
        </p:spPr>
        <p:txBody>
          <a:bodyPr wrap="square">
            <a:spAutoFit/>
          </a:bodyPr>
          <a:lstStyle/>
          <a:p>
            <a:pPr marL="288000" indent="-288000">
              <a:spcBef>
                <a:spcPts val="600"/>
              </a:spcBef>
              <a:buFont typeface="Calibri" pitchFamily="34" charset="0"/>
              <a:buChar char="─"/>
            </a:pPr>
            <a:r>
              <a:rPr lang="hr-HR" sz="2400" b="1" dirty="0">
                <a:solidFill>
                  <a:srgbClr val="FF0000"/>
                </a:solidFill>
                <a:latin typeface="Calibri" panose="020F0502020204030204" pitchFamily="34" charset="0"/>
              </a:rPr>
              <a:t>MARKETINŠKI</a:t>
            </a:r>
            <a:r>
              <a:rPr lang="hr-HR" sz="2400" b="1" dirty="0">
                <a:solidFill>
                  <a:schemeClr val="bg1"/>
                </a:solidFill>
                <a:latin typeface="Calibri" panose="020F0502020204030204" pitchFamily="34" charset="0"/>
              </a:rPr>
              <a:t> </a:t>
            </a:r>
            <a:r>
              <a:rPr lang="hr-HR" sz="2400" b="1" dirty="0" smtClean="0">
                <a:solidFill>
                  <a:srgbClr val="FF0000"/>
                </a:solidFill>
                <a:latin typeface="Calibri" panose="020F0502020204030204" pitchFamily="34" charset="0"/>
              </a:rPr>
              <a:t>OKRUŽENJE</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čine različite sile i subjekti koji utječu na poslovanje tvrtke</a:t>
            </a:r>
          </a:p>
          <a:p>
            <a:pPr marL="288000" indent="-288000">
              <a:spcBef>
                <a:spcPts val="600"/>
              </a:spcBef>
              <a:buFont typeface="Calibri" pitchFamily="34" charset="0"/>
              <a:buChar char="─"/>
            </a:pPr>
            <a:r>
              <a:rPr lang="hr-HR" sz="2400" dirty="0" smtClean="0">
                <a:solidFill>
                  <a:schemeClr val="bg1"/>
                </a:solidFill>
                <a:latin typeface="Calibri" panose="020F0502020204030204" pitchFamily="34" charset="0"/>
              </a:rPr>
              <a:t>sastoji se od mikro i makro okruženja</a:t>
            </a:r>
          </a:p>
          <a:p>
            <a:pPr marL="745200" lvl="1" indent="-288000">
              <a:spcBef>
                <a:spcPts val="600"/>
              </a:spcBef>
              <a:buFont typeface="Calibri" pitchFamily="34" charset="0"/>
              <a:buChar char="─"/>
            </a:pPr>
            <a:r>
              <a:rPr lang="vi-VN" sz="2400" b="1" dirty="0" smtClean="0">
                <a:solidFill>
                  <a:srgbClr val="FF0000"/>
                </a:solidFill>
                <a:latin typeface="Calibri" panose="020F0502020204030204" pitchFamily="34" charset="0"/>
              </a:rPr>
              <a:t>MIKROOKRUŽENJE</a:t>
            </a:r>
            <a:r>
              <a:rPr lang="vi-VN" sz="2400" dirty="0" smtClean="0">
                <a:solidFill>
                  <a:srgbClr val="FF0000"/>
                </a:solidFill>
                <a:latin typeface="Calibri" panose="020F0502020204030204" pitchFamily="34" charset="0"/>
              </a:rPr>
              <a:t> </a:t>
            </a:r>
            <a:r>
              <a:rPr lang="vi-VN" sz="2400" dirty="0" smtClean="0">
                <a:solidFill>
                  <a:schemeClr val="bg1"/>
                </a:solidFill>
                <a:latin typeface="Calibri" panose="020F0502020204030204" pitchFamily="34" charset="0"/>
              </a:rPr>
              <a:t>čine </a:t>
            </a:r>
            <a:r>
              <a:rPr lang="vi-VN" sz="2400" dirty="0">
                <a:solidFill>
                  <a:schemeClr val="bg1"/>
                </a:solidFill>
                <a:latin typeface="Calibri" panose="020F0502020204030204" pitchFamily="34" charset="0"/>
              </a:rPr>
              <a:t>čimbenici na koje tvrtka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i na koje </a:t>
            </a:r>
            <a:r>
              <a:rPr lang="vi-VN" sz="2400" b="1" dirty="0">
                <a:solidFill>
                  <a:srgbClr val="FF0000"/>
                </a:solidFill>
                <a:latin typeface="Calibri" panose="020F0502020204030204" pitchFamily="34" charset="0"/>
              </a:rPr>
              <a:t>utječe</a:t>
            </a:r>
            <a:r>
              <a:rPr lang="vi-VN" sz="2400" dirty="0">
                <a:solidFill>
                  <a:schemeClr val="bg1"/>
                </a:solidFill>
                <a:latin typeface="Calibri" panose="020F0502020204030204" pitchFamily="34" charset="0"/>
              </a:rPr>
              <a:t>, dok na sile </a:t>
            </a:r>
            <a:r>
              <a:rPr lang="vi-VN" sz="2400" b="1" dirty="0" smtClean="0">
                <a:solidFill>
                  <a:srgbClr val="FF0000"/>
                </a:solidFill>
                <a:latin typeface="Calibri" panose="020F0502020204030204" pitchFamily="34" charset="0"/>
              </a:rPr>
              <a:t>MAKROOKRUŽENJA</a:t>
            </a:r>
            <a:r>
              <a:rPr lang="vi-VN" sz="2400" dirty="0" smtClean="0">
                <a:solidFill>
                  <a:srgbClr val="FF0000"/>
                </a:solidFill>
                <a:latin typeface="Calibri" panose="020F0502020204030204" pitchFamily="34" charset="0"/>
              </a:rPr>
              <a:t> </a:t>
            </a:r>
            <a:r>
              <a:rPr lang="vi-VN" sz="2400" b="1" dirty="0" smtClean="0">
                <a:solidFill>
                  <a:srgbClr val="FF0000"/>
                </a:solidFill>
                <a:latin typeface="Calibri" panose="020F0502020204030204" pitchFamily="34" charset="0"/>
              </a:rPr>
              <a:t>ne</a:t>
            </a:r>
            <a:r>
              <a:rPr lang="vi-VN" sz="2400" b="1" dirty="0" smtClean="0">
                <a:solidFill>
                  <a:schemeClr val="bg1"/>
                </a:solidFill>
                <a:latin typeface="Calibri" panose="020F0502020204030204" pitchFamily="34" charset="0"/>
              </a:rPr>
              <a:t>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već </a:t>
            </a:r>
            <a:r>
              <a:rPr lang="vi-VN" sz="2400" b="1" dirty="0">
                <a:solidFill>
                  <a:srgbClr val="FF0000"/>
                </a:solidFill>
                <a:latin typeface="Calibri" panose="020F0502020204030204" pitchFamily="34" charset="0"/>
              </a:rPr>
              <a:t>im se</a:t>
            </a:r>
            <a:r>
              <a:rPr lang="vi-VN" sz="2400" b="1" dirty="0">
                <a:solidFill>
                  <a:schemeClr val="bg1"/>
                </a:solidFill>
                <a:latin typeface="Calibri" panose="020F0502020204030204" pitchFamily="34" charset="0"/>
              </a:rPr>
              <a:t> </a:t>
            </a:r>
            <a:r>
              <a:rPr lang="vi-VN" sz="2400" b="1" dirty="0" smtClean="0">
                <a:solidFill>
                  <a:srgbClr val="FF0000"/>
                </a:solidFill>
                <a:latin typeface="Calibri" panose="020F0502020204030204" pitchFamily="34" charset="0"/>
              </a:rPr>
              <a:t>prilagođava</a:t>
            </a:r>
            <a:endParaRPr lang="hr-HR" sz="2400" b="1" dirty="0" smtClean="0">
              <a:solidFill>
                <a:srgbClr val="FF0000"/>
              </a:solidFill>
              <a:latin typeface="Calibri" panose="020F0502020204030204" pitchFamily="34" charset="0"/>
            </a:endParaRPr>
          </a:p>
        </p:txBody>
      </p:sp>
      <p:sp>
        <p:nvSpPr>
          <p:cNvPr id="19" name="Title 18"/>
          <p:cNvSpPr>
            <a:spLocks noGrp="1"/>
          </p:cNvSpPr>
          <p:nvPr>
            <p:ph type="title"/>
          </p:nvPr>
        </p:nvSpPr>
        <p:spPr/>
        <p:txBody>
          <a:bodyPr/>
          <a:lstStyle/>
          <a:p>
            <a:r>
              <a:rPr lang="hr-HR" dirty="0" smtClean="0">
                <a:solidFill>
                  <a:schemeClr val="bg1"/>
                </a:solidFill>
                <a:effectLst/>
              </a:rPr>
              <a:t>MARKETINŠKO OKRUŽENJE   		   </a:t>
            </a:r>
            <a:r>
              <a:rPr lang="hr-HR" sz="2400" b="0" dirty="0" smtClean="0">
                <a:solidFill>
                  <a:schemeClr val="bg1"/>
                </a:solidFill>
                <a:effectLst/>
              </a:rPr>
              <a:t>(plan ploče)</a:t>
            </a:r>
            <a:endParaRPr lang="hr-HR" b="0" dirty="0">
              <a:solidFill>
                <a:schemeClr val="bg1"/>
              </a:solidFill>
              <a:effectLst/>
            </a:endParaRPr>
          </a:p>
        </p:txBody>
      </p:sp>
      <p:sp>
        <p:nvSpPr>
          <p:cNvPr id="2" name="Rectangle 1"/>
          <p:cNvSpPr/>
          <p:nvPr/>
        </p:nvSpPr>
        <p:spPr>
          <a:xfrm>
            <a:off x="35496" y="3429000"/>
            <a:ext cx="9072562" cy="3801041"/>
          </a:xfrm>
          <a:prstGeom prst="rect">
            <a:avLst/>
          </a:prstGeom>
        </p:spPr>
        <p:txBody>
          <a:bodyPr wrap="square" numCol="2">
            <a:spAutoFit/>
          </a:bodyPr>
          <a:lstStyle/>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MIKROOKRUŽENJE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r>
              <a:rPr lang="hr-HR" sz="2400" dirty="0">
                <a:solidFill>
                  <a:schemeClr val="bg1"/>
                </a:solidFill>
                <a:latin typeface="Calibri" panose="020F0502020204030204" pitchFamily="34" charset="0"/>
              </a:rPr>
              <a:t>:</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sama tvrtka</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dobavljači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marketinški posrednici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kupci </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konkurenti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javnost</a:t>
            </a:r>
          </a:p>
          <a:p>
            <a:pPr marL="288000" indent="-288000">
              <a:spcBef>
                <a:spcPts val="1800"/>
              </a:spcBef>
              <a:buFont typeface="Calibri" pitchFamily="34" charset="0"/>
              <a:buChar char="─"/>
            </a:pPr>
            <a:endParaRPr lang="hr-HR" sz="2400" dirty="0" smtClean="0">
              <a:solidFill>
                <a:schemeClr val="bg1"/>
              </a:solidFill>
              <a:latin typeface="Calibri" panose="020F0502020204030204" pitchFamily="34" charset="0"/>
            </a:endParaRPr>
          </a:p>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MAKROOKRUŽENJE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endParaRPr lang="hr-HR" sz="2400" dirty="0">
              <a:solidFill>
                <a:schemeClr val="bg1"/>
              </a:solidFill>
              <a:latin typeface="Calibri" panose="020F0502020204030204" pitchFamily="34" charset="0"/>
            </a:endParaRP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demografsko 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gospodarsko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prirodno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tehnološko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političko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kulturno </a:t>
            </a:r>
            <a:r>
              <a:rPr lang="hr-HR" sz="2400" dirty="0">
                <a:solidFill>
                  <a:schemeClr val="bg1"/>
                </a:solidFill>
                <a:latin typeface="Calibri" panose="020F0502020204030204" pitchFamily="34" charset="0"/>
              </a:rPr>
              <a:t>okruženje</a:t>
            </a:r>
          </a:p>
        </p:txBody>
      </p:sp>
      <p:cxnSp>
        <p:nvCxnSpPr>
          <p:cNvPr id="6" name="Straight Connector 5"/>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183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692696"/>
            <a:ext cx="9108504" cy="6078587"/>
          </a:xfrm>
          <a:prstGeom prst="rect">
            <a:avLst/>
          </a:prstGeom>
        </p:spPr>
        <p:txBody>
          <a:bodyPr wrap="square">
            <a:spAutoFit/>
          </a:bodyPr>
          <a:lstStyle/>
          <a:p>
            <a:pPr marL="288000" indent="-288000">
              <a:spcBef>
                <a:spcPts val="600"/>
              </a:spcBef>
              <a:buClr>
                <a:schemeClr val="bg1"/>
              </a:buClr>
              <a:buFont typeface="Calibri" pitchFamily="34" charset="0"/>
              <a:buChar char="─"/>
            </a:pPr>
            <a:r>
              <a:rPr lang="hr-HR" sz="2400" b="1" dirty="0">
                <a:solidFill>
                  <a:srgbClr val="FF0000"/>
                </a:solidFill>
                <a:latin typeface="Calibri" panose="020F0502020204030204" pitchFamily="34" charset="0"/>
              </a:rPr>
              <a:t>TVRTKA</a:t>
            </a:r>
            <a:r>
              <a:rPr lang="hr-HR" sz="2400" b="1" dirty="0">
                <a:solidFill>
                  <a:schemeClr val="bg1"/>
                </a:solidFill>
                <a:latin typeface="Calibri" panose="020F0502020204030204" pitchFamily="34" charset="0"/>
              </a:rPr>
              <a:t> </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tvrtku </a:t>
            </a:r>
            <a:r>
              <a:rPr lang="hr-HR" sz="2400" dirty="0">
                <a:solidFill>
                  <a:schemeClr val="bg1"/>
                </a:solidFill>
                <a:latin typeface="Calibri" panose="020F0502020204030204" pitchFamily="34" charset="0"/>
              </a:rPr>
              <a:t>kao element </a:t>
            </a:r>
            <a:r>
              <a:rPr lang="hr-HR" sz="2400" dirty="0" err="1">
                <a:solidFill>
                  <a:schemeClr val="bg1"/>
                </a:solidFill>
                <a:latin typeface="Calibri" panose="020F0502020204030204" pitchFamily="34" charset="0"/>
              </a:rPr>
              <a:t>mikrookruženja</a:t>
            </a:r>
            <a:r>
              <a:rPr lang="hr-HR" sz="2400" dirty="0">
                <a:solidFill>
                  <a:schemeClr val="bg1"/>
                </a:solidFill>
                <a:latin typeface="Calibri" panose="020F0502020204030204" pitchFamily="34" charset="0"/>
              </a:rPr>
              <a:t> čine njeni sastavni </a:t>
            </a:r>
            <a:r>
              <a:rPr lang="hr-HR" sz="2400" dirty="0" smtClean="0">
                <a:solidFill>
                  <a:schemeClr val="bg1"/>
                </a:solidFill>
                <a:latin typeface="Calibri" panose="020F0502020204030204" pitchFamily="34" charset="0"/>
              </a:rPr>
              <a:t>dijelovi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DOBAVLJAČI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organizacije i </a:t>
            </a:r>
            <a:r>
              <a:rPr lang="hr-HR" sz="2400" dirty="0">
                <a:solidFill>
                  <a:schemeClr val="bg1"/>
                </a:solidFill>
                <a:latin typeface="Calibri" panose="020F0502020204030204" pitchFamily="34" charset="0"/>
              </a:rPr>
              <a:t>pojedinci koji opskrbljuju tvrtku svojim proizvodima i </a:t>
            </a:r>
            <a:r>
              <a:rPr lang="hr-HR" sz="2400" dirty="0" smtClean="0">
                <a:solidFill>
                  <a:schemeClr val="bg1"/>
                </a:solidFill>
                <a:latin typeface="Calibri" panose="020F0502020204030204" pitchFamily="34" charset="0"/>
              </a:rPr>
              <a:t>uslugama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MARKETINŠKI POSREDNICI</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razni poslovni subjekti koji pomažu tvrtki u prodaji, distribuciji i promociji </a:t>
            </a:r>
            <a:r>
              <a:rPr lang="hr-HR" sz="2200" dirty="0" err="1">
                <a:solidFill>
                  <a:schemeClr val="bg1"/>
                </a:solidFill>
                <a:latin typeface="Calibri" panose="020F0502020204030204" pitchFamily="34" charset="0"/>
              </a:rPr>
              <a:t>tj</a:t>
            </a:r>
            <a:r>
              <a:rPr lang="hr-HR" sz="2200" dirty="0">
                <a:solidFill>
                  <a:schemeClr val="bg1"/>
                </a:solidFill>
                <a:latin typeface="Calibri" panose="020F0502020204030204" pitchFamily="34" charset="0"/>
              </a:rPr>
              <a:t>. komunikaciji s </a:t>
            </a:r>
            <a:r>
              <a:rPr lang="hr-HR" sz="2200" dirty="0" smtClean="0">
                <a:solidFill>
                  <a:schemeClr val="bg1"/>
                </a:solidFill>
                <a:latin typeface="Calibri" panose="020F0502020204030204" pitchFamily="34" charset="0"/>
              </a:rPr>
              <a:t>kupcima</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to su preprodavači, tvrtke za fizičku distribuciju, marketinške agencije i financijski </a:t>
            </a:r>
            <a:r>
              <a:rPr lang="hr-HR" sz="2200" dirty="0" smtClean="0">
                <a:solidFill>
                  <a:schemeClr val="bg1"/>
                </a:solidFill>
                <a:latin typeface="Calibri" panose="020F0502020204030204" pitchFamily="34" charset="0"/>
              </a:rPr>
              <a:t>posrednici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KUPCI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(6 tipova kupaca / tržišta)</a:t>
            </a:r>
          </a:p>
          <a:p>
            <a:pPr marL="745200" lvl="1" indent="-288000">
              <a:spcBef>
                <a:spcPts val="600"/>
              </a:spcBef>
              <a:buClr>
                <a:schemeClr val="bg1"/>
              </a:buClr>
              <a:buFont typeface="Calibri" pitchFamily="34" charset="0"/>
              <a:buChar char="─"/>
            </a:pPr>
            <a:r>
              <a:rPr lang="hr-HR" sz="2200" dirty="0" smtClean="0">
                <a:solidFill>
                  <a:schemeClr val="bg1"/>
                </a:solidFill>
                <a:latin typeface="Calibri" panose="020F0502020204030204" pitchFamily="34" charset="0"/>
              </a:rPr>
              <a:t>tržište krajnje potrošnje, poslovne potrošnje, tržište preprodavača, institucijska, vladina i međunarodna tržišta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KONKURENTI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JAVNOST</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mediji, vlada, udruge građana, nevladine organizacije…</a:t>
            </a:r>
          </a:p>
        </p:txBody>
      </p:sp>
      <p:sp>
        <p:nvSpPr>
          <p:cNvPr id="19" name="Title 18"/>
          <p:cNvSpPr>
            <a:spLocks noGrp="1"/>
          </p:cNvSpPr>
          <p:nvPr>
            <p:ph type="title"/>
          </p:nvPr>
        </p:nvSpPr>
        <p:spPr/>
        <p:txBody>
          <a:bodyPr/>
          <a:lstStyle/>
          <a:p>
            <a:r>
              <a:rPr lang="hr-HR" dirty="0" smtClean="0">
                <a:solidFill>
                  <a:schemeClr val="bg1"/>
                </a:solidFill>
                <a:effectLst/>
              </a:rPr>
              <a:t>MARKETINŠKO MIKROOKRUŽENJE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612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360000" lvl="1" indent="-360000">
              <a:spcBef>
                <a:spcPts val="3600"/>
              </a:spcBef>
              <a:buClr>
                <a:srgbClr val="F9F9F9"/>
              </a:buClr>
              <a:buSzPct val="65000"/>
            </a:pPr>
            <a:r>
              <a:rPr lang="hr-HR" dirty="0" smtClean="0"/>
              <a:t>Sile makrookruženja </a:t>
            </a:r>
            <a:r>
              <a:rPr lang="hr-HR" b="1" dirty="0" smtClean="0">
                <a:solidFill>
                  <a:srgbClr val="FFCC00"/>
                </a:solidFill>
              </a:rPr>
              <a:t>oblikuju prilike </a:t>
            </a:r>
            <a:r>
              <a:rPr lang="hr-HR" dirty="0" smtClean="0"/>
              <a:t>i </a:t>
            </a:r>
            <a:r>
              <a:rPr lang="hr-HR" b="1" dirty="0" smtClean="0">
                <a:solidFill>
                  <a:srgbClr val="FFCC00"/>
                </a:solidFill>
              </a:rPr>
              <a:t>predstavljaju prijetnje</a:t>
            </a:r>
            <a:r>
              <a:rPr lang="hr-HR" dirty="0" smtClean="0"/>
              <a:t> za tvrtku, a to su</a:t>
            </a:r>
            <a:r>
              <a:rPr lang="hr-HR" sz="2600" dirty="0" smtClean="0"/>
              <a:t>:   </a:t>
            </a:r>
          </a:p>
          <a:p>
            <a:pPr marL="1326937" lvl="2" indent="-514350">
              <a:spcBef>
                <a:spcPts val="1200"/>
              </a:spcBef>
              <a:buSzPct val="100000"/>
              <a:buFont typeface="+mj-lt"/>
              <a:buAutoNum type="arabicPeriod"/>
            </a:pPr>
            <a:r>
              <a:rPr lang="hr-HR" sz="2800" b="1" dirty="0" smtClean="0">
                <a:solidFill>
                  <a:srgbClr val="FFCC00"/>
                </a:solidFill>
              </a:rPr>
              <a:t>demografsko </a:t>
            </a:r>
            <a:r>
              <a:rPr lang="hr-HR" sz="2800" dirty="0" smtClean="0"/>
              <a:t>okruženje</a:t>
            </a:r>
            <a:endParaRPr lang="hr-HR" sz="2800" b="1" dirty="0" smtClean="0"/>
          </a:p>
          <a:p>
            <a:pPr marL="1326937" lvl="2" indent="-514350">
              <a:spcBef>
                <a:spcPts val="1200"/>
              </a:spcBef>
              <a:buSzPct val="100000"/>
              <a:buFont typeface="+mj-lt"/>
              <a:buAutoNum type="arabicPeriod"/>
            </a:pPr>
            <a:r>
              <a:rPr lang="hr-HR" sz="2800" b="1" dirty="0" smtClean="0">
                <a:solidFill>
                  <a:srgbClr val="FFCC00"/>
                </a:solidFill>
              </a:rPr>
              <a:t>gospodarsko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prirodno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tehnološko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političko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kulturno</a:t>
            </a:r>
            <a:r>
              <a:rPr lang="hr-HR" sz="2800" dirty="0" smtClean="0"/>
              <a:t> okruženje</a:t>
            </a:r>
          </a:p>
          <a:p>
            <a:pPr marL="684000" indent="-457200">
              <a:spcBef>
                <a:spcPts val="2400"/>
              </a:spcBef>
              <a:buSzPct val="100000"/>
            </a:pPr>
            <a:r>
              <a:rPr lang="hr-HR" sz="2400" dirty="0" smtClean="0"/>
              <a:t>sile makrookruženja poduzeću </a:t>
            </a:r>
            <a:r>
              <a:rPr lang="hr-HR" sz="2400" b="1" dirty="0" smtClean="0">
                <a:solidFill>
                  <a:srgbClr val="FFC000"/>
                </a:solidFill>
              </a:rPr>
              <a:t>otvaraju mogućnosti</a:t>
            </a:r>
            <a:r>
              <a:rPr lang="hr-HR" sz="2400" dirty="0" smtClean="0"/>
              <a:t>, ali mogu </a:t>
            </a:r>
            <a:r>
              <a:rPr lang="hr-HR" sz="2400" b="1" dirty="0" smtClean="0">
                <a:solidFill>
                  <a:srgbClr val="FFC000"/>
                </a:solidFill>
              </a:rPr>
              <a:t>stvoriti i ograničenja</a:t>
            </a:r>
            <a:r>
              <a:rPr lang="hr-HR" sz="2400" dirty="0" smtClean="0"/>
              <a:t> u poslovanju</a:t>
            </a:r>
          </a:p>
        </p:txBody>
      </p:sp>
      <p:sp>
        <p:nvSpPr>
          <p:cNvPr id="3" name="Title 2"/>
          <p:cNvSpPr>
            <a:spLocks noGrp="1"/>
          </p:cNvSpPr>
          <p:nvPr>
            <p:ph type="title"/>
          </p:nvPr>
        </p:nvSpPr>
        <p:spPr/>
        <p:txBody>
          <a:bodyPr/>
          <a:lstStyle/>
          <a:p>
            <a:r>
              <a:rPr lang="hr-HR" dirty="0" smtClean="0"/>
              <a:t>MAKROOKRUŽENJE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50"/>
                                        <p:tgtEl>
                                          <p:spTgt spid="2">
                                            <p:txEl>
                                              <p:pRg st="5" end="5"/>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50"/>
                                        <p:tgtEl>
                                          <p:spTgt spid="2">
                                            <p:txEl>
                                              <p:pRg st="6" end="6"/>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44000" cy="6000768"/>
          </a:xfrm>
        </p:spPr>
        <p:txBody>
          <a:bodyPr/>
          <a:lstStyle/>
          <a:p>
            <a:pPr marL="360000" lvl="0" indent="-360000">
              <a:spcBef>
                <a:spcPts val="600"/>
              </a:spcBef>
              <a:buSzPct val="100000"/>
              <a:buFont typeface="Calibri" pitchFamily="34" charset="0"/>
              <a:buChar char="─"/>
            </a:pPr>
            <a:r>
              <a:rPr lang="hr-HR" sz="2600" dirty="0" smtClean="0">
                <a:solidFill>
                  <a:prstClr val="white"/>
                </a:solidFill>
              </a:rPr>
              <a:t>promjena </a:t>
            </a:r>
            <a:r>
              <a:rPr lang="hr-HR" sz="2600" b="1" dirty="0" smtClean="0">
                <a:solidFill>
                  <a:srgbClr val="FFC000"/>
                </a:solidFill>
              </a:rPr>
              <a:t>dobne strukture	</a:t>
            </a:r>
          </a:p>
          <a:p>
            <a:pPr marL="680675" lvl="1" indent="-360000">
              <a:spcBef>
                <a:spcPts val="600"/>
              </a:spcBef>
              <a:buSzPct val="100000"/>
              <a:buNone/>
            </a:pPr>
            <a:r>
              <a:rPr lang="hr-HR" sz="2200" b="1" i="1" dirty="0" smtClean="0"/>
              <a:t>	</a:t>
            </a:r>
            <a:r>
              <a:rPr lang="hr-HR" sz="2200" b="1" i="1" dirty="0" err="1" smtClean="0"/>
              <a:t>babyboomeri</a:t>
            </a:r>
            <a:r>
              <a:rPr lang="hr-HR" sz="2200" i="1" dirty="0" smtClean="0"/>
              <a:t>, </a:t>
            </a:r>
            <a:r>
              <a:rPr lang="hr-HR" sz="2200" b="1" i="1" dirty="0" smtClean="0"/>
              <a:t>generacija X </a:t>
            </a:r>
            <a:r>
              <a:rPr lang="hr-HR" sz="2200" i="1" dirty="0" smtClean="0"/>
              <a:t>i </a:t>
            </a:r>
            <a:r>
              <a:rPr lang="hr-HR" sz="2200" b="1" i="1" dirty="0" smtClean="0"/>
              <a:t>generacija Y</a:t>
            </a:r>
          </a:p>
          <a:p>
            <a:pPr marL="680675" lvl="1" indent="-360000">
              <a:spcBef>
                <a:spcPts val="0"/>
              </a:spcBef>
              <a:buSzPct val="100000"/>
              <a:buNone/>
            </a:pPr>
            <a:r>
              <a:rPr lang="hr-HR" sz="2200" i="1" dirty="0" smtClean="0"/>
              <a:t>	 </a:t>
            </a:r>
            <a:r>
              <a:rPr lang="hr-HR" sz="2000" i="1" dirty="0" smtClean="0"/>
              <a:t>  (1946.-64.)        (1965.-76.)         (1977.-94.)</a:t>
            </a:r>
            <a:endParaRPr lang="hr-HR" sz="2200" i="1" dirty="0" smtClean="0"/>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tipovima obitelji</a:t>
            </a:r>
            <a:endParaRPr lang="hr-HR" sz="2200" i="1" dirty="0" smtClean="0"/>
          </a:p>
          <a:p>
            <a:pPr marL="680675" lvl="1" indent="-360000">
              <a:spcBef>
                <a:spcPts val="600"/>
              </a:spcBef>
              <a:buSzPct val="100000"/>
              <a:buFont typeface="Calibri" pitchFamily="34" charset="0"/>
              <a:buChar char="─"/>
            </a:pPr>
            <a:r>
              <a:rPr lang="hr-HR" sz="2200" i="1" dirty="0" smtClean="0"/>
              <a:t>manje obitelji s djecom, samci, samohrani roditelji</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obrazovanosti stanovništva</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tokovima</a:t>
            </a:r>
            <a:r>
              <a:rPr lang="hr-HR" sz="2600" dirty="0" smtClean="0">
                <a:solidFill>
                  <a:prstClr val="white"/>
                </a:solidFill>
              </a:rPr>
              <a:t> </a:t>
            </a:r>
            <a:r>
              <a:rPr lang="hr-HR" sz="2600" b="1" dirty="0" smtClean="0">
                <a:solidFill>
                  <a:srgbClr val="FFC000"/>
                </a:solidFill>
              </a:rPr>
              <a:t>migracija</a:t>
            </a:r>
          </a:p>
          <a:p>
            <a:pPr marL="360000" lvl="0" indent="-360000">
              <a:spcBef>
                <a:spcPts val="600"/>
              </a:spcBef>
              <a:buSzPct val="100000"/>
              <a:buFont typeface="Calibri" pitchFamily="34" charset="0"/>
              <a:buChar char="─"/>
            </a:pPr>
            <a:r>
              <a:rPr lang="hr-HR" sz="2600" dirty="0" smtClean="0">
                <a:solidFill>
                  <a:prstClr val="white"/>
                </a:solidFill>
              </a:rPr>
              <a:t>rastuća </a:t>
            </a:r>
            <a:r>
              <a:rPr lang="hr-HR" sz="2600" b="1" dirty="0" smtClean="0">
                <a:solidFill>
                  <a:srgbClr val="FFC000"/>
                </a:solidFill>
              </a:rPr>
              <a:t>raznolikost populacije</a:t>
            </a:r>
          </a:p>
          <a:p>
            <a:pPr marL="360000" lvl="0" indent="-360000">
              <a:spcBef>
                <a:spcPts val="600"/>
              </a:spcBef>
              <a:buSzPct val="100000"/>
              <a:buFont typeface="Calibri" pitchFamily="34" charset="0"/>
              <a:buChar char="─"/>
            </a:pPr>
            <a:r>
              <a:rPr lang="hr-HR" sz="2600" b="1" dirty="0" smtClean="0">
                <a:solidFill>
                  <a:srgbClr val="FFC000"/>
                </a:solidFill>
              </a:rPr>
              <a:t>brzi rast </a:t>
            </a:r>
            <a:r>
              <a:rPr lang="hr-HR" sz="2600" dirty="0" smtClean="0">
                <a:solidFill>
                  <a:prstClr val="white"/>
                </a:solidFill>
              </a:rPr>
              <a:t>populacije</a:t>
            </a:r>
          </a:p>
          <a:p>
            <a:pPr marL="360000" lvl="0" indent="-360000">
              <a:spcBef>
                <a:spcPts val="1800"/>
              </a:spcBef>
              <a:buSzPct val="100000"/>
              <a:buFont typeface="Calibri" pitchFamily="34" charset="0"/>
              <a:buChar char="─"/>
            </a:pPr>
            <a:r>
              <a:rPr lang="hr-HR" sz="2200" i="1" dirty="0" smtClean="0">
                <a:solidFill>
                  <a:prstClr val="white"/>
                </a:solidFill>
              </a:rPr>
              <a:t>starenje stanovništva</a:t>
            </a:r>
          </a:p>
          <a:p>
            <a:pPr marL="360000" lvl="0" indent="-360000">
              <a:spcBef>
                <a:spcPts val="300"/>
              </a:spcBef>
              <a:buSzPct val="100000"/>
              <a:buFont typeface="Calibri" pitchFamily="34" charset="0"/>
              <a:buChar char="─"/>
            </a:pPr>
            <a:r>
              <a:rPr lang="hr-HR" sz="2200" i="1" dirty="0" smtClean="0">
                <a:solidFill>
                  <a:prstClr val="white"/>
                </a:solidFill>
              </a:rPr>
              <a:t>manji broj djece u obiteljima – češće putovanje</a:t>
            </a:r>
          </a:p>
          <a:p>
            <a:pPr marL="360000" lvl="0" indent="-360000">
              <a:spcBef>
                <a:spcPts val="300"/>
              </a:spcBef>
              <a:buSzPct val="100000"/>
              <a:buFont typeface="Calibri" pitchFamily="34" charset="0"/>
              <a:buChar char="─"/>
            </a:pPr>
            <a:r>
              <a:rPr lang="hr-HR" sz="2200" i="1" dirty="0" smtClean="0">
                <a:solidFill>
                  <a:prstClr val="white"/>
                </a:solidFill>
              </a:rPr>
              <a:t>migracije selo – grad – bitno za određivanje restorana i trgovačkih centara</a:t>
            </a:r>
          </a:p>
          <a:p>
            <a:pPr marL="360000" lvl="0" indent="-360000">
              <a:spcBef>
                <a:spcPts val="300"/>
              </a:spcBef>
              <a:buSzPct val="100000"/>
              <a:buFont typeface="Calibri" pitchFamily="34" charset="0"/>
              <a:buChar char="─"/>
            </a:pPr>
            <a:r>
              <a:rPr lang="hr-HR" sz="2200" i="1" dirty="0" smtClean="0">
                <a:solidFill>
                  <a:prstClr val="white"/>
                </a:solidFill>
              </a:rPr>
              <a:t>veći broj razvoda – više obitelji sa jednim roditeljem – češći posjeti rodbini</a:t>
            </a:r>
          </a:p>
          <a:p>
            <a:pPr marL="360000" lvl="0" indent="-360000">
              <a:spcBef>
                <a:spcPts val="300"/>
              </a:spcBef>
              <a:buSzPct val="100000"/>
              <a:buFont typeface="Calibri" pitchFamily="34" charset="0"/>
              <a:buChar char="─"/>
            </a:pPr>
            <a:r>
              <a:rPr lang="hr-HR" sz="2200" dirty="0" smtClean="0">
                <a:solidFill>
                  <a:prstClr val="white"/>
                </a:solidFill>
              </a:rPr>
              <a:t>primjer: kineski „Mali carevi” i sindrom „</a:t>
            </a:r>
            <a:r>
              <a:rPr lang="hr-HR" sz="2200" dirty="0">
                <a:solidFill>
                  <a:prstClr val="white"/>
                </a:solidFill>
              </a:rPr>
              <a:t>š</a:t>
            </a:r>
            <a:r>
              <a:rPr lang="hr-HR" sz="2200" dirty="0" smtClean="0">
                <a:solidFill>
                  <a:prstClr val="white"/>
                </a:solidFill>
              </a:rPr>
              <a:t>est džepova”</a:t>
            </a:r>
          </a:p>
        </p:txBody>
      </p:sp>
      <p:sp>
        <p:nvSpPr>
          <p:cNvPr id="3" name="Title 2"/>
          <p:cNvSpPr>
            <a:spLocks noGrp="1"/>
          </p:cNvSpPr>
          <p:nvPr>
            <p:ph type="title"/>
          </p:nvPr>
        </p:nvSpPr>
        <p:spPr/>
        <p:txBody>
          <a:bodyPr/>
          <a:lstStyle/>
          <a:p>
            <a:r>
              <a:rPr lang="hr-HR" dirty="0" smtClean="0"/>
              <a:t>DEMOGRAFSKO OKRUŽENJE</a:t>
            </a:r>
            <a:endParaRPr lang="hr-HR" dirty="0"/>
          </a:p>
        </p:txBody>
      </p:sp>
      <p:sp>
        <p:nvSpPr>
          <p:cNvPr id="10" name="Right Brace 9"/>
          <p:cNvSpPr/>
          <p:nvPr/>
        </p:nvSpPr>
        <p:spPr>
          <a:xfrm>
            <a:off x="6143636" y="764134"/>
            <a:ext cx="714380" cy="3929090"/>
          </a:xfrm>
          <a:prstGeom prst="rightBrace">
            <a:avLst>
              <a:gd name="adj1" fmla="val 98237"/>
              <a:gd name="adj2" fmla="val 50000"/>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Rectangle 10"/>
          <p:cNvSpPr/>
          <p:nvPr/>
        </p:nvSpPr>
        <p:spPr>
          <a:xfrm>
            <a:off x="6643702" y="2050018"/>
            <a:ext cx="2500298" cy="114300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3200" b="1" dirty="0" smtClean="0">
                <a:solidFill>
                  <a:srgbClr val="FFC000"/>
                </a:solidFill>
                <a:latin typeface="Calibri" pitchFamily="34" charset="0"/>
                <a:cs typeface="Calibri" pitchFamily="34" charset="0"/>
              </a:rPr>
              <a:t>demografski faktori</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25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50"/>
                                        <p:tgtEl>
                                          <p:spTgt spid="1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250"/>
                                        <p:tgtEl>
                                          <p:spTgt spid="2">
                                            <p:txEl>
                                              <p:pRg st="9" end="9"/>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50"/>
                                        <p:tgtEl>
                                          <p:spTgt spid="2">
                                            <p:txEl>
                                              <p:pRg st="10" end="10"/>
                                            </p:tx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250"/>
                                        <p:tgtEl>
                                          <p:spTgt spid="2">
                                            <p:txEl>
                                              <p:pRg st="11" end="11"/>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250"/>
                                        <p:tgtEl>
                                          <p:spTgt spid="2">
                                            <p:txEl>
                                              <p:pRg st="12" end="12"/>
                                            </p:tx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fade">
                                      <p:cBhvr>
                                        <p:cTn id="67" dur="25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uključuje čimbenike koji utječu na </a:t>
            </a:r>
            <a:r>
              <a:rPr lang="hr-HR" sz="2600" b="1" dirty="0" smtClean="0">
                <a:solidFill>
                  <a:srgbClr val="FFC000"/>
                </a:solidFill>
              </a:rPr>
              <a:t>kupovnu moć potrošača </a:t>
            </a:r>
            <a:r>
              <a:rPr lang="hr-HR" sz="2600" dirty="0" smtClean="0">
                <a:solidFill>
                  <a:prstClr val="white"/>
                </a:solidFill>
              </a:rPr>
              <a:t>i njihov </a:t>
            </a:r>
            <a:r>
              <a:rPr lang="hr-HR" sz="2600" b="1" dirty="0" smtClean="0">
                <a:solidFill>
                  <a:srgbClr val="FFC000"/>
                </a:solidFill>
              </a:rPr>
              <a:t>način potrošnje</a:t>
            </a:r>
          </a:p>
          <a:p>
            <a:pPr marL="360000" lvl="0" indent="-360000">
              <a:spcBef>
                <a:spcPts val="1800"/>
              </a:spcBef>
              <a:buSzPct val="100000"/>
              <a:buFont typeface="Calibri" pitchFamily="34" charset="0"/>
              <a:buChar char="─"/>
            </a:pPr>
            <a:r>
              <a:rPr lang="hr-HR" sz="2600" dirty="0" smtClean="0"/>
              <a:t>treba obratiti pozornost na trendove koji utječu na kupovnu moć potrošača</a:t>
            </a:r>
          </a:p>
          <a:p>
            <a:pPr marL="360000" lvl="0" indent="-360000">
              <a:spcBef>
                <a:spcPts val="1800"/>
              </a:spcBef>
              <a:buSzPct val="100000"/>
              <a:buFont typeface="Calibri" pitchFamily="34" charset="0"/>
              <a:buChar char="─"/>
            </a:pPr>
            <a:r>
              <a:rPr lang="hr-HR" sz="2600" dirty="0" smtClean="0"/>
              <a:t>trend – </a:t>
            </a:r>
            <a:r>
              <a:rPr lang="hr-HR" b="1" dirty="0" smtClean="0">
                <a:solidFill>
                  <a:srgbClr val="FFC000"/>
                </a:solidFill>
              </a:rPr>
              <a:t>vrijednost za novac</a:t>
            </a:r>
            <a:r>
              <a:rPr lang="hr-HR" sz="2600" dirty="0" smtClean="0"/>
              <a:t> </a:t>
            </a:r>
            <a:r>
              <a:rPr lang="hr-HR" sz="2600" dirty="0" smtClean="0">
                <a:sym typeface="Wingdings" pitchFamily="2" charset="2"/>
              </a:rPr>
              <a:t>– odnos vrijednosti proizvoda i usluge uz prihvatljivu cijenu</a:t>
            </a:r>
          </a:p>
          <a:p>
            <a:pPr marL="360000" lvl="0" indent="-360000">
              <a:spcBef>
                <a:spcPts val="1800"/>
              </a:spcBef>
              <a:buSzPct val="100000"/>
              <a:buFont typeface="Calibri" pitchFamily="34" charset="0"/>
              <a:buChar char="─"/>
            </a:pPr>
            <a:r>
              <a:rPr lang="hr-HR" sz="2400" i="1" dirty="0" smtClean="0"/>
              <a:t>u razvijenim zemljama dohodak po osobi koji stoji na raspolaganju nakon podmirenja osnovnih troškova života, omogućio je da </a:t>
            </a:r>
            <a:r>
              <a:rPr lang="hr-HR" sz="2400" b="1" i="1" dirty="0" smtClean="0">
                <a:solidFill>
                  <a:srgbClr val="FFC000"/>
                </a:solidFill>
              </a:rPr>
              <a:t>2/3 stanovništva </a:t>
            </a:r>
            <a:r>
              <a:rPr lang="hr-HR" sz="2400" i="1" dirty="0" smtClean="0"/>
              <a:t>odlazi provesti odmor izvan mjesta prebivališta</a:t>
            </a:r>
          </a:p>
        </p:txBody>
      </p:sp>
      <p:sp>
        <p:nvSpPr>
          <p:cNvPr id="3" name="Title 2"/>
          <p:cNvSpPr>
            <a:spLocks noGrp="1"/>
          </p:cNvSpPr>
          <p:nvPr>
            <p:ph type="title"/>
          </p:nvPr>
        </p:nvSpPr>
        <p:spPr/>
        <p:txBody>
          <a:bodyPr/>
          <a:lstStyle/>
          <a:p>
            <a:r>
              <a:rPr lang="hr-HR" dirty="0" smtClean="0"/>
              <a:t>GOSPODARSKO 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785794"/>
            <a:ext cx="9108504" cy="5715040"/>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odlikuje se </a:t>
            </a:r>
            <a:r>
              <a:rPr lang="hr-HR" sz="2600" b="1" dirty="0" smtClean="0">
                <a:solidFill>
                  <a:srgbClr val="FFC000"/>
                </a:solidFill>
              </a:rPr>
              <a:t>promjenama</a:t>
            </a:r>
            <a:r>
              <a:rPr lang="hr-HR" sz="2600" dirty="0" smtClean="0">
                <a:solidFill>
                  <a:prstClr val="white"/>
                </a:solidFill>
              </a:rPr>
              <a:t> koje s vremenom nastaju </a:t>
            </a:r>
            <a:r>
              <a:rPr lang="hr-HR" sz="2600" b="1" dirty="0" smtClean="0">
                <a:solidFill>
                  <a:srgbClr val="FFC000"/>
                </a:solidFill>
              </a:rPr>
              <a:t>u prirodi</a:t>
            </a:r>
            <a:r>
              <a:rPr lang="hr-HR" sz="2600" dirty="0" smtClean="0">
                <a:solidFill>
                  <a:prstClr val="white"/>
                </a:solidFill>
              </a:rPr>
              <a:t>, ponajviše zbog ljudskog djelovanja</a:t>
            </a:r>
          </a:p>
          <a:p>
            <a:pPr marL="945787" lvl="2" indent="-360000">
              <a:spcBef>
                <a:spcPts val="1200"/>
              </a:spcBef>
              <a:buSzPct val="100000"/>
              <a:buFont typeface="Calibri" pitchFamily="34" charset="0"/>
              <a:buChar char="─"/>
            </a:pPr>
            <a:r>
              <a:rPr lang="hr-HR" sz="2400" dirty="0" smtClean="0">
                <a:solidFill>
                  <a:prstClr val="white"/>
                </a:solidFill>
              </a:rPr>
              <a:t>nestašica sirovina </a:t>
            </a:r>
            <a:r>
              <a:rPr lang="hr-HR" sz="2400" i="1" dirty="0" smtClean="0">
                <a:solidFill>
                  <a:prstClr val="white"/>
                </a:solidFill>
              </a:rPr>
              <a:t>(fosilna goriva)</a:t>
            </a:r>
          </a:p>
          <a:p>
            <a:pPr marL="945787" lvl="2" indent="-360000">
              <a:spcBef>
                <a:spcPts val="1200"/>
              </a:spcBef>
              <a:buSzPct val="100000"/>
              <a:buFont typeface="Calibri" pitchFamily="34" charset="0"/>
              <a:buChar char="─"/>
            </a:pPr>
            <a:r>
              <a:rPr lang="hr-HR" sz="2400" dirty="0" smtClean="0"/>
              <a:t>povećani troškovi energije</a:t>
            </a:r>
          </a:p>
          <a:p>
            <a:pPr marL="945787" lvl="2" indent="-360000">
              <a:spcBef>
                <a:spcPts val="1200"/>
              </a:spcBef>
              <a:buSzPct val="100000"/>
              <a:buFont typeface="Calibri" pitchFamily="34" charset="0"/>
              <a:buChar char="─"/>
            </a:pPr>
            <a:r>
              <a:rPr lang="hr-HR" sz="2400" dirty="0" smtClean="0"/>
              <a:t>povećana razina zagađenja </a:t>
            </a:r>
          </a:p>
          <a:p>
            <a:pPr marL="945787" lvl="2" indent="-360000">
              <a:spcBef>
                <a:spcPts val="1200"/>
              </a:spcBef>
              <a:buSzPct val="100000"/>
              <a:buFont typeface="Calibri" pitchFamily="34" charset="0"/>
              <a:buChar char="─"/>
            </a:pPr>
            <a:r>
              <a:rPr lang="hr-HR" sz="2400" dirty="0" smtClean="0"/>
              <a:t>vladina intervencija u upravljanje prirodnim resursima</a:t>
            </a:r>
          </a:p>
          <a:p>
            <a:pPr marL="360000" indent="-360000">
              <a:spcBef>
                <a:spcPts val="1800"/>
              </a:spcBef>
              <a:buSzPct val="100000"/>
              <a:buFont typeface="Calibri" pitchFamily="34" charset="0"/>
              <a:buChar char="─"/>
            </a:pPr>
            <a:r>
              <a:rPr lang="hr-HR" sz="2600" dirty="0" smtClean="0"/>
              <a:t>tvrtke moraju </a:t>
            </a:r>
            <a:r>
              <a:rPr lang="hr-HR" sz="2600" b="1" dirty="0" smtClean="0">
                <a:solidFill>
                  <a:srgbClr val="FFC000"/>
                </a:solidFill>
              </a:rPr>
              <a:t>prilagoditi svoju proizvodnju i poslovanje </a:t>
            </a:r>
            <a:r>
              <a:rPr lang="hr-HR" sz="2600" dirty="0" smtClean="0"/>
              <a:t>kako bi ispunili </a:t>
            </a:r>
            <a:r>
              <a:rPr lang="hr-HR" sz="2600" b="1" dirty="0" smtClean="0">
                <a:solidFill>
                  <a:srgbClr val="FFC000"/>
                </a:solidFill>
              </a:rPr>
              <a:t>sve strože ekološke standarde</a:t>
            </a:r>
          </a:p>
          <a:p>
            <a:pPr marL="360000" indent="-360000">
              <a:spcBef>
                <a:spcPts val="1800"/>
              </a:spcBef>
              <a:buSzPct val="100000"/>
              <a:buFont typeface="Calibri" pitchFamily="34" charset="0"/>
              <a:buChar char="─"/>
            </a:pPr>
            <a:r>
              <a:rPr lang="hr-HR" sz="2600" dirty="0" smtClean="0"/>
              <a:t>očuvanost prirode znatno utječe na odabir turističke destinacije</a:t>
            </a:r>
          </a:p>
          <a:p>
            <a:pPr marL="360000" indent="-360000">
              <a:spcBef>
                <a:spcPts val="1800"/>
              </a:spcBef>
              <a:buSzPct val="100000"/>
              <a:buFont typeface="Calibri" pitchFamily="34" charset="0"/>
              <a:buChar char="─"/>
            </a:pPr>
            <a:r>
              <a:rPr lang="hr-HR" sz="2600" b="1" dirty="0" smtClean="0">
                <a:solidFill>
                  <a:srgbClr val="FFC000"/>
                </a:solidFill>
              </a:rPr>
              <a:t>negativne posljedice turizma na okoliš</a:t>
            </a:r>
          </a:p>
        </p:txBody>
      </p:sp>
      <p:sp>
        <p:nvSpPr>
          <p:cNvPr id="3" name="Title 2"/>
          <p:cNvSpPr>
            <a:spLocks noGrp="1"/>
          </p:cNvSpPr>
          <p:nvPr>
            <p:ph type="title"/>
          </p:nvPr>
        </p:nvSpPr>
        <p:spPr/>
        <p:txBody>
          <a:bodyPr/>
          <a:lstStyle/>
          <a:p>
            <a:r>
              <a:rPr lang="hr-HR" dirty="0" smtClean="0"/>
              <a:t>PRIRODNO 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t>karakteriziraju </a:t>
            </a:r>
            <a:r>
              <a:rPr lang="hr-HR" sz="2600" b="1" dirty="0" smtClean="0">
                <a:solidFill>
                  <a:srgbClr val="FFC000"/>
                </a:solidFill>
                <a:effectLst>
                  <a:outerShdw blurRad="38100" dist="38100" dir="2700000" algn="tl">
                    <a:srgbClr val="000000">
                      <a:alpha val="43137"/>
                    </a:srgbClr>
                  </a:outerShdw>
                </a:effectLst>
              </a:rPr>
              <a:t>brze tehnološke promjene</a:t>
            </a:r>
          </a:p>
          <a:p>
            <a:pPr marL="360000" lvl="0" indent="-360000">
              <a:spcBef>
                <a:spcPts val="1800"/>
              </a:spcBef>
              <a:buSzPct val="100000"/>
              <a:buFont typeface="Calibri" pitchFamily="34" charset="0"/>
              <a:buChar char="─"/>
            </a:pPr>
            <a:r>
              <a:rPr lang="hr-HR" sz="2600" b="1" dirty="0" smtClean="0">
                <a:solidFill>
                  <a:srgbClr val="FFC000"/>
                </a:solidFill>
              </a:rPr>
              <a:t>Internet</a:t>
            </a:r>
            <a:r>
              <a:rPr lang="hr-HR" sz="2600" dirty="0" smtClean="0">
                <a:solidFill>
                  <a:prstClr val="white"/>
                </a:solidFill>
              </a:rPr>
              <a:t> kao novi distribucijski kanal</a:t>
            </a:r>
          </a:p>
          <a:p>
            <a:pPr marL="360000" lvl="0" indent="-360000">
              <a:spcBef>
                <a:spcPts val="1800"/>
              </a:spcBef>
              <a:buSzPct val="100000"/>
              <a:buFont typeface="Calibri" pitchFamily="34" charset="0"/>
              <a:buChar char="─"/>
            </a:pPr>
            <a:r>
              <a:rPr lang="vi-VN" sz="2600" dirty="0" smtClean="0">
                <a:solidFill>
                  <a:prstClr val="white"/>
                </a:solidFill>
              </a:rPr>
              <a:t>u turizmu tehnologija ima ključnu ulogu pri pruža</a:t>
            </a:r>
            <a:r>
              <a:rPr lang="hr-HR" sz="2600" dirty="0" smtClean="0">
                <a:solidFill>
                  <a:prstClr val="white"/>
                </a:solidFill>
              </a:rPr>
              <a:t>n</a:t>
            </a:r>
            <a:r>
              <a:rPr lang="vi-VN" sz="2600" dirty="0" smtClean="0"/>
              <a:t>ju</a:t>
            </a:r>
            <a:r>
              <a:rPr lang="vi-VN" sz="2600" b="1" dirty="0" smtClean="0">
                <a:solidFill>
                  <a:srgbClr val="FFC000"/>
                </a:solidFill>
              </a:rPr>
              <a:t> brzih i točnih informacija</a:t>
            </a:r>
            <a:r>
              <a:rPr lang="vi-VN" sz="2600" dirty="0" smtClean="0">
                <a:solidFill>
                  <a:prstClr val="white"/>
                </a:solidFill>
              </a:rPr>
              <a:t> i u </a:t>
            </a:r>
            <a:r>
              <a:rPr lang="vi-VN" sz="2600" b="1" dirty="0" smtClean="0">
                <a:solidFill>
                  <a:srgbClr val="FFC000"/>
                </a:solidFill>
              </a:rPr>
              <a:t>posredovanju</a:t>
            </a:r>
            <a:r>
              <a:rPr lang="vi-VN" sz="2600" dirty="0" smtClean="0">
                <a:solidFill>
                  <a:srgbClr val="FFC000"/>
                </a:solidFill>
              </a:rPr>
              <a:t> </a:t>
            </a:r>
            <a:r>
              <a:rPr lang="vi-VN" sz="2600" dirty="0" smtClean="0">
                <a:solidFill>
                  <a:prstClr val="white"/>
                </a:solidFill>
              </a:rPr>
              <a:t>između ponude i potražnje </a:t>
            </a:r>
            <a:endParaRPr lang="hr-HR" sz="2600" dirty="0" smtClean="0">
              <a:solidFill>
                <a:prstClr val="white"/>
              </a:solidFill>
            </a:endParaRPr>
          </a:p>
          <a:p>
            <a:pPr marL="360000" lvl="0" indent="-360000">
              <a:spcBef>
                <a:spcPts val="1800"/>
              </a:spcBef>
              <a:buSzPct val="100000"/>
              <a:buFont typeface="Calibri" pitchFamily="34" charset="0"/>
              <a:buChar char="─"/>
            </a:pPr>
            <a:r>
              <a:rPr lang="vi-VN" sz="2600" i="1" dirty="0" smtClean="0">
                <a:solidFill>
                  <a:prstClr val="white"/>
                </a:solidFill>
              </a:rPr>
              <a:t>informacijsko-</a:t>
            </a:r>
            <a:r>
              <a:rPr lang="hr-HR" sz="2600" i="1" dirty="0" smtClean="0">
                <a:solidFill>
                  <a:prstClr val="white"/>
                </a:solidFill>
              </a:rPr>
              <a:t>rezervacijski sustavi, “chek-in”, “chek-</a:t>
            </a:r>
            <a:r>
              <a:rPr lang="hr-HR" sz="2600" i="1" dirty="0" err="1" smtClean="0">
                <a:solidFill>
                  <a:prstClr val="white"/>
                </a:solidFill>
              </a:rPr>
              <a:t>out</a:t>
            </a:r>
            <a:r>
              <a:rPr lang="hr-HR" sz="2600" i="1" dirty="0" smtClean="0">
                <a:solidFill>
                  <a:prstClr val="white"/>
                </a:solidFill>
              </a:rPr>
              <a:t>” usluge, kupnja karata putem interneta, informatička infrastruktura u hotelima i privatnom smještaju... </a:t>
            </a:r>
          </a:p>
        </p:txBody>
      </p:sp>
      <p:sp>
        <p:nvSpPr>
          <p:cNvPr id="3" name="Title 2"/>
          <p:cNvSpPr>
            <a:spLocks noGrp="1"/>
          </p:cNvSpPr>
          <p:nvPr>
            <p:ph type="title"/>
          </p:nvPr>
        </p:nvSpPr>
        <p:spPr/>
        <p:txBody>
          <a:bodyPr/>
          <a:lstStyle/>
          <a:p>
            <a:r>
              <a:rPr lang="hr-HR" dirty="0" smtClean="0"/>
              <a:t>TEHNOLOŠKO 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12.jpg"/>
          <p:cNvPicPr>
            <a:picLocks noChangeAspect="1"/>
          </p:cNvPicPr>
          <p:nvPr/>
        </p:nvPicPr>
        <p:blipFill>
          <a:blip r:embed="rId2"/>
          <a:stretch>
            <a:fillRect/>
          </a:stretch>
        </p:blipFill>
        <p:spPr>
          <a:xfrm>
            <a:off x="142844" y="142852"/>
            <a:ext cx="5214974" cy="3471217"/>
          </a:xfrm>
          <a:prstGeom prst="rect">
            <a:avLst/>
          </a:prstGeom>
          <a:ln w="38100">
            <a:solidFill>
              <a:schemeClr val="tx1"/>
            </a:solidFill>
          </a:ln>
        </p:spPr>
      </p:pic>
      <p:pic>
        <p:nvPicPr>
          <p:cNvPr id="3" name="Picture 2" descr="Self_Check_In_Kiosk.jpg"/>
          <p:cNvPicPr>
            <a:picLocks noChangeAspect="1"/>
          </p:cNvPicPr>
          <p:nvPr/>
        </p:nvPicPr>
        <p:blipFill>
          <a:blip r:embed="rId3"/>
          <a:stretch>
            <a:fillRect/>
          </a:stretch>
        </p:blipFill>
        <p:spPr>
          <a:xfrm>
            <a:off x="6143636" y="142852"/>
            <a:ext cx="2786082" cy="6517151"/>
          </a:xfrm>
          <a:prstGeom prst="rect">
            <a:avLst/>
          </a:prstGeom>
        </p:spPr>
      </p:pic>
      <p:pic>
        <p:nvPicPr>
          <p:cNvPr id="4" name="Picture 3" descr="oslo-hotel-review-olaf-fu-007.jpg"/>
          <p:cNvPicPr>
            <a:picLocks noChangeAspect="1"/>
          </p:cNvPicPr>
          <p:nvPr/>
        </p:nvPicPr>
        <p:blipFill>
          <a:blip r:embed="rId4"/>
          <a:stretch>
            <a:fillRect/>
          </a:stretch>
        </p:blipFill>
        <p:spPr>
          <a:xfrm>
            <a:off x="357158" y="3271836"/>
            <a:ext cx="5619789" cy="3371874"/>
          </a:xfrm>
          <a:prstGeom prst="rect">
            <a:avLst/>
          </a:prstGeom>
          <a:ln w="38100">
            <a:solidFill>
              <a:schemeClr val="tx1"/>
            </a:solidFill>
          </a:ln>
        </p:spPr>
      </p:pic>
    </p:spTree>
    <p:extLst>
      <p:ext uri="{BB962C8B-B14F-4D97-AF65-F5344CB8AC3E}">
        <p14:creationId xmlns:p14="http://schemas.microsoft.com/office/powerpoint/2010/main" val="281428228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srcRect/>
          <a:stretch>
            <a:fillRect/>
          </a:stretch>
        </p:blipFill>
        <p:spPr bwMode="auto">
          <a:xfrm>
            <a:off x="357158" y="500042"/>
            <a:ext cx="5786478" cy="3771926"/>
          </a:xfrm>
          <a:prstGeom prst="rect">
            <a:avLst/>
          </a:prstGeom>
          <a:noFill/>
          <a:ln w="38100">
            <a:solidFill>
              <a:schemeClr val="tx1"/>
            </a:solidFill>
            <a:miter lim="800000"/>
            <a:headEnd/>
            <a:tailEnd/>
          </a:ln>
          <a:effectLst/>
        </p:spPr>
      </p:pic>
      <p:pic>
        <p:nvPicPr>
          <p:cNvPr id="1027" name="Picture 3" descr="C:\Users\Srednja skola\Desktop\marketing\132167652_11n.jpg"/>
          <p:cNvPicPr>
            <a:picLocks noChangeAspect="1" noChangeArrowheads="1"/>
          </p:cNvPicPr>
          <p:nvPr/>
        </p:nvPicPr>
        <p:blipFill>
          <a:blip r:embed="rId3" cstate="email"/>
          <a:srcRect/>
          <a:stretch>
            <a:fillRect/>
          </a:stretch>
        </p:blipFill>
        <p:spPr bwMode="auto">
          <a:xfrm>
            <a:off x="214282" y="3429000"/>
            <a:ext cx="4694211" cy="3119042"/>
          </a:xfrm>
          <a:prstGeom prst="rect">
            <a:avLst/>
          </a:prstGeom>
          <a:noFill/>
          <a:ln w="38100">
            <a:solidFill>
              <a:schemeClr val="tx1"/>
            </a:solidFill>
          </a:ln>
        </p:spPr>
      </p:pic>
      <p:pic>
        <p:nvPicPr>
          <p:cNvPr id="1028" name="Picture 4" descr="C:\Users\Srednja skola\Desktop\marketing\Robot-Restaurant-4.jpg"/>
          <p:cNvPicPr>
            <a:picLocks noChangeAspect="1" noChangeArrowheads="1"/>
          </p:cNvPicPr>
          <p:nvPr/>
        </p:nvPicPr>
        <p:blipFill>
          <a:blip r:embed="rId4" cstate="email"/>
          <a:srcRect/>
          <a:stretch>
            <a:fillRect/>
          </a:stretch>
        </p:blipFill>
        <p:spPr bwMode="auto">
          <a:xfrm>
            <a:off x="5143504" y="285728"/>
            <a:ext cx="3796230" cy="2530820"/>
          </a:xfrm>
          <a:prstGeom prst="rect">
            <a:avLst/>
          </a:prstGeom>
          <a:noFill/>
          <a:ln w="38100">
            <a:solidFill>
              <a:schemeClr val="tx1"/>
            </a:solidFill>
          </a:ln>
        </p:spPr>
      </p:pic>
      <p:pic>
        <p:nvPicPr>
          <p:cNvPr id="1029" name="Picture 5" descr="C:\Users\Srednja skola\Desktop\marketing\Robot1.jpg"/>
          <p:cNvPicPr>
            <a:picLocks noChangeAspect="1" noChangeArrowheads="1"/>
          </p:cNvPicPr>
          <p:nvPr/>
        </p:nvPicPr>
        <p:blipFill>
          <a:blip r:embed="rId5"/>
          <a:srcRect/>
          <a:stretch>
            <a:fillRect/>
          </a:stretch>
        </p:blipFill>
        <p:spPr bwMode="auto">
          <a:xfrm>
            <a:off x="3811143" y="3643314"/>
            <a:ext cx="5189983" cy="2871792"/>
          </a:xfrm>
          <a:prstGeom prst="rect">
            <a:avLst/>
          </a:prstGeom>
          <a:noFill/>
          <a:ln w="38100">
            <a:solidFill>
              <a:schemeClr val="tx1"/>
            </a:solidFill>
          </a:ln>
        </p:spPr>
      </p:pic>
    </p:spTree>
    <p:extLst>
      <p:ext uri="{BB962C8B-B14F-4D97-AF65-F5344CB8AC3E}">
        <p14:creationId xmlns:p14="http://schemas.microsoft.com/office/powerpoint/2010/main" val="18716316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x.english-ch.com/teacher/jocelyn/space%20tourism.gif"/>
          <p:cNvPicPr>
            <a:picLocks noChangeAspect="1" noChangeArrowheads="1"/>
          </p:cNvPicPr>
          <p:nvPr/>
        </p:nvPicPr>
        <p:blipFill>
          <a:blip r:embed="rId2"/>
          <a:srcRect/>
          <a:stretch>
            <a:fillRect/>
          </a:stretch>
        </p:blipFill>
        <p:spPr bwMode="auto">
          <a:xfrm>
            <a:off x="142844" y="214290"/>
            <a:ext cx="5429288" cy="4222780"/>
          </a:xfrm>
          <a:prstGeom prst="rect">
            <a:avLst/>
          </a:prstGeom>
          <a:noFill/>
          <a:effectLst>
            <a:outerShdw blurRad="50800" dist="38100" dir="2700000" algn="tl" rotWithShape="0">
              <a:prstClr val="black">
                <a:alpha val="40000"/>
              </a:prstClr>
            </a:outerShdw>
          </a:effectLst>
        </p:spPr>
      </p:pic>
      <p:pic>
        <p:nvPicPr>
          <p:cNvPr id="2" name="Picture 1" descr="Space-travel-image-008.jpg"/>
          <p:cNvPicPr>
            <a:picLocks noChangeAspect="1"/>
          </p:cNvPicPr>
          <p:nvPr/>
        </p:nvPicPr>
        <p:blipFill>
          <a:blip r:embed="rId3" cstate="email"/>
          <a:stretch>
            <a:fillRect/>
          </a:stretch>
        </p:blipFill>
        <p:spPr>
          <a:xfrm>
            <a:off x="285720" y="4029080"/>
            <a:ext cx="4214842" cy="2528905"/>
          </a:xfrm>
          <a:prstGeom prst="rect">
            <a:avLst/>
          </a:prstGeom>
          <a:ln w="38100">
            <a:solidFill>
              <a:schemeClr val="tx1"/>
            </a:solidFill>
          </a:ln>
          <a:effectLst>
            <a:outerShdw blurRad="50800" dist="38100" dir="2700000" algn="tl" rotWithShape="0">
              <a:prstClr val="black">
                <a:alpha val="40000"/>
              </a:prstClr>
            </a:outerShdw>
          </a:effectLst>
        </p:spPr>
      </p:pic>
      <p:pic>
        <p:nvPicPr>
          <p:cNvPr id="1026" name="Picture 2" descr="http://greece.greekreporter.com/files/space-tourism.jpg"/>
          <p:cNvPicPr>
            <a:picLocks noChangeAspect="1" noChangeArrowheads="1"/>
          </p:cNvPicPr>
          <p:nvPr/>
        </p:nvPicPr>
        <p:blipFill>
          <a:blip r:embed="rId4"/>
          <a:srcRect/>
          <a:stretch>
            <a:fillRect/>
          </a:stretch>
        </p:blipFill>
        <p:spPr bwMode="auto">
          <a:xfrm>
            <a:off x="4185111" y="3429000"/>
            <a:ext cx="4816045" cy="3214710"/>
          </a:xfrm>
          <a:prstGeom prst="rect">
            <a:avLst/>
          </a:prstGeom>
          <a:noFill/>
          <a:ln w="38100">
            <a:solidFill>
              <a:schemeClr val="tx1"/>
            </a:solidFill>
          </a:ln>
          <a:effectLst>
            <a:outerShdw blurRad="50800" dist="38100" dir="2700000" algn="tl" rotWithShape="0">
              <a:prstClr val="black">
                <a:alpha val="40000"/>
              </a:prstClr>
            </a:outerShdw>
          </a:effectLst>
        </p:spPr>
      </p:pic>
      <p:sp>
        <p:nvSpPr>
          <p:cNvPr id="6" name="Rectangle 5"/>
          <p:cNvSpPr/>
          <p:nvPr/>
        </p:nvSpPr>
        <p:spPr bwMode="auto">
          <a:xfrm>
            <a:off x="5446986" y="2643182"/>
            <a:ext cx="3554170" cy="857256"/>
          </a:xfrm>
          <a:prstGeom prst="rect">
            <a:avLst/>
          </a:prstGeom>
          <a:solidFill>
            <a:srgbClr val="002060"/>
          </a:solid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7 dana i 22 sata u ISS</a:t>
            </a:r>
          </a:p>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Cijena: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a:t>
            </a:r>
            <a:r>
              <a:rPr lang="hr-HR" sz="2400" b="1" dirty="0" err="1" smtClean="0">
                <a:solidFill>
                  <a:srgbClr val="FFC000"/>
                </a:solidFill>
                <a:effectLst>
                  <a:outerShdw blurRad="38100" dist="38100" dir="2700000" algn="tl">
                    <a:srgbClr val="000000">
                      <a:alpha val="43137"/>
                    </a:srgbClr>
                  </a:outerShdw>
                </a:effectLst>
                <a:latin typeface="Calibri" pitchFamily="34" charset="0"/>
                <a:cs typeface="Calibri" pitchFamily="34" charset="0"/>
              </a:rPr>
              <a:t>mil</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 $</a:t>
            </a:r>
          </a:p>
        </p:txBody>
      </p:sp>
      <p:pic>
        <p:nvPicPr>
          <p:cNvPr id="1030" name="Picture 6" descr="http://www.thetimes.co.uk/tto/multimedia/archive/00440/9152275__440561c.jpg"/>
          <p:cNvPicPr>
            <a:picLocks noChangeAspect="1" noChangeArrowheads="1"/>
          </p:cNvPicPr>
          <p:nvPr/>
        </p:nvPicPr>
        <p:blipFill>
          <a:blip r:embed="rId5" cstate="email"/>
          <a:srcRect/>
          <a:stretch>
            <a:fillRect/>
          </a:stretch>
        </p:blipFill>
        <p:spPr bwMode="auto">
          <a:xfrm>
            <a:off x="5446986" y="285680"/>
            <a:ext cx="3528000" cy="2350138"/>
          </a:xfrm>
          <a:prstGeom prst="rect">
            <a:avLst/>
          </a:prstGeom>
          <a:noFill/>
          <a:ln w="38100">
            <a:solidFill>
              <a:schemeClr val="tx1"/>
            </a:solidFill>
          </a:ln>
        </p:spPr>
      </p:pic>
    </p:spTree>
    <p:extLst>
      <p:ext uri="{BB962C8B-B14F-4D97-AF65-F5344CB8AC3E}">
        <p14:creationId xmlns:p14="http://schemas.microsoft.com/office/powerpoint/2010/main" val="36602112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0034" y="2504744"/>
            <a:ext cx="8001056" cy="571504"/>
          </a:xfrm>
          <a:prstGeom prst="roundRect">
            <a:avLst/>
          </a:prstGeom>
          <a:solidFill>
            <a:srgbClr val="00206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 name="Content Placeholder 1"/>
          <p:cNvSpPr>
            <a:spLocks noGrp="1"/>
          </p:cNvSpPr>
          <p:nvPr>
            <p:ph idx="1"/>
          </p:nvPr>
        </p:nvSpPr>
        <p:spPr/>
        <p:txBody>
          <a:bodyPr/>
          <a:lstStyle/>
          <a:p>
            <a:pPr marL="216000" indent="0">
              <a:spcBef>
                <a:spcPts val="1800"/>
              </a:spcBef>
              <a:buNone/>
            </a:pPr>
            <a:r>
              <a:rPr lang="hr-HR" sz="3600" b="1" dirty="0" smtClean="0">
                <a:solidFill>
                  <a:srgbClr val="FFC000"/>
                </a:solidFill>
                <a:effectLst>
                  <a:outerShdw blurRad="38100" dist="38100" dir="2700000" algn="tl">
                    <a:srgbClr val="000000">
                      <a:alpha val="43137"/>
                    </a:srgbClr>
                  </a:outerShdw>
                </a:effectLst>
              </a:rPr>
              <a:t>MARKETINŠKO OKRUŽENJE </a:t>
            </a:r>
            <a:r>
              <a:rPr lang="hr-HR" dirty="0" smtClean="0">
                <a:effectLst>
                  <a:outerShdw blurRad="38100" dist="38100" dir="2700000" algn="tl">
                    <a:srgbClr val="000000">
                      <a:alpha val="43137"/>
                    </a:srgbClr>
                  </a:outerShdw>
                </a:effectLst>
              </a:rPr>
              <a:t>sastoji se od različitih </a:t>
            </a:r>
            <a:r>
              <a:rPr lang="hr-HR" b="1" dirty="0" smtClean="0">
                <a:solidFill>
                  <a:srgbClr val="FFC000"/>
                </a:solidFill>
                <a:effectLst>
                  <a:outerShdw blurRad="38100" dist="38100" dir="2700000" algn="tl">
                    <a:srgbClr val="000000">
                      <a:alpha val="43137"/>
                    </a:srgbClr>
                  </a:outerShdw>
                </a:effectLst>
              </a:rPr>
              <a:t>sila</a:t>
            </a:r>
            <a:r>
              <a:rPr lang="hr-HR" dirty="0" smtClean="0">
                <a:effectLst>
                  <a:outerShdw blurRad="38100" dist="38100" dir="2700000" algn="tl">
                    <a:srgbClr val="000000">
                      <a:alpha val="43137"/>
                    </a:srgbClr>
                  </a:outerShdw>
                </a:effectLst>
              </a:rPr>
              <a:t> i </a:t>
            </a:r>
            <a:r>
              <a:rPr lang="hr-HR" b="1" dirty="0" smtClean="0">
                <a:solidFill>
                  <a:srgbClr val="FFC000"/>
                </a:solidFill>
                <a:effectLst>
                  <a:outerShdw blurRad="38100" dist="38100" dir="2700000" algn="tl">
                    <a:srgbClr val="000000">
                      <a:alpha val="43137"/>
                    </a:srgbClr>
                  </a:outerShdw>
                </a:effectLst>
              </a:rPr>
              <a:t>subjekata</a:t>
            </a:r>
            <a:r>
              <a:rPr lang="hr-HR" dirty="0" smtClean="0">
                <a:effectLst>
                  <a:outerShdw blurRad="38100" dist="38100" dir="2700000" algn="tl">
                    <a:srgbClr val="000000">
                      <a:alpha val="43137"/>
                    </a:srgbClr>
                  </a:outerShdw>
                </a:effectLst>
              </a:rPr>
              <a:t> koji </a:t>
            </a:r>
            <a:r>
              <a:rPr lang="hr-HR" dirty="0">
                <a:solidFill>
                  <a:schemeClr val="bg1"/>
                </a:solidFill>
                <a:highlight>
                  <a:srgbClr val="FFFF00"/>
                </a:highlight>
                <a:latin typeface="Calibri"/>
                <a:ea typeface="Calibri"/>
                <a:cs typeface="Times New Roman"/>
              </a:rPr>
              <a:t>utječu na sposobnost tvrtke</a:t>
            </a:r>
            <a:r>
              <a:rPr lang="hr-HR" dirty="0" smtClean="0">
                <a:effectLst>
                  <a:outerShdw blurRad="38100" dist="38100" dir="2700000" algn="tl">
                    <a:srgbClr val="000000">
                      <a:alpha val="43137"/>
                    </a:srgbClr>
                  </a:outerShdw>
                </a:effectLst>
              </a:rPr>
              <a:t> da razvije i zadrži uspješne odnose sa svojim klijentima</a:t>
            </a:r>
          </a:p>
          <a:p>
            <a:pPr>
              <a:spcBef>
                <a:spcPts val="2400"/>
              </a:spcBef>
              <a:buSzPct val="100000"/>
              <a:buFont typeface="Arial" charset="0"/>
              <a:buChar char="−"/>
            </a:pPr>
            <a:r>
              <a:rPr lang="hr-HR" dirty="0" smtClean="0">
                <a:effectLst>
                  <a:outerShdw blurRad="38100" dist="38100" dir="2700000" algn="tl">
                    <a:srgbClr val="000000">
                      <a:alpha val="43137"/>
                    </a:srgbClr>
                  </a:outerShdw>
                </a:effectLst>
              </a:rPr>
              <a:t>različite sile i subjekti koji utječu na poslovanje tvrtke</a:t>
            </a:r>
            <a:endParaRPr lang="hr-HR" sz="3200" dirty="0" smtClean="0">
              <a:effectLst>
                <a:outerShdw blurRad="38100" dist="38100" dir="2700000" algn="tl">
                  <a:srgbClr val="000000">
                    <a:alpha val="43137"/>
                  </a:srgbClr>
                </a:outerShdw>
              </a:effectLst>
            </a:endParaRPr>
          </a:p>
          <a:p>
            <a:pPr>
              <a:spcBef>
                <a:spcPts val="1800"/>
              </a:spcBef>
              <a:buSzPct val="100000"/>
              <a:buFont typeface="Arial" charset="0"/>
              <a:buChar char="−"/>
            </a:pPr>
            <a:r>
              <a:rPr lang="hr-HR" sz="3200" dirty="0" smtClean="0">
                <a:effectLst>
                  <a:outerShdw blurRad="38100" dist="38100" dir="2700000" algn="tl">
                    <a:srgbClr val="000000">
                      <a:alpha val="43137"/>
                    </a:srgbClr>
                  </a:outerShdw>
                </a:effectLst>
              </a:rPr>
              <a:t>marketinško okruženje dijelimo na </a:t>
            </a:r>
            <a:r>
              <a:rPr lang="hr-HR" sz="2000" b="1" dirty="0" smtClean="0">
                <a:solidFill>
                  <a:srgbClr val="FFC000"/>
                </a:solidFill>
                <a:effectLst>
                  <a:outerShdw blurRad="38100" dist="38100" dir="2700000" algn="tl">
                    <a:srgbClr val="000000">
                      <a:alpha val="43137"/>
                    </a:srgbClr>
                  </a:outerShdw>
                </a:effectLst>
              </a:rPr>
              <a:t>mikro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i</a:t>
            </a:r>
            <a:r>
              <a:rPr lang="hr-HR" sz="3200" dirty="0" smtClean="0">
                <a:solidFill>
                  <a:srgbClr val="FFC000"/>
                </a:solidFill>
                <a:effectLst>
                  <a:outerShdw blurRad="38100" dist="38100" dir="2700000" algn="tl">
                    <a:srgbClr val="000000">
                      <a:alpha val="43137"/>
                    </a:srgbClr>
                  </a:outerShdw>
                </a:effectLst>
              </a:rPr>
              <a:t> </a:t>
            </a:r>
            <a:r>
              <a:rPr lang="hr-HR" sz="4800" b="1" dirty="0" smtClean="0">
                <a:solidFill>
                  <a:srgbClr val="FFC000"/>
                </a:solidFill>
                <a:effectLst>
                  <a:outerShdw blurRad="38100" dist="38100" dir="2700000" algn="tl">
                    <a:srgbClr val="000000">
                      <a:alpha val="43137"/>
                    </a:srgbClr>
                  </a:outerShdw>
                </a:effectLst>
              </a:rPr>
              <a:t>makro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okruženje</a:t>
            </a:r>
          </a:p>
          <a:p>
            <a:pPr>
              <a:spcBef>
                <a:spcPts val="2400"/>
              </a:spcBef>
            </a:pPr>
            <a:r>
              <a:rPr lang="hr-HR" sz="3200" b="1" dirty="0" smtClean="0">
                <a:solidFill>
                  <a:srgbClr val="FFC000"/>
                </a:solidFill>
                <a:effectLst>
                  <a:outerShdw blurRad="38100" dist="38100" dir="2700000" algn="tl">
                    <a:srgbClr val="000000">
                      <a:alpha val="43137"/>
                    </a:srgbClr>
                  </a:outerShdw>
                </a:effectLst>
              </a:rPr>
              <a:t>MIKROOKRUŽENJE</a:t>
            </a:r>
            <a:r>
              <a:rPr lang="hr-HR" sz="3200" dirty="0" smtClean="0">
                <a:effectLst>
                  <a:outerShdw blurRad="38100" dist="38100" dir="2700000" algn="tl">
                    <a:srgbClr val="000000">
                      <a:alpha val="43137"/>
                    </a:srgbClr>
                  </a:outerShdw>
                </a:effectLst>
              </a:rPr>
              <a:t> </a:t>
            </a:r>
            <a:r>
              <a:rPr lang="hr-HR" sz="2400" dirty="0" smtClean="0">
                <a:effectLst>
                  <a:outerShdw blurRad="38100" dist="38100" dir="2700000" algn="tl">
                    <a:srgbClr val="000000">
                      <a:alpha val="43137"/>
                    </a:srgbClr>
                  </a:outerShdw>
                </a:effectLst>
              </a:rPr>
              <a:t>čine </a:t>
            </a:r>
            <a:r>
              <a:rPr lang="hr-HR" sz="2400" dirty="0" smtClean="0">
                <a:effectLst>
                  <a:outerShdw blurRad="38100" dist="38100" dir="2700000" algn="tl">
                    <a:srgbClr val="000000">
                      <a:alpha val="43137"/>
                    </a:srgbClr>
                  </a:outerShdw>
                </a:effectLst>
              </a:rPr>
              <a:t>čimbenici na koje tvrtka </a:t>
            </a:r>
            <a:r>
              <a:rPr lang="hr-HR" sz="2400" dirty="0">
                <a:solidFill>
                  <a:schemeClr val="bg1"/>
                </a:solidFill>
                <a:highlight>
                  <a:srgbClr val="FFFF00"/>
                </a:highlight>
                <a:latin typeface="Calibri"/>
                <a:ea typeface="Calibri"/>
                <a:cs typeface="Times New Roman"/>
              </a:rPr>
              <a:t>može utjecati i na koje utječe</a:t>
            </a:r>
            <a:r>
              <a:rPr lang="hr-HR" sz="2400" dirty="0" smtClean="0">
                <a:effectLst>
                  <a:outerShdw blurRad="38100" dist="38100" dir="2700000" algn="tl">
                    <a:srgbClr val="000000">
                      <a:alpha val="43137"/>
                    </a:srgbClr>
                  </a:outerShdw>
                </a:effectLst>
              </a:rPr>
              <a:t>, dok na sile </a:t>
            </a:r>
            <a:r>
              <a:rPr lang="hr-HR" sz="3200" b="1" dirty="0" smtClean="0">
                <a:solidFill>
                  <a:srgbClr val="FFC000"/>
                </a:solidFill>
                <a:effectLst>
                  <a:outerShdw blurRad="38100" dist="38100" dir="2700000" algn="tl">
                    <a:srgbClr val="000000">
                      <a:alpha val="43137"/>
                    </a:srgbClr>
                  </a:outerShdw>
                </a:effectLst>
              </a:rPr>
              <a:t>MAKROOKRUŽENJA</a:t>
            </a:r>
            <a:r>
              <a:rPr lang="hr-HR" sz="2400" b="1" dirty="0" smtClean="0">
                <a:solidFill>
                  <a:srgbClr val="FFC000"/>
                </a:solidFill>
                <a:effectLst>
                  <a:outerShdw blurRad="38100" dist="38100" dir="2700000" algn="tl">
                    <a:srgbClr val="000000">
                      <a:alpha val="43137"/>
                    </a:srgbClr>
                  </a:outerShdw>
                </a:effectLst>
              </a:rPr>
              <a:t> </a:t>
            </a:r>
            <a:r>
              <a:rPr lang="hr-HR" sz="2400" dirty="0" smtClean="0">
                <a:solidFill>
                  <a:schemeClr val="bg1"/>
                </a:solidFill>
                <a:highlight>
                  <a:srgbClr val="FFFF00"/>
                </a:highlight>
                <a:latin typeface="Calibri"/>
                <a:ea typeface="Calibri"/>
                <a:cs typeface="Times New Roman"/>
              </a:rPr>
              <a:t>ne </a:t>
            </a:r>
            <a:r>
              <a:rPr lang="hr-HR" sz="2400" dirty="0">
                <a:solidFill>
                  <a:schemeClr val="bg1"/>
                </a:solidFill>
                <a:highlight>
                  <a:srgbClr val="FFFF00"/>
                </a:highlight>
                <a:latin typeface="Calibri"/>
                <a:ea typeface="Calibri"/>
                <a:cs typeface="Times New Roman"/>
              </a:rPr>
              <a:t>može utjecati</a:t>
            </a:r>
            <a:r>
              <a:rPr lang="hr-HR" sz="2400" b="1" dirty="0" smtClean="0">
                <a:solidFill>
                  <a:srgbClr val="FFC000"/>
                </a:solidFill>
                <a:effectLst>
                  <a:outerShdw blurRad="38100" dist="38100" dir="2700000" algn="tl">
                    <a:srgbClr val="000000">
                      <a:alpha val="43137"/>
                    </a:srgbClr>
                  </a:outerShdw>
                </a:effectLst>
              </a:rPr>
              <a:t> </a:t>
            </a:r>
            <a:r>
              <a:rPr lang="hr-HR" sz="2400" dirty="0" smtClean="0">
                <a:effectLst>
                  <a:outerShdw blurRad="38100" dist="38100" dir="2700000" algn="tl">
                    <a:srgbClr val="000000">
                      <a:alpha val="43137"/>
                    </a:srgbClr>
                  </a:outerShdw>
                </a:effectLst>
              </a:rPr>
              <a:t>već im se </a:t>
            </a:r>
            <a:r>
              <a:rPr lang="hr-HR" sz="2400" dirty="0">
                <a:solidFill>
                  <a:schemeClr val="bg1"/>
                </a:solidFill>
                <a:highlight>
                  <a:srgbClr val="FFFF00"/>
                </a:highlight>
                <a:latin typeface="Calibri"/>
                <a:ea typeface="Calibri"/>
                <a:cs typeface="Times New Roman"/>
              </a:rPr>
              <a:t>prilagođava</a:t>
            </a:r>
            <a:endParaRPr lang="hr-HR" sz="2400" dirty="0">
              <a:solidFill>
                <a:schemeClr val="bg1"/>
              </a:solidFill>
              <a:highlight>
                <a:srgbClr val="FFFF00"/>
              </a:highlight>
              <a:latin typeface="Calibri"/>
              <a:ea typeface="Calibri"/>
              <a:cs typeface="Times New Roman"/>
            </a:endParaRPr>
          </a:p>
        </p:txBody>
      </p:sp>
      <p:sp>
        <p:nvSpPr>
          <p:cNvPr id="3" name="Title 2"/>
          <p:cNvSpPr>
            <a:spLocks noGrp="1"/>
          </p:cNvSpPr>
          <p:nvPr>
            <p:ph type="title"/>
          </p:nvPr>
        </p:nvSpPr>
        <p:spPr/>
        <p:txBody>
          <a:bodyPr/>
          <a:lstStyle/>
          <a:p>
            <a:r>
              <a:rPr lang="hr-HR" dirty="0" smtClean="0"/>
              <a:t>MARKETINŠKO 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vemirski_turizam2.jpg"/>
          <p:cNvPicPr>
            <a:picLocks noChangeAspect="1"/>
          </p:cNvPicPr>
          <p:nvPr/>
        </p:nvPicPr>
        <p:blipFill>
          <a:blip r:embed="rId2"/>
          <a:srcRect/>
          <a:stretch>
            <a:fillRect/>
          </a:stretch>
        </p:blipFill>
        <p:spPr>
          <a:xfrm>
            <a:off x="214282" y="285728"/>
            <a:ext cx="8786874" cy="5021770"/>
          </a:xfrm>
          <a:prstGeom prst="rect">
            <a:avLst/>
          </a:prstGeom>
          <a:ln w="38100">
            <a:solidFill>
              <a:schemeClr val="tx1"/>
            </a:solidFill>
          </a:ln>
        </p:spPr>
      </p:pic>
      <p:sp>
        <p:nvSpPr>
          <p:cNvPr id="7" name="Rectangle 6"/>
          <p:cNvSpPr/>
          <p:nvPr/>
        </p:nvSpPr>
        <p:spPr bwMode="auto">
          <a:xfrm>
            <a:off x="142844" y="142876"/>
            <a:ext cx="4429156" cy="1857364"/>
          </a:xfrm>
          <a:prstGeom prst="rect">
            <a:avLst/>
          </a:prstGeom>
          <a:solidFill>
            <a:srgbClr val="002060"/>
          </a:solidFill>
          <a:ln w="571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latin typeface="Calibri" pitchFamily="34" charset="0"/>
                <a:cs typeface="Calibri" pitchFamily="34" charset="0"/>
              </a:rPr>
              <a:t>Zero-G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2.500 – 5.000 $</a:t>
            </a:r>
          </a:p>
          <a:p>
            <a:pPr marL="144000">
              <a:spcBef>
                <a:spcPts val="0"/>
              </a:spcBef>
            </a:pPr>
            <a:r>
              <a:rPr lang="hr-HR" sz="2400" dirty="0" smtClean="0">
                <a:latin typeface="Calibri" pitchFamily="34" charset="0"/>
                <a:cs typeface="Calibri" pitchFamily="34" charset="0"/>
              </a:rPr>
              <a:t>Suborbitalni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200.000 $</a:t>
            </a:r>
          </a:p>
          <a:p>
            <a:pPr marL="144000">
              <a:spcBef>
                <a:spcPts val="0"/>
              </a:spcBef>
            </a:pPr>
            <a:r>
              <a:rPr lang="hr-HR" sz="2400" dirty="0" smtClean="0">
                <a:latin typeface="Calibri" pitchFamily="34" charset="0"/>
                <a:cs typeface="Calibri" pitchFamily="34" charset="0"/>
              </a:rPr>
              <a:t>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milijuna $</a:t>
            </a:r>
          </a:p>
          <a:p>
            <a:pPr marL="144000">
              <a:spcBef>
                <a:spcPts val="0"/>
              </a:spcBef>
            </a:pPr>
            <a:r>
              <a:rPr lang="hr-HR" sz="2400" dirty="0" smtClean="0">
                <a:latin typeface="Calibri" pitchFamily="34" charset="0"/>
                <a:cs typeface="Calibri" pitchFamily="34" charset="0"/>
              </a:rPr>
              <a:t>Mjesečeva misija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100 milijuna $</a:t>
            </a:r>
            <a:endParaRPr kumimoji="0" lang="hr-HR" sz="24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9" name="Picture 8" descr="svemirski_turizam3.jpg"/>
          <p:cNvPicPr>
            <a:picLocks noChangeAspect="1"/>
          </p:cNvPicPr>
          <p:nvPr/>
        </p:nvPicPr>
        <p:blipFill>
          <a:blip r:embed="rId3" cstate="email"/>
          <a:srcRect/>
          <a:stretch>
            <a:fillRect/>
          </a:stretch>
        </p:blipFill>
        <p:spPr>
          <a:xfrm>
            <a:off x="241104" y="3714776"/>
            <a:ext cx="5759656" cy="3071810"/>
          </a:xfrm>
          <a:prstGeom prst="rect">
            <a:avLst/>
          </a:prstGeom>
          <a:ln w="38100">
            <a:solidFill>
              <a:schemeClr val="tx1"/>
            </a:solidFill>
          </a:ln>
          <a:effectLst>
            <a:outerShdw blurRad="190500" algn="tl" rotWithShape="0">
              <a:srgbClr val="000000">
                <a:alpha val="70000"/>
              </a:srgbClr>
            </a:outerShdw>
          </a:effectLst>
        </p:spPr>
      </p:pic>
      <p:pic>
        <p:nvPicPr>
          <p:cNvPr id="10" name="Picture 9" descr="svemirski_turizam4.jpg"/>
          <p:cNvPicPr>
            <a:picLocks noChangeAspect="1"/>
          </p:cNvPicPr>
          <p:nvPr/>
        </p:nvPicPr>
        <p:blipFill>
          <a:blip r:embed="rId4" cstate="email"/>
          <a:stretch>
            <a:fillRect/>
          </a:stretch>
        </p:blipFill>
        <p:spPr>
          <a:xfrm>
            <a:off x="3929058" y="3356222"/>
            <a:ext cx="5017322" cy="3355335"/>
          </a:xfrm>
          <a:prstGeom prst="rect">
            <a:avLst/>
          </a:prstGeom>
          <a:ln w="38100">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61866975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 y="857232"/>
            <a:ext cx="9180512" cy="4155944"/>
          </a:xfrm>
        </p:spPr>
        <p:txBody>
          <a:bodyPr/>
          <a:lstStyle/>
          <a:p>
            <a:pPr marL="360000" lvl="0" indent="-360000">
              <a:spcBef>
                <a:spcPts val="1800"/>
              </a:spcBef>
              <a:buSzPct val="100000"/>
              <a:buFont typeface="Calibri" pitchFamily="34" charset="0"/>
              <a:buChar char="─"/>
            </a:pPr>
            <a:r>
              <a:rPr lang="hr-HR" sz="2600" dirty="0" smtClean="0"/>
              <a:t>čine </a:t>
            </a:r>
            <a:r>
              <a:rPr lang="hr-HR" sz="2600" b="1" dirty="0" smtClean="0">
                <a:solidFill>
                  <a:srgbClr val="FFC000"/>
                </a:solidFill>
              </a:rPr>
              <a:t>zakoni</a:t>
            </a:r>
            <a:r>
              <a:rPr lang="hr-HR" sz="2600" dirty="0" smtClean="0"/>
              <a:t> i različite </a:t>
            </a:r>
            <a:r>
              <a:rPr lang="hr-HR" sz="2600" b="1" dirty="0" smtClean="0">
                <a:solidFill>
                  <a:srgbClr val="FFC000"/>
                </a:solidFill>
              </a:rPr>
              <a:t>interesne skupine </a:t>
            </a:r>
            <a:r>
              <a:rPr lang="hr-HR" sz="2600" dirty="0" smtClean="0"/>
              <a:t>čiji su stavovi i djelovanje u društvu zapaženi</a:t>
            </a:r>
          </a:p>
          <a:p>
            <a:pPr marL="360000" lvl="0" indent="-360000">
              <a:spcBef>
                <a:spcPts val="1800"/>
              </a:spcBef>
              <a:buSzPct val="100000"/>
              <a:buFont typeface="Calibri" pitchFamily="34" charset="0"/>
              <a:buChar char="─"/>
            </a:pPr>
            <a:r>
              <a:rPr lang="hr-HR" sz="2600" dirty="0" smtClean="0"/>
              <a:t>ukoliko je </a:t>
            </a:r>
            <a:r>
              <a:rPr lang="hr-HR" sz="2600" b="1" dirty="0" smtClean="0">
                <a:solidFill>
                  <a:srgbClr val="FFC000"/>
                </a:solidFill>
              </a:rPr>
              <a:t>politička situacija nestabilna </a:t>
            </a:r>
            <a:r>
              <a:rPr lang="hr-HR" sz="2600" dirty="0" smtClean="0"/>
              <a:t>to može snažno utjecati na zanimanje za turističkim uslugama </a:t>
            </a:r>
            <a:br>
              <a:rPr lang="hr-HR" sz="2600" dirty="0" smtClean="0"/>
            </a:br>
            <a:r>
              <a:rPr lang="hr-HR" sz="2600" i="1" dirty="0" smtClean="0"/>
              <a:t>(npr. Domovinski rat i sukob na Kosovu)</a:t>
            </a:r>
          </a:p>
          <a:p>
            <a:pPr marL="360000" lvl="0" indent="-360000">
              <a:spcBef>
                <a:spcPts val="1800"/>
              </a:spcBef>
              <a:buSzPct val="100000"/>
              <a:buFont typeface="Calibri" pitchFamily="34" charset="0"/>
              <a:buChar char="─"/>
            </a:pPr>
            <a:r>
              <a:rPr lang="hr-HR" sz="2600" b="1" dirty="0" smtClean="0">
                <a:solidFill>
                  <a:srgbClr val="FFC000"/>
                </a:solidFill>
              </a:rPr>
              <a:t>povećanje poreza </a:t>
            </a:r>
            <a:r>
              <a:rPr lang="hr-HR" sz="2600" dirty="0" smtClean="0"/>
              <a:t>može negativno utjecati na turistička kretanja </a:t>
            </a:r>
            <a:r>
              <a:rPr lang="hr-HR" sz="2400" i="1" dirty="0" smtClean="0"/>
              <a:t>(primjer New York i povećanje poreza na iznajmljivanje soba)</a:t>
            </a:r>
          </a:p>
        </p:txBody>
      </p:sp>
      <p:sp>
        <p:nvSpPr>
          <p:cNvPr id="3" name="Title 2"/>
          <p:cNvSpPr>
            <a:spLocks noGrp="1"/>
          </p:cNvSpPr>
          <p:nvPr>
            <p:ph type="title"/>
          </p:nvPr>
        </p:nvSpPr>
        <p:spPr/>
        <p:txBody>
          <a:bodyPr/>
          <a:lstStyle/>
          <a:p>
            <a:r>
              <a:rPr lang="hr-HR" dirty="0" smtClean="0"/>
              <a:t>POLITIČKO OKRUŽENJE</a:t>
            </a:r>
            <a:endParaRPr lang="hr-HR" dirty="0"/>
          </a:p>
        </p:txBody>
      </p:sp>
      <p:sp>
        <p:nvSpPr>
          <p:cNvPr id="5" name="Rectangle 4"/>
          <p:cNvSpPr/>
          <p:nvPr/>
        </p:nvSpPr>
        <p:spPr>
          <a:xfrm>
            <a:off x="107504" y="4491407"/>
            <a:ext cx="8928992" cy="2123658"/>
          </a:xfrm>
          <a:prstGeom prst="rect">
            <a:avLst/>
          </a:prstGeom>
        </p:spPr>
        <p:txBody>
          <a:bodyPr wrap="square">
            <a:spAutoFit/>
          </a:bodyPr>
          <a:lstStyle/>
          <a:p>
            <a:r>
              <a:rPr lang="hr-HR" sz="2200" i="1" dirty="0">
                <a:latin typeface="Calibri" panose="020F0502020204030204" pitchFamily="34" charset="0"/>
              </a:rPr>
              <a:t>Grad New York 1990. je godine </a:t>
            </a:r>
            <a:r>
              <a:rPr lang="hr-HR" sz="2200" b="1" i="1" dirty="0">
                <a:solidFill>
                  <a:srgbClr val="FFC000"/>
                </a:solidFill>
                <a:latin typeface="Calibri" panose="020F0502020204030204" pitchFamily="34" charset="0"/>
              </a:rPr>
              <a:t>povisio svoje poreze za </a:t>
            </a:r>
            <a:r>
              <a:rPr lang="hr-HR" sz="2200" b="1" i="1" dirty="0" smtClean="0">
                <a:solidFill>
                  <a:srgbClr val="FFC000"/>
                </a:solidFill>
                <a:latin typeface="Calibri" panose="020F0502020204030204" pitchFamily="34" charset="0"/>
              </a:rPr>
              <a:t>21% za </a:t>
            </a:r>
            <a:r>
              <a:rPr lang="hr-HR" sz="2200" b="1" i="1" dirty="0">
                <a:solidFill>
                  <a:srgbClr val="FFC000"/>
                </a:solidFill>
                <a:latin typeface="Calibri" panose="020F0502020204030204" pitchFamily="34" charset="0"/>
              </a:rPr>
              <a:t>sobe skuplje od 100 dolara</a:t>
            </a:r>
            <a:r>
              <a:rPr lang="hr-HR" sz="2200" i="1" dirty="0">
                <a:latin typeface="Calibri" panose="020F0502020204030204" pitchFamily="34" charset="0"/>
              </a:rPr>
              <a:t>. Mnogi organizatori konvencija i </a:t>
            </a:r>
            <a:r>
              <a:rPr lang="hr-HR" sz="2200" i="1" dirty="0" smtClean="0">
                <a:latin typeface="Calibri" panose="020F0502020204030204" pitchFamily="34" charset="0"/>
              </a:rPr>
              <a:t>sastanaka izbjegavali </a:t>
            </a:r>
            <a:r>
              <a:rPr lang="hr-HR" sz="2200" i="1" dirty="0">
                <a:latin typeface="Calibri" panose="020F0502020204030204" pitchFamily="34" charset="0"/>
              </a:rPr>
              <a:t>su New York zbog tih </a:t>
            </a:r>
            <a:r>
              <a:rPr lang="hr-HR" sz="2200" i="1" dirty="0" smtClean="0">
                <a:latin typeface="Calibri" panose="020F0502020204030204" pitchFamily="34" charset="0"/>
              </a:rPr>
              <a:t>nepopularnih </a:t>
            </a:r>
            <a:r>
              <a:rPr lang="hr-HR" sz="2200" i="1" dirty="0">
                <a:latin typeface="Calibri" panose="020F0502020204030204" pitchFamily="34" charset="0"/>
              </a:rPr>
              <a:t>poreza; </a:t>
            </a:r>
            <a:r>
              <a:rPr lang="hr-HR" sz="2200" i="1" dirty="0" smtClean="0">
                <a:latin typeface="Calibri" panose="020F0502020204030204" pitchFamily="34" charset="0"/>
              </a:rPr>
              <a:t>jednostavno su </a:t>
            </a:r>
            <a:r>
              <a:rPr lang="hr-HR" sz="2200" i="1" dirty="0">
                <a:latin typeface="Calibri" panose="020F0502020204030204" pitchFamily="34" charset="0"/>
              </a:rPr>
              <a:t>svoj posao prebacili negdje drugdje. </a:t>
            </a:r>
            <a:r>
              <a:rPr lang="hr-HR" sz="2200" b="1" i="1" dirty="0">
                <a:solidFill>
                  <a:srgbClr val="FFC000"/>
                </a:solidFill>
                <a:latin typeface="Calibri" panose="020F0502020204030204" pitchFamily="34" charset="0"/>
              </a:rPr>
              <a:t>Posao s konvencijama se </a:t>
            </a:r>
            <a:r>
              <a:rPr lang="hr-HR" sz="2200" b="1" i="1" dirty="0" smtClean="0">
                <a:solidFill>
                  <a:srgbClr val="FFC000"/>
                </a:solidFill>
                <a:latin typeface="Calibri" panose="020F0502020204030204" pitchFamily="34" charset="0"/>
              </a:rPr>
              <a:t>smanjio za 37 </a:t>
            </a:r>
            <a:r>
              <a:rPr lang="hr-HR" sz="2200" b="1" i="1" dirty="0">
                <a:solidFill>
                  <a:srgbClr val="FFC000"/>
                </a:solidFill>
                <a:latin typeface="Calibri" panose="020F0502020204030204" pitchFamily="34" charset="0"/>
              </a:rPr>
              <a:t>posto u sljedeće tri godine i ukupan prihod od poreza pao je unatoč </a:t>
            </a:r>
            <a:r>
              <a:rPr lang="hr-HR" sz="2200" b="1" i="1" dirty="0" smtClean="0">
                <a:solidFill>
                  <a:srgbClr val="FFC000"/>
                </a:solidFill>
                <a:latin typeface="Calibri" panose="020F0502020204030204" pitchFamily="34" charset="0"/>
              </a:rPr>
              <a:t>povećanju poreza</a:t>
            </a:r>
            <a:r>
              <a:rPr lang="hr-HR" sz="2200" b="1" i="1" dirty="0">
                <a:solidFill>
                  <a:srgbClr val="FFC000"/>
                </a:solidFill>
                <a:latin typeface="Calibri" panose="020F0502020204030204" pitchFamily="34" charset="0"/>
              </a:rPr>
              <a:t>.</a:t>
            </a:r>
            <a:r>
              <a:rPr lang="hr-HR" sz="2200" i="1" dirty="0">
                <a:latin typeface="Calibri" panose="020F0502020204030204" pitchFamily="34" charset="0"/>
              </a:rPr>
              <a:t> Jedini je stvarni gubitnik bila ugostiteljska i hotelijerska </a:t>
            </a:r>
            <a:r>
              <a:rPr lang="hr-HR" sz="2200" i="1" dirty="0" smtClean="0">
                <a:latin typeface="Calibri" panose="020F0502020204030204" pitchFamily="34" charset="0"/>
              </a:rPr>
              <a:t>industrija grada </a:t>
            </a:r>
            <a:r>
              <a:rPr lang="hr-HR" sz="2200" i="1" dirty="0">
                <a:latin typeface="Calibri" panose="020F0502020204030204" pitchFamily="34" charset="0"/>
              </a:rPr>
              <a:t>New Yorka. </a:t>
            </a:r>
          </a:p>
        </p:txBody>
      </p:sp>
      <p:cxnSp>
        <p:nvCxnSpPr>
          <p:cNvPr id="7" name="Straight Connector 6"/>
          <p:cNvCxnSpPr/>
          <p:nvPr/>
        </p:nvCxnSpPr>
        <p:spPr>
          <a:xfrm>
            <a:off x="107504" y="440101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7504" y="670545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5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50"/>
                                        <p:tgtEl>
                                          <p:spTgt spid="8"/>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a:srcRect l="7617" t="10255" r="10351" b="55779"/>
          <a:stretch>
            <a:fillRect/>
          </a:stretch>
        </p:blipFill>
        <p:spPr bwMode="auto">
          <a:xfrm>
            <a:off x="0" y="714356"/>
            <a:ext cx="9144000" cy="3000372"/>
          </a:xfrm>
          <a:prstGeom prst="rect">
            <a:avLst/>
          </a:prstGeom>
          <a:noFill/>
          <a:ln w="9525">
            <a:noFill/>
            <a:miter lim="800000"/>
            <a:headEnd/>
            <a:tailEnd/>
          </a:ln>
          <a:effectLst/>
        </p:spPr>
      </p:pic>
      <p:sp>
        <p:nvSpPr>
          <p:cNvPr id="6" name="Prostoručno 5"/>
          <p:cNvSpPr/>
          <p:nvPr/>
        </p:nvSpPr>
        <p:spPr bwMode="auto">
          <a:xfrm>
            <a:off x="1428108" y="1832527"/>
            <a:ext cx="7017249" cy="1066800"/>
          </a:xfrm>
          <a:custGeom>
            <a:avLst/>
            <a:gdLst>
              <a:gd name="connsiteX0" fmla="*/ 0 w 7017249"/>
              <a:gd name="connsiteY0" fmla="*/ 371582 h 1066800"/>
              <a:gd name="connsiteX1" fmla="*/ 1243173 w 7017249"/>
              <a:gd name="connsiteY1" fmla="*/ 63357 h 1066800"/>
              <a:gd name="connsiteX2" fmla="*/ 2393879 w 7017249"/>
              <a:gd name="connsiteY2" fmla="*/ 279114 h 1066800"/>
              <a:gd name="connsiteX3" fmla="*/ 3524036 w 7017249"/>
              <a:gd name="connsiteY3" fmla="*/ 1039402 h 1066800"/>
              <a:gd name="connsiteX4" fmla="*/ 4705564 w 7017249"/>
              <a:gd name="connsiteY4" fmla="*/ 443501 h 1066800"/>
              <a:gd name="connsiteX5" fmla="*/ 5845995 w 7017249"/>
              <a:gd name="connsiteY5" fmla="*/ 73631 h 1066800"/>
              <a:gd name="connsiteX6" fmla="*/ 7017249 w 7017249"/>
              <a:gd name="connsiteY6" fmla="*/ 1712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249" h="1066800">
                <a:moveTo>
                  <a:pt x="0" y="371582"/>
                </a:moveTo>
                <a:cubicBezTo>
                  <a:pt x="422096" y="225175"/>
                  <a:pt x="844193" y="78768"/>
                  <a:pt x="1243173" y="63357"/>
                </a:cubicBezTo>
                <a:cubicBezTo>
                  <a:pt x="1642153" y="47946"/>
                  <a:pt x="2013735" y="116440"/>
                  <a:pt x="2393879" y="279114"/>
                </a:cubicBezTo>
                <a:cubicBezTo>
                  <a:pt x="2774023" y="441788"/>
                  <a:pt x="3138755" y="1012004"/>
                  <a:pt x="3524036" y="1039402"/>
                </a:cubicBezTo>
                <a:cubicBezTo>
                  <a:pt x="3909317" y="1066800"/>
                  <a:pt x="4318571" y="604463"/>
                  <a:pt x="4705564" y="443501"/>
                </a:cubicBezTo>
                <a:cubicBezTo>
                  <a:pt x="5092557" y="282539"/>
                  <a:pt x="5460714" y="147263"/>
                  <a:pt x="5845995" y="73631"/>
                </a:cubicBezTo>
                <a:cubicBezTo>
                  <a:pt x="6231276" y="0"/>
                  <a:pt x="6624262" y="856"/>
                  <a:pt x="7017249" y="1712"/>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8" name="Pravokutnik 7"/>
          <p:cNvSpPr/>
          <p:nvPr/>
        </p:nvSpPr>
        <p:spPr bwMode="auto">
          <a:xfrm>
            <a:off x="1071538" y="1714464"/>
            <a:ext cx="857256"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7.929</a:t>
            </a:r>
            <a:endParaRPr kumimoji="0" lang="hr-HR" sz="1800" b="1" i="0" u="none" strike="noStrike" cap="none" normalizeH="0" baseline="0" dirty="0" smtClean="0">
              <a:ln>
                <a:noFill/>
              </a:ln>
              <a:solidFill>
                <a:schemeClr val="bg1"/>
              </a:solidFill>
              <a:effectLst/>
              <a:latin typeface="Arial" charset="0"/>
            </a:endParaRPr>
          </a:p>
        </p:txBody>
      </p:sp>
      <p:sp>
        <p:nvSpPr>
          <p:cNvPr id="10" name="Pravokutnik 9"/>
          <p:cNvSpPr/>
          <p:nvPr/>
        </p:nvSpPr>
        <p:spPr bwMode="auto">
          <a:xfrm>
            <a:off x="3428992" y="164302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8.498</a:t>
            </a:r>
            <a:endParaRPr kumimoji="0" lang="hr-HR" sz="1800" b="1" i="0" u="none" strike="noStrike" cap="none" normalizeH="0" baseline="0" dirty="0" smtClean="0">
              <a:ln>
                <a:noFill/>
              </a:ln>
              <a:solidFill>
                <a:schemeClr val="bg1"/>
              </a:solidFill>
              <a:effectLst/>
              <a:latin typeface="Arial" charset="0"/>
            </a:endParaRPr>
          </a:p>
        </p:txBody>
      </p:sp>
      <p:sp>
        <p:nvSpPr>
          <p:cNvPr id="11" name="Pravokutnik 10"/>
          <p:cNvSpPr/>
          <p:nvPr/>
        </p:nvSpPr>
        <p:spPr bwMode="auto">
          <a:xfrm>
            <a:off x="4572000" y="242884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2.438</a:t>
            </a:r>
            <a:endParaRPr kumimoji="0" lang="hr-HR" sz="1800" b="1" i="0" u="none" strike="noStrike" cap="none" normalizeH="0" baseline="0" dirty="0" smtClean="0">
              <a:ln>
                <a:noFill/>
              </a:ln>
              <a:solidFill>
                <a:schemeClr val="bg1"/>
              </a:solidFill>
              <a:effectLst/>
              <a:latin typeface="Arial" charset="0"/>
            </a:endParaRPr>
          </a:p>
        </p:txBody>
      </p:sp>
      <p:sp>
        <p:nvSpPr>
          <p:cNvPr id="12" name="Pravokutnik 11"/>
          <p:cNvSpPr/>
          <p:nvPr/>
        </p:nvSpPr>
        <p:spPr bwMode="auto">
          <a:xfrm>
            <a:off x="5715008" y="1785902"/>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7.136</a:t>
            </a:r>
            <a:endParaRPr kumimoji="0" lang="hr-HR" sz="1800" b="1" i="0" u="none" strike="noStrike" cap="none" normalizeH="0" baseline="0" dirty="0" smtClean="0">
              <a:ln>
                <a:noFill/>
              </a:ln>
              <a:solidFill>
                <a:schemeClr val="bg1"/>
              </a:solidFill>
              <a:effectLst/>
              <a:latin typeface="Arial" charset="0"/>
            </a:endParaRPr>
          </a:p>
        </p:txBody>
      </p:sp>
      <p:sp>
        <p:nvSpPr>
          <p:cNvPr id="23" name="Pravokutnik 22"/>
          <p:cNvSpPr/>
          <p:nvPr/>
        </p:nvSpPr>
        <p:spPr bwMode="auto">
          <a:xfrm>
            <a:off x="2214546"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4" name="Pravokutnik 13"/>
          <p:cNvSpPr/>
          <p:nvPr/>
        </p:nvSpPr>
        <p:spPr bwMode="auto">
          <a:xfrm>
            <a:off x="8001024"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10.604</a:t>
            </a:r>
            <a:endParaRPr kumimoji="0" lang="hr-HR" sz="1800" b="1" i="0" u="none" strike="noStrike" cap="none" normalizeH="0" baseline="0" dirty="0" smtClean="0">
              <a:ln>
                <a:noFill/>
              </a:ln>
              <a:solidFill>
                <a:schemeClr val="bg1"/>
              </a:solidFill>
              <a:effectLst/>
              <a:latin typeface="Arial" charset="0"/>
            </a:endParaRPr>
          </a:p>
        </p:txBody>
      </p:sp>
      <p:pic>
        <p:nvPicPr>
          <p:cNvPr id="2050" name="Picture 2"/>
          <p:cNvPicPr>
            <a:picLocks noChangeAspect="1" noChangeArrowheads="1"/>
          </p:cNvPicPr>
          <p:nvPr/>
        </p:nvPicPr>
        <p:blipFill>
          <a:blip r:embed="rId2"/>
          <a:srcRect l="7617" t="56351" r="10351" b="12109"/>
          <a:stretch>
            <a:fillRect/>
          </a:stretch>
        </p:blipFill>
        <p:spPr bwMode="auto">
          <a:xfrm>
            <a:off x="0" y="3786190"/>
            <a:ext cx="9144000" cy="2786082"/>
          </a:xfrm>
          <a:prstGeom prst="rect">
            <a:avLst/>
          </a:prstGeom>
          <a:noFill/>
          <a:ln w="9525">
            <a:noFill/>
            <a:miter lim="800000"/>
            <a:headEnd/>
            <a:tailEnd/>
          </a:ln>
          <a:effectLst/>
        </p:spPr>
      </p:pic>
      <p:sp>
        <p:nvSpPr>
          <p:cNvPr id="7" name="Prostoručno 6"/>
          <p:cNvSpPr/>
          <p:nvPr/>
        </p:nvSpPr>
        <p:spPr bwMode="auto">
          <a:xfrm>
            <a:off x="1428108" y="4548263"/>
            <a:ext cx="6955604" cy="1287694"/>
          </a:xfrm>
          <a:custGeom>
            <a:avLst/>
            <a:gdLst>
              <a:gd name="connsiteX0" fmla="*/ 0 w 6955604"/>
              <a:gd name="connsiteY0" fmla="*/ 323636 h 1287694"/>
              <a:gd name="connsiteX1" fmla="*/ 1171254 w 6955604"/>
              <a:gd name="connsiteY1" fmla="*/ 5137 h 1287694"/>
              <a:gd name="connsiteX2" fmla="*/ 2342508 w 6955604"/>
              <a:gd name="connsiteY2" fmla="*/ 354458 h 1287694"/>
              <a:gd name="connsiteX3" fmla="*/ 3462391 w 6955604"/>
              <a:gd name="connsiteY3" fmla="*/ 1238036 h 1287694"/>
              <a:gd name="connsiteX4" fmla="*/ 4633645 w 6955604"/>
              <a:gd name="connsiteY4" fmla="*/ 652409 h 1287694"/>
              <a:gd name="connsiteX5" fmla="*/ 5794625 w 6955604"/>
              <a:gd name="connsiteY5" fmla="*/ 354458 h 1287694"/>
              <a:gd name="connsiteX6" fmla="*/ 6955604 w 6955604"/>
              <a:gd name="connsiteY6" fmla="*/ 251717 h 128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5604" h="1287694">
                <a:moveTo>
                  <a:pt x="0" y="323636"/>
                </a:moveTo>
                <a:cubicBezTo>
                  <a:pt x="390418" y="161818"/>
                  <a:pt x="780836" y="0"/>
                  <a:pt x="1171254" y="5137"/>
                </a:cubicBezTo>
                <a:cubicBezTo>
                  <a:pt x="1561672" y="10274"/>
                  <a:pt x="1960652" y="148975"/>
                  <a:pt x="2342508" y="354458"/>
                </a:cubicBezTo>
                <a:cubicBezTo>
                  <a:pt x="2724364" y="559941"/>
                  <a:pt x="3080535" y="1188378"/>
                  <a:pt x="3462391" y="1238036"/>
                </a:cubicBezTo>
                <a:cubicBezTo>
                  <a:pt x="3844247" y="1287694"/>
                  <a:pt x="4244939" y="799672"/>
                  <a:pt x="4633645" y="652409"/>
                </a:cubicBezTo>
                <a:cubicBezTo>
                  <a:pt x="5022351" y="505146"/>
                  <a:pt x="5407632" y="421240"/>
                  <a:pt x="5794625" y="354458"/>
                </a:cubicBezTo>
                <a:cubicBezTo>
                  <a:pt x="6181618" y="287676"/>
                  <a:pt x="6568611" y="269696"/>
                  <a:pt x="6955604" y="251717"/>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9" name="Pravokutnik 8"/>
          <p:cNvSpPr/>
          <p:nvPr/>
        </p:nvSpPr>
        <p:spPr bwMode="auto">
          <a:xfrm>
            <a:off x="221454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10.125</a:t>
            </a:r>
            <a:endParaRPr kumimoji="0" lang="hr-HR" sz="1800" b="1" i="0" u="none" strike="noStrike" cap="none" normalizeH="0" baseline="0" dirty="0" smtClean="0">
              <a:ln>
                <a:noFill/>
              </a:ln>
              <a:solidFill>
                <a:schemeClr val="bg1"/>
              </a:solidFill>
              <a:effectLst/>
              <a:latin typeface="Arial" charset="0"/>
            </a:endParaRPr>
          </a:p>
        </p:txBody>
      </p:sp>
      <p:sp>
        <p:nvSpPr>
          <p:cNvPr id="15" name="Pravokutnik 14"/>
          <p:cNvSpPr/>
          <p:nvPr/>
        </p:nvSpPr>
        <p:spPr bwMode="auto">
          <a:xfrm>
            <a:off x="1071538" y="4357718"/>
            <a:ext cx="1000132"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53.600</a:t>
            </a:r>
            <a:endParaRPr kumimoji="0" lang="hr-HR" sz="1800" b="1" i="0" u="none" strike="noStrike" cap="none" normalizeH="0" baseline="0" dirty="0" smtClean="0">
              <a:ln>
                <a:noFill/>
              </a:ln>
              <a:solidFill>
                <a:schemeClr val="bg1"/>
              </a:solidFill>
              <a:effectLst/>
              <a:latin typeface="Arial" charset="0"/>
            </a:endParaRPr>
          </a:p>
        </p:txBody>
      </p:sp>
      <p:sp>
        <p:nvSpPr>
          <p:cNvPr id="16" name="Pravokutnik 15"/>
          <p:cNvSpPr/>
          <p:nvPr/>
        </p:nvSpPr>
        <p:spPr bwMode="auto">
          <a:xfrm>
            <a:off x="2214546" y="414340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67.665</a:t>
            </a:r>
            <a:endParaRPr kumimoji="0" lang="hr-HR" sz="1800" b="1" i="0" u="none" strike="noStrike" cap="none" normalizeH="0" baseline="0" dirty="0" smtClean="0">
              <a:ln>
                <a:noFill/>
              </a:ln>
              <a:solidFill>
                <a:schemeClr val="bg1"/>
              </a:solidFill>
              <a:effectLst/>
              <a:latin typeface="Arial" charset="0"/>
            </a:endParaRPr>
          </a:p>
        </p:txBody>
      </p:sp>
      <p:sp>
        <p:nvSpPr>
          <p:cNvPr id="17" name="Pravokutnik 16"/>
          <p:cNvSpPr/>
          <p:nvPr/>
        </p:nvSpPr>
        <p:spPr bwMode="auto">
          <a:xfrm>
            <a:off x="3428992"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52.523</a:t>
            </a:r>
            <a:endParaRPr kumimoji="0" lang="hr-HR" sz="1800" b="1" i="0" u="none" strike="noStrike" cap="none" normalizeH="0" baseline="0" dirty="0" smtClean="0">
              <a:ln>
                <a:noFill/>
              </a:ln>
              <a:solidFill>
                <a:schemeClr val="bg1"/>
              </a:solidFill>
              <a:effectLst/>
              <a:latin typeface="Arial" charset="0"/>
            </a:endParaRPr>
          </a:p>
        </p:txBody>
      </p:sp>
      <p:sp>
        <p:nvSpPr>
          <p:cNvPr id="18" name="Pravokutnik 17"/>
          <p:cNvSpPr/>
          <p:nvPr/>
        </p:nvSpPr>
        <p:spPr bwMode="auto">
          <a:xfrm>
            <a:off x="4572000" y="5357850"/>
            <a:ext cx="1071570"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12.885</a:t>
            </a:r>
            <a:endParaRPr kumimoji="0" lang="hr-HR" sz="1800" b="1" i="0" u="none" strike="noStrike" cap="none" normalizeH="0" baseline="0" dirty="0" smtClean="0">
              <a:ln>
                <a:noFill/>
              </a:ln>
              <a:solidFill>
                <a:schemeClr val="bg1"/>
              </a:solidFill>
              <a:effectLst/>
              <a:latin typeface="Arial" charset="0"/>
            </a:endParaRPr>
          </a:p>
        </p:txBody>
      </p:sp>
      <p:sp>
        <p:nvSpPr>
          <p:cNvPr id="19" name="Pravokutnik 18"/>
          <p:cNvSpPr/>
          <p:nvPr/>
        </p:nvSpPr>
        <p:spPr bwMode="auto">
          <a:xfrm>
            <a:off x="5643570" y="478634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39.183</a:t>
            </a:r>
            <a:endParaRPr kumimoji="0" lang="hr-HR" sz="1800" b="1" i="0" u="none" strike="noStrike" cap="none" normalizeH="0" baseline="0" dirty="0" smtClean="0">
              <a:ln>
                <a:noFill/>
              </a:ln>
              <a:solidFill>
                <a:schemeClr val="bg1"/>
              </a:solidFill>
              <a:effectLst/>
              <a:latin typeface="Arial" charset="0"/>
            </a:endParaRPr>
          </a:p>
        </p:txBody>
      </p:sp>
      <p:sp>
        <p:nvSpPr>
          <p:cNvPr id="20" name="Pravokutnik 19"/>
          <p:cNvSpPr/>
          <p:nvPr/>
        </p:nvSpPr>
        <p:spPr bwMode="auto">
          <a:xfrm>
            <a:off x="6786578"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51.421</a:t>
            </a:r>
            <a:endParaRPr kumimoji="0" lang="hr-HR" sz="1800" b="1" i="0" u="none" strike="noStrike" cap="none" normalizeH="0" baseline="0" dirty="0" smtClean="0">
              <a:ln>
                <a:noFill/>
              </a:ln>
              <a:solidFill>
                <a:schemeClr val="bg1"/>
              </a:solidFill>
              <a:effectLst/>
              <a:latin typeface="Arial" charset="0"/>
            </a:endParaRPr>
          </a:p>
        </p:txBody>
      </p:sp>
      <p:sp>
        <p:nvSpPr>
          <p:cNvPr id="21" name="Pravokutnik 20"/>
          <p:cNvSpPr/>
          <p:nvPr/>
        </p:nvSpPr>
        <p:spPr bwMode="auto">
          <a:xfrm>
            <a:off x="8001024"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56.416</a:t>
            </a:r>
            <a:endParaRPr kumimoji="0" lang="hr-HR" sz="1800" b="1" i="0" u="none" strike="noStrike" cap="none" normalizeH="0" baseline="0" dirty="0" smtClean="0">
              <a:ln>
                <a:noFill/>
              </a:ln>
              <a:solidFill>
                <a:schemeClr val="bg1"/>
              </a:solidFill>
              <a:effectLst/>
              <a:latin typeface="Arial" charset="0"/>
            </a:endParaRPr>
          </a:p>
        </p:txBody>
      </p:sp>
      <p:sp>
        <p:nvSpPr>
          <p:cNvPr id="24" name="Pravokutnik 23"/>
          <p:cNvSpPr/>
          <p:nvPr/>
        </p:nvSpPr>
        <p:spPr bwMode="auto">
          <a:xfrm>
            <a:off x="2214546" y="414340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28" name="Pravokutnik 27"/>
          <p:cNvSpPr/>
          <p:nvPr/>
        </p:nvSpPr>
        <p:spPr bwMode="auto">
          <a:xfrm>
            <a:off x="6786578" y="4429156"/>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3" name="Pravokutnik 12"/>
          <p:cNvSpPr/>
          <p:nvPr/>
        </p:nvSpPr>
        <p:spPr bwMode="auto">
          <a:xfrm>
            <a:off x="685801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9.995</a:t>
            </a:r>
            <a:endParaRPr kumimoji="0" lang="hr-HR" sz="1800" b="1" i="0" u="none" strike="noStrike" cap="none" normalizeH="0" baseline="0" dirty="0" smtClean="0">
              <a:ln>
                <a:noFill/>
              </a:ln>
              <a:solidFill>
                <a:schemeClr val="bg1"/>
              </a:solidFill>
              <a:effectLst/>
              <a:latin typeface="Arial" charset="0"/>
            </a:endParaRPr>
          </a:p>
        </p:txBody>
      </p:sp>
      <p:sp>
        <p:nvSpPr>
          <p:cNvPr id="27" name="Pravokutnik 26"/>
          <p:cNvSpPr/>
          <p:nvPr/>
        </p:nvSpPr>
        <p:spPr bwMode="auto">
          <a:xfrm>
            <a:off x="6786578"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31" name="Title 30"/>
          <p:cNvSpPr>
            <a:spLocks noGrp="1"/>
          </p:cNvSpPr>
          <p:nvPr>
            <p:ph type="title"/>
          </p:nvPr>
        </p:nvSpPr>
        <p:spPr/>
        <p:txBody>
          <a:bodyPr/>
          <a:lstStyle/>
          <a:p>
            <a:r>
              <a:rPr lang="hr-HR" dirty="0" smtClean="0"/>
              <a:t>UTJECAJ POLITIČKOG OKRUŽENJA</a:t>
            </a:r>
            <a:endParaRPr lang="hr-HR" dirty="0"/>
          </a:p>
        </p:txBody>
      </p:sp>
    </p:spTree>
    <p:extLst>
      <p:ext uri="{BB962C8B-B14F-4D97-AF65-F5344CB8AC3E}">
        <p14:creationId xmlns:p14="http://schemas.microsoft.com/office/powerpoint/2010/main" val="195662850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fade">
                                      <p:cBhvr>
                                        <p:cTn id="24" dur="500"/>
                                        <p:tgtEl>
                                          <p:spTgt spid="16">
                                            <p:txEl>
                                              <p:pRg st="0" end="0"/>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Effect transition="in" filter="fade">
                                      <p:cBhvr>
                                        <p:cTn id="38" dur="500"/>
                                        <p:tgtEl>
                                          <p:spTgt spid="1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500"/>
                                        <p:tgtEl>
                                          <p:spTgt spid="13">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fade">
                                      <p:cBhvr>
                                        <p:cTn id="56" dur="500"/>
                                        <p:tgtEl>
                                          <p:spTgt spid="14">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animEffect transition="in" filter="fade">
                                      <p:cBhvr>
                                        <p:cTn id="59" dur="500"/>
                                        <p:tgtEl>
                                          <p:spTgt spid="21">
                                            <p:txEl>
                                              <p:pRg st="0" end="0"/>
                                            </p:txEl>
                                          </p:spTgt>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uild="allAtOnce"/>
      <p:bldP spid="10" grpId="0" build="allAtOnce"/>
      <p:bldP spid="11" grpId="0" build="allAtOnce"/>
      <p:bldP spid="12" grpId="0" build="allAtOnce"/>
      <p:bldP spid="23" grpId="0" animBg="1"/>
      <p:bldP spid="14" grpId="0" build="allAtOnce"/>
      <p:bldP spid="7" grpId="0" animBg="1"/>
      <p:bldP spid="9" grpId="0" build="allAtOnce"/>
      <p:bldP spid="15" grpId="0" build="allAtOnce"/>
      <p:bldP spid="16" grpId="0" build="allAtOnce"/>
      <p:bldP spid="17" grpId="0" build="allAtOnce"/>
      <p:bldP spid="18" grpId="0" build="allAtOnce"/>
      <p:bldP spid="19" grpId="0" build="allAtOnce"/>
      <p:bldP spid="20" grpId="0" build="allAtOnce"/>
      <p:bldP spid="21" grpId="0" build="allAtOnce"/>
      <p:bldP spid="24" grpId="0" animBg="1"/>
      <p:bldP spid="28" grpId="0" animBg="1"/>
      <p:bldP spid="13" grpId="0" build="allAtOnce"/>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 y="857232"/>
            <a:ext cx="9144416" cy="5500726"/>
          </a:xfrm>
        </p:spPr>
        <p:txBody>
          <a:bodyPr/>
          <a:lstStyle/>
          <a:p>
            <a:pPr marL="360000" lvl="0" indent="-360000">
              <a:spcBef>
                <a:spcPts val="1800"/>
              </a:spcBef>
              <a:buSzPct val="100000"/>
              <a:buFont typeface="Calibri" pitchFamily="34" charset="0"/>
              <a:buChar char="─"/>
            </a:pPr>
            <a:r>
              <a:rPr lang="hr-HR" sz="2400" dirty="0" smtClean="0"/>
              <a:t>sastoji se od </a:t>
            </a:r>
            <a:r>
              <a:rPr lang="hr-HR" sz="2400" b="1" dirty="0" smtClean="0">
                <a:solidFill>
                  <a:srgbClr val="FFC000"/>
                </a:solidFill>
              </a:rPr>
              <a:t>institucija</a:t>
            </a:r>
            <a:r>
              <a:rPr lang="hr-HR" sz="2400" dirty="0" smtClean="0"/>
              <a:t> i drugih sila koje utječu na osnovne vrijednosti, doživljaje, sklonosti i ponašanje društva</a:t>
            </a:r>
          </a:p>
          <a:p>
            <a:pPr marL="360000" lvl="0" indent="-360000">
              <a:spcBef>
                <a:spcPts val="1800"/>
              </a:spcBef>
              <a:buSzPct val="100000"/>
              <a:buFont typeface="Calibri" pitchFamily="34" charset="0"/>
              <a:buChar char="─"/>
            </a:pPr>
            <a:r>
              <a:rPr lang="hr-HR" sz="2400" dirty="0" smtClean="0"/>
              <a:t>globalni trend u turizmu je </a:t>
            </a:r>
            <a:r>
              <a:rPr lang="hr-HR" sz="2400" b="1" dirty="0" smtClean="0">
                <a:solidFill>
                  <a:srgbClr val="FFC000"/>
                </a:solidFill>
              </a:rPr>
              <a:t>zahtjev za autentičnošću</a:t>
            </a:r>
          </a:p>
          <a:p>
            <a:pPr marL="360000" lvl="0" indent="-360000">
              <a:spcBef>
                <a:spcPts val="1800"/>
              </a:spcBef>
              <a:buSzPct val="100000"/>
              <a:buFont typeface="Calibri" pitchFamily="34" charset="0"/>
              <a:buChar char="─"/>
            </a:pPr>
            <a:r>
              <a:rPr lang="hr-HR" sz="2400" dirty="0" smtClean="0"/>
              <a:t>upoznavanje lokalnih običaja i kulture (materijalne i nematerijalne)</a:t>
            </a:r>
          </a:p>
          <a:p>
            <a:pPr marL="360000" lvl="0" indent="-360000">
              <a:spcBef>
                <a:spcPts val="1800"/>
              </a:spcBef>
              <a:buSzPct val="100000"/>
              <a:buFont typeface="Calibri" pitchFamily="34" charset="0"/>
              <a:buChar char="─"/>
            </a:pPr>
            <a:r>
              <a:rPr lang="hr-HR" sz="2400" dirty="0" smtClean="0"/>
              <a:t>razvoj turizma potiče obnovu i zaštitu spomenika kulture, organizaciju kulturnih manifestacija i priredbi, obnavljanje starih običaja, </a:t>
            </a:r>
            <a:r>
              <a:rPr lang="hr-HR" sz="2400" dirty="0" err="1" smtClean="0"/>
              <a:t>obrta..</a:t>
            </a:r>
            <a:r>
              <a:rPr lang="hr-HR" sz="2400" dirty="0" smtClean="0"/>
              <a:t>.</a:t>
            </a:r>
          </a:p>
          <a:p>
            <a:pPr marL="360000" lvl="0" indent="-360000">
              <a:spcBef>
                <a:spcPts val="1800"/>
              </a:spcBef>
              <a:buSzPct val="100000"/>
              <a:buFont typeface="Calibri" pitchFamily="34" charset="0"/>
              <a:buChar char="─"/>
            </a:pPr>
            <a:r>
              <a:rPr lang="hr-HR" sz="2400" i="1" dirty="0" smtClean="0"/>
              <a:t>npr. Pag - srednjovjekovni grad, </a:t>
            </a:r>
            <a:r>
              <a:rPr lang="hr-HR" sz="2400" i="1" dirty="0" err="1" smtClean="0"/>
              <a:t>Špancirfest</a:t>
            </a:r>
            <a:r>
              <a:rPr lang="hr-HR" sz="2400" i="1" dirty="0" smtClean="0"/>
              <a:t> i </a:t>
            </a:r>
            <a:r>
              <a:rPr lang="hr-HR" sz="2400" i="1" dirty="0" err="1" smtClean="0"/>
              <a:t>sl</a:t>
            </a:r>
            <a:r>
              <a:rPr lang="hr-HR" sz="2400" i="1" dirty="0" smtClean="0"/>
              <a:t>. </a:t>
            </a:r>
          </a:p>
          <a:p>
            <a:pPr marL="360000" lvl="0" indent="-360000">
              <a:spcBef>
                <a:spcPts val="1800"/>
              </a:spcBef>
              <a:buSzPct val="100000"/>
              <a:buFont typeface="Calibri" pitchFamily="34" charset="0"/>
              <a:buChar char="─"/>
            </a:pPr>
            <a:r>
              <a:rPr lang="hr-HR" sz="2400" dirty="0" smtClean="0"/>
              <a:t>negativan utjecaj turizma na kulturu (masovni turizam i slabljenje </a:t>
            </a:r>
            <a:br>
              <a:rPr lang="hr-HR" sz="2400" dirty="0" smtClean="0"/>
            </a:br>
            <a:r>
              <a:rPr lang="hr-HR" sz="2400" dirty="0" smtClean="0"/>
              <a:t>izvornog identiteta, </a:t>
            </a:r>
            <a:r>
              <a:rPr lang="hr-HR" sz="2400" dirty="0" err="1" smtClean="0"/>
              <a:t>gastronomija..</a:t>
            </a:r>
            <a:r>
              <a:rPr lang="hr-HR" sz="2400" dirty="0" smtClean="0"/>
              <a:t>.)</a:t>
            </a:r>
          </a:p>
        </p:txBody>
      </p:sp>
      <p:sp>
        <p:nvSpPr>
          <p:cNvPr id="3" name="Title 2"/>
          <p:cNvSpPr>
            <a:spLocks noGrp="1"/>
          </p:cNvSpPr>
          <p:nvPr>
            <p:ph type="title"/>
          </p:nvPr>
        </p:nvSpPr>
        <p:spPr/>
        <p:txBody>
          <a:bodyPr/>
          <a:lstStyle/>
          <a:p>
            <a:r>
              <a:rPr lang="hr-HR" dirty="0" smtClean="0"/>
              <a:t>KULTURNO 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14" t="7749" r="49876" b="973"/>
          <a:stretch>
            <a:fillRect/>
          </a:stretch>
        </p:blipFill>
        <p:spPr bwMode="auto">
          <a:xfrm>
            <a:off x="142844" y="142852"/>
            <a:ext cx="6286544" cy="6650685"/>
          </a:xfrm>
          <a:prstGeom prst="rect">
            <a:avLst/>
          </a:prstGeom>
          <a:noFill/>
          <a:ln w="9525">
            <a:noFill/>
            <a:miter lim="800000"/>
            <a:headEnd/>
            <a:tailEnd/>
          </a:ln>
          <a:effectLst/>
        </p:spPr>
      </p:pic>
      <p:pic>
        <p:nvPicPr>
          <p:cNvPr id="3" name="Picture 2"/>
          <p:cNvPicPr>
            <a:picLocks noChangeAspect="1" noChangeArrowheads="1"/>
          </p:cNvPicPr>
          <p:nvPr/>
        </p:nvPicPr>
        <p:blipFill>
          <a:blip r:embed="rId2"/>
          <a:srcRect l="39542" t="7844" r="43750" b="3914"/>
          <a:stretch>
            <a:fillRect/>
          </a:stretch>
        </p:blipFill>
        <p:spPr bwMode="auto">
          <a:xfrm>
            <a:off x="4286280" y="142852"/>
            <a:ext cx="2143108" cy="6429420"/>
          </a:xfrm>
          <a:prstGeom prst="rect">
            <a:avLst/>
          </a:prstGeom>
          <a:noFill/>
          <a:ln w="9525">
            <a:noFill/>
            <a:miter lim="800000"/>
            <a:headEnd/>
            <a:tailEnd/>
          </a:ln>
          <a:effectLst/>
        </p:spPr>
      </p:pic>
      <p:pic>
        <p:nvPicPr>
          <p:cNvPr id="4" name="Picture 3"/>
          <p:cNvPicPr>
            <a:picLocks noChangeAspect="1" noChangeArrowheads="1"/>
          </p:cNvPicPr>
          <p:nvPr/>
        </p:nvPicPr>
        <p:blipFill>
          <a:blip r:embed="rId2"/>
          <a:srcRect l="71176" t="32369" r="10779" b="36255"/>
          <a:stretch>
            <a:fillRect/>
          </a:stretch>
        </p:blipFill>
        <p:spPr bwMode="auto">
          <a:xfrm>
            <a:off x="6643702" y="1214422"/>
            <a:ext cx="2214578" cy="2187238"/>
          </a:xfrm>
          <a:prstGeom prst="rect">
            <a:avLst/>
          </a:prstGeom>
          <a:noFill/>
          <a:ln w="28575">
            <a:solidFill>
              <a:schemeClr val="tx1"/>
            </a:solidFill>
            <a:miter lim="800000"/>
            <a:headEnd/>
            <a:tailEnd/>
          </a:ln>
          <a:effectLst/>
        </p:spPr>
      </p:pic>
      <p:sp>
        <p:nvSpPr>
          <p:cNvPr id="5" name="TextBox 4"/>
          <p:cNvSpPr txBox="1"/>
          <p:nvPr/>
        </p:nvSpPr>
        <p:spPr>
          <a:xfrm>
            <a:off x="6500858" y="142852"/>
            <a:ext cx="2643142" cy="923330"/>
          </a:xfrm>
          <a:prstGeom prst="rect">
            <a:avLst/>
          </a:prstGeom>
          <a:noFill/>
        </p:spPr>
        <p:txBody>
          <a:bodyPr wrap="square" rtlCol="0">
            <a:spAutoFit/>
          </a:bodyPr>
          <a:lstStyle/>
          <a:p>
            <a:r>
              <a:rPr lang="hr-HR" b="1" dirty="0" smtClean="0">
                <a:latin typeface="Calibri" pitchFamily="34" charset="0"/>
                <a:cs typeface="Calibri" pitchFamily="34" charset="0"/>
              </a:rPr>
              <a:t>Trend zadovoljstva gostiju</a:t>
            </a:r>
          </a:p>
          <a:p>
            <a:r>
              <a:rPr lang="hr-HR" b="1" dirty="0" smtClean="0">
                <a:latin typeface="Calibri" pitchFamily="34" charset="0"/>
                <a:cs typeface="Calibri" pitchFamily="34" charset="0"/>
              </a:rPr>
              <a:t>2004. – 2010.: Hrvatska </a:t>
            </a:r>
          </a:p>
          <a:p>
            <a:r>
              <a:rPr lang="hr-HR" i="1" dirty="0" smtClean="0">
                <a:latin typeface="Calibri" pitchFamily="34" charset="0"/>
                <a:cs typeface="Calibri" pitchFamily="34" charset="0"/>
              </a:rPr>
              <a:t>(7 obalnih županija)</a:t>
            </a:r>
            <a:endParaRPr lang="hr-HR" i="1" dirty="0">
              <a:latin typeface="Calibri" pitchFamily="34" charset="0"/>
              <a:cs typeface="Calibri" pitchFamily="34" charset="0"/>
            </a:endParaRPr>
          </a:p>
        </p:txBody>
      </p:sp>
      <p:sp>
        <p:nvSpPr>
          <p:cNvPr id="6" name="Rectangle 5"/>
          <p:cNvSpPr/>
          <p:nvPr/>
        </p:nvSpPr>
        <p:spPr>
          <a:xfrm>
            <a:off x="214282" y="428604"/>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14282" y="128586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214282" y="1928802"/>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214282" y="3214686"/>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214282" y="342900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214282" y="385762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2" name="Rectangle 11"/>
          <p:cNvSpPr/>
          <p:nvPr/>
        </p:nvSpPr>
        <p:spPr>
          <a:xfrm>
            <a:off x="214282" y="4071942"/>
            <a:ext cx="6215106" cy="252000"/>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3" name="Rectangle 12"/>
          <p:cNvSpPr/>
          <p:nvPr/>
        </p:nvSpPr>
        <p:spPr>
          <a:xfrm>
            <a:off x="214282" y="4929198"/>
            <a:ext cx="6215106" cy="28575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4" name="Rectangle 13"/>
          <p:cNvSpPr/>
          <p:nvPr/>
        </p:nvSpPr>
        <p:spPr>
          <a:xfrm>
            <a:off x="214282" y="564357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5" name="Rectangle 14"/>
          <p:cNvSpPr/>
          <p:nvPr/>
        </p:nvSpPr>
        <p:spPr>
          <a:xfrm>
            <a:off x="214282" y="235743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1052028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ZADOVOLJSTVO I VAŽNOST DESTINACIJE</a:t>
            </a:r>
            <a:endParaRPr lang="hr-HR" dirty="0"/>
          </a:p>
        </p:txBody>
      </p:sp>
      <p:grpSp>
        <p:nvGrpSpPr>
          <p:cNvPr id="15" name="Group 14"/>
          <p:cNvGrpSpPr/>
          <p:nvPr/>
        </p:nvGrpSpPr>
        <p:grpSpPr>
          <a:xfrm>
            <a:off x="684125" y="1000108"/>
            <a:ext cx="7820372" cy="5292548"/>
            <a:chOff x="1000100" y="1000108"/>
            <a:chExt cx="7072362" cy="4786322"/>
          </a:xfrm>
        </p:grpSpPr>
        <p:pic>
          <p:nvPicPr>
            <p:cNvPr id="2050" name="Picture 2"/>
            <p:cNvPicPr>
              <a:picLocks noChangeAspect="1" noChangeArrowheads="1"/>
            </p:cNvPicPr>
            <p:nvPr/>
          </p:nvPicPr>
          <p:blipFill>
            <a:blip r:embed="rId2"/>
            <a:srcRect l="4320" t="12609" r="10138"/>
            <a:stretch>
              <a:fillRect/>
            </a:stretch>
          </p:blipFill>
          <p:spPr bwMode="auto">
            <a:xfrm>
              <a:off x="1000100" y="1000108"/>
              <a:ext cx="7072362" cy="4786322"/>
            </a:xfrm>
            <a:prstGeom prst="rect">
              <a:avLst/>
            </a:prstGeom>
            <a:noFill/>
            <a:ln w="9525">
              <a:noFill/>
              <a:miter lim="800000"/>
              <a:headEnd/>
              <a:tailEnd/>
            </a:ln>
            <a:effectLst/>
          </p:spPr>
        </p:pic>
        <p:cxnSp>
          <p:nvCxnSpPr>
            <p:cNvPr id="6" name="Straight Connector 5"/>
            <p:cNvCxnSpPr/>
            <p:nvPr/>
          </p:nvCxnSpPr>
          <p:spPr>
            <a:xfrm>
              <a:off x="6000760" y="2000240"/>
              <a:ext cx="135732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8" y="2428868"/>
              <a:ext cx="207170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29322" y="3571876"/>
              <a:ext cx="150019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86116" y="3071810"/>
              <a:ext cx="78581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14678" y="3286124"/>
              <a:ext cx="857256"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85918" y="3929066"/>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15074" y="3071810"/>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65859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38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250"/>
                                        <p:tgtEl>
                                          <p:spTgt spid="25"/>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250"/>
                                        <p:tgtEl>
                                          <p:spTgt spid="1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250"/>
                                        <p:tgtEl>
                                          <p:spTgt spid="27"/>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0" y="620688"/>
            <a:ext cx="9144000" cy="6401753"/>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a:solidFill>
                  <a:schemeClr val="bg1"/>
                </a:solidFill>
                <a:latin typeface="Calibri" panose="020F0502020204030204" pitchFamily="34" charset="0"/>
              </a:rPr>
              <a:t>sile </a:t>
            </a:r>
            <a:r>
              <a:rPr lang="hr-HR" sz="2000" dirty="0" err="1">
                <a:solidFill>
                  <a:schemeClr val="bg1"/>
                </a:solidFill>
                <a:latin typeface="Calibri" panose="020F0502020204030204" pitchFamily="34" charset="0"/>
              </a:rPr>
              <a:t>makrookruženja</a:t>
            </a:r>
            <a:r>
              <a:rPr lang="hr-HR" sz="2000" dirty="0">
                <a:solidFill>
                  <a:schemeClr val="bg1"/>
                </a:solidFill>
                <a:latin typeface="Calibri" panose="020F0502020204030204" pitchFamily="34" charset="0"/>
              </a:rPr>
              <a:t> poduzeću otvaraju mogućnosti, ali mogu stvoriti i ograničenja u poslovanju</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DEMOGRAFSKO OKRUŽENJE </a:t>
            </a:r>
            <a:r>
              <a:rPr lang="hr-HR" sz="2000" dirty="0" smtClean="0">
                <a:solidFill>
                  <a:schemeClr val="bg1"/>
                </a:solidFill>
                <a:latin typeface="Calibri" panose="020F0502020204030204" pitchFamily="34" charset="0"/>
              </a:rPr>
              <a:t>– utjecaj demografskih faktora</a:t>
            </a:r>
          </a:p>
          <a:p>
            <a:pPr marL="504000" lvl="1" indent="-252000">
              <a:spcBef>
                <a:spcPts val="0"/>
              </a:spcBef>
              <a:buClr>
                <a:schemeClr val="bg1"/>
              </a:buClr>
              <a:buFont typeface="Calibri" pitchFamily="34" charset="0"/>
              <a:buChar char="─"/>
            </a:pPr>
            <a:r>
              <a:rPr lang="hr-HR" sz="2000" i="1" dirty="0" smtClean="0">
                <a:solidFill>
                  <a:schemeClr val="bg1"/>
                </a:solidFill>
                <a:latin typeface="Calibri" panose="020F0502020204030204" pitchFamily="34" charset="0"/>
              </a:rPr>
              <a:t>promjena dobne strukture, promjene u tipovima obitelji (manje djece, samci, samohrani roditelji), promjene u obrazovanosti stanovništva, promjene tokova migracija, brzi rast populacije</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GOSPODARSKO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uključuje čimbenike koji utječu na kupovnu moć potrošača i njihov način potrošnje (vrijednost za novac)</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PRIRODNO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ekološki standardi koji utječu na proizvodnju i poslovanje poduzeća</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TEHNOLOŠKO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brze tehnološke promjene i Internet kao novi distribucijski kanal</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POLITIČKO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razni zakoni i djelovanja interesnih skupina – porezi, politička situacija u zemlji i susjedstvu</a:t>
            </a:r>
            <a:r>
              <a:rPr lang="hr-HR" sz="2000" dirty="0">
                <a:solidFill>
                  <a:schemeClr val="bg1"/>
                </a:solidFill>
                <a:latin typeface="Calibri" panose="020F0502020204030204" pitchFamily="34" charset="0"/>
              </a:rPr>
              <a:t>	</a:t>
            </a:r>
            <a:endParaRPr lang="hr-HR" sz="2000" dirty="0" smtClean="0">
              <a:solidFill>
                <a:schemeClr val="bg1"/>
              </a:solidFill>
              <a:latin typeface="Calibri" panose="020F0502020204030204" pitchFamily="34" charset="0"/>
            </a:endParaRPr>
          </a:p>
          <a:p>
            <a:pPr marL="46800" indent="-252000">
              <a:spcBef>
                <a:spcPts val="600"/>
              </a:spcBef>
              <a:buClr>
                <a:schemeClr val="bg1"/>
              </a:buClr>
              <a:buFont typeface="Calibri" pitchFamily="34" charset="0"/>
              <a:buChar char="─"/>
            </a:pPr>
            <a:r>
              <a:rPr lang="hr-HR" sz="2000" b="1" dirty="0" smtClean="0">
                <a:solidFill>
                  <a:srgbClr val="FF0000"/>
                </a:solidFill>
                <a:latin typeface="Calibri" panose="020F0502020204030204" pitchFamily="34" charset="0"/>
              </a:rPr>
              <a:t>KULTURNO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institucije i druge sile koje utječu na vrijednosti, doživljaje i stavove u društvu</a:t>
            </a:r>
          </a:p>
        </p:txBody>
      </p:sp>
      <p:sp>
        <p:nvSpPr>
          <p:cNvPr id="19" name="Title 18"/>
          <p:cNvSpPr>
            <a:spLocks noGrp="1"/>
          </p:cNvSpPr>
          <p:nvPr>
            <p:ph type="title"/>
          </p:nvPr>
        </p:nvSpPr>
        <p:spPr>
          <a:xfrm>
            <a:off x="179512" y="71414"/>
            <a:ext cx="8964488" cy="571504"/>
          </a:xfrm>
        </p:spPr>
        <p:txBody>
          <a:bodyPr/>
          <a:lstStyle/>
          <a:p>
            <a:r>
              <a:rPr lang="hr-HR" dirty="0" smtClean="0">
                <a:solidFill>
                  <a:schemeClr val="bg1"/>
                </a:solidFill>
                <a:effectLst/>
              </a:rPr>
              <a:t>MARKETINŠKO MAKROOKRUŽENJE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60061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857916"/>
          </a:xfrm>
        </p:spPr>
        <p:txBody>
          <a:bodyPr/>
          <a:lstStyle/>
          <a:p>
            <a:pPr marL="360000" lvl="0" indent="-360000">
              <a:spcBef>
                <a:spcPts val="18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ČETIRI SILE INTERNETSKOG OKRUŽENJA </a:t>
            </a:r>
            <a:r>
              <a:rPr lang="hr-HR" dirty="0" smtClean="0"/>
              <a:t>koje utječu na marketing</a:t>
            </a:r>
          </a:p>
          <a:p>
            <a:pPr marL="1042987" lvl="2" indent="-457200">
              <a:spcBef>
                <a:spcPts val="1200"/>
              </a:spcBef>
              <a:buSzPct val="100000"/>
              <a:buFont typeface="+mj-lt"/>
              <a:buAutoNum type="arabicPeriod"/>
            </a:pPr>
            <a:r>
              <a:rPr lang="hr-HR" sz="2800" dirty="0" smtClean="0"/>
              <a:t>digitalizacija i povezanost</a:t>
            </a:r>
          </a:p>
          <a:p>
            <a:pPr marL="1042987" lvl="2" indent="-457200">
              <a:spcBef>
                <a:spcPts val="1200"/>
              </a:spcBef>
              <a:buSzPct val="100000"/>
              <a:buFont typeface="+mj-lt"/>
              <a:buAutoNum type="arabicPeriod"/>
            </a:pPr>
            <a:r>
              <a:rPr lang="hr-HR" sz="2800" dirty="0" smtClean="0"/>
              <a:t>naglo širenje interneta</a:t>
            </a:r>
          </a:p>
          <a:p>
            <a:pPr marL="1042987" lvl="2" indent="-457200">
              <a:spcBef>
                <a:spcPts val="1200"/>
              </a:spcBef>
              <a:buSzPct val="100000"/>
              <a:buFont typeface="+mj-lt"/>
              <a:buAutoNum type="arabicPeriod"/>
            </a:pPr>
            <a:r>
              <a:rPr lang="hr-HR" sz="2800" dirty="0" smtClean="0"/>
              <a:t>nove vrste posrednika</a:t>
            </a:r>
          </a:p>
          <a:p>
            <a:pPr marL="1042987" lvl="2" indent="-457200">
              <a:spcBef>
                <a:spcPts val="1200"/>
              </a:spcBef>
              <a:buSzPct val="100000"/>
              <a:buFont typeface="+mj-lt"/>
              <a:buAutoNum type="arabicPeriod"/>
            </a:pPr>
            <a:r>
              <a:rPr lang="hr-HR" sz="2800" dirty="0" smtClean="0"/>
              <a:t>prilagođavanje klijentima i njihovim željama</a:t>
            </a:r>
          </a:p>
        </p:txBody>
      </p:sp>
      <p:sp>
        <p:nvSpPr>
          <p:cNvPr id="3" name="Title 2"/>
          <p:cNvSpPr>
            <a:spLocks noGrp="1"/>
          </p:cNvSpPr>
          <p:nvPr>
            <p:ph type="title"/>
          </p:nvPr>
        </p:nvSpPr>
        <p:spPr/>
        <p:txBody>
          <a:bodyPr/>
          <a:lstStyle/>
          <a:p>
            <a:r>
              <a:rPr lang="hr-HR" dirty="0" smtClean="0"/>
              <a:t>INTERNETSKO OKRUŽENJE</a:t>
            </a:r>
            <a:endParaRPr lang="hr-HR" dirty="0"/>
          </a:p>
        </p:txBody>
      </p:sp>
    </p:spTree>
    <p:extLst>
      <p:ext uri="{BB962C8B-B14F-4D97-AF65-F5344CB8AC3E}">
        <p14:creationId xmlns:p14="http://schemas.microsoft.com/office/powerpoint/2010/main" val="292329562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786478"/>
          </a:xfrm>
        </p:spPr>
        <p:txBody>
          <a:bodyPr/>
          <a:lstStyle/>
          <a:p>
            <a:pPr marL="360000" lvl="0"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digitalizacija</a:t>
            </a:r>
            <a:r>
              <a:rPr lang="hr-HR" sz="2600" dirty="0" smtClean="0"/>
              <a:t> se odnosi na pretvaranje svih podataka (tekstova, slika, zvukova, videa…) u digitalni oblik – </a:t>
            </a:r>
            <a:r>
              <a:rPr lang="hr-HR" sz="2600" b="1" dirty="0" smtClean="0">
                <a:solidFill>
                  <a:srgbClr val="FFC000"/>
                </a:solidFill>
                <a:effectLst>
                  <a:outerShdw blurRad="38100" dist="38100" dir="2700000" algn="tl">
                    <a:srgbClr val="000000">
                      <a:alpha val="43137"/>
                    </a:srgbClr>
                  </a:outerShdw>
                </a:effectLst>
              </a:rPr>
              <a:t>multimedija</a:t>
            </a:r>
            <a:r>
              <a:rPr lang="hr-HR" sz="2600" dirty="0" smtClean="0"/>
              <a:t> </a:t>
            </a:r>
          </a:p>
          <a:p>
            <a:pPr marL="360000" lvl="0" indent="-360000">
              <a:spcBef>
                <a:spcPts val="1800"/>
              </a:spcBef>
              <a:buSzPct val="100000"/>
              <a:buFont typeface="Calibri" pitchFamily="34" charset="0"/>
              <a:buChar char="─"/>
            </a:pPr>
            <a:r>
              <a:rPr lang="hr-HR" sz="2600" b="1" dirty="0" smtClean="0">
                <a:solidFill>
                  <a:srgbClr val="FFC000"/>
                </a:solidFill>
              </a:rPr>
              <a:t>povezanost</a:t>
            </a:r>
            <a:r>
              <a:rPr lang="hr-HR" sz="2600" dirty="0" smtClean="0"/>
              <a:t> – mogućnost prijenosa podataka sa jednog na više mjesta – </a:t>
            </a:r>
            <a:r>
              <a:rPr lang="hr-HR" sz="2600" b="1" dirty="0">
                <a:solidFill>
                  <a:srgbClr val="FFC000"/>
                </a:solidFill>
                <a:effectLst>
                  <a:outerShdw blurRad="38100" dist="38100" dir="2700000" algn="tl">
                    <a:srgbClr val="000000">
                      <a:alpha val="43137"/>
                    </a:srgbClr>
                  </a:outerShdw>
                </a:effectLst>
              </a:rPr>
              <a:t>i</a:t>
            </a:r>
            <a:r>
              <a:rPr lang="hr-HR" sz="2600" b="1" dirty="0" smtClean="0">
                <a:solidFill>
                  <a:srgbClr val="FFC000"/>
                </a:solidFill>
                <a:effectLst>
                  <a:outerShdw blurRad="38100" dist="38100" dir="2700000" algn="tl">
                    <a:srgbClr val="000000">
                      <a:alpha val="43137"/>
                    </a:srgbClr>
                  </a:outerShdw>
                </a:effectLst>
              </a:rPr>
              <a:t>nternet</a:t>
            </a:r>
          </a:p>
          <a:p>
            <a:pPr marL="360000" lvl="0" indent="-360000">
              <a:spcBef>
                <a:spcPts val="1800"/>
              </a:spcBef>
              <a:buSzPct val="100000"/>
              <a:buFont typeface="Calibri" pitchFamily="34" charset="0"/>
              <a:buChar char="─"/>
            </a:pPr>
            <a:r>
              <a:rPr lang="hr-HR" sz="2600" dirty="0" smtClean="0"/>
              <a:t>osim interneta postoje još </a:t>
            </a:r>
            <a:r>
              <a:rPr lang="hr-HR" sz="2600" b="1" dirty="0" smtClean="0">
                <a:solidFill>
                  <a:srgbClr val="FFC000"/>
                </a:solidFill>
                <a:effectLst>
                  <a:outerShdw blurRad="38100" dist="38100" dir="2700000" algn="tl">
                    <a:srgbClr val="000000">
                      <a:alpha val="43137"/>
                    </a:srgbClr>
                  </a:outerShdw>
                </a:effectLst>
              </a:rPr>
              <a:t>intranet</a:t>
            </a:r>
            <a:r>
              <a:rPr lang="hr-HR" sz="2600" b="1" dirty="0" smtClean="0"/>
              <a:t> </a:t>
            </a:r>
            <a:r>
              <a:rPr lang="hr-HR" sz="2600" dirty="0" smtClean="0"/>
              <a:t>i </a:t>
            </a:r>
            <a:r>
              <a:rPr lang="hr-HR" sz="2600" b="1" dirty="0" smtClean="0">
                <a:solidFill>
                  <a:srgbClr val="FFC000"/>
                </a:solidFill>
                <a:effectLst>
                  <a:outerShdw blurRad="38100" dist="38100" dir="2700000" algn="tl">
                    <a:srgbClr val="000000">
                      <a:alpha val="43137"/>
                    </a:srgbClr>
                  </a:outerShdw>
                </a:effectLst>
              </a:rPr>
              <a:t>ekstranet</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intranet</a:t>
            </a:r>
            <a:r>
              <a:rPr lang="hr-HR" sz="2600" dirty="0" smtClean="0"/>
              <a:t> – povezuje ljude (računala) unutar tvrtke</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ekstranet</a:t>
            </a:r>
            <a:r>
              <a:rPr lang="hr-HR" sz="2600" dirty="0" smtClean="0"/>
              <a:t> – povezuje tvrtku s njezinim dobavljačima, distributerima i drugim vanjskim suradnicima</a:t>
            </a:r>
          </a:p>
        </p:txBody>
      </p:sp>
      <p:sp>
        <p:nvSpPr>
          <p:cNvPr id="3" name="Title 2"/>
          <p:cNvSpPr>
            <a:spLocks noGrp="1"/>
          </p:cNvSpPr>
          <p:nvPr>
            <p:ph type="title"/>
          </p:nvPr>
        </p:nvSpPr>
        <p:spPr/>
        <p:txBody>
          <a:bodyPr/>
          <a:lstStyle/>
          <a:p>
            <a:r>
              <a:rPr lang="hr-HR" dirty="0" smtClean="0"/>
              <a:t>1. DIGITALIZACIJA I POVEZANOST</a:t>
            </a:r>
            <a:endParaRPr lang="hr-HR" dirty="0"/>
          </a:p>
        </p:txBody>
      </p:sp>
    </p:spTree>
    <p:extLst>
      <p:ext uri="{BB962C8B-B14F-4D97-AF65-F5344CB8AC3E}">
        <p14:creationId xmlns:p14="http://schemas.microsoft.com/office/powerpoint/2010/main" val="36258046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008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250"/>
                                        <p:tgtEl>
                                          <p:spTgt spid="25"/>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50"/>
                                        <p:tgtEl>
                                          <p:spTgt spid="27"/>
                                        </p:tgtEl>
                                      </p:cBhvr>
                                    </p:animEffect>
                                  </p:childTnLst>
                                </p:cTn>
                              </p:par>
                            </p:childTnLst>
                          </p:cTn>
                        </p:par>
                        <p:par>
                          <p:cTn id="26" fill="hold">
                            <p:stCondLst>
                              <p:cond delay="25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www.besplatniseminarskiradovi.com/INTERNET-WEB/InternetWEB/pictures/Internet-Ekstranet.jpg"/>
          <p:cNvPicPr>
            <a:picLocks noChangeAspect="1" noChangeArrowheads="1"/>
          </p:cNvPicPr>
          <p:nvPr/>
        </p:nvPicPr>
        <p:blipFill>
          <a:blip r:embed="rId2"/>
          <a:srcRect t="-4884" b="-3785"/>
          <a:stretch>
            <a:fillRect/>
          </a:stretch>
        </p:blipFill>
        <p:spPr bwMode="auto">
          <a:xfrm>
            <a:off x="1071538" y="186105"/>
            <a:ext cx="6929486" cy="6574891"/>
          </a:xfrm>
          <a:prstGeom prst="rect">
            <a:avLst/>
          </a:prstGeom>
          <a:solidFill>
            <a:schemeClr val="tx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1277690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786478"/>
          </a:xfrm>
        </p:spPr>
        <p:txBody>
          <a:bodyPr/>
          <a:lstStyle/>
          <a:p>
            <a:pPr marL="360000" lvl="0" indent="-360000">
              <a:spcBef>
                <a:spcPts val="1200"/>
              </a:spcBef>
              <a:buSzPct val="100000"/>
              <a:buFont typeface="Calibri" pitchFamily="34" charset="0"/>
              <a:buChar char="─"/>
            </a:pPr>
            <a:r>
              <a:rPr lang="hr-HR" sz="2400" dirty="0" smtClean="0"/>
              <a:t>Internet se počinje naglo širiti 1990-ih godina – </a:t>
            </a:r>
            <a:r>
              <a:rPr lang="hr-HR" b="1" dirty="0" smtClean="0">
                <a:solidFill>
                  <a:srgbClr val="FFC000"/>
                </a:solidFill>
                <a:effectLst>
                  <a:outerShdw blurRad="38100" dist="38100" dir="2700000" algn="tl">
                    <a:srgbClr val="000000">
                      <a:alpha val="43137"/>
                    </a:srgbClr>
                  </a:outerShdw>
                </a:effectLst>
              </a:rPr>
              <a:t>W</a:t>
            </a:r>
            <a:r>
              <a:rPr lang="hr-HR" sz="2000" dirty="0" smtClean="0"/>
              <a:t>orld</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ide</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eb</a:t>
            </a:r>
            <a:endParaRPr lang="hr-HR" sz="2400" dirty="0" smtClean="0"/>
          </a:p>
          <a:p>
            <a:pPr marL="360000" lvl="0" indent="-360000">
              <a:spcBef>
                <a:spcPts val="1200"/>
              </a:spcBef>
              <a:buSzPct val="100000"/>
              <a:buFont typeface="Calibri" pitchFamily="34" charset="0"/>
              <a:buChar char="─"/>
            </a:pPr>
            <a:r>
              <a:rPr lang="hr-HR" sz="2400" dirty="0" smtClean="0"/>
              <a:t>razvijaju se prvi web preglednici – Netscape, Internet explorer, Mozilla…</a:t>
            </a:r>
          </a:p>
          <a:p>
            <a:pPr marL="360000" lvl="0" indent="-360000">
              <a:spcBef>
                <a:spcPts val="1200"/>
              </a:spcBef>
              <a:buSzPct val="100000"/>
              <a:buFont typeface="Calibri" pitchFamily="34" charset="0"/>
              <a:buChar char="─"/>
            </a:pPr>
            <a:r>
              <a:rPr lang="hr-HR" sz="2400" dirty="0" smtClean="0"/>
              <a:t>Internet postaje novi </a:t>
            </a:r>
            <a:r>
              <a:rPr lang="hr-HR" sz="2400" b="1" dirty="0" smtClean="0">
                <a:solidFill>
                  <a:srgbClr val="FFC000"/>
                </a:solidFill>
                <a:effectLst>
                  <a:outerShdw blurRad="38100" dist="38100" dir="2700000" algn="tl">
                    <a:srgbClr val="000000">
                      <a:alpha val="43137"/>
                    </a:srgbClr>
                  </a:outerShdw>
                </a:effectLst>
              </a:rPr>
              <a:t>informativni</a:t>
            </a:r>
            <a:r>
              <a:rPr lang="hr-HR" sz="2400" dirty="0" smtClean="0"/>
              <a:t>, </a:t>
            </a:r>
            <a:r>
              <a:rPr lang="hr-HR" sz="2400" b="1" dirty="0" smtClean="0">
                <a:solidFill>
                  <a:srgbClr val="FFC000"/>
                </a:solidFill>
                <a:effectLst>
                  <a:outerShdw blurRad="38100" dist="38100" dir="2700000" algn="tl">
                    <a:srgbClr val="000000">
                      <a:alpha val="43137"/>
                    </a:srgbClr>
                  </a:outerShdw>
                </a:effectLst>
              </a:rPr>
              <a:t>komunikacijski</a:t>
            </a:r>
            <a:r>
              <a:rPr lang="hr-HR" sz="2400" b="1" dirty="0" smtClean="0">
                <a:solidFill>
                  <a:srgbClr val="FFC000"/>
                </a:solidFill>
              </a:rPr>
              <a:t> </a:t>
            </a:r>
            <a:r>
              <a:rPr lang="hr-HR" sz="2400" dirty="0" smtClean="0"/>
              <a:t>i</a:t>
            </a:r>
            <a:r>
              <a:rPr lang="hr-HR" sz="2400" b="1" dirty="0" smtClean="0">
                <a:solidFill>
                  <a:srgbClr val="FFC000"/>
                </a:solidFill>
              </a:rPr>
              <a:t> </a:t>
            </a:r>
            <a:r>
              <a:rPr lang="hr-HR" sz="2400" b="1" dirty="0" smtClean="0">
                <a:solidFill>
                  <a:srgbClr val="FFC000"/>
                </a:solidFill>
                <a:effectLst>
                  <a:outerShdw blurRad="38100" dist="38100" dir="2700000" algn="tl">
                    <a:srgbClr val="000000">
                      <a:alpha val="43137"/>
                    </a:srgbClr>
                  </a:outerShdw>
                </a:effectLst>
              </a:rPr>
              <a:t>prodajni kanal</a:t>
            </a:r>
          </a:p>
          <a:p>
            <a:pPr marL="360000" lvl="0" indent="-360000">
              <a:spcBef>
                <a:spcPts val="1200"/>
              </a:spcBef>
              <a:buSzPct val="100000"/>
              <a:buFont typeface="Calibri" pitchFamily="34" charset="0"/>
              <a:buChar char="─"/>
            </a:pPr>
            <a:r>
              <a:rPr lang="hr-HR" sz="2400" dirty="0" smtClean="0"/>
              <a:t>dostupnost </a:t>
            </a:r>
            <a:r>
              <a:rPr lang="hr-HR" b="1" dirty="0" smtClean="0">
                <a:solidFill>
                  <a:srgbClr val="FFC000"/>
                </a:solidFill>
                <a:effectLst>
                  <a:outerShdw blurRad="38100" dist="38100" dir="2700000" algn="tl">
                    <a:srgbClr val="000000">
                      <a:alpha val="43137"/>
                    </a:srgbClr>
                  </a:outerShdw>
                </a:effectLst>
              </a:rPr>
              <a:t>24</a:t>
            </a:r>
            <a:r>
              <a:rPr lang="hr-HR" sz="2400" dirty="0" smtClean="0"/>
              <a:t> sata na dan, </a:t>
            </a:r>
            <a:r>
              <a:rPr lang="hr-HR" b="1" dirty="0" smtClean="0">
                <a:solidFill>
                  <a:srgbClr val="FFC000"/>
                </a:solidFill>
                <a:effectLst>
                  <a:outerShdw blurRad="38100" dist="38100" dir="2700000" algn="tl">
                    <a:srgbClr val="000000">
                      <a:alpha val="43137"/>
                    </a:srgbClr>
                  </a:outerShdw>
                </a:effectLst>
              </a:rPr>
              <a:t>7</a:t>
            </a:r>
            <a:r>
              <a:rPr lang="hr-HR" sz="2400" dirty="0" smtClean="0"/>
              <a:t> dana u tjednu i </a:t>
            </a:r>
            <a:r>
              <a:rPr lang="hr-HR" b="1" dirty="0" smtClean="0">
                <a:solidFill>
                  <a:srgbClr val="FFC000"/>
                </a:solidFill>
                <a:effectLst>
                  <a:outerShdw blurRad="38100" dist="38100" dir="2700000" algn="tl">
                    <a:srgbClr val="000000">
                      <a:alpha val="43137"/>
                    </a:srgbClr>
                  </a:outerShdw>
                </a:effectLst>
              </a:rPr>
              <a:t>365</a:t>
            </a:r>
            <a:r>
              <a:rPr lang="hr-HR" sz="2400" dirty="0" smtClean="0"/>
              <a:t> dana u godini</a:t>
            </a:r>
          </a:p>
          <a:p>
            <a:pPr marL="360000" lvl="0" indent="-360000">
              <a:spcBef>
                <a:spcPts val="1200"/>
              </a:spcBef>
              <a:buSzPct val="100000"/>
              <a:buFont typeface="Calibri" pitchFamily="34" charset="0"/>
              <a:buChar char="─"/>
            </a:pPr>
            <a:r>
              <a:rPr lang="hr-HR" sz="2400" dirty="0" smtClean="0"/>
              <a:t>broj korisnika interneta se povećava – skoro </a:t>
            </a:r>
            <a:r>
              <a:rPr lang="hr-HR" b="1" dirty="0" smtClean="0">
                <a:solidFill>
                  <a:srgbClr val="FFC000"/>
                </a:solidFill>
                <a:effectLst>
                  <a:outerShdw blurRad="38100" dist="38100" dir="2700000" algn="tl">
                    <a:srgbClr val="000000">
                      <a:alpha val="43137"/>
                    </a:srgbClr>
                  </a:outerShdw>
                </a:effectLst>
              </a:rPr>
              <a:t>3,5 milijardi </a:t>
            </a:r>
            <a:r>
              <a:rPr lang="hr-HR" sz="2400" dirty="0" smtClean="0"/>
              <a:t>(</a:t>
            </a:r>
            <a:r>
              <a:rPr lang="hr-HR" sz="2400" dirty="0"/>
              <a:t>2016.) </a:t>
            </a:r>
            <a:r>
              <a:rPr lang="hr-HR" sz="2000" dirty="0"/>
              <a:t>(</a:t>
            </a:r>
            <a:r>
              <a:rPr lang="hr-HR" sz="2000" dirty="0" smtClean="0"/>
              <a:t>izvor: </a:t>
            </a:r>
            <a:r>
              <a:rPr lang="hr-HR" sz="2000" dirty="0" err="1" smtClean="0"/>
              <a:t>internetlivestats.com</a:t>
            </a:r>
            <a:r>
              <a:rPr lang="hr-HR" sz="2000" dirty="0" smtClean="0"/>
              <a:t>)</a:t>
            </a:r>
          </a:p>
          <a:p>
            <a:pPr marL="360000" lvl="0" indent="-360000">
              <a:spcBef>
                <a:spcPts val="12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1/3</a:t>
            </a:r>
            <a:r>
              <a:rPr lang="hr-HR" sz="2400" dirty="0" smtClean="0"/>
              <a:t> potrošača prije kupovine pretražuju </a:t>
            </a:r>
            <a:r>
              <a:rPr lang="hr-HR" sz="2400" dirty="0"/>
              <a:t>i</a:t>
            </a:r>
            <a:r>
              <a:rPr lang="hr-HR" sz="2400" dirty="0" smtClean="0"/>
              <a:t>nternet za informacije</a:t>
            </a:r>
          </a:p>
          <a:p>
            <a:pPr marL="360000" lvl="0" indent="-360000">
              <a:spcBef>
                <a:spcPts val="1200"/>
              </a:spcBef>
              <a:buSzPct val="100000"/>
              <a:buFont typeface="Calibri" pitchFamily="34" charset="0"/>
              <a:buChar char="─"/>
            </a:pPr>
            <a:r>
              <a:rPr lang="hr-HR" sz="2400" dirty="0" smtClean="0"/>
              <a:t>oko </a:t>
            </a:r>
            <a:r>
              <a:rPr lang="hr-HR" b="1" dirty="0" smtClean="0">
                <a:solidFill>
                  <a:srgbClr val="FFC000"/>
                </a:solidFill>
                <a:effectLst>
                  <a:outerShdw blurRad="38100" dist="38100" dir="2700000" algn="tl">
                    <a:srgbClr val="000000">
                      <a:alpha val="43137"/>
                    </a:srgbClr>
                  </a:outerShdw>
                </a:effectLst>
              </a:rPr>
              <a:t>85% </a:t>
            </a:r>
            <a:r>
              <a:rPr lang="hr-HR" sz="2400" dirty="0" smtClean="0"/>
              <a:t>korisnika interneta kupilo je nešto preko Interneta</a:t>
            </a:r>
          </a:p>
        </p:txBody>
      </p:sp>
      <p:sp>
        <p:nvSpPr>
          <p:cNvPr id="3" name="Title 2"/>
          <p:cNvSpPr>
            <a:spLocks noGrp="1"/>
          </p:cNvSpPr>
          <p:nvPr>
            <p:ph type="title"/>
          </p:nvPr>
        </p:nvSpPr>
        <p:spPr/>
        <p:txBody>
          <a:bodyPr/>
          <a:lstStyle/>
          <a:p>
            <a:r>
              <a:rPr lang="hr-HR" dirty="0" smtClean="0"/>
              <a:t>2. NAGLO ŠIRENJE INTERNETA</a:t>
            </a:r>
            <a:endParaRPr lang="hr-HR" dirty="0"/>
          </a:p>
        </p:txBody>
      </p:sp>
    </p:spTree>
    <p:extLst>
      <p:ext uri="{BB962C8B-B14F-4D97-AF65-F5344CB8AC3E}">
        <p14:creationId xmlns:p14="http://schemas.microsoft.com/office/powerpoint/2010/main" val="154201174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http://www.packetworks.net/res/pub/images/internetUsersGraph.PNG"/>
          <p:cNvPicPr>
            <a:picLocks noChangeAspect="1" noChangeArrowheads="1"/>
          </p:cNvPicPr>
          <p:nvPr/>
        </p:nvPicPr>
        <p:blipFill>
          <a:blip r:embed="rId2"/>
          <a:srcRect/>
          <a:stretch>
            <a:fillRect/>
          </a:stretch>
        </p:blipFill>
        <p:spPr bwMode="auto">
          <a:xfrm>
            <a:off x="214282" y="357166"/>
            <a:ext cx="8786874" cy="5204010"/>
          </a:xfrm>
          <a:prstGeom prst="rect">
            <a:avLst/>
          </a:prstGeom>
          <a:noFill/>
        </p:spPr>
      </p:pic>
    </p:spTree>
    <p:extLst>
      <p:ext uri="{BB962C8B-B14F-4D97-AF65-F5344CB8AC3E}">
        <p14:creationId xmlns:p14="http://schemas.microsoft.com/office/powerpoint/2010/main" val="26354357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graphs.net/wp-content/uploads/2012/05/Internet-Users-by-Language.png"/>
          <p:cNvPicPr>
            <a:picLocks noChangeAspect="1" noChangeArrowheads="1"/>
          </p:cNvPicPr>
          <p:nvPr/>
        </p:nvPicPr>
        <p:blipFill>
          <a:blip r:embed="rId2"/>
          <a:srcRect r="2137" b="7575"/>
          <a:stretch>
            <a:fillRect/>
          </a:stretch>
        </p:blipFill>
        <p:spPr bwMode="auto">
          <a:xfrm>
            <a:off x="214282" y="1071545"/>
            <a:ext cx="8786874" cy="4504195"/>
          </a:xfrm>
          <a:prstGeom prst="rect">
            <a:avLst/>
          </a:prstGeom>
          <a:noFill/>
        </p:spPr>
      </p:pic>
    </p:spTree>
    <p:extLst>
      <p:ext uri="{BB962C8B-B14F-4D97-AF65-F5344CB8AC3E}">
        <p14:creationId xmlns:p14="http://schemas.microsoft.com/office/powerpoint/2010/main" val="38527147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KRATKA POVIJEST INTERNETA </a:t>
            </a:r>
            <a:r>
              <a:rPr lang="hr-HR" b="0" dirty="0" smtClean="0"/>
              <a:t>(video)</a:t>
            </a:r>
            <a:endParaRPr lang="hr-HR" b="0" dirty="0"/>
          </a:p>
        </p:txBody>
      </p:sp>
    </p:spTree>
    <p:extLst>
      <p:ext uri="{BB962C8B-B14F-4D97-AF65-F5344CB8AC3E}">
        <p14:creationId xmlns:p14="http://schemas.microsoft.com/office/powerpoint/2010/main" val="57979067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1357322"/>
          </a:xfrm>
        </p:spPr>
        <p:txBody>
          <a:bodyPr/>
          <a:lstStyle/>
          <a:p>
            <a:pPr marL="360000" lvl="0" indent="-360000">
              <a:spcBef>
                <a:spcPts val="1200"/>
              </a:spcBef>
              <a:buSzPct val="100000"/>
              <a:buFont typeface="Calibri" pitchFamily="34" charset="0"/>
              <a:buChar char="─"/>
            </a:pPr>
            <a:r>
              <a:rPr lang="hr-HR" sz="2400" dirty="0" smtClean="0"/>
              <a:t>javljaju se </a:t>
            </a:r>
            <a:r>
              <a:rPr lang="hr-HR" b="1" dirty="0" smtClean="0">
                <a:solidFill>
                  <a:srgbClr val="FFC000"/>
                </a:solidFill>
                <a:effectLst>
                  <a:outerShdw blurRad="38100" dist="38100" dir="2700000" algn="tl">
                    <a:srgbClr val="000000">
                      <a:alpha val="43137"/>
                    </a:srgbClr>
                  </a:outerShdw>
                </a:effectLst>
              </a:rPr>
              <a:t>virtualne</a:t>
            </a:r>
            <a:r>
              <a:rPr lang="hr-HR" sz="2400" dirty="0" smtClean="0"/>
              <a:t> i </a:t>
            </a:r>
            <a:r>
              <a:rPr lang="hr-HR" b="1" dirty="0" smtClean="0">
                <a:solidFill>
                  <a:srgbClr val="FFC000"/>
                </a:solidFill>
                <a:effectLst>
                  <a:outerShdw blurRad="38100" dist="38100" dir="2700000" algn="tl">
                    <a:srgbClr val="000000">
                      <a:alpha val="43137"/>
                    </a:srgbClr>
                  </a:outerShdw>
                </a:effectLst>
              </a:rPr>
              <a:t>fizičko-virtualne tvrtke </a:t>
            </a:r>
            <a:r>
              <a:rPr lang="hr-HR" dirty="0" smtClean="0"/>
              <a:t>– </a:t>
            </a:r>
            <a:r>
              <a:rPr lang="hr-HR" sz="2400" dirty="0" smtClean="0"/>
              <a:t>one tvrtke koje svoje proizvode distribuiraju putem interneta i tradicionalnih distribucijskih kanala</a:t>
            </a:r>
            <a:endParaRPr lang="hr-HR" sz="2100" b="1" dirty="0" smtClean="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3. NOVE VRSTE POSREDNIKA</a:t>
            </a:r>
            <a:endParaRPr lang="hr-HR" dirty="0"/>
          </a:p>
        </p:txBody>
      </p:sp>
      <p:grpSp>
        <p:nvGrpSpPr>
          <p:cNvPr id="20" name="Group 19"/>
          <p:cNvGrpSpPr/>
          <p:nvPr/>
        </p:nvGrpSpPr>
        <p:grpSpPr>
          <a:xfrm>
            <a:off x="119566" y="2357430"/>
            <a:ext cx="8928000" cy="3929090"/>
            <a:chOff x="71438" y="2357430"/>
            <a:chExt cx="8928000" cy="3929090"/>
          </a:xfrm>
        </p:grpSpPr>
        <p:sp>
          <p:nvSpPr>
            <p:cNvPr id="16" name="Rectangle 15"/>
            <p:cNvSpPr/>
            <p:nvPr/>
          </p:nvSpPr>
          <p:spPr>
            <a:xfrm>
              <a:off x="71438" y="2357430"/>
              <a:ext cx="8928000" cy="392909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4" name="Picture 3" descr="ekupi.png"/>
            <p:cNvPicPr>
              <a:picLocks noChangeAspect="1"/>
            </p:cNvPicPr>
            <p:nvPr/>
          </p:nvPicPr>
          <p:blipFill>
            <a:blip r:embed="rId2"/>
            <a:stretch>
              <a:fillRect/>
            </a:stretch>
          </p:blipFill>
          <p:spPr>
            <a:xfrm>
              <a:off x="159851" y="2500305"/>
              <a:ext cx="2071702" cy="969733"/>
            </a:xfrm>
            <a:prstGeom prst="rect">
              <a:avLst/>
            </a:prstGeom>
          </p:spPr>
        </p:pic>
        <p:pic>
          <p:nvPicPr>
            <p:cNvPr id="5" name="Picture 4" descr="njuskalo.png"/>
            <p:cNvPicPr>
              <a:picLocks noChangeAspect="1"/>
            </p:cNvPicPr>
            <p:nvPr/>
          </p:nvPicPr>
          <p:blipFill>
            <a:blip r:embed="rId3"/>
            <a:srcRect/>
            <a:stretch>
              <a:fillRect/>
            </a:stretch>
          </p:blipFill>
          <p:spPr>
            <a:xfrm>
              <a:off x="2334112" y="2500306"/>
              <a:ext cx="2247992" cy="866436"/>
            </a:xfrm>
            <a:prstGeom prst="rect">
              <a:avLst/>
            </a:prstGeom>
          </p:spPr>
        </p:pic>
        <p:pic>
          <p:nvPicPr>
            <p:cNvPr id="58370" name="Picture 2" descr="http://www.insidemobileapps.com/wp-content/uploads/2013/03/amazon-logo-250-250.jpeg"/>
            <p:cNvPicPr>
              <a:picLocks noChangeAspect="1" noChangeArrowheads="1"/>
            </p:cNvPicPr>
            <p:nvPr/>
          </p:nvPicPr>
          <p:blipFill>
            <a:blip r:embed="rId4" cstate="email"/>
            <a:srcRect/>
            <a:stretch>
              <a:fillRect/>
            </a:stretch>
          </p:blipFill>
          <p:spPr bwMode="auto">
            <a:xfrm>
              <a:off x="4635134" y="2500306"/>
              <a:ext cx="2151444" cy="857256"/>
            </a:xfrm>
            <a:prstGeom prst="rect">
              <a:avLst/>
            </a:prstGeom>
            <a:noFill/>
          </p:spPr>
        </p:pic>
        <p:pic>
          <p:nvPicPr>
            <p:cNvPr id="58372" name="Picture 4" descr="http://dab1nmslvvntp.cloudfront.net/wp-content/uploads/2010/01/expedialogonew1.jpg"/>
            <p:cNvPicPr>
              <a:picLocks noChangeAspect="1" noChangeArrowheads="1"/>
            </p:cNvPicPr>
            <p:nvPr/>
          </p:nvPicPr>
          <p:blipFill>
            <a:blip r:embed="rId5" cstate="email"/>
            <a:srcRect/>
            <a:stretch>
              <a:fillRect/>
            </a:stretch>
          </p:blipFill>
          <p:spPr bwMode="auto">
            <a:xfrm>
              <a:off x="159851" y="3560222"/>
              <a:ext cx="2071702" cy="1363038"/>
            </a:xfrm>
            <a:prstGeom prst="rect">
              <a:avLst/>
            </a:prstGeom>
            <a:noFill/>
          </p:spPr>
        </p:pic>
        <p:pic>
          <p:nvPicPr>
            <p:cNvPr id="58374" name="Picture 6" descr="https://m1.behance.net/rendition/modules/67981979/disp/8588f2d558271089ba6af5e5c6f2da52.png"/>
            <p:cNvPicPr>
              <a:picLocks noChangeAspect="1" noChangeArrowheads="1"/>
            </p:cNvPicPr>
            <p:nvPr/>
          </p:nvPicPr>
          <p:blipFill>
            <a:blip r:embed="rId6"/>
            <a:srcRect/>
            <a:stretch>
              <a:fillRect/>
            </a:stretch>
          </p:blipFill>
          <p:spPr bwMode="auto">
            <a:xfrm>
              <a:off x="2347137" y="4248896"/>
              <a:ext cx="3172569" cy="857255"/>
            </a:xfrm>
            <a:prstGeom prst="rect">
              <a:avLst/>
            </a:prstGeom>
            <a:noFill/>
          </p:spPr>
        </p:pic>
        <p:pic>
          <p:nvPicPr>
            <p:cNvPr id="58376" name="Picture 8" descr="http://www.filipvisic.com/wp-content/uploads/2009/06/aviokarte-logo1.gif"/>
            <p:cNvPicPr>
              <a:picLocks noChangeAspect="1" noChangeArrowheads="1"/>
            </p:cNvPicPr>
            <p:nvPr/>
          </p:nvPicPr>
          <p:blipFill>
            <a:blip r:embed="rId7"/>
            <a:srcRect/>
            <a:stretch>
              <a:fillRect/>
            </a:stretch>
          </p:blipFill>
          <p:spPr bwMode="auto">
            <a:xfrm>
              <a:off x="2331404" y="3401269"/>
              <a:ext cx="5720860" cy="778037"/>
            </a:xfrm>
            <a:prstGeom prst="rect">
              <a:avLst/>
            </a:prstGeom>
            <a:noFill/>
          </p:spPr>
        </p:pic>
        <p:pic>
          <p:nvPicPr>
            <p:cNvPr id="58378" name="Picture 10" descr="http://bhaktikutir.com/wp/wp-content/uploads/2013/04/Trip-Advisor-logo.jpg"/>
            <p:cNvPicPr>
              <a:picLocks noChangeAspect="1" noChangeArrowheads="1"/>
            </p:cNvPicPr>
            <p:nvPr/>
          </p:nvPicPr>
          <p:blipFill>
            <a:blip r:embed="rId8" cstate="email"/>
            <a:srcRect/>
            <a:stretch>
              <a:fillRect/>
            </a:stretch>
          </p:blipFill>
          <p:spPr bwMode="auto">
            <a:xfrm>
              <a:off x="5592013" y="4264717"/>
              <a:ext cx="2484131" cy="1924467"/>
            </a:xfrm>
            <a:prstGeom prst="rect">
              <a:avLst/>
            </a:prstGeom>
            <a:noFill/>
          </p:spPr>
        </p:pic>
        <p:pic>
          <p:nvPicPr>
            <p:cNvPr id="58380" name="Picture 12" descr="http://assets.fontsinuse.com/static/use-media-items/7/6988/full-1500x800/50564279/logo.png"/>
            <p:cNvPicPr>
              <a:picLocks noChangeAspect="1" noChangeArrowheads="1"/>
            </p:cNvPicPr>
            <p:nvPr/>
          </p:nvPicPr>
          <p:blipFill>
            <a:blip r:embed="rId9"/>
            <a:srcRect l="15000" t="13698" r="13999" b="14100"/>
            <a:stretch>
              <a:fillRect/>
            </a:stretch>
          </p:blipFill>
          <p:spPr bwMode="auto">
            <a:xfrm>
              <a:off x="159851" y="5036355"/>
              <a:ext cx="2071702" cy="1123625"/>
            </a:xfrm>
            <a:prstGeom prst="rect">
              <a:avLst/>
            </a:prstGeom>
            <a:noFill/>
          </p:spPr>
        </p:pic>
        <p:pic>
          <p:nvPicPr>
            <p:cNvPr id="58382" name="Picture 14" descr="http://lumini.hr/upload/2013/10/thumb/tm_logo_naslovna_527271a5dbcab_715xr.jpg"/>
            <p:cNvPicPr>
              <a:picLocks noChangeAspect="1" noChangeArrowheads="1"/>
            </p:cNvPicPr>
            <p:nvPr/>
          </p:nvPicPr>
          <p:blipFill>
            <a:blip r:embed="rId10" cstate="email"/>
            <a:srcRect/>
            <a:stretch>
              <a:fillRect/>
            </a:stretch>
          </p:blipFill>
          <p:spPr bwMode="auto">
            <a:xfrm>
              <a:off x="2347138" y="5191184"/>
              <a:ext cx="3172569" cy="988179"/>
            </a:xfrm>
            <a:prstGeom prst="rect">
              <a:avLst/>
            </a:prstGeom>
            <a:noFill/>
          </p:spPr>
        </p:pic>
        <p:pic>
          <p:nvPicPr>
            <p:cNvPr id="58386" name="Picture 18" descr="http://www.logotip.com.hr/files/thumb_357x250/tmp_20080120101613_0.jpg"/>
            <p:cNvPicPr>
              <a:picLocks noChangeAspect="1" noChangeArrowheads="1"/>
            </p:cNvPicPr>
            <p:nvPr/>
          </p:nvPicPr>
          <p:blipFill>
            <a:blip r:embed="rId11" cstate="email"/>
            <a:srcRect/>
            <a:stretch>
              <a:fillRect/>
            </a:stretch>
          </p:blipFill>
          <p:spPr bwMode="auto">
            <a:xfrm rot="16200000">
              <a:off x="7204769" y="4462976"/>
              <a:ext cx="2643205" cy="789569"/>
            </a:xfrm>
            <a:prstGeom prst="rect">
              <a:avLst/>
            </a:prstGeom>
            <a:noFill/>
          </p:spPr>
        </p:pic>
        <p:pic>
          <p:nvPicPr>
            <p:cNvPr id="58388" name="Picture 20" descr="http://fontmeme.com/images/Paypal-Logo.jpg"/>
            <p:cNvPicPr>
              <a:picLocks noChangeAspect="1" noChangeArrowheads="1"/>
            </p:cNvPicPr>
            <p:nvPr/>
          </p:nvPicPr>
          <p:blipFill>
            <a:blip r:embed="rId12" cstate="email"/>
            <a:srcRect/>
            <a:stretch>
              <a:fillRect/>
            </a:stretch>
          </p:blipFill>
          <p:spPr bwMode="auto">
            <a:xfrm>
              <a:off x="6834221" y="2500306"/>
              <a:ext cx="2095497" cy="857256"/>
            </a:xfrm>
            <a:prstGeom prst="rect">
              <a:avLst/>
            </a:prstGeom>
            <a:noFill/>
          </p:spPr>
        </p:pic>
      </p:grpSp>
    </p:spTree>
    <p:extLst>
      <p:ext uri="{BB962C8B-B14F-4D97-AF65-F5344CB8AC3E}">
        <p14:creationId xmlns:p14="http://schemas.microsoft.com/office/powerpoint/2010/main" val="15681015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572164"/>
          </a:xfrm>
        </p:spPr>
        <p:txBody>
          <a:bodyPr/>
          <a:lstStyle/>
          <a:p>
            <a:pPr marL="360000" lvl="0" indent="-360000">
              <a:spcBef>
                <a:spcPts val="1200"/>
              </a:spcBef>
              <a:buSzPct val="100000"/>
              <a:buFont typeface="Calibri" pitchFamily="34" charset="0"/>
              <a:buChar char="─"/>
            </a:pPr>
            <a:r>
              <a:rPr lang="hr-HR" dirty="0" smtClean="0"/>
              <a:t>klijentima se prepušta osmišljavanje ponude – od običnih (pasivnih) potrošača postaju </a:t>
            </a:r>
            <a:r>
              <a:rPr lang="hr-HR" sz="3200" b="1" dirty="0" smtClean="0">
                <a:solidFill>
                  <a:srgbClr val="FFC000"/>
                </a:solidFill>
                <a:effectLst>
                  <a:outerShdw blurRad="38100" dist="38100" dir="2700000" algn="tl">
                    <a:srgbClr val="000000">
                      <a:alpha val="43137"/>
                    </a:srgbClr>
                  </a:outerShdw>
                </a:effectLst>
              </a:rPr>
              <a:t>proaktivni potrošači</a:t>
            </a:r>
          </a:p>
          <a:p>
            <a:pPr marL="360000" lvl="0" indent="-360000">
              <a:spcBef>
                <a:spcPts val="1200"/>
              </a:spcBef>
              <a:buSzPct val="100000"/>
              <a:buFont typeface="Calibri" pitchFamily="34" charset="0"/>
              <a:buChar char="─"/>
            </a:pPr>
            <a:r>
              <a:rPr lang="hr-HR" i="1" dirty="0" smtClean="0"/>
              <a:t>npr. organizacija putovanja</a:t>
            </a:r>
          </a:p>
        </p:txBody>
      </p:sp>
      <p:sp>
        <p:nvSpPr>
          <p:cNvPr id="3" name="Title 2"/>
          <p:cNvSpPr>
            <a:spLocks noGrp="1"/>
          </p:cNvSpPr>
          <p:nvPr>
            <p:ph type="title"/>
          </p:nvPr>
        </p:nvSpPr>
        <p:spPr/>
        <p:txBody>
          <a:bodyPr/>
          <a:lstStyle/>
          <a:p>
            <a:r>
              <a:rPr lang="hr-HR" dirty="0" smtClean="0"/>
              <a:t>4. PRILAGOĐAVANJE KLIJENTIMA</a:t>
            </a:r>
            <a:endParaRPr lang="hr-HR" dirty="0"/>
          </a:p>
        </p:txBody>
      </p:sp>
      <p:pic>
        <p:nvPicPr>
          <p:cNvPr id="16" name="Picture 15" descr="Gmail_PNG_icon_512x512_px_size_by_ncrow.png"/>
          <p:cNvPicPr>
            <a:picLocks noChangeAspect="1"/>
          </p:cNvPicPr>
          <p:nvPr/>
        </p:nvPicPr>
        <p:blipFill>
          <a:blip r:embed="rId2" cstate="email"/>
          <a:stretch>
            <a:fillRect/>
          </a:stretch>
        </p:blipFill>
        <p:spPr>
          <a:xfrm>
            <a:off x="1464082" y="5286388"/>
            <a:ext cx="821902" cy="821902"/>
          </a:xfrm>
          <a:prstGeom prst="rect">
            <a:avLst/>
          </a:prstGeom>
        </p:spPr>
      </p:pic>
      <p:pic>
        <p:nvPicPr>
          <p:cNvPr id="17" name="Picture 16" descr="pc2.png"/>
          <p:cNvPicPr>
            <a:picLocks noChangeAspect="1"/>
          </p:cNvPicPr>
          <p:nvPr/>
        </p:nvPicPr>
        <p:blipFill>
          <a:blip r:embed="rId3"/>
          <a:stretch>
            <a:fillRect/>
          </a:stretch>
        </p:blipFill>
        <p:spPr>
          <a:xfrm>
            <a:off x="0" y="4877047"/>
            <a:ext cx="2463492" cy="1980953"/>
          </a:xfrm>
          <a:prstGeom prst="rect">
            <a:avLst/>
          </a:prstGeom>
        </p:spPr>
      </p:pic>
      <p:pic>
        <p:nvPicPr>
          <p:cNvPr id="18" name="Picture 17" descr="pc1.png"/>
          <p:cNvPicPr>
            <a:picLocks noChangeAspect="1"/>
          </p:cNvPicPr>
          <p:nvPr/>
        </p:nvPicPr>
        <p:blipFill>
          <a:blip r:embed="rId4" cstate="email"/>
          <a:srcRect/>
          <a:stretch>
            <a:fillRect/>
          </a:stretch>
        </p:blipFill>
        <p:spPr>
          <a:xfrm>
            <a:off x="-41387" y="4693810"/>
            <a:ext cx="2643206" cy="2190318"/>
          </a:xfrm>
          <a:prstGeom prst="rect">
            <a:avLst/>
          </a:prstGeom>
        </p:spPr>
      </p:pic>
      <p:pic>
        <p:nvPicPr>
          <p:cNvPr id="19" name="Picture 18" descr="Gmail_PNG_icon_512x512_px_size_by_ncrow.png"/>
          <p:cNvPicPr>
            <a:picLocks noChangeAspect="1"/>
          </p:cNvPicPr>
          <p:nvPr/>
        </p:nvPicPr>
        <p:blipFill>
          <a:blip r:embed="rId2" cstate="email"/>
          <a:stretch>
            <a:fillRect/>
          </a:stretch>
        </p:blipFill>
        <p:spPr>
          <a:xfrm>
            <a:off x="6572264" y="3643314"/>
            <a:ext cx="821902" cy="821902"/>
          </a:xfrm>
          <a:prstGeom prst="rect">
            <a:avLst/>
          </a:prstGeom>
        </p:spPr>
      </p:pic>
      <p:pic>
        <p:nvPicPr>
          <p:cNvPr id="20" name="Picture 19" descr="simple-contact-form.gif"/>
          <p:cNvPicPr>
            <a:picLocks noChangeAspect="1"/>
          </p:cNvPicPr>
          <p:nvPr/>
        </p:nvPicPr>
        <p:blipFill>
          <a:blip r:embed="rId5"/>
          <a:srcRect r="29530"/>
          <a:stretch>
            <a:fillRect/>
          </a:stretch>
        </p:blipFill>
        <p:spPr>
          <a:xfrm>
            <a:off x="1857356" y="3500438"/>
            <a:ext cx="2000264" cy="2867025"/>
          </a:xfrm>
          <a:prstGeom prst="rect">
            <a:avLst/>
          </a:prstGeom>
          <a:ln>
            <a:noFill/>
          </a:ln>
          <a:effectLst>
            <a:outerShdw blurRad="190500" algn="tl" rotWithShape="0">
              <a:srgbClr val="000000">
                <a:alpha val="70000"/>
              </a:srgbClr>
            </a:outerShdw>
          </a:effectLst>
        </p:spPr>
      </p:pic>
      <p:grpSp>
        <p:nvGrpSpPr>
          <p:cNvPr id="21" name="Group 30"/>
          <p:cNvGrpSpPr/>
          <p:nvPr/>
        </p:nvGrpSpPr>
        <p:grpSpPr>
          <a:xfrm>
            <a:off x="1928794" y="3978479"/>
            <a:ext cx="1785950" cy="1331063"/>
            <a:chOff x="2714612" y="3978479"/>
            <a:chExt cx="1785950" cy="1331063"/>
          </a:xfrm>
        </p:grpSpPr>
        <p:sp>
          <p:nvSpPr>
            <p:cNvPr id="22" name="TextBox 21"/>
            <p:cNvSpPr txBox="1"/>
            <p:nvPr/>
          </p:nvSpPr>
          <p:spPr>
            <a:xfrm>
              <a:off x="2786050" y="3978479"/>
              <a:ext cx="1357322" cy="307777"/>
            </a:xfrm>
            <a:prstGeom prst="rect">
              <a:avLst/>
            </a:prstGeom>
            <a:noFill/>
          </p:spPr>
          <p:txBody>
            <a:bodyPr wrap="square" rtlCol="0">
              <a:spAutoFit/>
            </a:bodyPr>
            <a:lstStyle/>
            <a:p>
              <a:r>
                <a:rPr lang="hr-HR" sz="1400" dirty="0" smtClean="0">
                  <a:solidFill>
                    <a:schemeClr val="bg1"/>
                  </a:solidFill>
                </a:rPr>
                <a:t>ime i prezime</a:t>
              </a:r>
              <a:endParaRPr lang="hr-HR" sz="1400" dirty="0">
                <a:solidFill>
                  <a:schemeClr val="bg1"/>
                </a:solidFill>
              </a:endParaRPr>
            </a:p>
          </p:txBody>
        </p:sp>
        <p:sp>
          <p:nvSpPr>
            <p:cNvPr id="23" name="TextBox 22"/>
            <p:cNvSpPr txBox="1"/>
            <p:nvPr/>
          </p:nvSpPr>
          <p:spPr>
            <a:xfrm>
              <a:off x="2714612" y="4335669"/>
              <a:ext cx="1412566" cy="307777"/>
            </a:xfrm>
            <a:prstGeom prst="rect">
              <a:avLst/>
            </a:prstGeom>
            <a:noFill/>
          </p:spPr>
          <p:txBody>
            <a:bodyPr wrap="none" rtlCol="0">
              <a:spAutoFit/>
            </a:bodyPr>
            <a:lstStyle/>
            <a:p>
              <a:r>
                <a:rPr lang="hr-HR" sz="1400" dirty="0" smtClean="0">
                  <a:solidFill>
                    <a:schemeClr val="bg1"/>
                  </a:solidFill>
                </a:rPr>
                <a:t>mail@mail.com</a:t>
              </a:r>
              <a:endParaRPr lang="hr-HR" sz="1400" dirty="0">
                <a:solidFill>
                  <a:schemeClr val="bg1"/>
                </a:solidFill>
              </a:endParaRPr>
            </a:p>
          </p:txBody>
        </p:sp>
        <p:sp>
          <p:nvSpPr>
            <p:cNvPr id="24" name="TextBox 23"/>
            <p:cNvSpPr txBox="1"/>
            <p:nvPr/>
          </p:nvSpPr>
          <p:spPr>
            <a:xfrm>
              <a:off x="2714612" y="4786322"/>
              <a:ext cx="1785950" cy="523220"/>
            </a:xfrm>
            <a:prstGeom prst="rect">
              <a:avLst/>
            </a:prstGeom>
            <a:noFill/>
          </p:spPr>
          <p:txBody>
            <a:bodyPr wrap="square" rtlCol="0">
              <a:spAutoFit/>
            </a:bodyPr>
            <a:lstStyle/>
            <a:p>
              <a:r>
                <a:rPr lang="hr-HR" sz="1400" dirty="0" smtClean="0">
                  <a:solidFill>
                    <a:schemeClr val="bg1"/>
                  </a:solidFill>
                </a:rPr>
                <a:t>Ima li koji apartman slobodan?</a:t>
              </a:r>
            </a:p>
          </p:txBody>
        </p:sp>
      </p:grpSp>
      <p:sp>
        <p:nvSpPr>
          <p:cNvPr id="25" name="Cloud Callout 24"/>
          <p:cNvSpPr/>
          <p:nvPr/>
        </p:nvSpPr>
        <p:spPr>
          <a:xfrm flipH="1">
            <a:off x="7000892" y="1500174"/>
            <a:ext cx="1714512" cy="1214446"/>
          </a:xfrm>
          <a:prstGeom prst="cloudCallout">
            <a:avLst>
              <a:gd name="adj1" fmla="val -26896"/>
              <a:gd name="adj2" fmla="val 7934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solidFill>
                  <a:schemeClr val="bg1"/>
                </a:solidFill>
                <a:latin typeface="Calibri" pitchFamily="34" charset="0"/>
                <a:cs typeface="Calibri" pitchFamily="34" charset="0"/>
              </a:rPr>
              <a:t>Super, još jedan gost!</a:t>
            </a:r>
            <a:endParaRPr lang="hr-HR" dirty="0">
              <a:solidFill>
                <a:schemeClr val="bg1"/>
              </a:solidFill>
              <a:latin typeface="Calibri" pitchFamily="34" charset="0"/>
              <a:cs typeface="Calibri" pitchFamily="34" charset="0"/>
            </a:endParaRPr>
          </a:p>
        </p:txBody>
      </p:sp>
      <p:pic>
        <p:nvPicPr>
          <p:cNvPr id="26" name="Picture 25" descr="2012-calendar-november.jpg"/>
          <p:cNvPicPr>
            <a:picLocks noChangeAspect="1"/>
          </p:cNvPicPr>
          <p:nvPr/>
        </p:nvPicPr>
        <p:blipFill>
          <a:blip r:embed="rId6" cstate="email"/>
          <a:srcRect/>
          <a:stretch>
            <a:fillRect/>
          </a:stretch>
        </p:blipFill>
        <p:spPr>
          <a:xfrm>
            <a:off x="3143240" y="3643338"/>
            <a:ext cx="3000372" cy="2571744"/>
          </a:xfrm>
          <a:prstGeom prst="rect">
            <a:avLst/>
          </a:prstGeom>
          <a:ln>
            <a:solidFill>
              <a:schemeClr val="tx1"/>
            </a:solidFill>
          </a:ln>
        </p:spPr>
      </p:pic>
      <p:grpSp>
        <p:nvGrpSpPr>
          <p:cNvPr id="27" name="Group 49"/>
          <p:cNvGrpSpPr/>
          <p:nvPr/>
        </p:nvGrpSpPr>
        <p:grpSpPr>
          <a:xfrm>
            <a:off x="3143240" y="4357694"/>
            <a:ext cx="3000396" cy="857256"/>
            <a:chOff x="3143240" y="4357694"/>
            <a:chExt cx="3000396" cy="857256"/>
          </a:xfrm>
        </p:grpSpPr>
        <p:sp>
          <p:nvSpPr>
            <p:cNvPr id="28" name="Oval 27"/>
            <p:cNvSpPr/>
            <p:nvPr/>
          </p:nvSpPr>
          <p:spPr>
            <a:xfrm>
              <a:off x="4429124"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Oval 28"/>
            <p:cNvSpPr/>
            <p:nvPr/>
          </p:nvSpPr>
          <p:spPr>
            <a:xfrm>
              <a:off x="357186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 name="Oval 29"/>
            <p:cNvSpPr/>
            <p:nvPr/>
          </p:nvSpPr>
          <p:spPr>
            <a:xfrm>
              <a:off x="4000496"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1" name="Oval 30"/>
            <p:cNvSpPr/>
            <p:nvPr/>
          </p:nvSpPr>
          <p:spPr>
            <a:xfrm>
              <a:off x="571500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2" name="Oval 31"/>
            <p:cNvSpPr/>
            <p:nvPr/>
          </p:nvSpPr>
          <p:spPr>
            <a:xfrm>
              <a:off x="4857752"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3" name="Oval 32"/>
            <p:cNvSpPr/>
            <p:nvPr/>
          </p:nvSpPr>
          <p:spPr>
            <a:xfrm>
              <a:off x="5286380"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4" name="Oval 33"/>
            <p:cNvSpPr/>
            <p:nvPr/>
          </p:nvSpPr>
          <p:spPr>
            <a:xfrm>
              <a:off x="4429124"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5" name="Oval 34"/>
            <p:cNvSpPr/>
            <p:nvPr/>
          </p:nvSpPr>
          <p:spPr>
            <a:xfrm>
              <a:off x="357186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6" name="Oval 35"/>
            <p:cNvSpPr/>
            <p:nvPr/>
          </p:nvSpPr>
          <p:spPr>
            <a:xfrm>
              <a:off x="4000496"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7" name="Oval 36"/>
            <p:cNvSpPr/>
            <p:nvPr/>
          </p:nvSpPr>
          <p:spPr>
            <a:xfrm>
              <a:off x="571500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8" name="Oval 37"/>
            <p:cNvSpPr/>
            <p:nvPr/>
          </p:nvSpPr>
          <p:spPr>
            <a:xfrm>
              <a:off x="4857752"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9" name="Oval 38"/>
            <p:cNvSpPr/>
            <p:nvPr/>
          </p:nvSpPr>
          <p:spPr>
            <a:xfrm>
              <a:off x="528638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0" name="Oval 39"/>
            <p:cNvSpPr/>
            <p:nvPr/>
          </p:nvSpPr>
          <p:spPr>
            <a:xfrm>
              <a:off x="314324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pic>
        <p:nvPicPr>
          <p:cNvPr id="41" name="Picture 40" descr="man-using-computer-md.png"/>
          <p:cNvPicPr>
            <a:picLocks noChangeAspect="1"/>
          </p:cNvPicPr>
          <p:nvPr/>
        </p:nvPicPr>
        <p:blipFill>
          <a:blip r:embed="rId7" cstate="email"/>
          <a:stretch>
            <a:fillRect/>
          </a:stretch>
        </p:blipFill>
        <p:spPr>
          <a:xfrm>
            <a:off x="6612676" y="3214686"/>
            <a:ext cx="2531356" cy="2395455"/>
          </a:xfrm>
          <a:prstGeom prst="rect">
            <a:avLst/>
          </a:prstGeom>
          <a:effectLst>
            <a:outerShdw sx="103000" sy="103000" algn="ctr" rotWithShape="0">
              <a:schemeClr val="tx1"/>
            </a:outerShdw>
          </a:effectLst>
        </p:spPr>
      </p:pic>
      <p:pic>
        <p:nvPicPr>
          <p:cNvPr id="42" name="Picture 41" descr="man-using-computer-md2.png"/>
          <p:cNvPicPr>
            <a:picLocks noChangeAspect="1"/>
          </p:cNvPicPr>
          <p:nvPr/>
        </p:nvPicPr>
        <p:blipFill>
          <a:blip r:embed="rId8" cstate="email"/>
          <a:srcRect/>
          <a:stretch>
            <a:fillRect/>
          </a:stretch>
        </p:blipFill>
        <p:spPr>
          <a:xfrm>
            <a:off x="8072462" y="3214686"/>
            <a:ext cx="857256" cy="857256"/>
          </a:xfrm>
          <a:prstGeom prst="rect">
            <a:avLst/>
          </a:prstGeom>
        </p:spPr>
      </p:pic>
      <p:sp>
        <p:nvSpPr>
          <p:cNvPr id="43" name="Cloud Callout 42"/>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Hmm.. Evo lijepog apartmana</a:t>
            </a:r>
            <a:endParaRPr lang="hr-HR" sz="2000" dirty="0">
              <a:solidFill>
                <a:schemeClr val="bg1"/>
              </a:solidFill>
              <a:latin typeface="Calibri" pitchFamily="34" charset="0"/>
              <a:cs typeface="Calibri" pitchFamily="34" charset="0"/>
            </a:endParaRPr>
          </a:p>
        </p:txBody>
      </p:sp>
      <p:sp>
        <p:nvSpPr>
          <p:cNvPr id="44" name="Cloud Callout 43"/>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Idem provjerit dostupnost.</a:t>
            </a:r>
            <a:endParaRPr lang="hr-HR" sz="2000" dirty="0">
              <a:solidFill>
                <a:schemeClr val="bg1"/>
              </a:solidFill>
              <a:latin typeface="Calibri" pitchFamily="34" charset="0"/>
              <a:cs typeface="Calibri" pitchFamily="34" charset="0"/>
            </a:endParaRPr>
          </a:p>
        </p:txBody>
      </p:sp>
      <p:sp>
        <p:nvSpPr>
          <p:cNvPr id="45" name="Cloud Callout 44"/>
          <p:cNvSpPr/>
          <p:nvPr/>
        </p:nvSpPr>
        <p:spPr>
          <a:xfrm>
            <a:off x="857224" y="2571744"/>
            <a:ext cx="2357454" cy="1612780"/>
          </a:xfrm>
          <a:prstGeom prst="cloudCallout">
            <a:avLst>
              <a:gd name="adj1" fmla="val -36030"/>
              <a:gd name="adj2" fmla="val 83388"/>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Juhuuu!!!</a:t>
            </a:r>
          </a:p>
          <a:p>
            <a:pPr algn="ctr"/>
            <a:r>
              <a:rPr lang="hr-HR" sz="2000" dirty="0" smtClean="0">
                <a:solidFill>
                  <a:schemeClr val="bg1"/>
                </a:solidFill>
                <a:latin typeface="Calibri" pitchFamily="34" charset="0"/>
                <a:cs typeface="Calibri" pitchFamily="34" charset="0"/>
              </a:rPr>
              <a:t>Idem na ljetovanje...</a:t>
            </a:r>
            <a:endParaRPr lang="hr-HR"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493282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3">
                                            <p:bg/>
                                          </p:spTgt>
                                        </p:tgtEl>
                                        <p:attrNameLst>
                                          <p:attrName>style.visibility</p:attrName>
                                        </p:attrNameLst>
                                      </p:cBhvr>
                                      <p:to>
                                        <p:strVal val="visible"/>
                                      </p:to>
                                    </p:set>
                                    <p:animEffect transition="in" filter="fade">
                                      <p:cBhvr>
                                        <p:cTn id="28" dur="500"/>
                                        <p:tgtEl>
                                          <p:spTgt spid="43">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childTnLst>
                          </p:cTn>
                        </p:par>
                        <p:par>
                          <p:cTn id="32" fill="hold">
                            <p:stCondLst>
                              <p:cond delay="1000"/>
                            </p:stCondLst>
                            <p:childTnLst>
                              <p:par>
                                <p:cTn id="33" presetID="10" presetClass="exit" presetSubtype="0" fill="hold" grpId="1" nodeType="afterEffect">
                                  <p:stCondLst>
                                    <p:cond delay="2500"/>
                                  </p:stCondLst>
                                  <p:childTnLst>
                                    <p:animEffect transition="out" filter="fade">
                                      <p:cBhvr>
                                        <p:cTn id="34" dur="500"/>
                                        <p:tgtEl>
                                          <p:spTgt spid="43">
                                            <p:txEl>
                                              <p:pRg st="0" end="0"/>
                                            </p:txEl>
                                          </p:spTgt>
                                        </p:tgtEl>
                                      </p:cBhvr>
                                    </p:animEffect>
                                    <p:set>
                                      <p:cBhvr>
                                        <p:cTn id="35" dur="1" fill="hold">
                                          <p:stCondLst>
                                            <p:cond delay="499"/>
                                          </p:stCondLst>
                                        </p:cTn>
                                        <p:tgtEl>
                                          <p:spTgt spid="43">
                                            <p:txEl>
                                              <p:pRg st="0" end="0"/>
                                            </p:txEl>
                                          </p:spTgt>
                                        </p:tgtEl>
                                        <p:attrNameLst>
                                          <p:attrName>style.visibility</p:attrName>
                                        </p:attrNameLst>
                                      </p:cBhvr>
                                      <p:to>
                                        <p:strVal val="hidden"/>
                                      </p:to>
                                    </p:set>
                                  </p:childTnLst>
                                </p:cTn>
                              </p:par>
                              <p:par>
                                <p:cTn id="36" presetID="10" presetClass="exit" presetSubtype="0" fill="hold" grpId="1" nodeType="withEffect">
                                  <p:stCondLst>
                                    <p:cond delay="2500"/>
                                  </p:stCondLst>
                                  <p:childTnLst>
                                    <p:animEffect transition="out" filter="fade">
                                      <p:cBhvr>
                                        <p:cTn id="37" dur="500"/>
                                        <p:tgtEl>
                                          <p:spTgt spid="43">
                                            <p:bg/>
                                          </p:spTgt>
                                        </p:tgtEl>
                                      </p:cBhvr>
                                    </p:animEffect>
                                    <p:set>
                                      <p:cBhvr>
                                        <p:cTn id="38" dur="1" fill="hold">
                                          <p:stCondLst>
                                            <p:cond delay="499"/>
                                          </p:stCondLst>
                                        </p:cTn>
                                        <p:tgtEl>
                                          <p:spTgt spid="43">
                                            <p:bg/>
                                          </p:spTgt>
                                        </p:tgtEl>
                                        <p:attrNameLst>
                                          <p:attrName>style.visibility</p:attrName>
                                        </p:attrNameLst>
                                      </p:cBhvr>
                                      <p:to>
                                        <p:strVal val="hidden"/>
                                      </p:to>
                                    </p:set>
                                  </p:childTnLst>
                                </p:cTn>
                              </p:par>
                              <p:par>
                                <p:cTn id="39" presetID="10" presetClass="entr" presetSubtype="0" fill="hold" grpId="0" nodeType="withEffect">
                                  <p:stCondLst>
                                    <p:cond delay="2500"/>
                                  </p:stCondLst>
                                  <p:childTnLst>
                                    <p:set>
                                      <p:cBhvr>
                                        <p:cTn id="40" dur="1" fill="hold">
                                          <p:stCondLst>
                                            <p:cond delay="0"/>
                                          </p:stCondLst>
                                        </p:cTn>
                                        <p:tgtEl>
                                          <p:spTgt spid="44">
                                            <p:bg/>
                                          </p:spTgt>
                                        </p:tgtEl>
                                        <p:attrNameLst>
                                          <p:attrName>style.visibility</p:attrName>
                                        </p:attrNameLst>
                                      </p:cBhvr>
                                      <p:to>
                                        <p:strVal val="visible"/>
                                      </p:to>
                                    </p:set>
                                    <p:animEffect transition="in" filter="fade">
                                      <p:cBhvr>
                                        <p:cTn id="41" dur="500"/>
                                        <p:tgtEl>
                                          <p:spTgt spid="44">
                                            <p:bg/>
                                          </p:spTgt>
                                        </p:tgtEl>
                                      </p:cBhvr>
                                    </p:animEffect>
                                  </p:childTnLst>
                                </p:cTn>
                              </p:par>
                              <p:par>
                                <p:cTn id="42" presetID="10" presetClass="entr" presetSubtype="0" fill="hold" grpId="0" nodeType="withEffect">
                                  <p:stCondLst>
                                    <p:cond delay="2500"/>
                                  </p:stCondLst>
                                  <p:childTnLst>
                                    <p:set>
                                      <p:cBhvr>
                                        <p:cTn id="43" dur="1" fill="hold">
                                          <p:stCondLst>
                                            <p:cond delay="0"/>
                                          </p:stCondLst>
                                        </p:cTn>
                                        <p:tgtEl>
                                          <p:spTgt spid="44">
                                            <p:txEl>
                                              <p:pRg st="0" end="0"/>
                                            </p:txEl>
                                          </p:spTgt>
                                        </p:tgtEl>
                                        <p:attrNameLst>
                                          <p:attrName>style.visibility</p:attrName>
                                        </p:attrNameLst>
                                      </p:cBhvr>
                                      <p:to>
                                        <p:strVal val="visible"/>
                                      </p:to>
                                    </p:set>
                                    <p:animEffect transition="in" filter="fade">
                                      <p:cBhvr>
                                        <p:cTn id="44" dur="500"/>
                                        <p:tgtEl>
                                          <p:spTgt spid="4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44">
                                            <p:txEl>
                                              <p:pRg st="0" end="0"/>
                                            </p:txEl>
                                          </p:spTgt>
                                        </p:tgtEl>
                                      </p:cBhvr>
                                    </p:animEffect>
                                    <p:set>
                                      <p:cBhvr>
                                        <p:cTn id="49" dur="1" fill="hold">
                                          <p:stCondLst>
                                            <p:cond delay="499"/>
                                          </p:stCondLst>
                                        </p:cTn>
                                        <p:tgtEl>
                                          <p:spTgt spid="44">
                                            <p:txEl>
                                              <p:pRg st="0" end="0"/>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4">
                                            <p:bg/>
                                          </p:spTgt>
                                        </p:tgtEl>
                                      </p:cBhvr>
                                    </p:animEffect>
                                    <p:set>
                                      <p:cBhvr>
                                        <p:cTn id="52" dur="1" fill="hold">
                                          <p:stCondLst>
                                            <p:cond delay="499"/>
                                          </p:stCondLst>
                                        </p:cTn>
                                        <p:tgtEl>
                                          <p:spTgt spid="44">
                                            <p:bg/>
                                          </p:spTgt>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childTnLst>
                          </p:cTn>
                        </p:par>
                        <p:par>
                          <p:cTn id="69" fill="hold">
                            <p:stCondLst>
                              <p:cond delay="500"/>
                            </p:stCondLst>
                            <p:childTnLst>
                              <p:par>
                                <p:cTn id="70" presetID="0" presetClass="path" presetSubtype="0" accel="50000" decel="50000" fill="hold" nodeType="afterEffect">
                                  <p:stCondLst>
                                    <p:cond delay="0"/>
                                  </p:stCondLst>
                                  <p:childTnLst>
                                    <p:animMotion origin="layout" path="M -5.55556E-7 -0.00209 C 0.00625 -0.0132 0.00278 -0.00579 0.00938 -0.02755 C 0.00955 -0.02801 0.01997 -0.05 0.02222 -0.05486 C 0.02639 -0.06343 0.02847 -0.07292 0.03368 -0.07686 C 0.04149 -0.09236 0.04792 -0.10186 0.0566 -0.11343 C 0.05972 -0.1169 0.06528 -0.12593 0.06528 -0.125 C 0.0691 -0.13889 0.07639 -0.14236 0.08264 -0.1507 C 0.08576 -0.15463 0.08802 -0.16065 0.09149 -0.16297 C 0.09549 -0.16574 0.10434 -0.17199 0.10434 -0.17176 C 0.10556 -0.17385 0.1066 -0.17686 0.10833 -0.17824 C 0.11111 -0.18102 0.11736 -0.18426 0.11736 -0.18357 C 0.12552 -0.20278 0.14566 -0.2169 0.15729 -0.22408 C 0.16771 -0.24028 0.1875 -0.24769 0.20035 -0.2551 C 0.21024 -0.26945 0.22326 -0.27107 0.2349 -0.27963 C 0.26997 -0.30787 0.3066 -0.31713 0.34392 -0.32269 C 0.39531 -0.3213 0.43264 -0.32755 0.47865 -0.31343 C 0.48993 -0.30625 0.50243 -0.30209 0.5132 -0.29236 C 0.51927 -0.28635 0.52587 -0.28334 0.5316 -0.27686 C 0.53767 -0.27037 0.54306 -0.2625 0.54896 -0.25787 C 0.5526 -0.24676 0.55747 -0.24283 0.56267 -0.23334 " pathEditMode="relative" rAng="0" ptsTypes="fffffffffffffffffffA">
                                      <p:cBhvr>
                                        <p:cTn id="71" dur="1000" fill="hold"/>
                                        <p:tgtEl>
                                          <p:spTgt spid="16"/>
                                        </p:tgtEl>
                                        <p:attrNameLst>
                                          <p:attrName>ppt_x</p:attrName>
                                          <p:attrName>ppt_y</p:attrName>
                                        </p:attrNameLst>
                                      </p:cBhvr>
                                      <p:rCtr x="28100" y="-16300"/>
                                    </p:animMotion>
                                  </p:childTnLst>
                                </p:cTn>
                              </p:par>
                            </p:childTnLst>
                          </p:cTn>
                        </p:par>
                        <p:par>
                          <p:cTn id="72" fill="hold">
                            <p:stCondLst>
                              <p:cond delay="1500"/>
                            </p:stCondLst>
                            <p:childTnLst>
                              <p:par>
                                <p:cTn id="73" presetID="10" presetClass="exit" presetSubtype="0" fill="hold" nodeType="afterEffect">
                                  <p:stCondLst>
                                    <p:cond delay="0"/>
                                  </p:stCondLst>
                                  <p:childTnLst>
                                    <p:animEffect transition="out" filter="fade">
                                      <p:cBhvr>
                                        <p:cTn id="74" dur="500"/>
                                        <p:tgtEl>
                                          <p:spTgt spid="16"/>
                                        </p:tgtEl>
                                      </p:cBhvr>
                                    </p:animEffect>
                                    <p:set>
                                      <p:cBhvr>
                                        <p:cTn id="75" dur="1" fill="hold">
                                          <p:stCondLst>
                                            <p:cond delay="499"/>
                                          </p:stCondLst>
                                        </p:cTn>
                                        <p:tgtEl>
                                          <p:spTgt spid="1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50"/>
                                        <p:tgtEl>
                                          <p:spTgt spid="42"/>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5">
                                            <p:bg/>
                                          </p:spTgt>
                                        </p:tgtEl>
                                        <p:attrNameLst>
                                          <p:attrName>style.visibility</p:attrName>
                                        </p:attrNameLst>
                                      </p:cBhvr>
                                      <p:to>
                                        <p:strVal val="visible"/>
                                      </p:to>
                                    </p:set>
                                    <p:animEffect transition="in" filter="wipe(down)">
                                      <p:cBhvr>
                                        <p:cTn id="82" dur="500"/>
                                        <p:tgtEl>
                                          <p:spTgt spid="25">
                                            <p:bg/>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Effect transition="in" filter="wipe(down)">
                                      <p:cBhvr>
                                        <p:cTn id="85" dur="500"/>
                                        <p:tgtEl>
                                          <p:spTgt spid="2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par>
                          <p:cTn id="91" fill="hold">
                            <p:stCondLst>
                              <p:cond delay="500"/>
                            </p:stCondLst>
                            <p:childTnLst>
                              <p:par>
                                <p:cTn id="92" presetID="0" presetClass="path" presetSubtype="0" accel="50000" decel="50000" fill="hold" nodeType="afterEffect">
                                  <p:stCondLst>
                                    <p:cond delay="0"/>
                                  </p:stCondLst>
                                  <p:childTnLst>
                                    <p:animMotion origin="layout" path="M 0.004 0.00833 C -0.00868 0.00416 0.00851 0.01041 -0.00434 0.00416 C -0.01303 0.00023 -0.02534 -0.00139 -0.03437 -0.00394 C -0.04652 -0.00787 -0.0618 -0.00811 -0.07413 -0.00973 C -0.09496 -0.0125 -0.11528 -0.01436 -0.13629 -0.01505 C -0.17431 -0.01505 -0.20747 -0.01505 -0.24428 -0.01111 C -0.25851 -0.00718 -0.27362 -0.00556 -0.2882 -0.00139 C -0.30174 0.00231 -0.31546 0.00648 -0.32917 0.00972 C -0.33473 0.01134 -0.33837 0.01504 -0.34341 0.01713 C -0.34827 0.01851 -0.35417 0.01967 -0.35903 0.02106 C -0.3606 0.02245 -0.36164 0.0243 -0.3632 0.02523 C -0.3658 0.02685 -0.37171 0.02801 -0.37171 0.02824 C -0.38282 0.03518 -0.39046 0.03796 -0.40035 0.04768 C -0.40122 0.04861 -0.40313 0.04838 -0.40435 0.0493 C -0.40643 0.05023 -0.41563 0.05601 -0.41719 0.0574 C -0.42674 0.06504 -0.42761 0.06851 -0.43855 0.0743 C -0.4441 0.07754 -0.45035 0.0831 -0.454 0.08842 C -0.45487 0.08981 -0.45556 0.09166 -0.45678 0.09282 C -0.45938 0.0949 -0.46528 0.09814 -0.46528 0.09838 C -0.47431 0.11226 -0.4849 0.12476 -0.49514 0.1375 C -0.49549 0.13819 -0.50191 0.14791 -0.50348 0.15023 C -0.50539 0.15324 -0.50921 0.15856 -0.50921 0.15856 C -0.51198 0.16782 -0.51789 0.17708 -0.52483 0.18379 C -0.52952 0.19745 -0.5415 0.2074 -0.54896 0.21898 C -0.55087 0.2243 -0.55869 0.23171 -0.55869 0.2375 " pathEditMode="relative" rAng="0" ptsTypes="ffffffffffffffffffffffffA">
                                      <p:cBhvr>
                                        <p:cTn id="93" dur="500" fill="hold"/>
                                        <p:tgtEl>
                                          <p:spTgt spid="19"/>
                                        </p:tgtEl>
                                        <p:attrNameLst>
                                          <p:attrName>ppt_x</p:attrName>
                                          <p:attrName>ppt_y</p:attrName>
                                        </p:attrNameLst>
                                      </p:cBhvr>
                                      <p:rCtr x="-27900" y="10300"/>
                                    </p:animMotion>
                                  </p:childTnLst>
                                </p:cTn>
                              </p:par>
                            </p:childTnLst>
                          </p:cTn>
                        </p:par>
                        <p:par>
                          <p:cTn id="94" fill="hold">
                            <p:stCondLst>
                              <p:cond delay="1000"/>
                            </p:stCondLst>
                            <p:childTnLst>
                              <p:par>
                                <p:cTn id="95" presetID="10" presetClass="exit" presetSubtype="0" fill="hold" nodeType="afterEffect">
                                  <p:stCondLst>
                                    <p:cond delay="0"/>
                                  </p:stCondLst>
                                  <p:childTnLst>
                                    <p:animEffect transition="out" filter="fade">
                                      <p:cBhvr>
                                        <p:cTn id="96" dur="500"/>
                                        <p:tgtEl>
                                          <p:spTgt spid="19"/>
                                        </p:tgtEl>
                                      </p:cBhvr>
                                    </p:animEffect>
                                    <p:set>
                                      <p:cBhvr>
                                        <p:cTn id="97" dur="1" fill="hold">
                                          <p:stCondLst>
                                            <p:cond delay="499"/>
                                          </p:stCondLst>
                                        </p:cTn>
                                        <p:tgtEl>
                                          <p:spTgt spid="19"/>
                                        </p:tgtEl>
                                        <p:attrNameLst>
                                          <p:attrName>style.visibility</p:attrName>
                                        </p:attrNameLst>
                                      </p:cBhvr>
                                      <p:to>
                                        <p:strVal val="hidden"/>
                                      </p:to>
                                    </p:set>
                                  </p:childTnLst>
                                </p:cTn>
                              </p:par>
                            </p:childTnLst>
                          </p:cTn>
                        </p:par>
                        <p:par>
                          <p:cTn id="98" fill="hold">
                            <p:stCondLst>
                              <p:cond delay="1500"/>
                            </p:stCondLst>
                            <p:childTnLst>
                              <p:par>
                                <p:cTn id="99" presetID="10" presetClass="exit" presetSubtype="0" fill="hold" nodeType="afterEffect">
                                  <p:stCondLst>
                                    <p:cond delay="0"/>
                                  </p:stCondLst>
                                  <p:childTnLst>
                                    <p:animEffect transition="out" filter="fade">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childTnLst>
                          </p:cTn>
                        </p:par>
                        <p:par>
                          <p:cTn id="105" fill="hold">
                            <p:stCondLst>
                              <p:cond delay="2000"/>
                            </p:stCondLst>
                            <p:childTnLst>
                              <p:par>
                                <p:cTn id="106" presetID="10" presetClass="exit" presetSubtype="0" fill="hold" grpId="1" nodeType="afterEffect">
                                  <p:stCondLst>
                                    <p:cond delay="0"/>
                                  </p:stCondLst>
                                  <p:childTnLst>
                                    <p:animEffect transition="out" filter="fade">
                                      <p:cBhvr>
                                        <p:cTn id="107" dur="500"/>
                                        <p:tgtEl>
                                          <p:spTgt spid="25">
                                            <p:txEl>
                                              <p:pRg st="0" end="0"/>
                                            </p:txEl>
                                          </p:spTgt>
                                        </p:tgtEl>
                                      </p:cBhvr>
                                    </p:animEffect>
                                    <p:set>
                                      <p:cBhvr>
                                        <p:cTn id="108" dur="1" fill="hold">
                                          <p:stCondLst>
                                            <p:cond delay="499"/>
                                          </p:stCondLst>
                                        </p:cTn>
                                        <p:tgtEl>
                                          <p:spTgt spid="25">
                                            <p:txEl>
                                              <p:pRg st="0" end="0"/>
                                            </p:txEl>
                                          </p:spTgt>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5">
                                            <p:bg/>
                                          </p:spTgt>
                                        </p:tgtEl>
                                      </p:cBhvr>
                                    </p:animEffect>
                                    <p:set>
                                      <p:cBhvr>
                                        <p:cTn id="111" dur="1" fill="hold">
                                          <p:stCondLst>
                                            <p:cond delay="499"/>
                                          </p:stCondLst>
                                        </p:cTn>
                                        <p:tgtEl>
                                          <p:spTgt spid="25">
                                            <p:bg/>
                                          </p:spTgt>
                                        </p:tgtEl>
                                        <p:attrNameLst>
                                          <p:attrName>style.visibility</p:attrName>
                                        </p:attrNameLst>
                                      </p:cBhvr>
                                      <p:to>
                                        <p:strVal val="hidden"/>
                                      </p:to>
                                    </p:set>
                                  </p:childTnLst>
                                </p:cTn>
                              </p:par>
                            </p:childTnLst>
                          </p:cTn>
                        </p:par>
                        <p:par>
                          <p:cTn id="112" fill="hold">
                            <p:stCondLst>
                              <p:cond delay="2500"/>
                            </p:stCondLst>
                            <p:childTnLst>
                              <p:par>
                                <p:cTn id="113" presetID="10" presetClass="entr" presetSubtype="0" fill="hold" nodeType="after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childTnLst>
                          </p:cTn>
                        </p:par>
                        <p:par>
                          <p:cTn id="116" fill="hold">
                            <p:stCondLst>
                              <p:cond delay="3000"/>
                            </p:stCondLst>
                            <p:childTnLst>
                              <p:par>
                                <p:cTn id="117" presetID="22" presetClass="entr" presetSubtype="1" fill="hold"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up)">
                                      <p:cBhvr>
                                        <p:cTn id="119" dur="500"/>
                                        <p:tgtEl>
                                          <p:spTgt spid="27"/>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45">
                                            <p:bg/>
                                          </p:spTgt>
                                        </p:tgtEl>
                                        <p:attrNameLst>
                                          <p:attrName>style.visibility</p:attrName>
                                        </p:attrNameLst>
                                      </p:cBhvr>
                                      <p:to>
                                        <p:strVal val="visible"/>
                                      </p:to>
                                    </p:set>
                                    <p:animEffect transition="in" filter="fade">
                                      <p:cBhvr>
                                        <p:cTn id="123" dur="500"/>
                                        <p:tgtEl>
                                          <p:spTgt spid="45">
                                            <p:bg/>
                                          </p:spTgt>
                                        </p:tgtEl>
                                      </p:cBhvr>
                                    </p:animEffect>
                                  </p:childTnLst>
                                </p:cTn>
                              </p:par>
                            </p:childTnLst>
                          </p:cTn>
                        </p:par>
                        <p:par>
                          <p:cTn id="124" fill="hold">
                            <p:stCondLst>
                              <p:cond delay="4000"/>
                            </p:stCondLst>
                            <p:childTnLst>
                              <p:par>
                                <p:cTn id="125" presetID="10" presetClass="entr" presetSubtype="0" fill="hold" grpId="0" nodeType="afterEffect">
                                  <p:stCondLst>
                                    <p:cond delay="0"/>
                                  </p:stCondLst>
                                  <p:childTnLst>
                                    <p:set>
                                      <p:cBhvr>
                                        <p:cTn id="126" dur="1" fill="hold">
                                          <p:stCondLst>
                                            <p:cond delay="0"/>
                                          </p:stCondLst>
                                        </p:cTn>
                                        <p:tgtEl>
                                          <p:spTgt spid="45">
                                            <p:txEl>
                                              <p:pRg st="0" end="0"/>
                                            </p:txEl>
                                          </p:spTgt>
                                        </p:tgtEl>
                                        <p:attrNameLst>
                                          <p:attrName>style.visibility</p:attrName>
                                        </p:attrNameLst>
                                      </p:cBhvr>
                                      <p:to>
                                        <p:strVal val="visible"/>
                                      </p:to>
                                    </p:set>
                                    <p:animEffect transition="in" filter="fade">
                                      <p:cBhvr>
                                        <p:cTn id="127" dur="500"/>
                                        <p:tgtEl>
                                          <p:spTgt spid="45">
                                            <p:txEl>
                                              <p:pRg st="0" end="0"/>
                                            </p:txEl>
                                          </p:spTgt>
                                        </p:tgtEl>
                                      </p:cBhvr>
                                    </p:animEffect>
                                  </p:childTnLst>
                                </p:cTn>
                              </p:par>
                            </p:childTnLst>
                          </p:cTn>
                        </p:par>
                        <p:par>
                          <p:cTn id="128" fill="hold">
                            <p:stCondLst>
                              <p:cond delay="4500"/>
                            </p:stCondLst>
                            <p:childTnLst>
                              <p:par>
                                <p:cTn id="129" presetID="10" presetClass="entr" presetSubtype="0" fill="hold" grpId="0" nodeType="afterEffect">
                                  <p:stCondLst>
                                    <p:cond delay="0"/>
                                  </p:stCondLst>
                                  <p:childTnLst>
                                    <p:set>
                                      <p:cBhvr>
                                        <p:cTn id="130" dur="1" fill="hold">
                                          <p:stCondLst>
                                            <p:cond delay="0"/>
                                          </p:stCondLst>
                                        </p:cTn>
                                        <p:tgtEl>
                                          <p:spTgt spid="45">
                                            <p:txEl>
                                              <p:pRg st="1" end="1"/>
                                            </p:txEl>
                                          </p:spTgt>
                                        </p:tgtEl>
                                        <p:attrNameLst>
                                          <p:attrName>style.visibility</p:attrName>
                                        </p:attrNameLst>
                                      </p:cBhvr>
                                      <p:to>
                                        <p:strVal val="visible"/>
                                      </p:to>
                                    </p:set>
                                    <p:animEffect transition="in" filter="fade">
                                      <p:cBhvr>
                                        <p:cTn id="13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 grpId="0" build="p" animBg="1"/>
      <p:bldP spid="25" grpId="1" build="allAtOnce" animBg="1"/>
      <p:bldP spid="43" grpId="0" build="allAtOnce" animBg="1"/>
      <p:bldP spid="43" grpId="1" build="allAtOnce" animBg="1"/>
      <p:bldP spid="44" grpId="0" build="allAtOnce" animBg="1"/>
      <p:bldP spid="44" grpId="1" build="allAtOnce" animBg="1"/>
      <p:bldP spid="45" grpId="0" build="allAtOnce"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72594" cy="5572164"/>
          </a:xfrm>
        </p:spPr>
        <p:txBody>
          <a:bodyPr/>
          <a:lstStyle/>
          <a:p>
            <a:pPr marL="360000" lvl="0" indent="-360000">
              <a:spcBef>
                <a:spcPts val="1200"/>
              </a:spcBef>
              <a:buSzPct val="100000"/>
              <a:buFont typeface="Calibri" pitchFamily="34" charset="0"/>
              <a:buChar char="─"/>
            </a:pPr>
            <a:r>
              <a:rPr lang="hr-HR" dirty="0" smtClean="0"/>
              <a:t>kao posljedica razvoja interneta javljaju se </a:t>
            </a:r>
            <a:r>
              <a:rPr lang="hr-HR" sz="3200" b="1" dirty="0" smtClean="0">
                <a:solidFill>
                  <a:srgbClr val="FFC000"/>
                </a:solidFill>
                <a:effectLst>
                  <a:outerShdw blurRad="38100" dist="38100" dir="2700000" algn="tl">
                    <a:srgbClr val="000000">
                      <a:alpha val="43137"/>
                    </a:srgbClr>
                  </a:outerShdw>
                </a:effectLst>
              </a:rPr>
              <a:t>e-poslovanje, e-trgovina </a:t>
            </a:r>
            <a:r>
              <a:rPr lang="hr-HR" sz="3200" dirty="0" smtClean="0"/>
              <a:t>i</a:t>
            </a:r>
            <a:r>
              <a:rPr lang="hr-HR" sz="3200" b="1" dirty="0" smtClean="0">
                <a:solidFill>
                  <a:srgbClr val="FFC000"/>
                </a:solidFill>
                <a:effectLst>
                  <a:outerShdw blurRad="38100" dist="38100" dir="2700000" algn="tl">
                    <a:srgbClr val="000000">
                      <a:alpha val="43137"/>
                    </a:srgbClr>
                  </a:outerShdw>
                </a:effectLst>
              </a:rPr>
              <a:t> e-marketing</a:t>
            </a:r>
          </a:p>
          <a:p>
            <a:pPr marL="360000" indent="-360000">
              <a:spcBef>
                <a:spcPts val="1200"/>
              </a:spcBef>
              <a:buSzPct val="100000"/>
              <a:buFont typeface="Calibri" pitchFamily="34" charset="0"/>
              <a:buChar char="─"/>
            </a:pPr>
            <a:r>
              <a:rPr lang="hr-HR" sz="3200" b="1" dirty="0" smtClean="0">
                <a:solidFill>
                  <a:srgbClr val="FFC000"/>
                </a:solidFill>
                <a:effectLst>
                  <a:outerShdw blurRad="38100" dist="38100" dir="2700000" algn="tl">
                    <a:srgbClr val="000000">
                      <a:alpha val="43137"/>
                    </a:srgbClr>
                  </a:outerShdw>
                </a:effectLst>
              </a:rPr>
              <a:t>e-poslovanje </a:t>
            </a:r>
            <a:r>
              <a:rPr lang="hr-HR" sz="3200" dirty="0" smtClean="0"/>
              <a:t>– </a:t>
            </a:r>
            <a:r>
              <a:rPr lang="vi-VN" sz="2400" dirty="0" smtClean="0"/>
              <a:t>korištenje</a:t>
            </a:r>
            <a:r>
              <a:rPr lang="hr-HR" sz="2400" dirty="0" smtClean="0"/>
              <a:t> </a:t>
            </a:r>
            <a:r>
              <a:rPr lang="vi-VN" sz="2400" dirty="0" smtClean="0"/>
              <a:t> elektroničkih platformi intraneta, ekstraneta i </a:t>
            </a:r>
            <a:r>
              <a:rPr lang="hr-HR" sz="2400" dirty="0"/>
              <a:t>i</a:t>
            </a:r>
            <a:r>
              <a:rPr lang="vi-VN" sz="2400" dirty="0" smtClean="0"/>
              <a:t>nterneta u </a:t>
            </a:r>
            <a:r>
              <a:rPr lang="vi-VN" sz="2400" b="1" dirty="0" smtClean="0">
                <a:solidFill>
                  <a:srgbClr val="FFC000"/>
                </a:solidFill>
              </a:rPr>
              <a:t>vođenju</a:t>
            </a:r>
            <a:r>
              <a:rPr lang="hr-HR" sz="2400" b="1" dirty="0" smtClean="0">
                <a:solidFill>
                  <a:srgbClr val="FFC000"/>
                </a:solidFill>
              </a:rPr>
              <a:t> </a:t>
            </a:r>
            <a:r>
              <a:rPr lang="vi-VN" sz="2400" b="1" dirty="0" smtClean="0">
                <a:solidFill>
                  <a:srgbClr val="FFC000"/>
                </a:solidFill>
              </a:rPr>
              <a:t>poslovanja tvrtke</a:t>
            </a:r>
            <a:endParaRPr lang="hr-HR" sz="2400" b="1" dirty="0" smtClean="0">
              <a:solidFill>
                <a:srgbClr val="FFC000"/>
              </a:solidFill>
            </a:endParaRPr>
          </a:p>
          <a:p>
            <a:pPr marL="360000" indent="-360000"/>
            <a:r>
              <a:rPr lang="hr-HR" sz="3200" b="1" dirty="0" smtClean="0">
                <a:solidFill>
                  <a:srgbClr val="FFC000"/>
                </a:solidFill>
                <a:effectLst>
                  <a:outerShdw blurRad="38100" dist="38100" dir="2700000" algn="tl">
                    <a:srgbClr val="000000">
                      <a:alpha val="43137"/>
                    </a:srgbClr>
                  </a:outerShdw>
                </a:effectLst>
              </a:rPr>
              <a:t>e-trgovina </a:t>
            </a:r>
            <a:r>
              <a:rPr lang="hr-HR" sz="3200" dirty="0" smtClean="0"/>
              <a:t>– </a:t>
            </a:r>
            <a:r>
              <a:rPr lang="hr-HR" sz="2400" dirty="0" smtClean="0"/>
              <a:t>proces </a:t>
            </a:r>
            <a:r>
              <a:rPr lang="hr-HR" sz="2400" b="1" dirty="0" smtClean="0">
                <a:solidFill>
                  <a:srgbClr val="FFC000"/>
                </a:solidFill>
              </a:rPr>
              <a:t>kupovanja i prodaje </a:t>
            </a:r>
            <a:r>
              <a:rPr lang="hr-HR" sz="2400" dirty="0" smtClean="0"/>
              <a:t>u kojemu su internet i moderne tehnologije neizostavni</a:t>
            </a:r>
          </a:p>
          <a:p>
            <a:pPr marL="680675" lvl="1" indent="-360000"/>
            <a:r>
              <a:rPr lang="hr-HR" sz="2800" i="1" dirty="0" smtClean="0"/>
              <a:t>Koje su prednosti, a koji nedostatci e-trgovine?</a:t>
            </a:r>
          </a:p>
          <a:p>
            <a:pPr marL="360000" indent="-360000"/>
            <a:r>
              <a:rPr lang="hr-HR" sz="3200" b="1" dirty="0" smtClean="0">
                <a:solidFill>
                  <a:srgbClr val="FFC000"/>
                </a:solidFill>
                <a:effectLst>
                  <a:outerShdw blurRad="38100" dist="38100" dir="2700000" algn="tl">
                    <a:srgbClr val="000000">
                      <a:alpha val="43137"/>
                    </a:srgbClr>
                  </a:outerShdw>
                </a:effectLst>
              </a:rPr>
              <a:t>e-marketing </a:t>
            </a:r>
            <a:r>
              <a:rPr lang="hr-HR" sz="3200" dirty="0" smtClean="0"/>
              <a:t>– </a:t>
            </a:r>
            <a:r>
              <a:rPr lang="hr-HR" sz="2400" dirty="0" smtClean="0"/>
              <a:t>proces </a:t>
            </a:r>
            <a:r>
              <a:rPr lang="hr-HR" sz="2400" b="1" dirty="0" smtClean="0">
                <a:solidFill>
                  <a:srgbClr val="FFC000"/>
                </a:solidFill>
              </a:rPr>
              <a:t>provedbe marketinških aktivnosti </a:t>
            </a:r>
            <a:r>
              <a:rPr lang="hr-HR" sz="2400" dirty="0" smtClean="0"/>
              <a:t>uz intenzivnu primjenu informacijskih i komunikacijskih tehnologija</a:t>
            </a:r>
          </a:p>
          <a:p>
            <a:pPr marL="360000" lvl="0" indent="-360000">
              <a:spcBef>
                <a:spcPts val="1800"/>
              </a:spcBef>
            </a:pPr>
            <a:r>
              <a:rPr lang="hr-HR" sz="2400" dirty="0" smtClean="0"/>
              <a:t>proizvod postaje prilagođen i individualiziran, a cijena dinamična, transparentna i fleksibilna </a:t>
            </a:r>
            <a:r>
              <a:rPr lang="hr-HR" sz="2400" i="1" dirty="0" smtClean="0"/>
              <a:t>(primjer u udžbeniku str. 38)</a:t>
            </a:r>
          </a:p>
        </p:txBody>
      </p:sp>
      <p:sp>
        <p:nvSpPr>
          <p:cNvPr id="3" name="Title 2"/>
          <p:cNvSpPr>
            <a:spLocks noGrp="1"/>
          </p:cNvSpPr>
          <p:nvPr>
            <p:ph type="title"/>
          </p:nvPr>
        </p:nvSpPr>
        <p:spPr>
          <a:xfrm>
            <a:off x="428628" y="71414"/>
            <a:ext cx="8715404" cy="571504"/>
          </a:xfrm>
        </p:spPr>
        <p:txBody>
          <a:bodyPr/>
          <a:lstStyle/>
          <a:p>
            <a:r>
              <a:rPr lang="hr-HR" sz="3500" dirty="0" smtClean="0"/>
              <a:t>E-POSLOVANJE, E-TRGOVINA I E-MARKETING</a:t>
            </a:r>
            <a:endParaRPr lang="hr-HR" sz="3500" dirty="0"/>
          </a:p>
        </p:txBody>
      </p:sp>
    </p:spTree>
    <p:extLst>
      <p:ext uri="{BB962C8B-B14F-4D97-AF65-F5344CB8AC3E}">
        <p14:creationId xmlns:p14="http://schemas.microsoft.com/office/powerpoint/2010/main" val="15706728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50"/>
                                        <p:tgtEl>
                                          <p:spTgt spid="2">
                                            <p:txEl>
                                              <p:pRg st="4" end="4"/>
                                            </p:txEl>
                                          </p:spTgt>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785794"/>
            <a:ext cx="9072594" cy="5643602"/>
          </a:xfrm>
        </p:spPr>
        <p:txBody>
          <a:bodyPr/>
          <a:lstStyle/>
          <a:p>
            <a:pPr marL="360000" lvl="0" indent="-360000">
              <a:spcBef>
                <a:spcPts val="1200"/>
              </a:spcBef>
              <a:buSzPct val="100000"/>
              <a:buFont typeface="Calibri" pitchFamily="34" charset="0"/>
              <a:buChar char="─"/>
            </a:pPr>
            <a:r>
              <a:rPr lang="hr-HR" sz="2400" dirty="0" smtClean="0"/>
              <a:t>izvori prihoda e-trgovine: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prodaje</a:t>
            </a:r>
            <a:r>
              <a:rPr lang="hr-HR" dirty="0" smtClean="0"/>
              <a:t> proizvoda i usluga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oglašavanja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sponzorstva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članarina</a:t>
            </a:r>
            <a:r>
              <a:rPr lang="hr-HR" dirty="0" smtClean="0">
                <a:solidFill>
                  <a:srgbClr val="FFC000"/>
                </a:solidFill>
              </a:rPr>
              <a:t> </a:t>
            </a:r>
            <a:r>
              <a:rPr lang="hr-HR" dirty="0" smtClean="0"/>
              <a:t>i </a:t>
            </a:r>
            <a:r>
              <a:rPr lang="hr-HR" b="1" dirty="0" smtClean="0">
                <a:solidFill>
                  <a:srgbClr val="FFC000"/>
                </a:solidFill>
              </a:rPr>
              <a:t>pretplata</a:t>
            </a:r>
          </a:p>
          <a:p>
            <a:pPr marL="680675" lvl="1" indent="-360000">
              <a:spcBef>
                <a:spcPts val="2400"/>
              </a:spcBef>
              <a:buSzPct val="100000"/>
              <a:buFont typeface="Calibri" pitchFamily="34" charset="0"/>
              <a:buChar char="─"/>
            </a:pPr>
            <a:r>
              <a:rPr lang="hr-HR" dirty="0" smtClean="0"/>
              <a:t>prihodi od izrade </a:t>
            </a:r>
            <a:r>
              <a:rPr lang="hr-HR" b="1" dirty="0" smtClean="0">
                <a:solidFill>
                  <a:srgbClr val="FFC000"/>
                </a:solidFill>
              </a:rPr>
              <a:t>profila</a:t>
            </a:r>
          </a:p>
          <a:p>
            <a:pPr marL="680675" lvl="1" indent="-360000">
              <a:spcBef>
                <a:spcPts val="2400"/>
              </a:spcBef>
              <a:buSzPct val="100000"/>
              <a:buFont typeface="Calibri" pitchFamily="34" charset="0"/>
              <a:buChar char="─"/>
            </a:pPr>
            <a:r>
              <a:rPr lang="hr-HR" dirty="0" smtClean="0"/>
              <a:t>provizije i naknade za </a:t>
            </a:r>
            <a:r>
              <a:rPr lang="hr-HR" b="1" dirty="0" smtClean="0">
                <a:solidFill>
                  <a:srgbClr val="FFC000"/>
                </a:solidFill>
              </a:rPr>
              <a:t>transakcije</a:t>
            </a:r>
          </a:p>
          <a:p>
            <a:pPr marL="680675" lvl="1" indent="-360000">
              <a:spcBef>
                <a:spcPts val="2400"/>
              </a:spcBef>
              <a:buSzPct val="100000"/>
              <a:buFont typeface="Calibri" pitchFamily="34" charset="0"/>
              <a:buChar char="─"/>
            </a:pPr>
            <a:r>
              <a:rPr lang="hr-HR" dirty="0" smtClean="0"/>
              <a:t>naknade za </a:t>
            </a:r>
            <a:r>
              <a:rPr lang="hr-HR" b="1" dirty="0" smtClean="0">
                <a:solidFill>
                  <a:srgbClr val="FFC000"/>
                </a:solidFill>
              </a:rPr>
              <a:t>istraživanje tržišta </a:t>
            </a:r>
            <a:r>
              <a:rPr lang="hr-HR" dirty="0" smtClean="0"/>
              <a:t>i </a:t>
            </a:r>
            <a:r>
              <a:rPr lang="hr-HR" b="1" dirty="0" smtClean="0">
                <a:solidFill>
                  <a:srgbClr val="FFC000"/>
                </a:solidFill>
              </a:rPr>
              <a:t>informacije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upućivanja</a:t>
            </a:r>
          </a:p>
        </p:txBody>
      </p:sp>
      <p:sp>
        <p:nvSpPr>
          <p:cNvPr id="3" name="Title 2"/>
          <p:cNvSpPr>
            <a:spLocks noGrp="1"/>
          </p:cNvSpPr>
          <p:nvPr>
            <p:ph type="title"/>
          </p:nvPr>
        </p:nvSpPr>
        <p:spPr/>
        <p:txBody>
          <a:bodyPr/>
          <a:lstStyle/>
          <a:p>
            <a:r>
              <a:rPr lang="hr-HR" dirty="0" smtClean="0"/>
              <a:t>E-TRGOVINA – PRIHODI</a:t>
            </a:r>
            <a:endParaRPr lang="hr-HR" dirty="0"/>
          </a:p>
        </p:txBody>
      </p:sp>
      <p:pic>
        <p:nvPicPr>
          <p:cNvPr id="7" name="Picture 6" descr="njuskalo.png"/>
          <p:cNvPicPr>
            <a:picLocks noChangeAspect="1"/>
          </p:cNvPicPr>
          <p:nvPr/>
        </p:nvPicPr>
        <p:blipFill>
          <a:blip r:embed="rId2"/>
          <a:srcRect/>
          <a:stretch>
            <a:fillRect/>
          </a:stretch>
        </p:blipFill>
        <p:spPr>
          <a:xfrm>
            <a:off x="3786181" y="2000240"/>
            <a:ext cx="1668131" cy="642942"/>
          </a:xfrm>
          <a:prstGeom prst="rect">
            <a:avLst/>
          </a:prstGeom>
          <a:ln>
            <a:noFill/>
          </a:ln>
          <a:effectLst>
            <a:outerShdw blurRad="190500" algn="tl" rotWithShape="0">
              <a:srgbClr val="000000">
                <a:alpha val="70000"/>
              </a:srgbClr>
            </a:outerShdw>
          </a:effectLst>
        </p:spPr>
      </p:pic>
      <p:pic>
        <p:nvPicPr>
          <p:cNvPr id="8" name="Picture 2" descr="http://www.insidemobileapps.com/wp-content/uploads/2013/03/amazon-logo-250-250.jpeg"/>
          <p:cNvPicPr>
            <a:picLocks noChangeAspect="1" noChangeArrowheads="1"/>
          </p:cNvPicPr>
          <p:nvPr/>
        </p:nvPicPr>
        <p:blipFill>
          <a:blip r:embed="rId3" cstate="email"/>
          <a:srcRect/>
          <a:stretch>
            <a:fillRect/>
          </a:stretch>
        </p:blipFill>
        <p:spPr bwMode="auto">
          <a:xfrm>
            <a:off x="5500694" y="1357298"/>
            <a:ext cx="1857388" cy="616739"/>
          </a:xfrm>
          <a:prstGeom prst="rect">
            <a:avLst/>
          </a:prstGeom>
          <a:ln>
            <a:noFill/>
          </a:ln>
          <a:effectLst>
            <a:outerShdw blurRad="190500" algn="tl" rotWithShape="0">
              <a:srgbClr val="000000">
                <a:alpha val="70000"/>
              </a:srgbClr>
            </a:outerShdw>
          </a:effectLst>
        </p:spPr>
      </p:pic>
      <p:pic>
        <p:nvPicPr>
          <p:cNvPr id="11" name="Picture 8" descr="http://www.filipvisic.com/wp-content/uploads/2009/06/aviokarte-logo1.gif"/>
          <p:cNvPicPr>
            <a:picLocks noChangeAspect="1" noChangeArrowheads="1"/>
          </p:cNvPicPr>
          <p:nvPr/>
        </p:nvPicPr>
        <p:blipFill>
          <a:blip r:embed="rId4"/>
          <a:srcRect/>
          <a:stretch>
            <a:fillRect/>
          </a:stretch>
        </p:blipFill>
        <p:spPr bwMode="auto">
          <a:xfrm>
            <a:off x="3786181" y="2821399"/>
            <a:ext cx="3571901" cy="485779"/>
          </a:xfrm>
          <a:prstGeom prst="rect">
            <a:avLst/>
          </a:prstGeom>
          <a:ln>
            <a:noFill/>
          </a:ln>
          <a:effectLst>
            <a:outerShdw blurRad="190500" algn="tl" rotWithShape="0">
              <a:srgbClr val="000000">
                <a:alpha val="70000"/>
              </a:srgbClr>
            </a:outerShdw>
          </a:effectLst>
        </p:spPr>
      </p:pic>
      <p:pic>
        <p:nvPicPr>
          <p:cNvPr id="16" name="Picture 20" descr="http://fontmeme.com/images/Paypal-Logo.jpg"/>
          <p:cNvPicPr>
            <a:picLocks noChangeAspect="1" noChangeArrowheads="1"/>
          </p:cNvPicPr>
          <p:nvPr/>
        </p:nvPicPr>
        <p:blipFill>
          <a:blip r:embed="rId5" cstate="email"/>
          <a:srcRect/>
          <a:stretch>
            <a:fillRect/>
          </a:stretch>
        </p:blipFill>
        <p:spPr bwMode="auto">
          <a:xfrm>
            <a:off x="5000628" y="4786322"/>
            <a:ext cx="1658136" cy="571504"/>
          </a:xfrm>
          <a:prstGeom prst="rect">
            <a:avLst/>
          </a:prstGeom>
          <a:ln>
            <a:noFill/>
          </a:ln>
          <a:effectLst>
            <a:outerShdw blurRad="190500" algn="tl" rotWithShape="0">
              <a:srgbClr val="000000">
                <a:alpha val="70000"/>
              </a:srgbClr>
            </a:outerShdw>
          </a:effectLst>
        </p:spPr>
      </p:pic>
      <p:pic>
        <p:nvPicPr>
          <p:cNvPr id="2050" name="Picture 2" descr="https://encrypted-tbn3.gstatic.com/images?q=tbn:ANd9GcSvDgklJU9vVYcx95SgRvkqaS5Waly-fCFifp9ICnyIuxHDzPmhHQ"/>
          <p:cNvPicPr>
            <a:picLocks noChangeAspect="1" noChangeArrowheads="1"/>
          </p:cNvPicPr>
          <p:nvPr/>
        </p:nvPicPr>
        <p:blipFill>
          <a:blip r:embed="rId6" cstate="email"/>
          <a:srcRect/>
          <a:stretch>
            <a:fillRect/>
          </a:stretch>
        </p:blipFill>
        <p:spPr bwMode="auto">
          <a:xfrm>
            <a:off x="3929058" y="4071942"/>
            <a:ext cx="2000264" cy="625087"/>
          </a:xfrm>
          <a:prstGeom prst="rect">
            <a:avLst/>
          </a:prstGeom>
          <a:ln>
            <a:noFill/>
          </a:ln>
          <a:effectLst>
            <a:outerShdw blurRad="190500" algn="tl" rotWithShape="0">
              <a:srgbClr val="000000">
                <a:alpha val="70000"/>
              </a:srgbClr>
            </a:outerShdw>
          </a:effectLst>
        </p:spPr>
      </p:pic>
      <p:grpSp>
        <p:nvGrpSpPr>
          <p:cNvPr id="21" name="Group 20"/>
          <p:cNvGrpSpPr/>
          <p:nvPr/>
        </p:nvGrpSpPr>
        <p:grpSpPr>
          <a:xfrm>
            <a:off x="6357950" y="5429264"/>
            <a:ext cx="2571768" cy="684000"/>
            <a:chOff x="6357950" y="5429264"/>
            <a:chExt cx="2571768" cy="684000"/>
          </a:xfrm>
        </p:grpSpPr>
        <p:pic>
          <p:nvPicPr>
            <p:cNvPr id="2052" name="Picture 4" descr="https://encrypted-tbn2.gstatic.com/images?q=tbn:ANd9GcRWtTELviEl2OawJkYmHkx5Ap06dGrLpB5soO6KeBefByNrd6gm02XiTAs"/>
            <p:cNvPicPr>
              <a:picLocks noChangeAspect="1" noChangeArrowheads="1"/>
            </p:cNvPicPr>
            <p:nvPr/>
          </p:nvPicPr>
          <p:blipFill>
            <a:blip r:embed="rId7" cstate="email"/>
            <a:srcRect/>
            <a:stretch>
              <a:fillRect/>
            </a:stretch>
          </p:blipFill>
          <p:spPr bwMode="auto">
            <a:xfrm>
              <a:off x="6357950" y="5429264"/>
              <a:ext cx="1710000" cy="684000"/>
            </a:xfrm>
            <a:prstGeom prst="rect">
              <a:avLst/>
            </a:prstGeom>
            <a:ln>
              <a:noFill/>
            </a:ln>
            <a:effectLst>
              <a:outerShdw blurRad="190500" algn="tl" rotWithShape="0">
                <a:srgbClr val="000000">
                  <a:alpha val="70000"/>
                </a:srgbClr>
              </a:outerShdw>
            </a:effectLst>
          </p:spPr>
        </p:pic>
        <p:pic>
          <p:nvPicPr>
            <p:cNvPr id="2056" name="Picture 8" descr="http://media1.s-nbcnews.com/j/streams/2013/April/130416/1C6958411-4.blocks_desktop_small.png"/>
            <p:cNvPicPr>
              <a:picLocks noChangeAspect="1" noChangeArrowheads="1"/>
            </p:cNvPicPr>
            <p:nvPr/>
          </p:nvPicPr>
          <p:blipFill>
            <a:blip r:embed="rId8" cstate="email"/>
            <a:srcRect/>
            <a:stretch>
              <a:fillRect/>
            </a:stretch>
          </p:blipFill>
          <p:spPr bwMode="auto">
            <a:xfrm>
              <a:off x="8187749" y="5429264"/>
              <a:ext cx="741969" cy="684000"/>
            </a:xfrm>
            <a:prstGeom prst="rect">
              <a:avLst/>
            </a:prstGeom>
            <a:ln>
              <a:noFill/>
            </a:ln>
            <a:effectLst>
              <a:outerShdw blurRad="190500" algn="tl" rotWithShape="0">
                <a:srgbClr val="000000">
                  <a:alpha val="70000"/>
                </a:srgbClr>
              </a:outerShdw>
            </a:effectLst>
          </p:spPr>
        </p:pic>
      </p:grpSp>
      <p:pic>
        <p:nvPicPr>
          <p:cNvPr id="2062" name="Picture 14" descr="http://www2.theonline401k.com/wp-content/uploads/New-York-Times-Logo.jpg"/>
          <p:cNvPicPr>
            <a:picLocks noChangeAspect="1" noChangeArrowheads="1"/>
          </p:cNvPicPr>
          <p:nvPr/>
        </p:nvPicPr>
        <p:blipFill>
          <a:blip r:embed="rId9"/>
          <a:srcRect t="19202" b="23192"/>
          <a:stretch>
            <a:fillRect/>
          </a:stretch>
        </p:blipFill>
        <p:spPr bwMode="auto">
          <a:xfrm>
            <a:off x="4786314" y="3429000"/>
            <a:ext cx="2714644" cy="493572"/>
          </a:xfrm>
          <a:prstGeom prst="rect">
            <a:avLst/>
          </a:prstGeom>
          <a:ln>
            <a:noFill/>
          </a:ln>
          <a:effectLst>
            <a:outerShdw blurRad="190500" algn="tl" rotWithShape="0">
              <a:srgbClr val="000000">
                <a:alpha val="70000"/>
              </a:srgbClr>
            </a:outerShdw>
          </a:effectLst>
        </p:spPr>
      </p:pic>
      <p:pic>
        <p:nvPicPr>
          <p:cNvPr id="1026" name="Picture 2" descr="https://a0.muscache.com/airbnb/static/about/resources/airbnb-logo-293-86cb5a9eea395a8233842fb74a5b59af.png"/>
          <p:cNvPicPr>
            <a:picLocks noChangeAspect="1" noChangeArrowheads="1"/>
          </p:cNvPicPr>
          <p:nvPr/>
        </p:nvPicPr>
        <p:blipFill rotWithShape="1">
          <a:blip r:embed="rId10">
            <a:extLst>
              <a:ext uri="{28A0092B-C50C-407E-A947-70E740481C1C}">
                <a14:useLocalDpi xmlns:a14="http://schemas.microsoft.com/office/drawing/2010/main" val="0"/>
              </a:ext>
            </a:extLst>
          </a:blip>
          <a:srcRect t="22979" b="25775"/>
          <a:stretch/>
        </p:blipFill>
        <p:spPr bwMode="auto">
          <a:xfrm>
            <a:off x="3839248" y="6081734"/>
            <a:ext cx="1732883" cy="594040"/>
          </a:xfrm>
          <a:prstGeom prst="rect">
            <a:avLst/>
          </a:prstGeom>
          <a:solidFill>
            <a:schemeClr val="tx1"/>
          </a:solidFill>
        </p:spPr>
      </p:pic>
    </p:spTree>
    <p:extLst>
      <p:ext uri="{BB962C8B-B14F-4D97-AF65-F5344CB8AC3E}">
        <p14:creationId xmlns:p14="http://schemas.microsoft.com/office/powerpoint/2010/main" val="4362825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25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25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62"/>
                                        </p:tgtEl>
                                        <p:attrNameLst>
                                          <p:attrName>style.visibility</p:attrName>
                                        </p:attrNameLst>
                                      </p:cBhvr>
                                      <p:to>
                                        <p:strVal val="visible"/>
                                      </p:to>
                                    </p:set>
                                    <p:animEffect transition="in" filter="fade">
                                      <p:cBhvr>
                                        <p:cTn id="59" dur="250"/>
                                        <p:tgtEl>
                                          <p:spTgt spid="206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050"/>
                                        </p:tgtEl>
                                        <p:attrNameLst>
                                          <p:attrName>style.visibility</p:attrName>
                                        </p:attrNameLst>
                                      </p:cBhvr>
                                      <p:to>
                                        <p:strVal val="visible"/>
                                      </p:to>
                                    </p:set>
                                    <p:animEffect transition="in" filter="fade">
                                      <p:cBhvr>
                                        <p:cTn id="64" dur="250"/>
                                        <p:tgtEl>
                                          <p:spTgt spid="20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25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Effect transition="in" filter="fade">
                                      <p:cBhvr>
                                        <p:cTn id="79"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4704"/>
            <a:ext cx="9144000" cy="5736700"/>
          </a:xfrm>
        </p:spPr>
        <p:txBody>
          <a:bodyPr/>
          <a:lstStyle/>
          <a:p>
            <a:pPr marL="360000" indent="-360000">
              <a:spcBef>
                <a:spcPts val="1200"/>
              </a:spcBef>
              <a:buSzPct val="100000"/>
              <a:buFont typeface="Calibri" pitchFamily="34" charset="0"/>
              <a:buChar char="─"/>
            </a:pPr>
            <a:r>
              <a:rPr lang="hr-HR" sz="2300" dirty="0" smtClean="0"/>
              <a:t>čine ga međunarodni </a:t>
            </a:r>
            <a:r>
              <a:rPr lang="hr-HR" sz="2300" dirty="0"/>
              <a:t>trgovinski sustavi (WTO i regionalne zone slobodne </a:t>
            </a:r>
            <a:r>
              <a:rPr lang="hr-HR" sz="2300" dirty="0" smtClean="0"/>
              <a:t>trgovine), gospodarsko, političko-pravno i kulturno okruženje</a:t>
            </a:r>
          </a:p>
          <a:p>
            <a:pPr marL="680675" lvl="1" indent="-360000">
              <a:spcBef>
                <a:spcPts val="1200"/>
              </a:spcBef>
              <a:buSzPct val="100000"/>
              <a:buFont typeface="Calibri" pitchFamily="34" charset="0"/>
              <a:buChar char="─"/>
            </a:pPr>
            <a:r>
              <a:rPr lang="hr-HR" sz="2300" dirty="0" smtClean="0"/>
              <a:t>ako tvrtka želi međunarodno (globalno) poslovati, treba poznavati </a:t>
            </a:r>
            <a:r>
              <a:rPr lang="hr-HR" sz="2300" b="1" dirty="0" smtClean="0">
                <a:solidFill>
                  <a:srgbClr val="FFC000"/>
                </a:solidFill>
              </a:rPr>
              <a:t>političko, pravno, gospodarsko </a:t>
            </a:r>
            <a:r>
              <a:rPr lang="hr-HR" sz="2300" dirty="0" smtClean="0"/>
              <a:t>i </a:t>
            </a:r>
            <a:r>
              <a:rPr lang="hr-HR" sz="2300" b="1" dirty="0" smtClean="0">
                <a:solidFill>
                  <a:srgbClr val="FFC000"/>
                </a:solidFill>
              </a:rPr>
              <a:t>kulturno okruženje </a:t>
            </a:r>
            <a:r>
              <a:rPr lang="hr-HR" sz="2300" dirty="0" smtClean="0"/>
              <a:t>pojedine zemlje</a:t>
            </a:r>
          </a:p>
          <a:p>
            <a:pPr marL="680675" lvl="1" indent="-360000">
              <a:spcBef>
                <a:spcPts val="1200"/>
              </a:spcBef>
              <a:buSzPct val="100000"/>
              <a:buFont typeface="Calibri" pitchFamily="34" charset="0"/>
              <a:buChar char="─"/>
            </a:pPr>
            <a:r>
              <a:rPr lang="hr-HR" sz="2300" dirty="0" smtClean="0"/>
              <a:t>treba proučiti </a:t>
            </a:r>
            <a:r>
              <a:rPr lang="hr-HR" sz="2300" b="1" dirty="0" smtClean="0">
                <a:solidFill>
                  <a:srgbClr val="FFC000"/>
                </a:solidFill>
              </a:rPr>
              <a:t>industrijsku strukturu</a:t>
            </a:r>
            <a:r>
              <a:rPr lang="hr-HR" sz="2300" dirty="0" smtClean="0"/>
              <a:t> zemlje i </a:t>
            </a:r>
            <a:r>
              <a:rPr lang="hr-HR" sz="2300" b="1" dirty="0" smtClean="0">
                <a:solidFill>
                  <a:srgbClr val="FFC000"/>
                </a:solidFill>
              </a:rPr>
              <a:t>raspodjelu dohotka </a:t>
            </a:r>
            <a:r>
              <a:rPr lang="hr-HR" sz="2300" dirty="0" smtClean="0"/>
              <a:t>u zemlji</a:t>
            </a:r>
          </a:p>
          <a:p>
            <a:pPr marL="360000" lvl="0" indent="-360000">
              <a:spcBef>
                <a:spcPts val="2400"/>
              </a:spcBef>
              <a:buSzPct val="100000"/>
              <a:buFont typeface="Calibri" pitchFamily="34" charset="0"/>
              <a:buChar char="─"/>
            </a:pPr>
            <a:r>
              <a:rPr lang="hr-HR" sz="2300" b="1" dirty="0" smtClean="0">
                <a:solidFill>
                  <a:srgbClr val="FFC000"/>
                </a:solidFill>
              </a:rPr>
              <a:t>carinska ograničenja i kvote </a:t>
            </a:r>
            <a:r>
              <a:rPr lang="hr-HR" sz="2300" dirty="0" smtClean="0"/>
              <a:t>– zaštita domaćih proizvođača</a:t>
            </a:r>
          </a:p>
          <a:p>
            <a:pPr marL="360000" lvl="0" indent="-360000">
              <a:spcBef>
                <a:spcPts val="1200"/>
              </a:spcBef>
              <a:buSzPct val="100000"/>
              <a:buFont typeface="Calibri" pitchFamily="34" charset="0"/>
              <a:buChar char="─"/>
            </a:pPr>
            <a:r>
              <a:rPr lang="hr-HR" sz="2300" b="1" dirty="0" smtClean="0">
                <a:solidFill>
                  <a:srgbClr val="FFC000"/>
                </a:solidFill>
              </a:rPr>
              <a:t>embargo </a:t>
            </a:r>
            <a:r>
              <a:rPr lang="hr-HR" sz="2300" dirty="0" smtClean="0"/>
              <a:t>– zabrana uvoza (potpuna ili određenih proizvoda)</a:t>
            </a:r>
          </a:p>
          <a:p>
            <a:pPr marL="360000" lvl="0" indent="-360000">
              <a:spcBef>
                <a:spcPts val="2400"/>
              </a:spcBef>
              <a:buSzPct val="100000"/>
              <a:buFont typeface="Calibri" pitchFamily="34" charset="0"/>
              <a:buChar char="─"/>
            </a:pPr>
            <a:r>
              <a:rPr lang="hr-HR" sz="2300" b="1" dirty="0" smtClean="0">
                <a:solidFill>
                  <a:srgbClr val="FFC000"/>
                </a:solidFill>
              </a:rPr>
              <a:t>međunarodne trgovinske organizacije</a:t>
            </a:r>
            <a:r>
              <a:rPr lang="hr-HR" sz="2300" dirty="0" smtClean="0"/>
              <a:t>: GATT </a:t>
            </a:r>
            <a:r>
              <a:rPr lang="hr-HR" sz="2300" i="1" dirty="0" smtClean="0"/>
              <a:t>(Opći sporazum o carinama i trgovini) </a:t>
            </a:r>
            <a:r>
              <a:rPr lang="hr-HR" sz="2300" dirty="0" smtClean="0"/>
              <a:t>i WTO </a:t>
            </a:r>
            <a:r>
              <a:rPr lang="hr-HR" sz="2300" i="1" dirty="0" smtClean="0"/>
              <a:t>(Svjetska trgovinska organizacija)</a:t>
            </a:r>
          </a:p>
          <a:p>
            <a:pPr marL="360000" lvl="0" indent="-360000">
              <a:spcBef>
                <a:spcPts val="1200"/>
              </a:spcBef>
              <a:buSzPct val="100000"/>
              <a:buFont typeface="Calibri" pitchFamily="34" charset="0"/>
              <a:buChar char="─"/>
            </a:pPr>
            <a:r>
              <a:rPr lang="hr-HR" sz="2300" b="1" dirty="0" smtClean="0">
                <a:solidFill>
                  <a:srgbClr val="FFC000"/>
                </a:solidFill>
              </a:rPr>
              <a:t>regionalne zone slobodne trgovine</a:t>
            </a:r>
            <a:r>
              <a:rPr lang="hr-HR" sz="2300" dirty="0" smtClean="0"/>
              <a:t>: EU, CEFTA, NAFTA, AFTA, MERCOSUR…</a:t>
            </a:r>
          </a:p>
        </p:txBody>
      </p:sp>
      <p:sp>
        <p:nvSpPr>
          <p:cNvPr id="3" name="Title 2"/>
          <p:cNvSpPr>
            <a:spLocks noGrp="1"/>
          </p:cNvSpPr>
          <p:nvPr>
            <p:ph type="title"/>
          </p:nvPr>
        </p:nvSpPr>
        <p:spPr>
          <a:xfrm>
            <a:off x="428628" y="71414"/>
            <a:ext cx="8715404" cy="571504"/>
          </a:xfrm>
        </p:spPr>
        <p:txBody>
          <a:bodyPr/>
          <a:lstStyle/>
          <a:p>
            <a:r>
              <a:rPr lang="hr-HR" sz="3500" dirty="0" smtClean="0"/>
              <a:t>GLOBALNO MARKETINŠKO OKRUŽENJE</a:t>
            </a:r>
            <a:endParaRPr lang="hr-HR" sz="3500" dirty="0"/>
          </a:p>
        </p:txBody>
      </p:sp>
    </p:spTree>
    <p:extLst>
      <p:ext uri="{BB962C8B-B14F-4D97-AF65-F5344CB8AC3E}">
        <p14:creationId xmlns:p14="http://schemas.microsoft.com/office/powerpoint/2010/main" val="6938088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50"/>
                                        <p:tgtEl>
                                          <p:spTgt spid="2">
                                            <p:txEl>
                                              <p:pRg st="3" end="3"/>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50"/>
                                        <p:tgtEl>
                                          <p:spTgt spid="2">
                                            <p:txEl>
                                              <p:pRg st="4" end="4"/>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250"/>
                                        <p:tgtEl>
                                          <p:spTgt spid="2">
                                            <p:txEl>
                                              <p:pRg st="5" end="5"/>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144000" indent="0">
              <a:spcBef>
                <a:spcPts val="3600"/>
              </a:spcBef>
              <a:buNone/>
            </a:pPr>
            <a:r>
              <a:rPr lang="hr-HR" sz="3200" b="1" dirty="0" smtClean="0">
                <a:solidFill>
                  <a:srgbClr val="FFC000"/>
                </a:solidFill>
              </a:rPr>
              <a:t>MIKROOKRUŽENJE</a:t>
            </a:r>
            <a:r>
              <a:rPr lang="hr-HR" dirty="0" smtClean="0"/>
              <a:t> čini tvrtka i poslovni subjekti koji su </a:t>
            </a:r>
            <a:r>
              <a:rPr lang="hr-HR" sz="3200" b="1" dirty="0" smtClean="0">
                <a:solidFill>
                  <a:srgbClr val="FFC000"/>
                </a:solidFill>
              </a:rPr>
              <a:t>povezani s tvrtkom</a:t>
            </a:r>
            <a:r>
              <a:rPr lang="hr-HR" dirty="0" smtClean="0"/>
              <a:t>, a to su:   </a:t>
            </a:r>
            <a:endParaRPr lang="hr-HR" b="1" dirty="0" smtClean="0"/>
          </a:p>
          <a:p>
            <a:pPr marL="1326937" lvl="2" indent="-514350">
              <a:spcBef>
                <a:spcPts val="1200"/>
              </a:spcBef>
              <a:buSzPct val="100000"/>
              <a:buFont typeface="+mj-lt"/>
              <a:buAutoNum type="arabicPeriod"/>
            </a:pPr>
            <a:r>
              <a:rPr lang="hr-HR" sz="2800" dirty="0" smtClean="0"/>
              <a:t>sama </a:t>
            </a:r>
            <a:r>
              <a:rPr lang="hr-HR" sz="2800" b="1" dirty="0" smtClean="0">
                <a:solidFill>
                  <a:srgbClr val="FFC000"/>
                </a:solidFill>
              </a:rPr>
              <a:t>tvrtka</a:t>
            </a:r>
          </a:p>
          <a:p>
            <a:pPr marL="1326937" lvl="2" indent="-514350">
              <a:spcBef>
                <a:spcPts val="1200"/>
              </a:spcBef>
              <a:buSzPct val="100000"/>
              <a:buFont typeface="+mj-lt"/>
              <a:buAutoNum type="arabicPeriod"/>
            </a:pPr>
            <a:r>
              <a:rPr lang="hr-HR" sz="2800" b="1" dirty="0" smtClean="0">
                <a:solidFill>
                  <a:srgbClr val="FFC000"/>
                </a:solidFill>
              </a:rPr>
              <a:t>opskrbljivači </a:t>
            </a:r>
            <a:r>
              <a:rPr lang="hr-HR" sz="2800" dirty="0" smtClean="0"/>
              <a:t>(dobavljači)</a:t>
            </a:r>
          </a:p>
          <a:p>
            <a:pPr marL="1326937" lvl="2" indent="-514350">
              <a:spcBef>
                <a:spcPts val="1200"/>
              </a:spcBef>
              <a:buSzPct val="100000"/>
              <a:buFont typeface="+mj-lt"/>
              <a:buAutoNum type="arabicPeriod"/>
            </a:pPr>
            <a:r>
              <a:rPr lang="hr-HR" sz="2800" b="1" dirty="0" smtClean="0">
                <a:solidFill>
                  <a:srgbClr val="FFC000"/>
                </a:solidFill>
              </a:rPr>
              <a:t>marketinški posrednici</a:t>
            </a:r>
          </a:p>
          <a:p>
            <a:pPr marL="1326937" lvl="2" indent="-514350">
              <a:spcBef>
                <a:spcPts val="1200"/>
              </a:spcBef>
              <a:buSzPct val="100000"/>
              <a:buFont typeface="+mj-lt"/>
              <a:buAutoNum type="arabicPeriod"/>
            </a:pPr>
            <a:r>
              <a:rPr lang="hr-HR" sz="2800" b="1" dirty="0" smtClean="0">
                <a:solidFill>
                  <a:srgbClr val="FFC000"/>
                </a:solidFill>
              </a:rPr>
              <a:t>kupci</a:t>
            </a:r>
            <a:r>
              <a:rPr lang="hr-HR" sz="2800" dirty="0" smtClean="0"/>
              <a:t> (sadašnji i potencijalni potrošači)</a:t>
            </a:r>
          </a:p>
          <a:p>
            <a:pPr marL="1326937" lvl="2" indent="-514350">
              <a:spcBef>
                <a:spcPts val="1200"/>
              </a:spcBef>
              <a:buSzPct val="100000"/>
              <a:buFont typeface="+mj-lt"/>
              <a:buAutoNum type="arabicPeriod"/>
            </a:pPr>
            <a:r>
              <a:rPr lang="hr-HR" sz="2800" b="1" dirty="0" smtClean="0">
                <a:solidFill>
                  <a:srgbClr val="FFC000"/>
                </a:solidFill>
              </a:rPr>
              <a:t>konkurenti</a:t>
            </a:r>
          </a:p>
          <a:p>
            <a:pPr marL="1326937" lvl="2" indent="-514350">
              <a:spcBef>
                <a:spcPts val="1200"/>
              </a:spcBef>
              <a:buSzPct val="100000"/>
              <a:buFont typeface="+mj-lt"/>
              <a:buAutoNum type="arabicPeriod"/>
            </a:pPr>
            <a:r>
              <a:rPr lang="hr-HR" sz="2800" b="1" dirty="0" smtClean="0">
                <a:solidFill>
                  <a:srgbClr val="FFC000"/>
                </a:solidFill>
              </a:rPr>
              <a:t>javnost</a:t>
            </a:r>
          </a:p>
        </p:txBody>
      </p:sp>
      <p:sp>
        <p:nvSpPr>
          <p:cNvPr id="3" name="Title 2"/>
          <p:cNvSpPr>
            <a:spLocks noGrp="1"/>
          </p:cNvSpPr>
          <p:nvPr>
            <p:ph type="title"/>
          </p:nvPr>
        </p:nvSpPr>
        <p:spPr/>
        <p:txBody>
          <a:bodyPr/>
          <a:lstStyle/>
          <a:p>
            <a:r>
              <a:rPr lang="hr-HR" dirty="0" smtClean="0"/>
              <a:t>MIKROOKRUŽENJE</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252520" cy="6555641"/>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smtClean="0">
                <a:solidFill>
                  <a:schemeClr val="bg1"/>
                </a:solidFill>
                <a:latin typeface="Calibri" panose="020F0502020204030204" pitchFamily="34" charset="0"/>
              </a:rPr>
              <a:t>sile internetskog okruženja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digitalizacija i povezanost</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naglo širenje interneta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nove vrste posrednika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prilagođavanje klijentima i njihovim </a:t>
            </a:r>
            <a:r>
              <a:rPr lang="vi-VN" sz="2000" dirty="0" smtClean="0">
                <a:solidFill>
                  <a:schemeClr val="bg1"/>
                </a:solidFill>
                <a:latin typeface="Calibri" panose="020F0502020204030204" pitchFamily="34" charset="0"/>
              </a:rPr>
              <a:t>željama</a:t>
            </a:r>
            <a:endParaRPr lang="hr-HR" sz="2000" dirty="0" smtClean="0">
              <a:solidFill>
                <a:schemeClr val="bg1"/>
              </a:solidFill>
              <a:latin typeface="Calibri" panose="020F0502020204030204" pitchFamily="34" charset="0"/>
            </a:endParaRPr>
          </a:p>
          <a:p>
            <a:pPr marL="252000" lvl="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DIGITALIZACIJA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pretvaranje svih podataka u digitalni oblik</a:t>
            </a:r>
            <a:endParaRPr lang="hr-HR" dirty="0" smtClean="0">
              <a:solidFill>
                <a:prstClr val="black"/>
              </a:solidFill>
              <a:latin typeface="Consolas" panose="020B0609020204030204" pitchFamily="49" charset="0"/>
            </a:endParaRPr>
          </a:p>
          <a:p>
            <a:pPr marL="252000" lvl="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POVEZANOST</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mogućnost prijenosa podataka s jednog na više mjesta</a:t>
            </a:r>
          </a:p>
          <a:p>
            <a:pPr marL="709200" lvl="1" indent="-252000">
              <a:spcBef>
                <a:spcPts val="0"/>
              </a:spcBef>
              <a:buClr>
                <a:prstClr val="black"/>
              </a:buClr>
              <a:buFont typeface="Calibri" pitchFamily="34" charset="0"/>
              <a:buChar char="─"/>
            </a:pPr>
            <a:r>
              <a:rPr lang="hr-HR" sz="2000" b="1" dirty="0" smtClean="0">
                <a:solidFill>
                  <a:prstClr val="black"/>
                </a:solidFill>
                <a:latin typeface="Calibri" panose="020F0502020204030204" pitchFamily="34" charset="0"/>
              </a:rPr>
              <a:t>intranet</a:t>
            </a:r>
            <a:r>
              <a:rPr lang="hr-HR" sz="2000" dirty="0" smtClean="0">
                <a:solidFill>
                  <a:prstClr val="black"/>
                </a:solidFill>
                <a:latin typeface="Calibri" panose="020F0502020204030204" pitchFamily="34" charset="0"/>
              </a:rPr>
              <a:t> (povezanost unutar 1 tvrtke), </a:t>
            </a:r>
            <a:r>
              <a:rPr lang="hr-HR" sz="2000" b="1" dirty="0" smtClean="0">
                <a:solidFill>
                  <a:prstClr val="black"/>
                </a:solidFill>
                <a:latin typeface="Calibri" panose="020F0502020204030204" pitchFamily="34" charset="0"/>
              </a:rPr>
              <a:t>ekstranet</a:t>
            </a:r>
            <a:r>
              <a:rPr lang="hr-HR" sz="2000" dirty="0" smtClean="0">
                <a:solidFill>
                  <a:prstClr val="black"/>
                </a:solidFill>
                <a:latin typeface="Calibri" panose="020F0502020204030204" pitchFamily="34" charset="0"/>
              </a:rPr>
              <a:t> (među 2 ili više tvrtki) i </a:t>
            </a:r>
            <a:r>
              <a:rPr lang="hr-HR" sz="2000" b="1" dirty="0" smtClean="0">
                <a:solidFill>
                  <a:prstClr val="black"/>
                </a:solidFill>
                <a:latin typeface="Calibri" panose="020F0502020204030204" pitchFamily="34" charset="0"/>
              </a:rPr>
              <a:t>internet</a:t>
            </a:r>
            <a:r>
              <a:rPr lang="hr-HR" sz="2000" dirty="0" smtClean="0">
                <a:solidFill>
                  <a:prstClr val="black"/>
                </a:solidFill>
                <a:latin typeface="Calibri" panose="020F0502020204030204" pitchFamily="34" charset="0"/>
              </a:rPr>
              <a:t> (globalna mreža)</a:t>
            </a:r>
          </a:p>
          <a:p>
            <a:pPr marL="252000"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internet postaje novi informativni, komunikacijski i prodajni kanal (3,5 </a:t>
            </a:r>
            <a:r>
              <a:rPr lang="hr-HR" sz="2000" dirty="0" err="1" smtClean="0">
                <a:solidFill>
                  <a:prstClr val="black"/>
                </a:solidFill>
                <a:latin typeface="Calibri" panose="020F0502020204030204" pitchFamily="34" charset="0"/>
              </a:rPr>
              <a:t>mlrd</a:t>
            </a:r>
            <a:r>
              <a:rPr lang="hr-HR" sz="2000" dirty="0" smtClean="0">
                <a:solidFill>
                  <a:prstClr val="black"/>
                </a:solidFill>
                <a:latin typeface="Calibri" panose="020F0502020204030204" pitchFamily="34" charset="0"/>
              </a:rPr>
              <a:t> korisnika)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NOVE VRSTE POSREDNIKA </a:t>
            </a:r>
            <a:r>
              <a:rPr lang="hr-HR" sz="2000" dirty="0" smtClean="0">
                <a:solidFill>
                  <a:prstClr val="black"/>
                </a:solidFill>
                <a:latin typeface="Calibri" panose="020F0502020204030204" pitchFamily="34" charset="0"/>
              </a:rPr>
              <a:t>– virtualne i fizičko-virtualne tvrtke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proizvode distribuiraju putem interneta i tradicionalnih distribucijskih kanala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PRILAGOĐAVANJE KLIJENTIMA </a:t>
            </a:r>
            <a:r>
              <a:rPr lang="hr-HR" sz="2000" dirty="0" smtClean="0">
                <a:solidFill>
                  <a:prstClr val="black"/>
                </a:solidFill>
                <a:latin typeface="Calibri" panose="020F0502020204030204" pitchFamily="34" charset="0"/>
              </a:rPr>
              <a:t>– klijentima se prepušta osmišljavanje ponude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od pasivnih potrošača postaju proaktivni potrošači (npr. organizacija putovanja)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E-POSLOVANJE</a:t>
            </a:r>
            <a:r>
              <a:rPr lang="hr-HR" sz="2000" dirty="0" smtClean="0">
                <a:solidFill>
                  <a:prstClr val="black"/>
                </a:solidFill>
                <a:latin typeface="Calibri" panose="020F0502020204030204" pitchFamily="34" charset="0"/>
              </a:rPr>
              <a:t> – </a:t>
            </a:r>
            <a:r>
              <a:rPr lang="vi-VN" sz="2000" dirty="0">
                <a:solidFill>
                  <a:prstClr val="black"/>
                </a:solidFill>
                <a:latin typeface="Calibri" panose="020F0502020204030204" pitchFamily="34" charset="0"/>
              </a:rPr>
              <a:t>korištenje  elektroničkih platformi intraneta, ekstraneta i interneta u vođenju poslovanja </a:t>
            </a:r>
            <a:r>
              <a:rPr lang="vi-VN" sz="2000" dirty="0" smtClean="0">
                <a:solidFill>
                  <a:prstClr val="black"/>
                </a:solidFill>
                <a:latin typeface="Calibri" panose="020F0502020204030204" pitchFamily="34" charset="0"/>
              </a:rPr>
              <a:t>tvrtke</a:t>
            </a:r>
            <a:endParaRPr lang="hr-HR" sz="2000" dirty="0" smtClean="0">
              <a:solidFill>
                <a:prstClr val="black"/>
              </a:solidFill>
              <a:latin typeface="Calibri" panose="020F0502020204030204" pitchFamily="34" charset="0"/>
            </a:endParaRP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E-TRGOVINA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proces kupovanja i </a:t>
            </a:r>
            <a:r>
              <a:rPr lang="hr-HR" sz="2000" dirty="0">
                <a:solidFill>
                  <a:prstClr val="black"/>
                </a:solidFill>
                <a:latin typeface="Calibri" panose="020F0502020204030204" pitchFamily="34" charset="0"/>
              </a:rPr>
              <a:t>prodaje u kojemu su internet i moderne tehnologije </a:t>
            </a:r>
            <a:r>
              <a:rPr lang="hr-HR" sz="2000" dirty="0" smtClean="0">
                <a:solidFill>
                  <a:prstClr val="black"/>
                </a:solidFill>
                <a:latin typeface="Calibri" panose="020F0502020204030204" pitchFamily="34" charset="0"/>
              </a:rPr>
              <a:t>neizostavni</a:t>
            </a:r>
            <a:endParaRPr lang="vi-VN" sz="2000" dirty="0">
              <a:solidFill>
                <a:schemeClr val="bg1"/>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8605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001000" cy="5863144"/>
          </a:xfrm>
          <a:prstGeom prst="rect">
            <a:avLst/>
          </a:prstGeom>
        </p:spPr>
        <p:txBody>
          <a:bodyPr wrap="square">
            <a:spAutoFit/>
          </a:bodyPr>
          <a:lstStyle/>
          <a:p>
            <a:pPr marL="25200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E-MARKETING </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proces</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provedbe </a:t>
            </a:r>
            <a:r>
              <a:rPr lang="vi-VN" sz="2000" dirty="0">
                <a:solidFill>
                  <a:prstClr val="black"/>
                </a:solidFill>
                <a:latin typeface="Calibri" panose="020F0502020204030204" pitchFamily="34" charset="0"/>
              </a:rPr>
              <a:t>marketinških aktivnosti uz intenzivnu primjenu informacijskih i komunikacijskih tehnologija</a:t>
            </a:r>
          </a:p>
          <a:p>
            <a:pPr marL="709200" lvl="1" indent="-252000">
              <a:spcBef>
                <a:spcPts val="600"/>
              </a:spcBef>
              <a:buClr>
                <a:prstClr val="black"/>
              </a:buClr>
              <a:buFont typeface="Calibri" pitchFamily="34" charset="0"/>
              <a:buChar char="─"/>
            </a:pPr>
            <a:r>
              <a:rPr lang="vi-VN" sz="2000" dirty="0">
                <a:solidFill>
                  <a:prstClr val="black"/>
                </a:solidFill>
                <a:latin typeface="Calibri" panose="020F0502020204030204" pitchFamily="34" charset="0"/>
              </a:rPr>
              <a:t>proizvod postaje prilagođen i individualiziran, a cijena dinamična, transparentna i </a:t>
            </a:r>
            <a:r>
              <a:rPr lang="vi-VN" sz="2000" dirty="0" smtClean="0">
                <a:solidFill>
                  <a:prstClr val="black"/>
                </a:solidFill>
                <a:latin typeface="Calibri" panose="020F0502020204030204" pitchFamily="34" charset="0"/>
              </a:rPr>
              <a:t>fleksibilna</a:t>
            </a:r>
            <a:r>
              <a:rPr lang="hr-HR" sz="2000" dirty="0" smtClean="0">
                <a:solidFill>
                  <a:prstClr val="black"/>
                </a:solidFill>
                <a:latin typeface="Calibri" panose="020F0502020204030204" pitchFamily="34" charset="0"/>
              </a:rPr>
              <a:t> </a:t>
            </a:r>
            <a:r>
              <a:rPr lang="vi-VN" sz="2000" i="1" dirty="0" smtClean="0">
                <a:solidFill>
                  <a:prstClr val="black"/>
                </a:solidFill>
                <a:latin typeface="Calibri" panose="020F0502020204030204" pitchFamily="34" charset="0"/>
              </a:rPr>
              <a:t>(</a:t>
            </a:r>
            <a:r>
              <a:rPr lang="vi-VN" sz="2000" i="1" dirty="0">
                <a:solidFill>
                  <a:prstClr val="black"/>
                </a:solidFill>
                <a:latin typeface="Calibri" panose="020F0502020204030204" pitchFamily="34" charset="0"/>
              </a:rPr>
              <a:t>primjer u udžbeniku str. 38)</a:t>
            </a:r>
          </a:p>
          <a:p>
            <a:pPr marL="252000" indent="-252000">
              <a:spcBef>
                <a:spcPts val="2400"/>
              </a:spcBef>
              <a:buClr>
                <a:prstClr val="black"/>
              </a:buClr>
              <a:buFont typeface="Calibri" pitchFamily="34" charset="0"/>
              <a:buChar char="─"/>
            </a:pPr>
            <a:r>
              <a:rPr lang="hr-HR" sz="2000" b="1" dirty="0" smtClean="0">
                <a:solidFill>
                  <a:srgbClr val="FF0000"/>
                </a:solidFill>
                <a:latin typeface="Calibri" panose="020F0502020204030204" pitchFamily="34" charset="0"/>
              </a:rPr>
              <a:t>IZVORI PRIHODA E-TRGOVINE:</a:t>
            </a:r>
            <a:endParaRPr lang="hr-HR" sz="2000" b="1" dirty="0">
              <a:solidFill>
                <a:srgbClr val="FF0000"/>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prodaje</a:t>
            </a:r>
            <a:r>
              <a:rPr lang="hr-HR" sz="2000" dirty="0">
                <a:solidFill>
                  <a:prstClr val="black"/>
                </a:solidFill>
                <a:latin typeface="Calibri" panose="020F0502020204030204" pitchFamily="34" charset="0"/>
              </a:rPr>
              <a:t> proizvoda i </a:t>
            </a:r>
            <a:r>
              <a:rPr lang="hr-HR" sz="2000" dirty="0" smtClean="0">
                <a:solidFill>
                  <a:prstClr val="black"/>
                </a:solidFill>
                <a:latin typeface="Calibri" panose="020F0502020204030204" pitchFamily="34" charset="0"/>
              </a:rPr>
              <a:t>usluga – </a:t>
            </a:r>
            <a:r>
              <a:rPr lang="hr-HR" sz="2000" i="1" dirty="0" err="1" smtClean="0">
                <a:solidFill>
                  <a:prstClr val="black"/>
                </a:solidFill>
                <a:latin typeface="Calibri" panose="020F0502020204030204" pitchFamily="34" charset="0"/>
              </a:rPr>
              <a:t>Amazon</a:t>
            </a:r>
            <a:r>
              <a:rPr lang="hr-HR" sz="2000" dirty="0" smtClean="0">
                <a:solidFill>
                  <a:prstClr val="black"/>
                </a:solidFill>
                <a:latin typeface="Calibri" panose="020F0502020204030204" pitchFamily="34" charset="0"/>
              </a:rPr>
              <a:t> </a:t>
            </a:r>
            <a:endParaRPr lang="hr-HR" sz="2000"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oglašavanja </a:t>
            </a:r>
            <a:r>
              <a:rPr lang="hr-HR" sz="2000" i="1" dirty="0" smtClean="0">
                <a:solidFill>
                  <a:prstClr val="black"/>
                </a:solidFill>
                <a:latin typeface="Calibri" panose="020F0502020204030204" pitchFamily="34" charset="0"/>
              </a:rPr>
              <a:t>– Njuškalo</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sponzorstva – </a:t>
            </a:r>
            <a:r>
              <a:rPr lang="hr-HR" sz="2000" i="1" dirty="0" err="1" smtClean="0">
                <a:solidFill>
                  <a:prstClr val="black"/>
                </a:solidFill>
                <a:latin typeface="Calibri" panose="020F0502020204030204" pitchFamily="34" charset="0"/>
              </a:rPr>
              <a:t>aviokarte.hr</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članarina</a:t>
            </a:r>
            <a:r>
              <a:rPr lang="hr-HR" sz="2000" dirty="0">
                <a:solidFill>
                  <a:prstClr val="black"/>
                </a:solidFill>
                <a:latin typeface="Calibri" panose="020F0502020204030204" pitchFamily="34" charset="0"/>
              </a:rPr>
              <a:t> i </a:t>
            </a:r>
            <a:r>
              <a:rPr lang="hr-HR" sz="2000" b="1" dirty="0" smtClean="0">
                <a:solidFill>
                  <a:prstClr val="black"/>
                </a:solidFill>
                <a:latin typeface="Calibri" panose="020F0502020204030204" pitchFamily="34" charset="0"/>
              </a:rPr>
              <a:t>pretplata – </a:t>
            </a:r>
            <a:r>
              <a:rPr lang="hr-HR" sz="2000" i="1" dirty="0" smtClean="0">
                <a:solidFill>
                  <a:prstClr val="black"/>
                </a:solidFill>
                <a:latin typeface="Calibri" panose="020F0502020204030204" pitchFamily="34" charset="0"/>
              </a:rPr>
              <a:t>bilo koji časopis ili novine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izrade </a:t>
            </a:r>
            <a:r>
              <a:rPr lang="hr-HR" sz="2000" b="1" dirty="0" smtClean="0">
                <a:solidFill>
                  <a:prstClr val="black"/>
                </a:solidFill>
                <a:latin typeface="Calibri" panose="020F0502020204030204" pitchFamily="34" charset="0"/>
              </a:rPr>
              <a:t>profila – </a:t>
            </a:r>
            <a:r>
              <a:rPr lang="hr-HR" sz="2000" i="1" dirty="0" err="1" smtClean="0">
                <a:solidFill>
                  <a:prstClr val="black"/>
                </a:solidFill>
                <a:latin typeface="Calibri" panose="020F0502020204030204" pitchFamily="34" charset="0"/>
              </a:rPr>
              <a:t>linkedIn</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provizije i </a:t>
            </a:r>
            <a:r>
              <a:rPr lang="hr-HR" sz="2000" b="1" dirty="0" smtClean="0">
                <a:solidFill>
                  <a:prstClr val="black"/>
                </a:solidFill>
                <a:latin typeface="Calibri" panose="020F0502020204030204" pitchFamily="34" charset="0"/>
              </a:rPr>
              <a:t>naknade za transakcije – </a:t>
            </a:r>
            <a:r>
              <a:rPr lang="hr-HR" sz="2000" i="1" dirty="0" err="1" smtClean="0">
                <a:solidFill>
                  <a:prstClr val="black"/>
                </a:solidFill>
                <a:latin typeface="Calibri" panose="020F0502020204030204" pitchFamily="34" charset="0"/>
              </a:rPr>
              <a:t>PayPal</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naknade </a:t>
            </a:r>
            <a:r>
              <a:rPr lang="hr-HR" sz="2000" dirty="0">
                <a:solidFill>
                  <a:prstClr val="black"/>
                </a:solidFill>
                <a:latin typeface="Calibri" panose="020F0502020204030204" pitchFamily="34" charset="0"/>
              </a:rPr>
              <a:t>za </a:t>
            </a:r>
            <a:r>
              <a:rPr lang="hr-HR" sz="2000" b="1" dirty="0">
                <a:solidFill>
                  <a:prstClr val="black"/>
                </a:solidFill>
                <a:latin typeface="Calibri" panose="020F0502020204030204" pitchFamily="34" charset="0"/>
              </a:rPr>
              <a:t>istraživanje tržišta i </a:t>
            </a:r>
            <a:r>
              <a:rPr lang="hr-HR" sz="2000" b="1" dirty="0" smtClean="0">
                <a:solidFill>
                  <a:prstClr val="black"/>
                </a:solidFill>
                <a:latin typeface="Calibri" panose="020F0502020204030204" pitchFamily="34" charset="0"/>
              </a:rPr>
              <a:t>informacije – </a:t>
            </a:r>
            <a:r>
              <a:rPr lang="hr-HR" sz="2000" i="1" dirty="0" err="1" smtClean="0">
                <a:solidFill>
                  <a:prstClr val="black"/>
                </a:solidFill>
                <a:latin typeface="Calibri" panose="020F0502020204030204" pitchFamily="34" charset="0"/>
              </a:rPr>
              <a:t>facebook</a:t>
            </a:r>
            <a:r>
              <a:rPr lang="hr-HR" sz="2000" i="1" dirty="0" smtClean="0">
                <a:solidFill>
                  <a:prstClr val="black"/>
                </a:solidFill>
                <a:latin typeface="Calibri" panose="020F0502020204030204" pitchFamily="34" charset="0"/>
              </a:rPr>
              <a:t> i </a:t>
            </a:r>
            <a:r>
              <a:rPr lang="hr-HR" sz="2000" i="1" dirty="0" err="1" smtClean="0">
                <a:solidFill>
                  <a:prstClr val="black"/>
                </a:solidFill>
                <a:latin typeface="Calibri" panose="020F0502020204030204" pitchFamily="34" charset="0"/>
              </a:rPr>
              <a:t>google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upućivanja – </a:t>
            </a:r>
            <a:r>
              <a:rPr lang="hr-HR" sz="2000" i="1" dirty="0" err="1" smtClean="0">
                <a:solidFill>
                  <a:prstClr val="black"/>
                </a:solidFill>
                <a:latin typeface="Calibri" panose="020F0502020204030204" pitchFamily="34" charset="0"/>
              </a:rPr>
              <a:t>Airbnb</a:t>
            </a:r>
            <a:r>
              <a:rPr lang="hr-HR" sz="2000" i="1" dirty="0" smtClean="0">
                <a:solidFill>
                  <a:prstClr val="black"/>
                </a:solidFill>
                <a:latin typeface="Calibri" panose="020F0502020204030204" pitchFamily="34" charset="0"/>
              </a:rPr>
              <a:t>, </a:t>
            </a:r>
            <a:r>
              <a:rPr lang="hr-HR" sz="2000" i="1" dirty="0" err="1" smtClean="0">
                <a:solidFill>
                  <a:prstClr val="black"/>
                </a:solidFill>
                <a:latin typeface="Calibri" panose="020F0502020204030204" pitchFamily="34" charset="0"/>
              </a:rPr>
              <a:t>booking.com</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endParaRPr lang="hr-HR" sz="2000" dirty="0" smtClean="0">
              <a:solidFill>
                <a:prstClr val="black"/>
              </a:solidFill>
              <a:latin typeface="Calibri" panose="020F0502020204030204" pitchFamily="34" charset="0"/>
            </a:endParaRPr>
          </a:p>
          <a:p>
            <a:pPr marL="252000" indent="-252000">
              <a:spcBef>
                <a:spcPts val="600"/>
              </a:spcBef>
              <a:buClr>
                <a:prstClr val="black"/>
              </a:buClr>
              <a:buFont typeface="Calibri" pitchFamily="34" charset="0"/>
              <a:buChar char="─"/>
            </a:pPr>
            <a:endParaRPr lang="vi-VN" sz="2000" dirty="0">
              <a:solidFill>
                <a:prstClr val="black"/>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8268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857752" y="1052736"/>
            <a:ext cx="3214710" cy="542928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9" name="Rectangle 18"/>
          <p:cNvSpPr/>
          <p:nvPr/>
        </p:nvSpPr>
        <p:spPr>
          <a:xfrm>
            <a:off x="1043608" y="200488"/>
            <a:ext cx="7028854" cy="640871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4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5" name="Rectangle 14"/>
          <p:cNvSpPr/>
          <p:nvPr/>
        </p:nvSpPr>
        <p:spPr>
          <a:xfrm>
            <a:off x="1214854" y="1052736"/>
            <a:ext cx="3214710" cy="542928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spcBef>
                <a:spcPts val="1200"/>
              </a:spcBef>
            </a:pP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5" name="Rectangle 4"/>
          <p:cNvSpPr/>
          <p:nvPr/>
        </p:nvSpPr>
        <p:spPr>
          <a:xfrm>
            <a:off x="1393009" y="2568757"/>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OPSKRBLJIVAČI </a:t>
            </a:r>
          </a:p>
        </p:txBody>
      </p:sp>
      <p:sp>
        <p:nvSpPr>
          <p:cNvPr id="6" name="Rectangle 5"/>
          <p:cNvSpPr/>
          <p:nvPr/>
        </p:nvSpPr>
        <p:spPr>
          <a:xfrm>
            <a:off x="5036347" y="2626739"/>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GOSPODARSKO</a:t>
            </a:r>
          </a:p>
        </p:txBody>
      </p:sp>
      <p:sp>
        <p:nvSpPr>
          <p:cNvPr id="7" name="Rectangle 6"/>
          <p:cNvSpPr/>
          <p:nvPr/>
        </p:nvSpPr>
        <p:spPr>
          <a:xfrm>
            <a:off x="1393009" y="3260454"/>
            <a:ext cx="2858400" cy="92869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MARKETINŠKI POSREDNICI</a:t>
            </a:r>
          </a:p>
        </p:txBody>
      </p:sp>
      <p:sp>
        <p:nvSpPr>
          <p:cNvPr id="8" name="Rectangle 7"/>
          <p:cNvSpPr/>
          <p:nvPr/>
        </p:nvSpPr>
        <p:spPr>
          <a:xfrm>
            <a:off x="5036347" y="3383982"/>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PRIRODNO </a:t>
            </a:r>
          </a:p>
        </p:txBody>
      </p:sp>
      <p:sp>
        <p:nvSpPr>
          <p:cNvPr id="9" name="Rectangle 8"/>
          <p:cNvSpPr/>
          <p:nvPr/>
        </p:nvSpPr>
        <p:spPr>
          <a:xfrm>
            <a:off x="1393009" y="4268845"/>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KUPCI </a:t>
            </a:r>
          </a:p>
        </p:txBody>
      </p:sp>
      <p:sp>
        <p:nvSpPr>
          <p:cNvPr id="10" name="Rectangle 9"/>
          <p:cNvSpPr/>
          <p:nvPr/>
        </p:nvSpPr>
        <p:spPr>
          <a:xfrm>
            <a:off x="5036347" y="4141225"/>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TEHNOLOŠKO </a:t>
            </a:r>
          </a:p>
        </p:txBody>
      </p:sp>
      <p:sp>
        <p:nvSpPr>
          <p:cNvPr id="11" name="Rectangle 10"/>
          <p:cNvSpPr/>
          <p:nvPr/>
        </p:nvSpPr>
        <p:spPr>
          <a:xfrm>
            <a:off x="1393009" y="4960542"/>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KONKURENTI</a:t>
            </a:r>
          </a:p>
        </p:txBody>
      </p:sp>
      <p:sp>
        <p:nvSpPr>
          <p:cNvPr id="12" name="Rectangle 11"/>
          <p:cNvSpPr/>
          <p:nvPr/>
        </p:nvSpPr>
        <p:spPr>
          <a:xfrm>
            <a:off x="5036347" y="4898468"/>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POLITIČKO </a:t>
            </a:r>
          </a:p>
        </p:txBody>
      </p:sp>
      <p:sp>
        <p:nvSpPr>
          <p:cNvPr id="13" name="Rectangle 12"/>
          <p:cNvSpPr/>
          <p:nvPr/>
        </p:nvSpPr>
        <p:spPr>
          <a:xfrm>
            <a:off x="1393009" y="5652238"/>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JAVNOST</a:t>
            </a:r>
          </a:p>
        </p:txBody>
      </p:sp>
      <p:sp>
        <p:nvSpPr>
          <p:cNvPr id="14" name="Rectangle 13"/>
          <p:cNvSpPr/>
          <p:nvPr/>
        </p:nvSpPr>
        <p:spPr>
          <a:xfrm>
            <a:off x="5036347" y="5655710"/>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KULTURNO </a:t>
            </a:r>
          </a:p>
        </p:txBody>
      </p:sp>
      <p:sp>
        <p:nvSpPr>
          <p:cNvPr id="17" name="Rectangle 16"/>
          <p:cNvSpPr/>
          <p:nvPr/>
        </p:nvSpPr>
        <p:spPr>
          <a:xfrm>
            <a:off x="1393009" y="1877060"/>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a:t>
            </a:r>
          </a:p>
        </p:txBody>
      </p:sp>
      <p:sp>
        <p:nvSpPr>
          <p:cNvPr id="18" name="Rectangle 17"/>
          <p:cNvSpPr/>
          <p:nvPr/>
        </p:nvSpPr>
        <p:spPr>
          <a:xfrm>
            <a:off x="5036347" y="1869496"/>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DEMOGRAFSKO </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50"/>
                                        <p:tgtEl>
                                          <p:spTgt spid="11"/>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50"/>
                                        <p:tgtEl>
                                          <p:spTgt spid="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750"/>
                                        <p:tgtEl>
                                          <p:spTgt spid="16"/>
                                        </p:tgtEl>
                                      </p:cBhvr>
                                    </p:animEffect>
                                    <p:set>
                                      <p:cBhvr>
                                        <p:cTn id="64" dur="1" fill="hold">
                                          <p:stCondLst>
                                            <p:cond delay="74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P spid="15"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85794"/>
            <a:ext cx="9144000" cy="1714512"/>
          </a:xfrm>
        </p:spPr>
        <p:txBody>
          <a:bodyPr/>
          <a:lstStyle/>
          <a:p>
            <a:pPr marL="360000" indent="-360000">
              <a:spcBef>
                <a:spcPts val="1200"/>
              </a:spcBef>
              <a:buSzPct val="100000"/>
              <a:buFont typeface="Calibri" pitchFamily="34" charset="0"/>
              <a:buChar char="─"/>
            </a:pPr>
            <a:r>
              <a:rPr lang="hr-HR" sz="2600" dirty="0" smtClean="0"/>
              <a:t>tvrtku kao element mikrookruženja čine </a:t>
            </a:r>
            <a:r>
              <a:rPr lang="hr-HR" sz="2600" b="1" dirty="0" smtClean="0">
                <a:solidFill>
                  <a:srgbClr val="FFC000"/>
                </a:solidFill>
              </a:rPr>
              <a:t>njeni sastavni dijelovi</a:t>
            </a: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a:spcBef>
                <a:spcPts val="1800"/>
              </a:spcBef>
              <a:buFont typeface="Arial" charset="0"/>
              <a:buChar char="−"/>
            </a:pPr>
            <a:endParaRPr lang="hr-HR" sz="2600" dirty="0" smtClean="0"/>
          </a:p>
          <a:p>
            <a:pPr>
              <a:spcBef>
                <a:spcPts val="1200"/>
              </a:spcBef>
              <a:buSzPct val="100000"/>
              <a:buFont typeface="Arial" charset="0"/>
              <a:buChar char="−"/>
            </a:pPr>
            <a:r>
              <a:rPr lang="hr-HR" sz="2600" dirty="0" smtClean="0"/>
              <a:t>marketinški odjel mora surađivati sa svim dijelovima tvrtke</a:t>
            </a:r>
          </a:p>
          <a:p>
            <a:pPr>
              <a:spcBef>
                <a:spcPts val="1800"/>
              </a:spcBef>
              <a:buSzPct val="100000"/>
              <a:buFont typeface="Arial" charset="0"/>
              <a:buChar char="−"/>
            </a:pPr>
            <a:r>
              <a:rPr lang="hr-HR" sz="2600" i="1" dirty="0" err="1" smtClean="0"/>
              <a:t>npr</a:t>
            </a:r>
            <a:r>
              <a:rPr lang="hr-HR" sz="2600" i="1" dirty="0" smtClean="0"/>
              <a:t>. ako uprava pozicionira neki hotel kao hotel za poslovne ljude, odjel za marketing mora uskladiti svoje djelovanje s njom i ostalim dijelovima tvrtke</a:t>
            </a:r>
          </a:p>
          <a:p>
            <a:pPr marL="680675" lvl="1" indent="-360000">
              <a:spcBef>
                <a:spcPts val="1200"/>
              </a:spcBef>
              <a:buSzPct val="100000"/>
              <a:buFont typeface="Calibri" pitchFamily="34" charset="0"/>
              <a:buChar char="─"/>
            </a:pPr>
            <a:endParaRPr lang="hr-HR" i="1" dirty="0" smtClean="0"/>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TVRTKA</a:t>
            </a:r>
            <a:endParaRPr lang="hr-HR" dirty="0"/>
          </a:p>
        </p:txBody>
      </p:sp>
      <p:sp>
        <p:nvSpPr>
          <p:cNvPr id="4" name="Rectangle 3"/>
          <p:cNvSpPr/>
          <p:nvPr/>
        </p:nvSpPr>
        <p:spPr>
          <a:xfrm>
            <a:off x="214282" y="1571612"/>
            <a:ext cx="8572560" cy="2571768"/>
          </a:xfrm>
          <a:prstGeom prst="rect">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144000" rtlCol="0" anchor="t"/>
          <a:lstStyle/>
          <a:p>
            <a:pPr algn="ctr"/>
            <a:r>
              <a:rPr lang="hr-HR" sz="4400" b="1" dirty="0" smtClean="0">
                <a:effectLst>
                  <a:outerShdw blurRad="38100" dist="38100" dir="2700000" algn="tl">
                    <a:srgbClr val="000000">
                      <a:alpha val="43137"/>
                    </a:srgbClr>
                  </a:outerShdw>
                </a:effectLst>
                <a:latin typeface="Calibri" pitchFamily="34" charset="0"/>
                <a:cs typeface="Calibri" pitchFamily="34" charset="0"/>
              </a:rPr>
              <a:t>TVRTKA</a:t>
            </a:r>
            <a:endParaRPr lang="hr-HR" sz="2800" b="1" dirty="0">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p:cNvSpPr/>
          <p:nvPr/>
        </p:nvSpPr>
        <p:spPr>
          <a:xfrm>
            <a:off x="357158" y="2459248"/>
            <a:ext cx="187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UPRAVA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4268826" y="2459248"/>
            <a:ext cx="187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FINANCIJA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320298" y="2469926"/>
            <a:ext cx="1857388" cy="1500198"/>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ISTRAŽIVANJA I RAZVOJA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4268826" y="3286124"/>
            <a:ext cx="187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NABAVE</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357158" y="3286124"/>
            <a:ext cx="187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PROIZVODNJA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6231966" y="2459248"/>
            <a:ext cx="241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RAČUNOVODSTVO</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6231966" y="3286124"/>
            <a:ext cx="2412000" cy="684000"/>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MARKETINŠKO ODJEL</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bg/>
                                          </p:spTgt>
                                        </p:tgtEl>
                                        <p:attrNameLst>
                                          <p:attrName>style.visibility</p:attrName>
                                        </p:attrNameLst>
                                      </p:cBhvr>
                                      <p:to>
                                        <p:strVal val="visible"/>
                                      </p:to>
                                    </p:set>
                                    <p:animEffect transition="in" filter="fade">
                                      <p:cBhvr>
                                        <p:cTn id="11" dur="250"/>
                                        <p:tgtEl>
                                          <p:spTgt spid="5">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5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50"/>
                                        <p:tgtEl>
                                          <p:spTgt spid="9">
                                            <p:txEl>
                                              <p:pRg st="0" end="0"/>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5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50"/>
                                        <p:tgtEl>
                                          <p:spTgt spid="7">
                                            <p:txEl>
                                              <p:pRg st="0" end="0"/>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250"/>
                                        <p:tgtEl>
                                          <p:spTgt spid="6">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250"/>
                                        <p:tgtEl>
                                          <p:spTgt spid="6">
                                            <p:txEl>
                                              <p:pRg st="0" end="0"/>
                                            </p:txEl>
                                          </p:spTgt>
                                        </p:tgtEl>
                                      </p:cBhvr>
                                    </p:animEffect>
                                  </p:childTnLst>
                                </p:cTn>
                              </p:par>
                            </p:childTnLst>
                          </p:cTn>
                        </p:par>
                        <p:par>
                          <p:cTn id="36" fill="hold">
                            <p:stCondLst>
                              <p:cond delay="1250"/>
                            </p:stCondLst>
                            <p:childTnLst>
                              <p:par>
                                <p:cTn id="37" presetID="10" presetClass="entr" presetSubtype="0" fill="hold" grpId="0" nodeType="after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5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50"/>
                                        <p:tgtEl>
                                          <p:spTgt spid="8">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bg/>
                                          </p:spTgt>
                                        </p:tgtEl>
                                        <p:attrNameLst>
                                          <p:attrName>style.visibility</p:attrName>
                                        </p:attrNameLst>
                                      </p:cBhvr>
                                      <p:to>
                                        <p:strVal val="visible"/>
                                      </p:to>
                                    </p:set>
                                    <p:animEffect transition="in" filter="fade">
                                      <p:cBhvr>
                                        <p:cTn id="46" dur="250"/>
                                        <p:tgtEl>
                                          <p:spTgt spid="10">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250"/>
                                        <p:tgtEl>
                                          <p:spTgt spid="10">
                                            <p:txEl>
                                              <p:pRg st="0" end="0"/>
                                            </p:txEl>
                                          </p:spTgt>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1">
                                            <p:bg/>
                                          </p:spTgt>
                                        </p:tgtEl>
                                        <p:attrNameLst>
                                          <p:attrName>style.visibility</p:attrName>
                                        </p:attrNameLst>
                                      </p:cBhvr>
                                      <p:to>
                                        <p:strVal val="visible"/>
                                      </p:to>
                                    </p:set>
                                    <p:animEffect transition="in" filter="fade">
                                      <p:cBhvr>
                                        <p:cTn id="53" dur="250"/>
                                        <p:tgtEl>
                                          <p:spTgt spid="11">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250"/>
                                        <p:tgtEl>
                                          <p:spTgt spid="11">
                                            <p:txEl>
                                              <p:pRg st="0" end="0"/>
                                            </p:txEl>
                                          </p:spTgt>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4">
                                            <p:bg/>
                                          </p:spTgt>
                                        </p:tgtEl>
                                        <p:attrNameLst>
                                          <p:attrName>style.visibility</p:attrName>
                                        </p:attrNameLst>
                                      </p:cBhvr>
                                      <p:to>
                                        <p:strVal val="visible"/>
                                      </p:to>
                                    </p:set>
                                    <p:animEffect transition="in" filter="wipe(up)">
                                      <p:cBhvr>
                                        <p:cTn id="60" dur="250"/>
                                        <p:tgtEl>
                                          <p:spTgt spid="4">
                                            <p:bg/>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wipe(up)">
                                      <p:cBhvr>
                                        <p:cTn id="63" dur="250"/>
                                        <p:tgtEl>
                                          <p:spTgt spid="4">
                                            <p:txEl>
                                              <p:pRg st="0" end="0"/>
                                            </p:txEl>
                                          </p:spTgt>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fade">
                                      <p:cBhvr>
                                        <p:cTn id="67" dur="250"/>
                                        <p:tgtEl>
                                          <p:spTgt spid="2">
                                            <p:txEl>
                                              <p:pRg st="7" end="7"/>
                                            </p:txEl>
                                          </p:spTgt>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animBg="1"/>
      <p:bldP spid="5" grpId="0" build="allAtOnce" animBg="1"/>
      <p:bldP spid="6" grpId="0" build="allAtOnce" animBg="1"/>
      <p:bldP spid="7" grpId="0" build="allAtOnce" animBg="1"/>
      <p:bldP spid="8" grpId="0" uiExpand="1" build="allAtOnce" animBg="1"/>
      <p:bldP spid="9" grpId="0" build="allAtOnce" animBg="1"/>
      <p:bldP spid="10" grpId="0" build="allAtOnce" animBg="1"/>
      <p:bldP spid="11"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dirty="0" smtClean="0">
                <a:solidFill>
                  <a:prstClr val="white"/>
                </a:solidFill>
              </a:rPr>
              <a:t>organizacije i pojedinci koji </a:t>
            </a:r>
            <a:r>
              <a:rPr lang="hr-HR" b="1" dirty="0" smtClean="0">
                <a:solidFill>
                  <a:srgbClr val="FFC000"/>
                </a:solidFill>
              </a:rPr>
              <a:t>opskrbljuju</a:t>
            </a:r>
            <a:r>
              <a:rPr lang="hr-HR" dirty="0" smtClean="0">
                <a:solidFill>
                  <a:prstClr val="white"/>
                </a:solidFill>
              </a:rPr>
              <a:t> </a:t>
            </a:r>
            <a:r>
              <a:rPr lang="hr-HR" b="1" dirty="0" smtClean="0">
                <a:solidFill>
                  <a:srgbClr val="FFC000"/>
                </a:solidFill>
              </a:rPr>
              <a:t>tvrtku svojim proizvodima </a:t>
            </a:r>
            <a:r>
              <a:rPr lang="hr-HR" dirty="0" smtClean="0"/>
              <a:t>i </a:t>
            </a:r>
            <a:r>
              <a:rPr lang="hr-HR" b="1" dirty="0" smtClean="0">
                <a:solidFill>
                  <a:srgbClr val="FFC000"/>
                </a:solidFill>
              </a:rPr>
              <a:t>uslugama </a:t>
            </a:r>
          </a:p>
          <a:p>
            <a:pPr lvl="0">
              <a:spcBef>
                <a:spcPts val="1800"/>
              </a:spcBef>
              <a:buSzPct val="100000"/>
              <a:buFont typeface="Arial" charset="0"/>
              <a:buChar char="−"/>
            </a:pPr>
            <a:r>
              <a:rPr lang="hr-HR" sz="2600" dirty="0" smtClean="0">
                <a:solidFill>
                  <a:prstClr val="white"/>
                </a:solidFill>
              </a:rPr>
              <a:t>s</a:t>
            </a:r>
            <a:r>
              <a:rPr lang="vi-VN" sz="2600" dirty="0" smtClean="0">
                <a:solidFill>
                  <a:prstClr val="white"/>
                </a:solidFill>
              </a:rPr>
              <a:t>ve promjene koje se događaju kod </a:t>
            </a:r>
            <a:r>
              <a:rPr lang="hr-HR" sz="2600" dirty="0" smtClean="0">
                <a:solidFill>
                  <a:prstClr val="white"/>
                </a:solidFill>
              </a:rPr>
              <a:t>dobavljača </a:t>
            </a:r>
            <a:r>
              <a:rPr lang="vi-VN" sz="2600" dirty="0" smtClean="0">
                <a:solidFill>
                  <a:prstClr val="white"/>
                </a:solidFill>
              </a:rPr>
              <a:t>mogu utjecati na krajnji proizvod turističke tvrtke</a:t>
            </a:r>
            <a:r>
              <a:rPr lang="hr-HR" sz="2600" dirty="0" smtClean="0">
                <a:solidFill>
                  <a:prstClr val="white"/>
                </a:solidFill>
              </a:rPr>
              <a:t> </a:t>
            </a:r>
            <a:br>
              <a:rPr lang="hr-HR" sz="2600" dirty="0" smtClean="0">
                <a:solidFill>
                  <a:prstClr val="white"/>
                </a:solidFill>
              </a:rPr>
            </a:br>
            <a:r>
              <a:rPr lang="hr-HR" sz="2400" i="1" dirty="0" smtClean="0">
                <a:solidFill>
                  <a:prstClr val="white"/>
                </a:solidFill>
              </a:rPr>
              <a:t>(poskupljenje ili nestašica namirnica, problemi u distribuciji…)</a:t>
            </a:r>
          </a:p>
          <a:p>
            <a:pPr lvl="0">
              <a:spcBef>
                <a:spcPts val="1800"/>
              </a:spcBef>
              <a:buSzPct val="100000"/>
              <a:buFont typeface="Arial" charset="0"/>
              <a:buChar char="−"/>
            </a:pPr>
            <a:r>
              <a:rPr lang="hr-HR" sz="2600" i="1" dirty="0" err="1" smtClean="0">
                <a:solidFill>
                  <a:prstClr val="white"/>
                </a:solidFill>
              </a:rPr>
              <a:t>npr</a:t>
            </a:r>
            <a:r>
              <a:rPr lang="hr-HR" sz="2600" i="1" dirty="0" smtClean="0">
                <a:solidFill>
                  <a:prstClr val="white"/>
                </a:solidFill>
              </a:rPr>
              <a:t>. poskupljenje hrane  kod lokalnog dobavljača utječe na promjenu cijena jela u restoranu ili hotelu</a:t>
            </a:r>
          </a:p>
          <a:p>
            <a:pPr>
              <a:spcBef>
                <a:spcPts val="1800"/>
              </a:spcBef>
              <a:buSzPct val="100000"/>
              <a:buFont typeface="Arial" charset="0"/>
              <a:buChar char="−"/>
            </a:pPr>
            <a:r>
              <a:rPr lang="hr-HR" sz="2600" i="1" dirty="0" smtClean="0">
                <a:solidFill>
                  <a:prstClr val="white"/>
                </a:solidFill>
              </a:rPr>
              <a:t>primjer suradnje hotela s poznatim restoranima </a:t>
            </a:r>
            <a:br>
              <a:rPr lang="hr-HR" sz="2600" i="1" dirty="0" smtClean="0">
                <a:solidFill>
                  <a:prstClr val="white"/>
                </a:solidFill>
              </a:rPr>
            </a:br>
            <a:r>
              <a:rPr lang="hr-HR" sz="2600" i="1" dirty="0" smtClean="0">
                <a:solidFill>
                  <a:prstClr val="white"/>
                </a:solidFill>
              </a:rPr>
              <a:t>(prednosti i nedostatci)</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DOBAVLJAČI</a:t>
            </a:r>
            <a:endParaRPr lang="hr-HR"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razni poslovni subjekti koji </a:t>
            </a:r>
            <a:r>
              <a:rPr lang="hr-HR" sz="2600" b="1" dirty="0" smtClean="0">
                <a:solidFill>
                  <a:srgbClr val="FFC000"/>
                </a:solidFill>
              </a:rPr>
              <a:t>pomažu tvrtki u prodaji, distribuciji </a:t>
            </a:r>
            <a:r>
              <a:rPr lang="hr-HR" sz="2600" dirty="0" smtClean="0"/>
              <a:t>i </a:t>
            </a:r>
            <a:r>
              <a:rPr lang="hr-HR" sz="2600" b="1" dirty="0" smtClean="0">
                <a:solidFill>
                  <a:srgbClr val="FFC000"/>
                </a:solidFill>
              </a:rPr>
              <a:t>promociji </a:t>
            </a:r>
            <a:r>
              <a:rPr lang="hr-HR" sz="2600" dirty="0" err="1" smtClean="0"/>
              <a:t>tj</a:t>
            </a:r>
            <a:r>
              <a:rPr lang="hr-HR" sz="2600" dirty="0" smtClean="0"/>
              <a:t>. komunikaciji s kupcima </a:t>
            </a:r>
            <a:endParaRPr lang="hr-HR" sz="2600" i="1" dirty="0" smtClean="0"/>
          </a:p>
          <a:p>
            <a:pPr marL="360000" lvl="0" indent="-360000">
              <a:spcBef>
                <a:spcPts val="1200"/>
              </a:spcBef>
              <a:buSzPct val="100000"/>
              <a:buFont typeface="Calibri" pitchFamily="34" charset="0"/>
              <a:buChar char="─"/>
            </a:pPr>
            <a:r>
              <a:rPr lang="hr-HR" sz="2600" dirty="0" smtClean="0"/>
              <a:t>to su </a:t>
            </a:r>
            <a:r>
              <a:rPr lang="hr-HR" sz="2600" b="1" dirty="0" smtClean="0">
                <a:solidFill>
                  <a:srgbClr val="FFC000"/>
                </a:solidFill>
              </a:rPr>
              <a:t>preprodavači</a:t>
            </a:r>
            <a:r>
              <a:rPr lang="hr-HR" sz="2600" dirty="0" smtClean="0"/>
              <a:t>, </a:t>
            </a:r>
            <a:r>
              <a:rPr lang="hr-HR" sz="2600" b="1" dirty="0">
                <a:solidFill>
                  <a:srgbClr val="FFC000"/>
                </a:solidFill>
              </a:rPr>
              <a:t>tvrtke za </a:t>
            </a:r>
            <a:r>
              <a:rPr lang="hr-HR" sz="2600" b="1" dirty="0" smtClean="0">
                <a:solidFill>
                  <a:srgbClr val="FFC000"/>
                </a:solidFill>
              </a:rPr>
              <a:t>fizičku distribuciju</a:t>
            </a:r>
            <a:r>
              <a:rPr lang="hr-HR" sz="2600" dirty="0" smtClean="0"/>
              <a:t>, </a:t>
            </a:r>
            <a:r>
              <a:rPr lang="hr-HR" sz="2600" b="1" dirty="0" smtClean="0">
                <a:solidFill>
                  <a:srgbClr val="FFC000"/>
                </a:solidFill>
              </a:rPr>
              <a:t>marketinške agencije </a:t>
            </a:r>
            <a:r>
              <a:rPr lang="hr-HR" sz="2600" dirty="0" smtClean="0"/>
              <a:t>i </a:t>
            </a:r>
            <a:r>
              <a:rPr lang="hr-HR" sz="2600" b="1" dirty="0" smtClean="0">
                <a:solidFill>
                  <a:srgbClr val="FFC000"/>
                </a:solidFill>
              </a:rPr>
              <a:t>financijski posrednici </a:t>
            </a:r>
            <a:endParaRPr lang="hr-HR" sz="2600" dirty="0" smtClean="0"/>
          </a:p>
          <a:p>
            <a:pPr marL="680675" lvl="1" indent="-360000">
              <a:spcBef>
                <a:spcPts val="1200"/>
              </a:spcBef>
              <a:buSzPct val="100000"/>
              <a:buFont typeface="Calibri" pitchFamily="34" charset="0"/>
              <a:buChar char="─"/>
            </a:pPr>
            <a:r>
              <a:rPr lang="hr-HR" b="1" dirty="0" smtClean="0">
                <a:solidFill>
                  <a:srgbClr val="FFC000"/>
                </a:solidFill>
              </a:rPr>
              <a:t>marketinške agencije </a:t>
            </a:r>
            <a:r>
              <a:rPr lang="hr-HR" dirty="0" smtClean="0">
                <a:solidFill>
                  <a:prstClr val="white"/>
                </a:solidFill>
              </a:rPr>
              <a:t>– </a:t>
            </a:r>
            <a:r>
              <a:rPr lang="hr-HR" i="1" dirty="0" smtClean="0">
                <a:solidFill>
                  <a:prstClr val="white"/>
                </a:solidFill>
              </a:rPr>
              <a:t>tvrtke za istraživanje tržišta, agencije za komunikaciju s tržištem, medijske tvrtke i tvrtke za marketinško savjetovanje</a:t>
            </a:r>
          </a:p>
          <a:p>
            <a:pPr marL="680675" lvl="1" indent="-360000">
              <a:spcBef>
                <a:spcPts val="1200"/>
              </a:spcBef>
              <a:buSzPct val="100000"/>
              <a:buFont typeface="Calibri" pitchFamily="34" charset="0"/>
              <a:buChar char="─"/>
            </a:pPr>
            <a:r>
              <a:rPr lang="hr-HR" b="1" dirty="0" smtClean="0">
                <a:solidFill>
                  <a:srgbClr val="FFC000"/>
                </a:solidFill>
              </a:rPr>
              <a:t>financijski posrednici </a:t>
            </a:r>
            <a:r>
              <a:rPr lang="hr-HR" dirty="0" smtClean="0">
                <a:solidFill>
                  <a:prstClr val="white"/>
                </a:solidFill>
              </a:rPr>
              <a:t>– banke, kreditne tvrtke, osiguravajuća društva, tvrtke za financijske transakcije</a:t>
            </a:r>
          </a:p>
        </p:txBody>
      </p:sp>
      <p:sp>
        <p:nvSpPr>
          <p:cNvPr id="3" name="Title 2"/>
          <p:cNvSpPr>
            <a:spLocks noGrp="1"/>
          </p:cNvSpPr>
          <p:nvPr>
            <p:ph type="title"/>
          </p:nvPr>
        </p:nvSpPr>
        <p:spPr/>
        <p:txBody>
          <a:bodyPr/>
          <a:lstStyle/>
          <a:p>
            <a:r>
              <a:rPr lang="hr-HR" sz="3300" b="0" dirty="0" smtClean="0">
                <a:solidFill>
                  <a:schemeClr val="tx1"/>
                </a:solidFill>
                <a:effectLst/>
              </a:rPr>
              <a:t>MIKROOKRUŽENJE –</a:t>
            </a:r>
            <a:r>
              <a:rPr lang="hr-HR" sz="3300" dirty="0" smtClean="0"/>
              <a:t> MARKETINŠKI POSREDNICI</a:t>
            </a:r>
            <a:endParaRPr lang="hr-HR" sz="3300"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2918"/>
            <a:ext cx="9144000" cy="5857916"/>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sadašnji i potencijalni potrošači</a:t>
            </a:r>
          </a:p>
          <a:p>
            <a:pPr marL="360000" lvl="0" indent="-360000">
              <a:spcBef>
                <a:spcPts val="1200"/>
              </a:spcBef>
              <a:buSzPct val="100000"/>
              <a:buFont typeface="Calibri" pitchFamily="34" charset="0"/>
              <a:buChar char="─"/>
            </a:pPr>
            <a:r>
              <a:rPr lang="hr-HR" sz="2600" b="1" dirty="0" smtClean="0"/>
              <a:t>6 tipova kupaca (tržišta):</a:t>
            </a:r>
          </a:p>
          <a:p>
            <a:pPr marL="777875" lvl="1" indent="-457200">
              <a:spcBef>
                <a:spcPts val="0"/>
              </a:spcBef>
              <a:buSzPct val="100000"/>
              <a:buFont typeface="+mj-lt"/>
              <a:buAutoNum type="arabicPeriod"/>
            </a:pPr>
            <a:r>
              <a:rPr lang="hr-HR" dirty="0" smtClean="0">
                <a:solidFill>
                  <a:prstClr val="white"/>
                </a:solidFill>
              </a:rPr>
              <a:t>tržišta </a:t>
            </a:r>
            <a:r>
              <a:rPr lang="hr-HR" b="1" dirty="0" smtClean="0">
                <a:solidFill>
                  <a:srgbClr val="FFC000"/>
                </a:solidFill>
              </a:rPr>
              <a:t>krajnje potrošnje</a:t>
            </a:r>
          </a:p>
          <a:p>
            <a:pPr marL="777875" lvl="1" indent="-457200">
              <a:lnSpc>
                <a:spcPct val="150000"/>
              </a:lnSpc>
              <a:spcBef>
                <a:spcPts val="1800"/>
              </a:spcBef>
              <a:buSzPct val="100000"/>
              <a:buFont typeface="+mj-lt"/>
              <a:buAutoNum type="arabicPeriod"/>
            </a:pPr>
            <a:r>
              <a:rPr lang="hr-HR" dirty="0" smtClean="0">
                <a:solidFill>
                  <a:prstClr val="white"/>
                </a:solidFill>
              </a:rPr>
              <a:t>tržišta </a:t>
            </a:r>
            <a:r>
              <a:rPr lang="hr-HR" b="1" dirty="0" smtClean="0">
                <a:solidFill>
                  <a:srgbClr val="FFC000"/>
                </a:solidFill>
              </a:rPr>
              <a:t>poslovne potrošnje</a:t>
            </a:r>
          </a:p>
          <a:p>
            <a:pPr marL="777875" lvl="1" indent="-457200">
              <a:lnSpc>
                <a:spcPct val="150000"/>
              </a:lnSpc>
              <a:spcBef>
                <a:spcPts val="1200"/>
              </a:spcBef>
              <a:buSzPct val="100000"/>
              <a:buFont typeface="+mj-lt"/>
              <a:buAutoNum type="arabicPeriod"/>
            </a:pPr>
            <a:r>
              <a:rPr lang="hr-HR" dirty="0" smtClean="0">
                <a:solidFill>
                  <a:prstClr val="white"/>
                </a:solidFill>
              </a:rPr>
              <a:t>tržišta </a:t>
            </a:r>
            <a:r>
              <a:rPr lang="hr-HR" b="1" dirty="0" smtClean="0">
                <a:solidFill>
                  <a:srgbClr val="FFC000"/>
                </a:solidFill>
              </a:rPr>
              <a:t>preprodavača</a:t>
            </a:r>
          </a:p>
          <a:p>
            <a:pPr marL="777875" lvl="1" indent="-457200">
              <a:lnSpc>
                <a:spcPct val="150000"/>
              </a:lnSpc>
              <a:spcBef>
                <a:spcPts val="1200"/>
              </a:spcBef>
              <a:buSzPct val="100000"/>
              <a:buFont typeface="+mj-lt"/>
              <a:buAutoNum type="arabicPeriod"/>
            </a:pPr>
            <a:r>
              <a:rPr lang="hr-HR" b="1" dirty="0" smtClean="0">
                <a:solidFill>
                  <a:srgbClr val="FFC000"/>
                </a:solidFill>
              </a:rPr>
              <a:t>institucijska </a:t>
            </a:r>
            <a:r>
              <a:rPr lang="hr-HR" dirty="0" smtClean="0"/>
              <a:t>tržišta</a:t>
            </a:r>
          </a:p>
          <a:p>
            <a:pPr marL="777875" lvl="1" indent="-457200">
              <a:lnSpc>
                <a:spcPct val="150000"/>
              </a:lnSpc>
              <a:spcBef>
                <a:spcPts val="4200"/>
              </a:spcBef>
              <a:buSzPct val="100000"/>
              <a:buFont typeface="+mj-lt"/>
              <a:buAutoNum type="arabicPeriod"/>
            </a:pPr>
            <a:r>
              <a:rPr lang="hr-HR" b="1" dirty="0" smtClean="0">
                <a:solidFill>
                  <a:srgbClr val="FFC000"/>
                </a:solidFill>
              </a:rPr>
              <a:t>vladina </a:t>
            </a:r>
            <a:r>
              <a:rPr lang="hr-HR" dirty="0" smtClean="0"/>
              <a:t>tržišta</a:t>
            </a:r>
          </a:p>
          <a:p>
            <a:pPr marL="777875" lvl="1" indent="-457200">
              <a:lnSpc>
                <a:spcPct val="150000"/>
              </a:lnSpc>
              <a:spcBef>
                <a:spcPts val="1800"/>
              </a:spcBef>
              <a:buSzPct val="100000"/>
              <a:buFont typeface="+mj-lt"/>
              <a:buAutoNum type="arabicPeriod"/>
            </a:pPr>
            <a:r>
              <a:rPr lang="hr-HR" b="1" dirty="0" smtClean="0">
                <a:solidFill>
                  <a:srgbClr val="FFC000"/>
                </a:solidFill>
              </a:rPr>
              <a:t>međunarodna </a:t>
            </a:r>
            <a:r>
              <a:rPr lang="hr-HR" dirty="0" smtClean="0"/>
              <a:t>tržišta</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KUPCI</a:t>
            </a:r>
            <a:endParaRPr lang="hr-HR" dirty="0"/>
          </a:p>
        </p:txBody>
      </p:sp>
      <p:sp>
        <p:nvSpPr>
          <p:cNvPr id="4" name="TextBox 3"/>
          <p:cNvSpPr txBox="1"/>
          <p:nvPr/>
        </p:nvSpPr>
        <p:spPr>
          <a:xfrm>
            <a:off x="963250" y="193401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a:solidFill>
                  <a:schemeClr val="bg1"/>
                </a:solidFill>
                <a:highlight>
                  <a:srgbClr val="FFFF00"/>
                </a:highlight>
                <a:latin typeface="Calibri"/>
                <a:ea typeface="Calibri"/>
                <a:cs typeface="Times New Roman"/>
              </a:rPr>
              <a:t>pojedinci</a:t>
            </a:r>
            <a:r>
              <a:rPr lang="hr-HR" sz="2000" dirty="0" smtClean="0">
                <a:latin typeface="Calibri" pitchFamily="34" charset="0"/>
                <a:cs typeface="Calibri" pitchFamily="34" charset="0"/>
              </a:rPr>
              <a:t> i </a:t>
            </a:r>
            <a:r>
              <a:rPr lang="hr-HR" sz="2000" dirty="0">
                <a:solidFill>
                  <a:schemeClr val="bg1"/>
                </a:solidFill>
                <a:highlight>
                  <a:srgbClr val="FFFF00"/>
                </a:highlight>
                <a:latin typeface="Calibri"/>
                <a:ea typeface="Calibri"/>
                <a:cs typeface="Times New Roman"/>
              </a:rPr>
              <a:t>kućanstva</a:t>
            </a:r>
            <a:r>
              <a:rPr lang="hr-HR" sz="2000" dirty="0" smtClean="0">
                <a:latin typeface="Calibri" pitchFamily="34" charset="0"/>
                <a:cs typeface="Calibri" pitchFamily="34" charset="0"/>
              </a:rPr>
              <a:t> koji kupuju proizvode i usluge </a:t>
            </a:r>
            <a:r>
              <a:rPr lang="hr-HR" sz="2000" dirty="0">
                <a:solidFill>
                  <a:schemeClr val="bg1"/>
                </a:solidFill>
                <a:highlight>
                  <a:srgbClr val="FFFF00"/>
                </a:highlight>
                <a:latin typeface="Calibri"/>
                <a:ea typeface="Calibri"/>
                <a:cs typeface="Times New Roman"/>
              </a:rPr>
              <a:t>za osobnu potrošnju</a:t>
            </a:r>
            <a:endParaRPr lang="hr-HR" sz="2800" dirty="0">
              <a:solidFill>
                <a:schemeClr val="bg1"/>
              </a:solidFill>
              <a:highlight>
                <a:srgbClr val="FFFF00"/>
              </a:highlight>
              <a:latin typeface="Calibri"/>
              <a:ea typeface="Calibri"/>
              <a:cs typeface="Times New Roman"/>
            </a:endParaRPr>
          </a:p>
        </p:txBody>
      </p:sp>
      <p:sp>
        <p:nvSpPr>
          <p:cNvPr id="5" name="TextBox 4"/>
          <p:cNvSpPr txBox="1"/>
          <p:nvPr/>
        </p:nvSpPr>
        <p:spPr>
          <a:xfrm>
            <a:off x="963250" y="267170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a:t>
            </a:r>
            <a:r>
              <a:rPr lang="hr-HR" sz="2000" dirty="0">
                <a:solidFill>
                  <a:schemeClr val="bg1"/>
                </a:solidFill>
                <a:highlight>
                  <a:srgbClr val="FFFF00"/>
                </a:highlight>
                <a:latin typeface="Calibri"/>
                <a:ea typeface="Calibri"/>
                <a:cs typeface="Times New Roman"/>
              </a:rPr>
              <a:t>za daljnju obradu ili korištenje u proizvodnji</a:t>
            </a:r>
            <a:endParaRPr lang="hr-HR" sz="2000" dirty="0">
              <a:solidFill>
                <a:schemeClr val="bg1"/>
              </a:solidFill>
              <a:highlight>
                <a:srgbClr val="FFFF00"/>
              </a:highlight>
              <a:latin typeface="Calibri"/>
              <a:ea typeface="Calibri"/>
              <a:cs typeface="Times New Roman"/>
            </a:endParaRPr>
          </a:p>
        </p:txBody>
      </p:sp>
      <p:sp>
        <p:nvSpPr>
          <p:cNvPr id="6" name="TextBox 5"/>
          <p:cNvSpPr txBox="1"/>
          <p:nvPr/>
        </p:nvSpPr>
        <p:spPr>
          <a:xfrm>
            <a:off x="963250" y="335756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kako bi ih </a:t>
            </a:r>
            <a:r>
              <a:rPr lang="hr-HR" sz="2000" dirty="0">
                <a:solidFill>
                  <a:schemeClr val="bg1"/>
                </a:solidFill>
                <a:highlight>
                  <a:srgbClr val="FFFF00"/>
                </a:highlight>
                <a:latin typeface="Calibri"/>
                <a:ea typeface="Calibri"/>
                <a:cs typeface="Times New Roman"/>
              </a:rPr>
              <a:t>preprodavali i ostvarili dobit</a:t>
            </a:r>
            <a:endParaRPr lang="hr-HR" sz="2000" dirty="0">
              <a:solidFill>
                <a:schemeClr val="bg1"/>
              </a:solidFill>
              <a:highlight>
                <a:srgbClr val="FFFF00"/>
              </a:highlight>
              <a:latin typeface="Calibri"/>
              <a:ea typeface="Calibri"/>
              <a:cs typeface="Times New Roman"/>
            </a:endParaRPr>
          </a:p>
        </p:txBody>
      </p:sp>
      <p:sp>
        <p:nvSpPr>
          <p:cNvPr id="7" name="TextBox 6"/>
          <p:cNvSpPr txBox="1"/>
          <p:nvPr/>
        </p:nvSpPr>
        <p:spPr>
          <a:xfrm>
            <a:off x="963250" y="4071942"/>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sastoje se od škola, bolnica, staračkih domova, zatvora i drugih institucija koje </a:t>
            </a:r>
            <a:r>
              <a:rPr lang="pl-PL" sz="2000" dirty="0">
                <a:solidFill>
                  <a:schemeClr val="bg1"/>
                </a:solidFill>
                <a:highlight>
                  <a:srgbClr val="FFFF00"/>
                </a:highlight>
                <a:latin typeface="Calibri"/>
                <a:ea typeface="Calibri"/>
                <a:cs typeface="Times New Roman"/>
              </a:rPr>
              <a:t>nabavljaju robu i usluge za osobe o kojima skrbe</a:t>
            </a:r>
            <a:endParaRPr lang="hr-HR" sz="2000" dirty="0">
              <a:solidFill>
                <a:schemeClr val="bg1"/>
              </a:solidFill>
              <a:highlight>
                <a:srgbClr val="FFFF00"/>
              </a:highlight>
              <a:latin typeface="Calibri"/>
              <a:ea typeface="Calibri"/>
              <a:cs typeface="Times New Roman"/>
            </a:endParaRPr>
          </a:p>
        </p:txBody>
      </p:sp>
      <p:sp>
        <p:nvSpPr>
          <p:cNvPr id="8" name="TextBox 7"/>
          <p:cNvSpPr txBox="1"/>
          <p:nvPr/>
        </p:nvSpPr>
        <p:spPr>
          <a:xfrm>
            <a:off x="963250" y="514351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vladine agencije koje kupuju robu i usluge </a:t>
            </a:r>
            <a:r>
              <a:rPr lang="pl-PL" sz="2000" dirty="0">
                <a:solidFill>
                  <a:schemeClr val="bg1"/>
                </a:solidFill>
                <a:highlight>
                  <a:srgbClr val="FFFF00"/>
                </a:highlight>
                <a:latin typeface="Calibri"/>
                <a:ea typeface="Calibri"/>
                <a:cs typeface="Times New Roman"/>
              </a:rPr>
              <a:t>za javnu potrošnju</a:t>
            </a:r>
            <a:endParaRPr lang="hr-HR" sz="2000" dirty="0">
              <a:solidFill>
                <a:schemeClr val="bg1"/>
              </a:solidFill>
              <a:highlight>
                <a:srgbClr val="FFFF00"/>
              </a:highlight>
              <a:latin typeface="Calibri"/>
              <a:ea typeface="Calibri"/>
              <a:cs typeface="Times New Roman"/>
            </a:endParaRPr>
          </a:p>
        </p:txBody>
      </p:sp>
      <p:sp>
        <p:nvSpPr>
          <p:cNvPr id="9" name="TextBox 8"/>
          <p:cNvSpPr txBox="1"/>
          <p:nvPr/>
        </p:nvSpPr>
        <p:spPr>
          <a:xfrm>
            <a:off x="963250" y="5935824"/>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vi-VN" sz="2000" dirty="0" smtClean="0">
                <a:latin typeface="Calibri" pitchFamily="34" charset="0"/>
                <a:cs typeface="Calibri" pitchFamily="34" charset="0"/>
              </a:rPr>
              <a:t>predstavljaju </a:t>
            </a:r>
            <a:r>
              <a:rPr lang="vi-VN" sz="2000" dirty="0">
                <a:solidFill>
                  <a:schemeClr val="bg1"/>
                </a:solidFill>
                <a:highlight>
                  <a:srgbClr val="FFFF00"/>
                </a:highlight>
                <a:latin typeface="Calibri"/>
                <a:ea typeface="Calibri"/>
                <a:cs typeface="Times New Roman"/>
              </a:rPr>
              <a:t>kupce u drugim </a:t>
            </a:r>
            <a:r>
              <a:rPr lang="vi-VN" sz="2000" dirty="0">
                <a:solidFill>
                  <a:schemeClr val="bg1"/>
                </a:solidFill>
                <a:highlight>
                  <a:srgbClr val="FFFF00"/>
                </a:highlight>
                <a:latin typeface="Calibri"/>
                <a:ea typeface="Calibri"/>
                <a:cs typeface="Times New Roman"/>
              </a:rPr>
              <a:t>zemljam</a:t>
            </a:r>
            <a:r>
              <a:rPr lang="vi-VN" sz="2000" dirty="0">
                <a:solidFill>
                  <a:schemeClr val="bg1"/>
                </a:solidFill>
                <a:highlight>
                  <a:srgbClr val="FFFF00"/>
                </a:highlight>
                <a:latin typeface="Calibri"/>
                <a:ea typeface="Calibri"/>
                <a:cs typeface="Times New Roman"/>
              </a:rPr>
              <a:t>a</a:t>
            </a:r>
            <a:r>
              <a:rPr lang="vi-VN" sz="2000" dirty="0" smtClean="0">
                <a:latin typeface="Calibri" pitchFamily="34" charset="0"/>
                <a:cs typeface="Calibri" pitchFamily="34" charset="0"/>
              </a:rPr>
              <a:t> i uključuju potrošače,</a:t>
            </a:r>
            <a:r>
              <a:rPr lang="hr-HR" sz="2000" dirty="0" smtClean="0">
                <a:latin typeface="Calibri" pitchFamily="34" charset="0"/>
                <a:cs typeface="Calibri" pitchFamily="34" charset="0"/>
              </a:rPr>
              <a:t> </a:t>
            </a:r>
            <a:r>
              <a:rPr lang="vi-VN" sz="2000" dirty="0" smtClean="0">
                <a:latin typeface="Calibri" pitchFamily="34" charset="0"/>
                <a:cs typeface="Calibri" pitchFamily="34" charset="0"/>
              </a:rPr>
              <a:t>proizvođače, preprodavače i vlade</a:t>
            </a:r>
            <a:endParaRPr lang="hr-HR" sz="2000"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5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5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5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25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wipe(left)">
                                      <p:cBhvr>
                                        <p:cTn id="35" dur="250"/>
                                        <p:tgtEl>
                                          <p:spTgt spid="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wipe(left)">
                                      <p:cBhvr>
                                        <p:cTn id="40" dur="250"/>
                                        <p:tgtEl>
                                          <p:spTgt spid="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wipe(left)">
                                      <p:cBhvr>
                                        <p:cTn id="45" dur="25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wipe(left)">
                                      <p:cBhvr>
                                        <p:cTn id="50" dur="250"/>
                                        <p:tgtEl>
                                          <p:spTgt spid="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wipe(left)">
                                      <p:cBhvr>
                                        <p:cTn id="55" dur="250"/>
                                        <p:tgtEl>
                                          <p:spTgt spid="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Effect transition="in" filter="wipe(left)">
                                      <p:cBhvr>
                                        <p:cTn id="60"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p:bldP spid="5" grpId="0" build="allAtOnce"/>
      <p:bldP spid="6" grpId="0" build="allAtOnce"/>
      <p:bldP spid="7" grpId="0" build="allAtOnce"/>
      <p:bldP spid="8" grpId="0" build="allAtOnce"/>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14356"/>
            <a:ext cx="9144000" cy="1143008"/>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utječu na tvrtku kako bi bila bolja i uspješnija od konkurencije </a:t>
            </a:r>
            <a:r>
              <a:rPr lang="hr-HR" sz="2600" dirty="0">
                <a:solidFill>
                  <a:schemeClr val="bg1"/>
                </a:solidFill>
                <a:highlight>
                  <a:srgbClr val="FFFF00"/>
                </a:highlight>
                <a:latin typeface="Calibri"/>
                <a:ea typeface="Calibri"/>
                <a:cs typeface="Times New Roman"/>
              </a:rPr>
              <a:t>stalnim poboljšanjem ponude i usluga</a:t>
            </a:r>
          </a:p>
        </p:txBody>
      </p:sp>
      <p:sp>
        <p:nvSpPr>
          <p:cNvPr id="3" name="Title 2"/>
          <p:cNvSpPr>
            <a:spLocks noGrp="1"/>
          </p:cNvSpPr>
          <p:nvPr>
            <p:ph type="title"/>
          </p:nvPr>
        </p:nvSpPr>
        <p:spPr/>
        <p:txBody>
          <a:bodyPr/>
          <a:lstStyle/>
          <a:p>
            <a:r>
              <a:rPr lang="hr-HR" b="0" dirty="0" smtClean="0">
                <a:solidFill>
                  <a:schemeClr val="tx1"/>
                </a:solidFill>
                <a:effectLst/>
              </a:rPr>
              <a:t>MIKROOKRUŽENJE –</a:t>
            </a:r>
            <a:r>
              <a:rPr lang="hr-HR" dirty="0" smtClean="0"/>
              <a:t> KONKURENTI</a:t>
            </a:r>
            <a:endParaRPr lang="hr-HR" dirty="0"/>
          </a:p>
        </p:txBody>
      </p:sp>
      <p:grpSp>
        <p:nvGrpSpPr>
          <p:cNvPr id="10" name="Group 9"/>
          <p:cNvGrpSpPr/>
          <p:nvPr/>
        </p:nvGrpSpPr>
        <p:grpSpPr>
          <a:xfrm>
            <a:off x="428596" y="2000240"/>
            <a:ext cx="8715404" cy="571504"/>
            <a:chOff x="428596" y="3143248"/>
            <a:chExt cx="8715404" cy="571504"/>
          </a:xfrm>
        </p:grpSpPr>
        <p:sp>
          <p:nvSpPr>
            <p:cNvPr id="11" name="Title 2"/>
            <p:cNvSpPr txBox="1">
              <a:spLocks/>
            </p:cNvSpPr>
            <p:nvPr/>
          </p:nvSpPr>
          <p:spPr>
            <a:xfrm>
              <a:off x="428596" y="3143248"/>
              <a:ext cx="8715404" cy="571504"/>
            </a:xfrm>
            <a:prstGeom prst="rect">
              <a:avLst/>
            </a:prstGeom>
          </p:spPr>
          <p:txBody>
            <a:bodyPr>
              <a:scene3d>
                <a:camera prst="orthographicFront"/>
                <a:lightRig rig="soft" dir="t">
                  <a:rot lat="0" lon="0" rev="16800000"/>
                </a:lightRig>
              </a:scene3d>
              <a:sp3d prstMaterial="softEdge"/>
            </a:bodyPr>
            <a:lstStyle/>
            <a:p>
              <a:pPr lvl="0"/>
              <a:r>
                <a:rPr lang="hr-HR" sz="3600" dirty="0" smtClean="0">
                  <a:ln w="6350">
                    <a:noFill/>
                  </a:ln>
                  <a:latin typeface="Calibri" pitchFamily="34" charset="0"/>
                  <a:ea typeface="+mj-ea"/>
                  <a:cs typeface="Calibri" pitchFamily="34" charset="0"/>
                </a:rPr>
                <a:t>MIKROOKRUŽENJE – </a:t>
              </a:r>
              <a:r>
                <a:rPr lang="hr-HR" sz="3600" b="1" dirty="0" smtClean="0">
                  <a:ln w="6350">
                    <a:noFill/>
                  </a:ln>
                  <a:solidFill>
                    <a:srgbClr val="FFC000"/>
                  </a:solidFill>
                  <a:effectLst>
                    <a:outerShdw blurRad="38100" dist="38100" dir="2700000" algn="tl">
                      <a:srgbClr val="000000">
                        <a:alpha val="43137"/>
                      </a:srgbClr>
                    </a:outerShdw>
                  </a:effectLst>
                  <a:latin typeface="Calibri" pitchFamily="34" charset="0"/>
                  <a:ea typeface="+mj-ea"/>
                  <a:cs typeface="Calibri" pitchFamily="34" charset="0"/>
                </a:rPr>
                <a:t>JAVNOST</a:t>
              </a:r>
              <a:endParaRPr kumimoji="0" lang="hr-HR" sz="36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cxnSp>
          <p:nvCxnSpPr>
            <p:cNvPr id="12" name="Straight Connector 11"/>
            <p:cNvCxnSpPr/>
            <p:nvPr/>
          </p:nvCxnSpPr>
          <p:spPr>
            <a:xfrm>
              <a:off x="500063" y="3713164"/>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ontent Placeholder 1"/>
          <p:cNvSpPr txBox="1">
            <a:spLocks/>
          </p:cNvSpPr>
          <p:nvPr/>
        </p:nvSpPr>
        <p:spPr>
          <a:xfrm>
            <a:off x="0" y="2714620"/>
            <a:ext cx="9144000" cy="1714512"/>
          </a:xfrm>
          <a:prstGeom prst="rect">
            <a:avLst/>
          </a:prstGeom>
        </p:spPr>
        <p:txBody>
          <a:bodyPr/>
          <a:lstStyle/>
          <a:p>
            <a:pPr marL="360000" marR="0" lvl="0" indent="-360000" algn="l" defTabSz="914400" rtl="0" eaLnBrk="1" fontAlgn="base" latinLnBrk="0" hangingPunct="1">
              <a:lnSpc>
                <a:spcPct val="100000"/>
              </a:lnSpc>
              <a:spcBef>
                <a:spcPts val="1200"/>
              </a:spcBef>
              <a:spcAft>
                <a:spcPct val="0"/>
              </a:spcAft>
              <a:buClr>
                <a:srgbClr val="F9F9F9"/>
              </a:buClr>
              <a:buSzPct val="100000"/>
              <a:buFont typeface="Calibri" pitchFamily="34" charset="0"/>
              <a:buChar char="─"/>
              <a:tabLst/>
              <a:defRPr/>
            </a:pPr>
            <a:r>
              <a:rPr kumimoji="0" lang="hr-HR" sz="2600" b="0" i="0" u="none" strike="noStrike" kern="1200" cap="none" spc="0" normalizeH="0" baseline="0" noProof="0" dirty="0" smtClean="0">
                <a:ln>
                  <a:noFill/>
                </a:ln>
                <a:solidFill>
                  <a:prstClr val="white"/>
                </a:solidFill>
                <a:uLnTx/>
                <a:uFillTx/>
                <a:latin typeface="Calibri" pitchFamily="34" charset="0"/>
                <a:ea typeface="+mn-ea"/>
                <a:cs typeface="Calibri" pitchFamily="34" charset="0"/>
              </a:rPr>
              <a:t>bilo</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koja skupina koja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ima stvaran ili potencijalan interes i utjecaj</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na sposobnost tvrtke </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da ostvari svoje ciljeve</a:t>
            </a:r>
          </a:p>
          <a:p>
            <a:pPr marL="817200" lvl="1" indent="-360000">
              <a:spcBef>
                <a:spcPts val="1200"/>
              </a:spcBef>
              <a:buClr>
                <a:srgbClr val="F9F9F9"/>
              </a:buClr>
              <a:buSzPct val="100000"/>
              <a:buFont typeface="Calibri" pitchFamily="34" charset="0"/>
              <a:buChar char="─"/>
              <a:defRPr/>
            </a:pPr>
            <a:r>
              <a:rPr lang="hr-HR" sz="2600" dirty="0" smtClean="0">
                <a:solidFill>
                  <a:prstClr val="white"/>
                </a:solidFill>
                <a:latin typeface="Calibri" pitchFamily="34" charset="0"/>
                <a:cs typeface="Calibri" pitchFamily="34" charset="0"/>
              </a:rPr>
              <a:t>tipovi javnosti: mediji, vlada, udruge građana…</a:t>
            </a:r>
            <a:endParaRPr kumimoji="0" lang="hr-HR" sz="2600" b="0" i="0" u="none" strike="noStrike" kern="1200" cap="none" spc="0" normalizeH="0" noProof="0" dirty="0" smtClean="0">
              <a:ln>
                <a:noFill/>
              </a:ln>
              <a:solidFill>
                <a:prstClr val="white"/>
              </a:solidFill>
              <a:uLnTx/>
              <a:uFillTx/>
              <a:latin typeface="Calibri" pitchFamily="34" charset="0"/>
              <a:cs typeface="Calibri" pitchFamily="34" charset="0"/>
            </a:endParaRPr>
          </a:p>
          <a:p>
            <a:pPr marL="817200" lvl="1" indent="-360000">
              <a:spcBef>
                <a:spcPts val="1200"/>
              </a:spcBef>
              <a:buClr>
                <a:srgbClr val="F9F9F9"/>
              </a:buClr>
              <a:buSzPct val="100000"/>
              <a:buFont typeface="Calibri" pitchFamily="34" charset="0"/>
              <a:buChar char="─"/>
            </a:pPr>
            <a:r>
              <a:rPr lang="hr-HR" sz="2600" i="1" baseline="0" dirty="0" smtClean="0">
                <a:solidFill>
                  <a:prstClr val="white"/>
                </a:solidFill>
                <a:latin typeface="Calibri" pitchFamily="34" charset="0"/>
                <a:cs typeface="Calibri" pitchFamily="34" charset="0"/>
              </a:rPr>
              <a:t>primjer </a:t>
            </a:r>
            <a:r>
              <a:rPr lang="hr-HR" sz="2600" i="1" baseline="0" dirty="0" smtClean="0">
                <a:solidFill>
                  <a:prstClr val="white"/>
                </a:solidFill>
                <a:latin typeface="Calibri" pitchFamily="34" charset="0"/>
                <a:cs typeface="Calibri" pitchFamily="34" charset="0"/>
              </a:rPr>
              <a:t>s </a:t>
            </a:r>
            <a:r>
              <a:rPr lang="hr-HR" sz="2600" i="1" baseline="0" dirty="0" smtClean="0">
                <a:solidFill>
                  <a:prstClr val="white"/>
                </a:solidFill>
                <a:latin typeface="Calibri" pitchFamily="34" charset="0"/>
                <a:cs typeface="Calibri" pitchFamily="34" charset="0"/>
              </a:rPr>
              <a:t>GMO pilećom salamom</a:t>
            </a:r>
            <a:endParaRPr kumimoji="0" lang="hr-HR" sz="2600" b="0" i="1" u="none" strike="noStrike" kern="1200" cap="none" spc="0" normalizeH="0" baseline="0" noProof="0" dirty="0" smtClean="0">
              <a:ln>
                <a:noFill/>
              </a:ln>
              <a:solidFill>
                <a:prstClr val="white"/>
              </a:solidFill>
              <a:uLnTx/>
              <a:uFillTx/>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250"/>
                                        <p:tgtEl>
                                          <p:spTgt spid="13">
                                            <p:txEl>
                                              <p:pRg st="1" end="1"/>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ja_tema">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a:spPr>
      <a:bodyPr rtlCol="0" anchor="ctr"/>
      <a:lstStyle>
        <a:defPPr algn="ctr">
          <a:defRP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12261</TotalTime>
  <Words>2544</Words>
  <Application>Microsoft Office PowerPoint</Application>
  <PresentationFormat>On-screen Show (4:3)</PresentationFormat>
  <Paragraphs>343</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moja_tema</vt:lpstr>
      <vt:lpstr>PowerPoint Presentation</vt:lpstr>
      <vt:lpstr>MARKETINŠKO OKRUŽENJE</vt:lpstr>
      <vt:lpstr>PowerPoint Presentation</vt:lpstr>
      <vt:lpstr>MIKROOKRUŽENJE</vt:lpstr>
      <vt:lpstr>MIKROOKRUŽENJE – TVRTKA</vt:lpstr>
      <vt:lpstr>MIKROOKRUŽENJE – DOBAVLJAČI</vt:lpstr>
      <vt:lpstr>MIKROOKRUŽENJE – MARKETINŠKI POSREDNICI</vt:lpstr>
      <vt:lpstr>MIKROOKRUŽENJE – KUPCI</vt:lpstr>
      <vt:lpstr>MIKROOKRUŽENJE – KONKURENTI</vt:lpstr>
      <vt:lpstr>MARKETINŠKO OKRUŽENJE        (plan ploče)</vt:lpstr>
      <vt:lpstr>MARKETINŠKO MIKROOKRUŽENJE   (plan ploče)</vt:lpstr>
      <vt:lpstr>MAKROOKRUŽENJE</vt:lpstr>
      <vt:lpstr>DEMOGRAFSKO OKRUŽENJE</vt:lpstr>
      <vt:lpstr>GOSPODARSKO OKRUŽENJE</vt:lpstr>
      <vt:lpstr>PRIRODNO OKRUŽENJE</vt:lpstr>
      <vt:lpstr>TEHNOLOŠKO OKRUŽENJE</vt:lpstr>
      <vt:lpstr>PowerPoint Presentation</vt:lpstr>
      <vt:lpstr>PowerPoint Presentation</vt:lpstr>
      <vt:lpstr>PowerPoint Presentation</vt:lpstr>
      <vt:lpstr>PowerPoint Presentation</vt:lpstr>
      <vt:lpstr>POLITIČKO OKRUŽENJE</vt:lpstr>
      <vt:lpstr>UTJECAJ POLITIČKOG OKRUŽENJA</vt:lpstr>
      <vt:lpstr>KULTURNO OKRUŽENJE</vt:lpstr>
      <vt:lpstr>PowerPoint Presentation</vt:lpstr>
      <vt:lpstr>ZADOVOLJSTVO I VAŽNOST DESTINACIJE</vt:lpstr>
      <vt:lpstr>PowerPoint Presentation</vt:lpstr>
      <vt:lpstr>MARKETINŠKO MAKROOKRUŽENJE     (plan ploče)</vt:lpstr>
      <vt:lpstr>INTERNETSKO OKRUŽENJE</vt:lpstr>
      <vt:lpstr>1. DIGITALIZACIJA I POVEZANOST</vt:lpstr>
      <vt:lpstr>PowerPoint Presentation</vt:lpstr>
      <vt:lpstr>2. NAGLO ŠIRENJE INTERNETA</vt:lpstr>
      <vt:lpstr>PowerPoint Presentation</vt:lpstr>
      <vt:lpstr>PowerPoint Presentation</vt:lpstr>
      <vt:lpstr>KRATKA POVIJEST INTERNETA (video)</vt:lpstr>
      <vt:lpstr>3. NOVE VRSTE POSREDNIKA</vt:lpstr>
      <vt:lpstr>4. PRILAGOĐAVANJE KLIJENTIMA</vt:lpstr>
      <vt:lpstr>E-POSLOVANJE, E-TRGOVINA I E-MARKETING</vt:lpstr>
      <vt:lpstr>E-TRGOVINA – PRIHODI</vt:lpstr>
      <vt:lpstr>GLOBALNO MARKETINŠKO OKRUŽENJE</vt:lpstr>
      <vt:lpstr>INTERNETSKO OKRUŽENJE                (plan ploče)</vt:lpstr>
      <vt:lpstr>INTERNETSKO OKRUŽENJE                (plan ploče)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cornx</dc:creator>
  <cp:lastModifiedBy>korisnik</cp:lastModifiedBy>
  <cp:revision>1630</cp:revision>
  <dcterms:created xsi:type="dcterms:W3CDTF">2012-10-26T08:37:40Z</dcterms:created>
  <dcterms:modified xsi:type="dcterms:W3CDTF">2019-11-04T09:10:31Z</dcterms:modified>
</cp:coreProperties>
</file>