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9144000" cy="6858000" type="screen4x3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88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hr-HR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>
                <a:solidFill>
                  <a:prstClr val="black"/>
                </a:solidFill>
              </a:rPr>
              <a:pPr/>
              <a:t>20.11.2016.</a:t>
            </a:fld>
            <a:endParaRPr lang="hr-HR">
              <a:solidFill>
                <a:prstClr val="black"/>
              </a:solidFill>
            </a:endParaRPr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>
              <a:solidFill>
                <a:prstClr val="black"/>
              </a:solidFill>
            </a:endParaRPr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>
                <a:solidFill>
                  <a:prstClr val="black"/>
                </a:solidFill>
              </a:rPr>
              <a:pPr/>
              <a:t>‹#›</a:t>
            </a:fld>
            <a:endParaRPr lang="hr-H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5891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Slika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Rezervirano mjesto slik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hr-HR"/>
          </a:p>
        </p:txBody>
      </p:sp>
      <p:sp>
        <p:nvSpPr>
          <p:cNvPr id="4" name="Rezervirano mjesto teksta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zervirano mjesto datum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>
                <a:solidFill>
                  <a:prstClr val="black"/>
                </a:solidFill>
              </a:rPr>
              <a:pPr/>
              <a:t>20.11.2016.</a:t>
            </a:fld>
            <a:endParaRPr lang="hr-HR">
              <a:solidFill>
                <a:prstClr val="black"/>
              </a:solidFill>
            </a:endParaRPr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>
              <a:solidFill>
                <a:prstClr val="black"/>
              </a:solidFill>
            </a:endParaRPr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>
                <a:solidFill>
                  <a:prstClr val="black"/>
                </a:solidFill>
              </a:rPr>
              <a:pPr/>
              <a:t>‹#›</a:t>
            </a:fld>
            <a:endParaRPr lang="hr-H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9406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 okomit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Rezervirano mjesto okomitog teksta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>
                <a:solidFill>
                  <a:prstClr val="black"/>
                </a:solidFill>
              </a:rPr>
              <a:pPr/>
              <a:t>20.11.2016.</a:t>
            </a:fld>
            <a:endParaRPr lang="hr-HR">
              <a:solidFill>
                <a:prstClr val="black"/>
              </a:solidFill>
            </a:endParaRPr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>
              <a:solidFill>
                <a:prstClr val="black"/>
              </a:solidFill>
            </a:endParaRPr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>
                <a:solidFill>
                  <a:prstClr val="black"/>
                </a:solidFill>
              </a:rPr>
              <a:pPr/>
              <a:t>‹#›</a:t>
            </a:fld>
            <a:endParaRPr lang="hr-H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135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Okomiti naslov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komiti naslov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Rezervirano mjesto okomitog teksta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>
                <a:solidFill>
                  <a:prstClr val="black"/>
                </a:solidFill>
              </a:rPr>
              <a:pPr/>
              <a:t>20.11.2016.</a:t>
            </a:fld>
            <a:endParaRPr lang="hr-HR">
              <a:solidFill>
                <a:prstClr val="black"/>
              </a:solidFill>
            </a:endParaRPr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>
              <a:solidFill>
                <a:prstClr val="black"/>
              </a:solidFill>
            </a:endParaRPr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>
                <a:solidFill>
                  <a:prstClr val="black"/>
                </a:solidFill>
              </a:rPr>
              <a:pPr/>
              <a:t>‹#›</a:t>
            </a:fld>
            <a:endParaRPr lang="hr-H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396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 hasCustomPrompt="1"/>
          </p:nvPr>
        </p:nvSpPr>
        <p:spPr>
          <a:xfrm>
            <a:off x="142844" y="142852"/>
            <a:ext cx="8858312" cy="642942"/>
          </a:xfrm>
        </p:spPr>
        <p:txBody>
          <a:bodyPr>
            <a:noAutofit/>
          </a:bodyPr>
          <a:lstStyle>
            <a:lvl1pPr algn="l">
              <a:defRPr sz="4000"/>
            </a:lvl1pPr>
          </a:lstStyle>
          <a:p>
            <a:r>
              <a:rPr lang="hr-HR" dirty="0" smtClean="0"/>
              <a:t>Naslov</a:t>
            </a:r>
            <a:endParaRPr lang="hr-HR" dirty="0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>
          <a:xfrm>
            <a:off x="214282" y="1000108"/>
            <a:ext cx="8786874" cy="5643602"/>
          </a:xfrm>
        </p:spPr>
        <p:txBody>
          <a:bodyPr/>
          <a:lstStyle>
            <a:lvl1pPr>
              <a:buFont typeface="Calibri" pitchFamily="34" charset="0"/>
              <a:buChar char="–"/>
              <a:defRPr sz="2800"/>
            </a:lvl1pPr>
            <a:lvl2pPr>
              <a:buFont typeface="Calibri" pitchFamily="34" charset="0"/>
              <a:buChar char="–"/>
              <a:defRPr/>
            </a:lvl2pPr>
            <a:lvl3pPr>
              <a:buFont typeface="Calibri" pitchFamily="34" charset="0"/>
              <a:buChar char="–"/>
              <a:defRPr/>
            </a:lvl3pPr>
            <a:lvl4pPr>
              <a:buFont typeface="Calibri" pitchFamily="34" charset="0"/>
              <a:buChar char="–"/>
              <a:defRPr/>
            </a:lvl4pPr>
            <a:lvl5pPr>
              <a:buFont typeface="Calibri" pitchFamily="34" charset="0"/>
              <a:buChar char="–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r-HR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179512" y="764704"/>
            <a:ext cx="878497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0417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 hasCustomPrompt="1"/>
          </p:nvPr>
        </p:nvSpPr>
        <p:spPr>
          <a:xfrm>
            <a:off x="142844" y="-64223"/>
            <a:ext cx="8858312" cy="642942"/>
          </a:xfrm>
        </p:spPr>
        <p:txBody>
          <a:bodyPr>
            <a:noAutofit/>
          </a:bodyPr>
          <a:lstStyle>
            <a:lvl1pPr algn="l">
              <a:defRPr sz="3600"/>
            </a:lvl1pPr>
          </a:lstStyle>
          <a:p>
            <a:r>
              <a:rPr lang="hr-HR" dirty="0" smtClean="0"/>
              <a:t>Naslov</a:t>
            </a:r>
            <a:endParaRPr lang="hr-HR" dirty="0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>
          <a:xfrm>
            <a:off x="0" y="692696"/>
            <a:ext cx="9144000" cy="6165304"/>
          </a:xfrm>
        </p:spPr>
        <p:txBody>
          <a:bodyPr>
            <a:normAutofit/>
          </a:bodyPr>
          <a:lstStyle>
            <a:lvl1pPr>
              <a:buFont typeface="Calibri" pitchFamily="34" charset="0"/>
              <a:buChar char="–"/>
              <a:defRPr sz="2400"/>
            </a:lvl1pPr>
            <a:lvl2pPr>
              <a:buFont typeface="Calibri" pitchFamily="34" charset="0"/>
              <a:buChar char="–"/>
              <a:defRPr sz="2400"/>
            </a:lvl2pPr>
            <a:lvl3pPr>
              <a:buFont typeface="Calibri" pitchFamily="34" charset="0"/>
              <a:buChar char="–"/>
              <a:defRPr sz="2000"/>
            </a:lvl3pPr>
            <a:lvl4pPr>
              <a:buFont typeface="Calibri" pitchFamily="34" charset="0"/>
              <a:buChar char="–"/>
              <a:defRPr sz="1800"/>
            </a:lvl4pPr>
            <a:lvl5pPr>
              <a:buFont typeface="Calibri" pitchFamily="34" charset="0"/>
              <a:buChar char="–"/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r-HR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179512" y="510737"/>
            <a:ext cx="878497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6656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aglavlje odjelj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>
                <a:solidFill>
                  <a:prstClr val="black"/>
                </a:solidFill>
              </a:rPr>
              <a:pPr/>
              <a:t>20.11.2016.</a:t>
            </a:fld>
            <a:endParaRPr lang="hr-HR">
              <a:solidFill>
                <a:prstClr val="black"/>
              </a:solidFill>
            </a:endParaRPr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>
              <a:solidFill>
                <a:prstClr val="black"/>
              </a:solidFill>
            </a:endParaRPr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>
                <a:solidFill>
                  <a:prstClr val="black"/>
                </a:solidFill>
              </a:rPr>
              <a:pPr/>
              <a:t>‹#›</a:t>
            </a:fld>
            <a:endParaRPr lang="hr-H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8017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sadrž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Rezervirano mjesto sadržaja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Rezervirano mjesto sadržaja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5" name="Rezervirano mjesto datum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>
                <a:solidFill>
                  <a:prstClr val="black"/>
                </a:solidFill>
              </a:rPr>
              <a:pPr/>
              <a:t>20.11.2016.</a:t>
            </a:fld>
            <a:endParaRPr lang="hr-HR">
              <a:solidFill>
                <a:prstClr val="black"/>
              </a:solidFill>
            </a:endParaRPr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>
              <a:solidFill>
                <a:prstClr val="black"/>
              </a:solidFill>
            </a:endParaRPr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>
                <a:solidFill>
                  <a:prstClr val="black"/>
                </a:solidFill>
              </a:rPr>
              <a:pPr/>
              <a:t>‹#›</a:t>
            </a:fld>
            <a:endParaRPr lang="hr-H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3261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Usporedb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zervirano mjesto sadržaja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5" name="Rezervirano mjesto teksta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Rezervirano mjesto sadržaja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7" name="Rezervirano mjesto datuma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>
                <a:solidFill>
                  <a:prstClr val="black"/>
                </a:solidFill>
              </a:rPr>
              <a:pPr/>
              <a:t>20.11.2016.</a:t>
            </a:fld>
            <a:endParaRPr lang="hr-HR">
              <a:solidFill>
                <a:prstClr val="black"/>
              </a:solidFill>
            </a:endParaRPr>
          </a:p>
        </p:txBody>
      </p:sp>
      <p:sp>
        <p:nvSpPr>
          <p:cNvPr id="8" name="Rezervirano mjesto podnožja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>
              <a:solidFill>
                <a:prstClr val="black"/>
              </a:solidFill>
            </a:endParaRPr>
          </a:p>
        </p:txBody>
      </p:sp>
      <p:sp>
        <p:nvSpPr>
          <p:cNvPr id="9" name="Rezervirano mjesto broja slajda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>
                <a:solidFill>
                  <a:prstClr val="black"/>
                </a:solidFill>
              </a:rPr>
              <a:pPr/>
              <a:t>‹#›</a:t>
            </a:fld>
            <a:endParaRPr lang="hr-H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9537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Rezervirano mjesto datuma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>
                <a:solidFill>
                  <a:prstClr val="black"/>
                </a:solidFill>
              </a:rPr>
              <a:pPr/>
              <a:t>20.11.2016.</a:t>
            </a:fld>
            <a:endParaRPr lang="hr-HR">
              <a:solidFill>
                <a:prstClr val="black"/>
              </a:solidFill>
            </a:endParaRPr>
          </a:p>
        </p:txBody>
      </p:sp>
      <p:sp>
        <p:nvSpPr>
          <p:cNvPr id="4" name="Rezervirano mjesto podnožja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>
              <a:solidFill>
                <a:prstClr val="black"/>
              </a:solidFill>
            </a:endParaRPr>
          </a:p>
        </p:txBody>
      </p:sp>
      <p:sp>
        <p:nvSpPr>
          <p:cNvPr id="5" name="Rezervirano mjesto broja slajda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>
                <a:solidFill>
                  <a:prstClr val="black"/>
                </a:solidFill>
              </a:rPr>
              <a:pPr/>
              <a:t>‹#›</a:t>
            </a:fld>
            <a:endParaRPr lang="hr-H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2609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datuma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>
                <a:solidFill>
                  <a:prstClr val="black"/>
                </a:solidFill>
              </a:rPr>
              <a:pPr/>
              <a:t>20.11.2016.</a:t>
            </a:fld>
            <a:endParaRPr lang="hr-HR">
              <a:solidFill>
                <a:prstClr val="black"/>
              </a:solidFill>
            </a:endParaRPr>
          </a:p>
        </p:txBody>
      </p:sp>
      <p:sp>
        <p:nvSpPr>
          <p:cNvPr id="3" name="Rezervirano mjesto podnožja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>
              <a:solidFill>
                <a:prstClr val="black"/>
              </a:solidFill>
            </a:endParaRPr>
          </a:p>
        </p:txBody>
      </p:sp>
      <p:sp>
        <p:nvSpPr>
          <p:cNvPr id="4" name="Rezervirano mjesto broja slajda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>
                <a:solidFill>
                  <a:prstClr val="black"/>
                </a:solidFill>
              </a:rPr>
              <a:pPr/>
              <a:t>‹#›</a:t>
            </a:fld>
            <a:endParaRPr lang="hr-H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4338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Sadržaj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Rezervirano mjesto teksta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zervirano mjesto datum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>
                <a:solidFill>
                  <a:prstClr val="black"/>
                </a:solidFill>
              </a:rPr>
              <a:pPr/>
              <a:t>20.11.2016.</a:t>
            </a:fld>
            <a:endParaRPr lang="hr-HR">
              <a:solidFill>
                <a:prstClr val="black"/>
              </a:solidFill>
            </a:endParaRPr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>
              <a:solidFill>
                <a:prstClr val="black"/>
              </a:solidFill>
            </a:endParaRPr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>
                <a:solidFill>
                  <a:prstClr val="black"/>
                </a:solidFill>
              </a:rPr>
              <a:pPr/>
              <a:t>‹#›</a:t>
            </a:fld>
            <a:endParaRPr lang="hr-H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7724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naslova 1"/>
          <p:cNvSpPr>
            <a:spLocks noGrp="1"/>
          </p:cNvSpPr>
          <p:nvPr>
            <p:ph type="title"/>
          </p:nvPr>
        </p:nvSpPr>
        <p:spPr>
          <a:xfrm>
            <a:off x="71406" y="142852"/>
            <a:ext cx="9072594" cy="6429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r-HR" dirty="0" smtClean="0"/>
              <a:t>Kliknite da biste uredili stil naslova matrice</a:t>
            </a:r>
            <a:endParaRPr lang="hr-HR" dirty="0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71438" y="1000108"/>
            <a:ext cx="9001156" cy="56864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r-HR" dirty="0" smtClean="0"/>
              <a:t>Kliknite da biste uredili stilove teksta matrice</a:t>
            </a:r>
          </a:p>
          <a:p>
            <a:pPr lvl="1"/>
            <a:r>
              <a:rPr lang="hr-HR" dirty="0" smtClean="0"/>
              <a:t>Druga razina</a:t>
            </a:r>
          </a:p>
          <a:p>
            <a:pPr lvl="2"/>
            <a:r>
              <a:rPr lang="hr-HR" dirty="0" smtClean="0"/>
              <a:t>Treća razina</a:t>
            </a:r>
          </a:p>
          <a:p>
            <a:pPr lvl="3"/>
            <a:r>
              <a:rPr lang="hr-HR" dirty="0" smtClean="0"/>
              <a:t>Četvrta razina</a:t>
            </a:r>
          </a:p>
          <a:p>
            <a:pPr lvl="4"/>
            <a:r>
              <a:rPr lang="hr-HR" dirty="0" smtClean="0"/>
              <a:t>Peta razina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861685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Calibri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alibri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Calibri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alibri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Calibri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C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324472"/>
            <a:ext cx="7772400" cy="1470025"/>
          </a:xfrm>
        </p:spPr>
        <p:txBody>
          <a:bodyPr>
            <a:noAutofit/>
          </a:bodyPr>
          <a:lstStyle/>
          <a:p>
            <a:pPr algn="ctr"/>
            <a:r>
              <a:rPr lang="hr-HR" sz="6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Ponavljanje</a:t>
            </a:r>
            <a:endParaRPr lang="hr-HR" sz="6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9552" y="3980656"/>
            <a:ext cx="8640960" cy="1752600"/>
          </a:xfrm>
        </p:spPr>
        <p:txBody>
          <a:bodyPr>
            <a:normAutofit/>
          </a:bodyPr>
          <a:lstStyle/>
          <a:p>
            <a:pPr marL="360000" indent="-360000" algn="l">
              <a:buClr>
                <a:schemeClr val="bg1">
                  <a:lumMod val="65000"/>
                </a:schemeClr>
              </a:buClr>
              <a:buFont typeface="Calibri" panose="020F0502020204030204" pitchFamily="34" charset="0"/>
              <a:buChar char="‒"/>
            </a:pPr>
            <a:r>
              <a:rPr lang="hr-HR" sz="3600" dirty="0" smtClean="0"/>
              <a:t>Ugostiteljske usluge</a:t>
            </a:r>
            <a:endParaRPr lang="hr-HR" sz="3600" dirty="0"/>
          </a:p>
        </p:txBody>
      </p:sp>
      <p:grpSp>
        <p:nvGrpSpPr>
          <p:cNvPr id="9" name="Group 8"/>
          <p:cNvGrpSpPr/>
          <p:nvPr/>
        </p:nvGrpSpPr>
        <p:grpSpPr>
          <a:xfrm>
            <a:off x="4731934" y="5594482"/>
            <a:ext cx="2329784" cy="1002870"/>
            <a:chOff x="5206891" y="5450466"/>
            <a:chExt cx="2329784" cy="1002870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12160" y="5624194"/>
              <a:ext cx="829142" cy="82914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06891" y="5450466"/>
              <a:ext cx="1002870" cy="1002870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588224" y="5504885"/>
              <a:ext cx="948451" cy="948451"/>
            </a:xfrm>
            <a:prstGeom prst="rect">
              <a:avLst/>
            </a:prstGeom>
          </p:spPr>
        </p:pic>
      </p:grpSp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3189" y="5233119"/>
            <a:ext cx="1364233" cy="136423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0065" y="404664"/>
            <a:ext cx="1679406" cy="167940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5169823"/>
            <a:ext cx="1427529" cy="142752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5134" y="5422029"/>
            <a:ext cx="1175323" cy="1175323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8334" y="5580342"/>
            <a:ext cx="1017010" cy="1017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23272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ectangle 82"/>
          <p:cNvSpPr/>
          <p:nvPr/>
        </p:nvSpPr>
        <p:spPr>
          <a:xfrm>
            <a:off x="1294748" y="1268760"/>
            <a:ext cx="1706541" cy="77357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hr-HR" sz="2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DIJELOVI </a:t>
            </a:r>
            <a:endParaRPr lang="hr-HR" sz="20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hr-HR" sz="2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UG. USLUGE</a:t>
            </a:r>
            <a:endParaRPr lang="hr-HR" sz="1600" dirty="0">
              <a:solidFill>
                <a:prstClr val="white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6004718" y="1268759"/>
            <a:ext cx="1706541" cy="773571"/>
          </a:xfrm>
          <a:prstGeom prst="rect">
            <a:avLst/>
          </a:prstGeom>
          <a:solidFill>
            <a:srgbClr val="0D63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hr-HR" sz="2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SKUPINE </a:t>
            </a:r>
            <a:endParaRPr lang="hr-HR" sz="20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hr-HR" sz="2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UG. USLUGA</a:t>
            </a:r>
            <a:endParaRPr lang="hr-HR" sz="2000" dirty="0">
              <a:solidFill>
                <a:prstClr val="white"/>
              </a:solidFill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2819630" y="188640"/>
            <a:ext cx="3343865" cy="54119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hr-HR" sz="2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UGOSTITELJSKA USLUGA</a:t>
            </a:r>
            <a:endParaRPr lang="hr-HR" sz="2000" dirty="0">
              <a:solidFill>
                <a:prstClr val="white"/>
              </a:solidFill>
            </a:endParaRPr>
          </a:p>
        </p:txBody>
      </p:sp>
      <p:cxnSp>
        <p:nvCxnSpPr>
          <p:cNvPr id="105" name="Elbow Connector 104"/>
          <p:cNvCxnSpPr>
            <a:stCxn id="90" idx="2"/>
            <a:endCxn id="83" idx="0"/>
          </p:cNvCxnSpPr>
          <p:nvPr/>
        </p:nvCxnSpPr>
        <p:spPr>
          <a:xfrm rot="5400000">
            <a:off x="3050327" y="-172476"/>
            <a:ext cx="538928" cy="2343544"/>
          </a:xfrm>
          <a:prstGeom prst="bentConnector3">
            <a:avLst>
              <a:gd name="adj1" fmla="val 50000"/>
            </a:avLst>
          </a:prstGeom>
          <a:ln w="285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Elbow Connector 106"/>
          <p:cNvCxnSpPr>
            <a:stCxn id="90" idx="2"/>
            <a:endCxn id="84" idx="0"/>
          </p:cNvCxnSpPr>
          <p:nvPr/>
        </p:nvCxnSpPr>
        <p:spPr>
          <a:xfrm rot="16200000" flipH="1">
            <a:off x="5405313" y="-183918"/>
            <a:ext cx="538927" cy="2366426"/>
          </a:xfrm>
          <a:prstGeom prst="bentConnector3">
            <a:avLst>
              <a:gd name="adj1" fmla="val 50000"/>
            </a:avLst>
          </a:prstGeom>
          <a:ln w="285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321265" y="2641559"/>
            <a:ext cx="1706541" cy="77357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hr-HR" sz="2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GLAVNA </a:t>
            </a:r>
          </a:p>
          <a:p>
            <a:pPr algn="ctr"/>
            <a:r>
              <a:rPr lang="hr-HR" sz="2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USLUGA</a:t>
            </a:r>
            <a:endParaRPr lang="hr-HR" sz="1600" dirty="0">
              <a:solidFill>
                <a:prstClr val="white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2144989" y="2641559"/>
            <a:ext cx="1706541" cy="77357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hr-HR" sz="2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PRATEĆE </a:t>
            </a:r>
          </a:p>
          <a:p>
            <a:pPr algn="ctr"/>
            <a:r>
              <a:rPr lang="hr-HR" sz="2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USLUGE</a:t>
            </a:r>
            <a:endParaRPr lang="hr-HR" sz="2000" dirty="0">
              <a:solidFill>
                <a:prstClr val="white"/>
              </a:solidFill>
            </a:endParaRPr>
          </a:p>
        </p:txBody>
      </p:sp>
      <p:cxnSp>
        <p:nvCxnSpPr>
          <p:cNvPr id="27" name="Elbow Connector 26"/>
          <p:cNvCxnSpPr>
            <a:stCxn id="83" idx="2"/>
            <a:endCxn id="71" idx="0"/>
          </p:cNvCxnSpPr>
          <p:nvPr/>
        </p:nvCxnSpPr>
        <p:spPr>
          <a:xfrm rot="5400000">
            <a:off x="1361664" y="1855204"/>
            <a:ext cx="599228" cy="973483"/>
          </a:xfrm>
          <a:prstGeom prst="bentConnector3">
            <a:avLst/>
          </a:prstGeom>
          <a:ln w="285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83" idx="2"/>
            <a:endCxn id="73" idx="0"/>
          </p:cNvCxnSpPr>
          <p:nvPr/>
        </p:nvCxnSpPr>
        <p:spPr>
          <a:xfrm rot="16200000" flipH="1">
            <a:off x="2273525" y="1916824"/>
            <a:ext cx="599228" cy="850241"/>
          </a:xfrm>
          <a:prstGeom prst="bentConnector3">
            <a:avLst/>
          </a:prstGeom>
          <a:ln w="285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/>
          <p:cNvSpPr/>
          <p:nvPr/>
        </p:nvSpPr>
        <p:spPr>
          <a:xfrm>
            <a:off x="4924128" y="2641559"/>
            <a:ext cx="1758251" cy="773571"/>
          </a:xfrm>
          <a:prstGeom prst="rect">
            <a:avLst/>
          </a:prstGeom>
          <a:solidFill>
            <a:srgbClr val="3787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hr-HR" sz="2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MATERIJALNE</a:t>
            </a:r>
          </a:p>
          <a:p>
            <a:pPr algn="ctr"/>
            <a:r>
              <a:rPr lang="hr-HR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(ROBNE)</a:t>
            </a:r>
            <a:endParaRPr lang="hr-HR" dirty="0">
              <a:solidFill>
                <a:prstClr val="white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6888437" y="2641559"/>
            <a:ext cx="1887399" cy="773571"/>
          </a:xfrm>
          <a:prstGeom prst="rect">
            <a:avLst/>
          </a:prstGeom>
          <a:solidFill>
            <a:srgbClr val="3787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hr-HR" sz="2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NEMATERIJALNE</a:t>
            </a:r>
          </a:p>
          <a:p>
            <a:pPr algn="ctr"/>
            <a:r>
              <a:rPr lang="hr-HR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(NEROBNE)</a:t>
            </a:r>
            <a:endParaRPr lang="hr-HR" sz="2000" dirty="0">
              <a:solidFill>
                <a:prstClr val="white"/>
              </a:solidFill>
            </a:endParaRPr>
          </a:p>
        </p:txBody>
      </p:sp>
      <p:cxnSp>
        <p:nvCxnSpPr>
          <p:cNvPr id="36" name="Elbow Connector 35"/>
          <p:cNvCxnSpPr>
            <a:stCxn id="84" idx="2"/>
            <a:endCxn id="78" idx="0"/>
          </p:cNvCxnSpPr>
          <p:nvPr/>
        </p:nvCxnSpPr>
        <p:spPr>
          <a:xfrm rot="5400000">
            <a:off x="6031008" y="1814577"/>
            <a:ext cx="599229" cy="1054735"/>
          </a:xfrm>
          <a:prstGeom prst="bentConnector3">
            <a:avLst/>
          </a:prstGeom>
          <a:ln w="285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84" idx="2"/>
            <a:endCxn id="79" idx="0"/>
          </p:cNvCxnSpPr>
          <p:nvPr/>
        </p:nvCxnSpPr>
        <p:spPr>
          <a:xfrm rot="16200000" flipH="1">
            <a:off x="7045449" y="1854870"/>
            <a:ext cx="599229" cy="974148"/>
          </a:xfrm>
          <a:prstGeom prst="bentConnector3">
            <a:avLst/>
          </a:prstGeom>
          <a:ln w="285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Rectangle 124"/>
          <p:cNvSpPr/>
          <p:nvPr/>
        </p:nvSpPr>
        <p:spPr>
          <a:xfrm>
            <a:off x="7031244" y="3488479"/>
            <a:ext cx="1707769" cy="46240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hr-HR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NEOPIPLJIVE</a:t>
            </a:r>
            <a:endParaRPr lang="hr-HR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7031244" y="4074056"/>
            <a:ext cx="1707769" cy="46240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hr-HR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NEDJELJIVE</a:t>
            </a:r>
            <a:endParaRPr lang="hr-HR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7031244" y="4659633"/>
            <a:ext cx="1707769" cy="46240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hr-HR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NEUSKLADIŠTIVE</a:t>
            </a:r>
            <a:endParaRPr lang="hr-HR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7031244" y="5245211"/>
            <a:ext cx="1707769" cy="46240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hr-HR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HETEROGENE</a:t>
            </a:r>
            <a:endParaRPr lang="hr-HR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2938734" y="3645024"/>
            <a:ext cx="3105656" cy="88185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hr-HR" sz="2400" b="1" dirty="0">
                <a:solidFill>
                  <a:prstClr val="black">
                    <a:lumMod val="95000"/>
                    <a:lumOff val="5000"/>
                  </a:prstClr>
                </a:solidFill>
              </a:rPr>
              <a:t>UG. USLUGE S </a:t>
            </a:r>
          </a:p>
          <a:p>
            <a:pPr algn="ctr"/>
            <a:r>
              <a:rPr lang="hr-HR" sz="2400" b="1" dirty="0">
                <a:solidFill>
                  <a:prstClr val="black">
                    <a:lumMod val="95000"/>
                    <a:lumOff val="5000"/>
                  </a:prstClr>
                </a:solidFill>
              </a:rPr>
              <a:t>OBZIROM NA VAŽNOST</a:t>
            </a:r>
          </a:p>
        </p:txBody>
      </p:sp>
      <p:cxnSp>
        <p:nvCxnSpPr>
          <p:cNvPr id="109" name="Elbow Connector 108"/>
          <p:cNvCxnSpPr>
            <a:stCxn id="90" idx="2"/>
            <a:endCxn id="140" idx="0"/>
          </p:cNvCxnSpPr>
          <p:nvPr/>
        </p:nvCxnSpPr>
        <p:spPr>
          <a:xfrm rot="5400000">
            <a:off x="3033967" y="2187428"/>
            <a:ext cx="2915192" cy="1"/>
          </a:xfrm>
          <a:prstGeom prst="bentConnector3">
            <a:avLst/>
          </a:prstGeom>
          <a:ln w="285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angle 144"/>
          <p:cNvSpPr/>
          <p:nvPr/>
        </p:nvSpPr>
        <p:spPr>
          <a:xfrm>
            <a:off x="2376766" y="5139932"/>
            <a:ext cx="1205065" cy="66305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hr-HR" sz="2000" b="1" dirty="0">
                <a:solidFill>
                  <a:prstClr val="black">
                    <a:lumMod val="95000"/>
                    <a:lumOff val="5000"/>
                  </a:prstClr>
                </a:solidFill>
              </a:rPr>
              <a:t>GLAVNE</a:t>
            </a:r>
            <a:endParaRPr lang="hr-HR" sz="2000" b="1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146" name="Rectangle 145"/>
          <p:cNvSpPr/>
          <p:nvPr/>
        </p:nvSpPr>
        <p:spPr>
          <a:xfrm>
            <a:off x="3652742" y="5139932"/>
            <a:ext cx="1466950" cy="66305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hr-HR" sz="2000" b="1" dirty="0">
                <a:solidFill>
                  <a:prstClr val="black">
                    <a:lumMod val="95000"/>
                    <a:lumOff val="5000"/>
                  </a:prstClr>
                </a:solidFill>
              </a:rPr>
              <a:t>DOPUNSKE</a:t>
            </a:r>
            <a:endParaRPr lang="hr-HR" sz="2000" b="1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147" name="Rectangle 146"/>
          <p:cNvSpPr/>
          <p:nvPr/>
        </p:nvSpPr>
        <p:spPr>
          <a:xfrm>
            <a:off x="5190603" y="5139932"/>
            <a:ext cx="1613645" cy="66305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hr-HR" sz="2000" b="1" dirty="0">
                <a:solidFill>
                  <a:prstClr val="black">
                    <a:lumMod val="95000"/>
                    <a:lumOff val="5000"/>
                  </a:prstClr>
                </a:solidFill>
              </a:rPr>
              <a:t>POMOĆNE </a:t>
            </a:r>
          </a:p>
          <a:p>
            <a:pPr algn="ctr"/>
            <a:r>
              <a:rPr lang="hr-HR" sz="2000" b="1" dirty="0">
                <a:solidFill>
                  <a:prstClr val="black">
                    <a:lumMod val="95000"/>
                    <a:lumOff val="5000"/>
                  </a:prstClr>
                </a:solidFill>
              </a:rPr>
              <a:t>DJELATNOSTI</a:t>
            </a:r>
            <a:endParaRPr lang="hr-HR" sz="2000" b="1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cxnSp>
        <p:nvCxnSpPr>
          <p:cNvPr id="115" name="Elbow Connector 114"/>
          <p:cNvCxnSpPr>
            <a:stCxn id="140" idx="2"/>
            <a:endCxn id="145" idx="0"/>
          </p:cNvCxnSpPr>
          <p:nvPr/>
        </p:nvCxnSpPr>
        <p:spPr>
          <a:xfrm rot="5400000">
            <a:off x="3428903" y="4077273"/>
            <a:ext cx="613056" cy="1512263"/>
          </a:xfrm>
          <a:prstGeom prst="bentConnector3">
            <a:avLst/>
          </a:prstGeom>
          <a:ln w="285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Elbow Connector 116"/>
          <p:cNvCxnSpPr>
            <a:stCxn id="140" idx="2"/>
            <a:endCxn id="146" idx="0"/>
          </p:cNvCxnSpPr>
          <p:nvPr/>
        </p:nvCxnSpPr>
        <p:spPr>
          <a:xfrm rot="5400000">
            <a:off x="4132362" y="4780732"/>
            <a:ext cx="613056" cy="105345"/>
          </a:xfrm>
          <a:prstGeom prst="bentConnector3">
            <a:avLst/>
          </a:prstGeom>
          <a:ln w="285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Elbow Connector 118"/>
          <p:cNvCxnSpPr>
            <a:stCxn id="140" idx="2"/>
            <a:endCxn id="147" idx="0"/>
          </p:cNvCxnSpPr>
          <p:nvPr/>
        </p:nvCxnSpPr>
        <p:spPr>
          <a:xfrm rot="16200000" flipH="1">
            <a:off x="4937966" y="4080472"/>
            <a:ext cx="613056" cy="1505864"/>
          </a:xfrm>
          <a:prstGeom prst="bentConnector3">
            <a:avLst/>
          </a:prstGeom>
          <a:ln w="285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Elbow Connector 153"/>
          <p:cNvCxnSpPr>
            <a:stCxn id="79" idx="3"/>
            <a:endCxn id="125" idx="3"/>
          </p:cNvCxnSpPr>
          <p:nvPr/>
        </p:nvCxnSpPr>
        <p:spPr>
          <a:xfrm flipH="1">
            <a:off x="8739013" y="3028345"/>
            <a:ext cx="36823" cy="691339"/>
          </a:xfrm>
          <a:prstGeom prst="bentConnector3">
            <a:avLst>
              <a:gd name="adj1" fmla="val -620808"/>
            </a:avLst>
          </a:prstGeom>
          <a:ln w="285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Elbow Connector 155"/>
          <p:cNvCxnSpPr>
            <a:stCxn id="79" idx="3"/>
            <a:endCxn id="126" idx="3"/>
          </p:cNvCxnSpPr>
          <p:nvPr/>
        </p:nvCxnSpPr>
        <p:spPr>
          <a:xfrm flipH="1">
            <a:off x="8739013" y="3028345"/>
            <a:ext cx="36823" cy="1276916"/>
          </a:xfrm>
          <a:prstGeom prst="bentConnector3">
            <a:avLst>
              <a:gd name="adj1" fmla="val -620808"/>
            </a:avLst>
          </a:prstGeom>
          <a:ln w="285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Elbow Connector 157"/>
          <p:cNvCxnSpPr>
            <a:stCxn id="79" idx="3"/>
            <a:endCxn id="127" idx="3"/>
          </p:cNvCxnSpPr>
          <p:nvPr/>
        </p:nvCxnSpPr>
        <p:spPr>
          <a:xfrm flipH="1">
            <a:off x="8739013" y="3028345"/>
            <a:ext cx="36823" cy="1862493"/>
          </a:xfrm>
          <a:prstGeom prst="bentConnector3">
            <a:avLst>
              <a:gd name="adj1" fmla="val -620808"/>
            </a:avLst>
          </a:prstGeom>
          <a:ln w="285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Elbow Connector 159"/>
          <p:cNvCxnSpPr>
            <a:stCxn id="79" idx="3"/>
            <a:endCxn id="128" idx="3"/>
          </p:cNvCxnSpPr>
          <p:nvPr/>
        </p:nvCxnSpPr>
        <p:spPr>
          <a:xfrm flipH="1">
            <a:off x="8739013" y="3028345"/>
            <a:ext cx="36823" cy="2448071"/>
          </a:xfrm>
          <a:prstGeom prst="bentConnector3">
            <a:avLst>
              <a:gd name="adj1" fmla="val -620808"/>
            </a:avLst>
          </a:prstGeom>
          <a:ln w="285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Rectangle 197"/>
          <p:cNvSpPr/>
          <p:nvPr/>
        </p:nvSpPr>
        <p:spPr>
          <a:xfrm>
            <a:off x="249257" y="3789040"/>
            <a:ext cx="1586439" cy="60278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hr-HR" b="1" dirty="0">
                <a:solidFill>
                  <a:prstClr val="black">
                    <a:lumMod val="95000"/>
                    <a:lumOff val="5000"/>
                  </a:prstClr>
                </a:solidFill>
              </a:rPr>
              <a:t>ASORTIMAN </a:t>
            </a:r>
          </a:p>
          <a:p>
            <a:pPr algn="ctr"/>
            <a:r>
              <a:rPr lang="hr-HR" b="1" dirty="0">
                <a:solidFill>
                  <a:prstClr val="black">
                    <a:lumMod val="95000"/>
                    <a:lumOff val="5000"/>
                  </a:prstClr>
                </a:solidFill>
              </a:rPr>
              <a:t>USLUGA</a:t>
            </a:r>
            <a:endParaRPr lang="hr-HR" b="1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199" name="Rectangle 198"/>
          <p:cNvSpPr/>
          <p:nvPr/>
        </p:nvSpPr>
        <p:spPr>
          <a:xfrm>
            <a:off x="249257" y="4484350"/>
            <a:ext cx="1586439" cy="60278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hr-HR" b="1" dirty="0">
                <a:solidFill>
                  <a:prstClr val="black">
                    <a:lumMod val="95000"/>
                    <a:lumOff val="5000"/>
                  </a:prstClr>
                </a:solidFill>
              </a:rPr>
              <a:t>KVALITETA </a:t>
            </a:r>
          </a:p>
          <a:p>
            <a:pPr algn="ctr"/>
            <a:r>
              <a:rPr lang="hr-HR" b="1" dirty="0">
                <a:solidFill>
                  <a:prstClr val="black">
                    <a:lumMod val="95000"/>
                    <a:lumOff val="5000"/>
                  </a:prstClr>
                </a:solidFill>
              </a:rPr>
              <a:t>USLUGA</a:t>
            </a:r>
            <a:endParaRPr lang="hr-HR" b="1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200" name="Rectangle 199"/>
          <p:cNvSpPr/>
          <p:nvPr/>
        </p:nvSpPr>
        <p:spPr>
          <a:xfrm>
            <a:off x="249257" y="5179660"/>
            <a:ext cx="1586439" cy="41170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hr-HR" b="1" dirty="0">
                <a:solidFill>
                  <a:prstClr val="black">
                    <a:lumMod val="95000"/>
                    <a:lumOff val="5000"/>
                  </a:prstClr>
                </a:solidFill>
              </a:rPr>
              <a:t>AMBIJENT</a:t>
            </a:r>
            <a:endParaRPr lang="hr-HR" b="1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201" name="Rectangle 200"/>
          <p:cNvSpPr/>
          <p:nvPr/>
        </p:nvSpPr>
        <p:spPr>
          <a:xfrm>
            <a:off x="249257" y="5683896"/>
            <a:ext cx="1586439" cy="41170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hr-HR" b="1" dirty="0">
                <a:solidFill>
                  <a:prstClr val="black">
                    <a:lumMod val="95000"/>
                    <a:lumOff val="5000"/>
                  </a:prstClr>
                </a:solidFill>
              </a:rPr>
              <a:t>ATMOSFERA</a:t>
            </a:r>
            <a:endParaRPr lang="hr-HR" b="1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202" name="Rectangle 201"/>
          <p:cNvSpPr/>
          <p:nvPr/>
        </p:nvSpPr>
        <p:spPr>
          <a:xfrm>
            <a:off x="249257" y="6188133"/>
            <a:ext cx="1586439" cy="41170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hr-HR" b="1" dirty="0">
                <a:solidFill>
                  <a:prstClr val="black">
                    <a:lumMod val="95000"/>
                    <a:lumOff val="5000"/>
                  </a:prstClr>
                </a:solidFill>
              </a:rPr>
              <a:t>KOMFOR</a:t>
            </a:r>
            <a:endParaRPr lang="hr-HR" b="1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196" name="Rounded Rectangular Callout 195"/>
          <p:cNvSpPr/>
          <p:nvPr/>
        </p:nvSpPr>
        <p:spPr>
          <a:xfrm>
            <a:off x="35497" y="1183689"/>
            <a:ext cx="2341270" cy="1296144"/>
          </a:xfrm>
          <a:prstGeom prst="wedgeRoundRectCallout">
            <a:avLst>
              <a:gd name="adj1" fmla="val -7795"/>
              <a:gd name="adj2" fmla="val 72646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hr-HR" sz="1700" dirty="0">
                <a:solidFill>
                  <a:prstClr val="black"/>
                </a:solidFill>
              </a:rPr>
              <a:t>ona usluga </a:t>
            </a:r>
            <a:r>
              <a:rPr lang="hr-HR" sz="1700" b="1" dirty="0">
                <a:solidFill>
                  <a:srgbClr val="FF0000"/>
                </a:solidFill>
              </a:rPr>
              <a:t>radi koje gost dolazi</a:t>
            </a:r>
            <a:r>
              <a:rPr lang="hr-HR" sz="1700" dirty="0">
                <a:solidFill>
                  <a:prstClr val="black"/>
                </a:solidFill>
              </a:rPr>
              <a:t> u </a:t>
            </a:r>
            <a:r>
              <a:rPr lang="hr-HR" sz="1700" dirty="0" err="1">
                <a:solidFill>
                  <a:prstClr val="black"/>
                </a:solidFill>
              </a:rPr>
              <a:t>ug</a:t>
            </a:r>
            <a:r>
              <a:rPr lang="hr-HR" sz="1700" dirty="0">
                <a:solidFill>
                  <a:prstClr val="black"/>
                </a:solidFill>
              </a:rPr>
              <a:t>. objekt (npr. u restoran dolazi radi jela i pića)</a:t>
            </a:r>
            <a:endParaRPr lang="hr-HR" sz="1700" dirty="0">
              <a:solidFill>
                <a:prstClr val="black"/>
              </a:solidFill>
            </a:endParaRPr>
          </a:p>
        </p:txBody>
      </p:sp>
      <p:sp>
        <p:nvSpPr>
          <p:cNvPr id="203" name="Rounded Rectangular Callout 202"/>
          <p:cNvSpPr/>
          <p:nvPr/>
        </p:nvSpPr>
        <p:spPr>
          <a:xfrm>
            <a:off x="2267744" y="1053954"/>
            <a:ext cx="2440360" cy="1486226"/>
          </a:xfrm>
          <a:prstGeom prst="wedgeRoundRectCallout">
            <a:avLst>
              <a:gd name="adj1" fmla="val 1323"/>
              <a:gd name="adj2" fmla="val 66737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hr-HR" sz="1700" dirty="0">
                <a:solidFill>
                  <a:prstClr val="black"/>
                </a:solidFill>
              </a:rPr>
              <a:t>one usluge koje ugostitelji </a:t>
            </a:r>
            <a:r>
              <a:rPr lang="hr-HR" sz="1700" b="1" dirty="0">
                <a:solidFill>
                  <a:srgbClr val="FF0000"/>
                </a:solidFill>
              </a:rPr>
              <a:t>pružaju ali se ne naplaćuju izravno </a:t>
            </a:r>
            <a:r>
              <a:rPr lang="hr-HR" sz="1700" dirty="0">
                <a:solidFill>
                  <a:prstClr val="black"/>
                </a:solidFill>
              </a:rPr>
              <a:t>(npr. ambijent, udobnost, ljubaznost…)</a:t>
            </a:r>
            <a:endParaRPr lang="hr-HR" sz="1700" dirty="0">
              <a:solidFill>
                <a:prstClr val="black"/>
              </a:solidFill>
            </a:endParaRPr>
          </a:p>
        </p:txBody>
      </p:sp>
      <p:sp>
        <p:nvSpPr>
          <p:cNvPr id="204" name="Rounded Rectangular Callout 203"/>
          <p:cNvSpPr/>
          <p:nvPr/>
        </p:nvSpPr>
        <p:spPr>
          <a:xfrm>
            <a:off x="4881360" y="1029704"/>
            <a:ext cx="2149884" cy="1464884"/>
          </a:xfrm>
          <a:prstGeom prst="wedgeRoundRectCallout">
            <a:avLst>
              <a:gd name="adj1" fmla="val -7786"/>
              <a:gd name="adj2" fmla="val 69034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36000" bIns="36000" rtlCol="0" anchor="ctr"/>
          <a:lstStyle/>
          <a:p>
            <a:r>
              <a:rPr lang="hr-HR" sz="1600" dirty="0">
                <a:solidFill>
                  <a:prstClr val="black"/>
                </a:solidFill>
              </a:rPr>
              <a:t>proizvodi pripremljeni od raznovrsnih namirnica – </a:t>
            </a:r>
            <a:r>
              <a:rPr lang="hr-HR" sz="1600" b="1" dirty="0">
                <a:solidFill>
                  <a:srgbClr val="FF0000"/>
                </a:solidFill>
              </a:rPr>
              <a:t>topla i hladna jela, napitci, pića</a:t>
            </a:r>
            <a:r>
              <a:rPr lang="hr-HR" sz="1600" dirty="0">
                <a:solidFill>
                  <a:prstClr val="black"/>
                </a:solidFill>
              </a:rPr>
              <a:t> </a:t>
            </a:r>
            <a:endParaRPr lang="hr-HR" sz="1600" dirty="0">
              <a:solidFill>
                <a:prstClr val="black"/>
              </a:solidFill>
            </a:endParaRPr>
          </a:p>
        </p:txBody>
      </p:sp>
      <p:sp>
        <p:nvSpPr>
          <p:cNvPr id="205" name="Rounded Rectangular Callout 204"/>
          <p:cNvSpPr/>
          <p:nvPr/>
        </p:nvSpPr>
        <p:spPr>
          <a:xfrm>
            <a:off x="7164288" y="1412776"/>
            <a:ext cx="1825077" cy="1087208"/>
          </a:xfrm>
          <a:prstGeom prst="wedgeRoundRectCallout">
            <a:avLst>
              <a:gd name="adj1" fmla="val 8038"/>
              <a:gd name="adj2" fmla="val 74357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hr-HR" sz="1600" dirty="0">
                <a:solidFill>
                  <a:prstClr val="black"/>
                </a:solidFill>
              </a:rPr>
              <a:t>usluge smještaja, organiziranje raznih zabava, razonoda…</a:t>
            </a:r>
            <a:endParaRPr lang="hr-HR" sz="1600" dirty="0">
              <a:solidFill>
                <a:prstClr val="black"/>
              </a:solidFill>
            </a:endParaRPr>
          </a:p>
        </p:txBody>
      </p:sp>
      <p:sp>
        <p:nvSpPr>
          <p:cNvPr id="207" name="Rounded Rectangular Callout 206"/>
          <p:cNvSpPr/>
          <p:nvPr/>
        </p:nvSpPr>
        <p:spPr>
          <a:xfrm>
            <a:off x="1763688" y="4101751"/>
            <a:ext cx="1745079" cy="902833"/>
          </a:xfrm>
          <a:prstGeom prst="wedgeRoundRectCallout">
            <a:avLst>
              <a:gd name="adj1" fmla="val -9113"/>
              <a:gd name="adj2" fmla="val 77022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hr-HR" sz="1600" dirty="0">
                <a:solidFill>
                  <a:prstClr val="black"/>
                </a:solidFill>
              </a:rPr>
              <a:t>usluge smještaja, hrane, pića i napitaka</a:t>
            </a:r>
            <a:endParaRPr lang="hr-HR" sz="1600" dirty="0">
              <a:solidFill>
                <a:prstClr val="black"/>
              </a:solidFill>
            </a:endParaRPr>
          </a:p>
        </p:txBody>
      </p:sp>
      <p:sp>
        <p:nvSpPr>
          <p:cNvPr id="211" name="Rounded Rectangular Callout 210"/>
          <p:cNvSpPr/>
          <p:nvPr/>
        </p:nvSpPr>
        <p:spPr>
          <a:xfrm>
            <a:off x="3352306" y="3930569"/>
            <a:ext cx="2011782" cy="996700"/>
          </a:xfrm>
          <a:prstGeom prst="wedgeRoundRectCallout">
            <a:avLst>
              <a:gd name="adj1" fmla="val -9113"/>
              <a:gd name="adj2" fmla="val 77022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hr-HR" sz="1600" dirty="0">
                <a:solidFill>
                  <a:prstClr val="black"/>
                </a:solidFill>
              </a:rPr>
              <a:t>usluge koje se uglavnom pružaju u smještajnom objektu</a:t>
            </a:r>
            <a:endParaRPr lang="hr-HR" sz="1600" dirty="0">
              <a:solidFill>
                <a:prstClr val="black"/>
              </a:solidFill>
            </a:endParaRPr>
          </a:p>
        </p:txBody>
      </p:sp>
      <p:sp>
        <p:nvSpPr>
          <p:cNvPr id="212" name="Rounded Rectangular Callout 211"/>
          <p:cNvSpPr/>
          <p:nvPr/>
        </p:nvSpPr>
        <p:spPr>
          <a:xfrm>
            <a:off x="5308716" y="3749015"/>
            <a:ext cx="2503644" cy="1264161"/>
          </a:xfrm>
          <a:prstGeom prst="wedgeRoundRectCallout">
            <a:avLst>
              <a:gd name="adj1" fmla="val 4152"/>
              <a:gd name="adj2" fmla="val 73029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hr-HR" sz="1600" dirty="0">
                <a:solidFill>
                  <a:prstClr val="black"/>
                </a:solidFill>
              </a:rPr>
              <a:t>djelatnosti čija je svrha smanjenje troškova poslovanja te brzo i učinkovito obavljanje posla</a:t>
            </a:r>
            <a:endParaRPr lang="hr-HR" sz="1600" dirty="0">
              <a:solidFill>
                <a:prstClr val="black"/>
              </a:solidFill>
            </a:endParaRPr>
          </a:p>
        </p:txBody>
      </p:sp>
      <p:sp>
        <p:nvSpPr>
          <p:cNvPr id="43" name="Rounded Rectangular Callout 42"/>
          <p:cNvSpPr/>
          <p:nvPr/>
        </p:nvSpPr>
        <p:spPr>
          <a:xfrm>
            <a:off x="2816169" y="5802991"/>
            <a:ext cx="2236018" cy="996700"/>
          </a:xfrm>
          <a:prstGeom prst="wedgeRoundRectCallout">
            <a:avLst>
              <a:gd name="adj1" fmla="val 34783"/>
              <a:gd name="adj2" fmla="val -67834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hr-HR" sz="1400" dirty="0">
                <a:solidFill>
                  <a:prstClr val="black"/>
                </a:solidFill>
              </a:rPr>
              <a:t>doček i prijevoz gostiju do </a:t>
            </a:r>
            <a:r>
              <a:rPr lang="hr-HR" sz="1400" dirty="0" err="1">
                <a:solidFill>
                  <a:prstClr val="black"/>
                </a:solidFill>
              </a:rPr>
              <a:t>ug</a:t>
            </a:r>
            <a:r>
              <a:rPr lang="hr-HR" sz="1400" dirty="0">
                <a:solidFill>
                  <a:prstClr val="black"/>
                </a:solidFill>
              </a:rPr>
              <a:t>. objekta, mijenjanje novca, čuvanje vrijednih stvari gostiju u </a:t>
            </a:r>
            <a:r>
              <a:rPr lang="hr-HR" sz="1400" dirty="0">
                <a:solidFill>
                  <a:prstClr val="black"/>
                </a:solidFill>
              </a:rPr>
              <a:t>sefu…</a:t>
            </a:r>
            <a:endParaRPr lang="hr-HR" sz="1400" dirty="0">
              <a:solidFill>
                <a:prstClr val="black"/>
              </a:solidFill>
            </a:endParaRPr>
          </a:p>
        </p:txBody>
      </p:sp>
      <p:sp>
        <p:nvSpPr>
          <p:cNvPr id="44" name="Rounded Rectangular Callout 43"/>
          <p:cNvSpPr/>
          <p:nvPr/>
        </p:nvSpPr>
        <p:spPr>
          <a:xfrm>
            <a:off x="5364088" y="5802991"/>
            <a:ext cx="3501461" cy="996700"/>
          </a:xfrm>
          <a:prstGeom prst="wedgeRoundRectCallout">
            <a:avLst>
              <a:gd name="adj1" fmla="val -33352"/>
              <a:gd name="adj2" fmla="val -67834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hr-HR" sz="1400" dirty="0">
                <a:solidFill>
                  <a:prstClr val="black"/>
                </a:solidFill>
              </a:rPr>
              <a:t>proizvodnja umjetnih bezalkoholnih pića, proizvodnja pekarskih proizvoda, proizvodnja struje (agregat), </a:t>
            </a:r>
            <a:r>
              <a:rPr lang="hr-HR" sz="1400" dirty="0">
                <a:solidFill>
                  <a:prstClr val="black"/>
                </a:solidFill>
              </a:rPr>
              <a:t>održavanje </a:t>
            </a:r>
            <a:r>
              <a:rPr lang="hr-HR" sz="1400" dirty="0">
                <a:solidFill>
                  <a:prstClr val="black"/>
                </a:solidFill>
              </a:rPr>
              <a:t>parkova i okoliša oko </a:t>
            </a:r>
            <a:r>
              <a:rPr lang="hr-HR" sz="1400" dirty="0" err="1">
                <a:solidFill>
                  <a:prstClr val="black"/>
                </a:solidFill>
              </a:rPr>
              <a:t>ug</a:t>
            </a:r>
            <a:r>
              <a:rPr lang="hr-HR" sz="1400" dirty="0">
                <a:solidFill>
                  <a:prstClr val="black"/>
                </a:solidFill>
              </a:rPr>
              <a:t>. objekta…</a:t>
            </a:r>
          </a:p>
        </p:txBody>
      </p:sp>
    </p:spTree>
    <p:extLst>
      <p:ext uri="{BB962C8B-B14F-4D97-AF65-F5344CB8AC3E}">
        <p14:creationId xmlns:p14="http://schemas.microsoft.com/office/powerpoint/2010/main" val="171702656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25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25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5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75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25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"/>
                            </p:stCondLst>
                            <p:childTnLst>
                              <p:par>
                                <p:cTn id="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25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750"/>
                            </p:stCondLst>
                            <p:childTnLst>
                              <p:par>
                                <p:cTn id="3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25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50"/>
                            </p:stCondLst>
                            <p:childTnLst>
                              <p:par>
                                <p:cTn id="4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25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750"/>
                            </p:stCondLst>
                            <p:childTnLst>
                              <p:par>
                                <p:cTn id="5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25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25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750"/>
                            </p:stCondLst>
                            <p:childTnLst>
                              <p:par>
                                <p:cTn id="6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1" dur="25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000"/>
                            </p:stCondLst>
                            <p:childTnLst>
                              <p:par>
                                <p:cTn id="7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25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250"/>
                            </p:stCondLst>
                            <p:childTnLst>
                              <p:par>
                                <p:cTn id="7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25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500"/>
                            </p:stCondLst>
                            <p:childTnLst>
                              <p:par>
                                <p:cTn id="8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25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750"/>
                            </p:stCondLst>
                            <p:childTnLst>
                              <p:par>
                                <p:cTn id="8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25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2000"/>
                            </p:stCondLst>
                            <p:childTnLst>
                              <p:par>
                                <p:cTn id="8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25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25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250"/>
                            </p:stCondLst>
                            <p:childTnLst>
                              <p:par>
                                <p:cTn id="9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25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500"/>
                            </p:stCondLst>
                            <p:childTnLst>
                              <p:par>
                                <p:cTn id="10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25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750"/>
                            </p:stCondLst>
                            <p:childTnLst>
                              <p:par>
                                <p:cTn id="10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25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000"/>
                            </p:stCondLst>
                            <p:childTnLst>
                              <p:par>
                                <p:cTn id="1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25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25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25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25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25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7" dur="25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250"/>
                            </p:stCondLst>
                            <p:childTnLst>
                              <p:par>
                                <p:cTn id="13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1" dur="25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500"/>
                            </p:stCondLst>
                            <p:childTnLst>
                              <p:par>
                                <p:cTn id="14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5" dur="25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750"/>
                            </p:stCondLst>
                            <p:childTnLst>
                              <p:par>
                                <p:cTn id="14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9" dur="25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1000"/>
                            </p:stCondLst>
                            <p:childTnLst>
                              <p:par>
                                <p:cTn id="15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3" dur="25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1250"/>
                            </p:stCondLst>
                            <p:childTnLst>
                              <p:par>
                                <p:cTn id="15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7" dur="25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1500"/>
                            </p:stCondLst>
                            <p:childTnLst>
                              <p:par>
                                <p:cTn id="15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1" dur="25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1750"/>
                            </p:stCondLst>
                            <p:childTnLst>
                              <p:par>
                                <p:cTn id="16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5" dur="25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0" dur="25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5" dur="25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0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5" dur="25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0" dur="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 animBg="1"/>
      <p:bldP spid="84" grpId="0" animBg="1"/>
      <p:bldP spid="90" grpId="0" animBg="1"/>
      <p:bldP spid="71" grpId="0" animBg="1"/>
      <p:bldP spid="73" grpId="0" animBg="1"/>
      <p:bldP spid="78" grpId="0" animBg="1"/>
      <p:bldP spid="79" grpId="0" animBg="1"/>
      <p:bldP spid="125" grpId="0" animBg="1"/>
      <p:bldP spid="126" grpId="0" animBg="1"/>
      <p:bldP spid="127" grpId="0" animBg="1"/>
      <p:bldP spid="128" grpId="0" animBg="1"/>
      <p:bldP spid="140" grpId="0" animBg="1"/>
      <p:bldP spid="145" grpId="0" animBg="1"/>
      <p:bldP spid="146" grpId="0" animBg="1"/>
      <p:bldP spid="147" grpId="0" animBg="1"/>
      <p:bldP spid="198" grpId="0" animBg="1"/>
      <p:bldP spid="199" grpId="0" animBg="1"/>
      <p:bldP spid="200" grpId="0" animBg="1"/>
      <p:bldP spid="201" grpId="0" animBg="1"/>
      <p:bldP spid="202" grpId="0" animBg="1"/>
      <p:bldP spid="196" grpId="0" animBg="1"/>
      <p:bldP spid="203" grpId="0" animBg="1"/>
      <p:bldP spid="204" grpId="0" animBg="1"/>
      <p:bldP spid="205" grpId="0" animBg="1"/>
      <p:bldP spid="207" grpId="0" animBg="1"/>
      <p:bldP spid="211" grpId="0" animBg="1"/>
      <p:bldP spid="212" grpId="0" animBg="1"/>
      <p:bldP spid="43" grpId="0" animBg="1"/>
      <p:bldP spid="4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7504" y="2629631"/>
            <a:ext cx="1586439" cy="79936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hr-HR" sz="2000" b="1" dirty="0">
                <a:solidFill>
                  <a:prstClr val="black">
                    <a:lumMod val="95000"/>
                    <a:lumOff val="5000"/>
                  </a:prstClr>
                </a:solidFill>
              </a:rPr>
              <a:t>ASORTIMAN </a:t>
            </a:r>
          </a:p>
          <a:p>
            <a:pPr algn="ctr"/>
            <a:r>
              <a:rPr lang="hr-HR" sz="2000" b="1" dirty="0">
                <a:solidFill>
                  <a:prstClr val="black">
                    <a:lumMod val="95000"/>
                    <a:lumOff val="5000"/>
                  </a:prstClr>
                </a:solidFill>
              </a:rPr>
              <a:t>USLUGA</a:t>
            </a:r>
            <a:endParaRPr lang="hr-HR" sz="2000" b="1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943708" y="2629631"/>
            <a:ext cx="1586439" cy="79936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hr-HR" sz="2000" b="1" dirty="0">
                <a:solidFill>
                  <a:prstClr val="black">
                    <a:lumMod val="95000"/>
                    <a:lumOff val="5000"/>
                  </a:prstClr>
                </a:solidFill>
              </a:rPr>
              <a:t>KVALITETA </a:t>
            </a:r>
          </a:p>
          <a:p>
            <a:pPr algn="ctr"/>
            <a:r>
              <a:rPr lang="hr-HR" sz="2000" b="1" dirty="0">
                <a:solidFill>
                  <a:prstClr val="black">
                    <a:lumMod val="95000"/>
                    <a:lumOff val="5000"/>
                  </a:prstClr>
                </a:solidFill>
              </a:rPr>
              <a:t>USLUGA</a:t>
            </a:r>
            <a:endParaRPr lang="hr-HR" sz="2000" b="1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779912" y="2629631"/>
            <a:ext cx="1586439" cy="79936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hr-HR" sz="2000" b="1" dirty="0">
                <a:solidFill>
                  <a:prstClr val="black">
                    <a:lumMod val="95000"/>
                    <a:lumOff val="5000"/>
                  </a:prstClr>
                </a:solidFill>
              </a:rPr>
              <a:t>AMBIJENT</a:t>
            </a:r>
            <a:endParaRPr lang="hr-HR" sz="2000" b="1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616116" y="2629631"/>
            <a:ext cx="1586439" cy="79936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hr-HR" sz="2000" b="1" dirty="0">
                <a:solidFill>
                  <a:prstClr val="black">
                    <a:lumMod val="95000"/>
                    <a:lumOff val="5000"/>
                  </a:prstClr>
                </a:solidFill>
              </a:rPr>
              <a:t>ATMOSFERA</a:t>
            </a:r>
            <a:endParaRPr lang="hr-HR" sz="2000" b="1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452320" y="2629631"/>
            <a:ext cx="1586439" cy="79936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hr-HR" sz="2000" b="1" dirty="0">
                <a:solidFill>
                  <a:prstClr val="black">
                    <a:lumMod val="95000"/>
                    <a:lumOff val="5000"/>
                  </a:prstClr>
                </a:solidFill>
              </a:rPr>
              <a:t>KOMFOR</a:t>
            </a:r>
            <a:endParaRPr lang="hr-HR" sz="2000" b="1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7" name="Rounded Rectangular Callout 6"/>
          <p:cNvSpPr/>
          <p:nvPr/>
        </p:nvSpPr>
        <p:spPr>
          <a:xfrm>
            <a:off x="117391" y="404664"/>
            <a:ext cx="3302481" cy="2016224"/>
          </a:xfrm>
          <a:prstGeom prst="wedgeRoundRectCallout">
            <a:avLst>
              <a:gd name="adj1" fmla="val -14926"/>
              <a:gd name="adj2" fmla="val 68175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216000" indent="-216000">
              <a:buFont typeface="Calibri" panose="020F0502020204030204" pitchFamily="34" charset="0"/>
              <a:buChar char="‒"/>
            </a:pPr>
            <a:r>
              <a:rPr lang="hr-HR" sz="1700" b="1" dirty="0">
                <a:solidFill>
                  <a:srgbClr val="FF0000"/>
                </a:solidFill>
              </a:rPr>
              <a:t>ukupan izbor usluga koje se nude</a:t>
            </a:r>
            <a:r>
              <a:rPr lang="hr-HR" sz="1700" dirty="0">
                <a:solidFill>
                  <a:prstClr val="black"/>
                </a:solidFill>
              </a:rPr>
              <a:t> u ugostiteljskom objektu </a:t>
            </a:r>
            <a:endParaRPr lang="hr-HR" sz="1700" dirty="0">
              <a:solidFill>
                <a:prstClr val="black"/>
              </a:solidFill>
            </a:endParaRPr>
          </a:p>
          <a:p>
            <a:pPr marL="216000" indent="-216000">
              <a:buFont typeface="Calibri" panose="020F0502020204030204" pitchFamily="34" charset="0"/>
              <a:buChar char="‒"/>
            </a:pPr>
            <a:r>
              <a:rPr lang="hr-HR" sz="1700" dirty="0">
                <a:solidFill>
                  <a:prstClr val="black"/>
                </a:solidFill>
              </a:rPr>
              <a:t>usluge </a:t>
            </a:r>
            <a:r>
              <a:rPr lang="hr-HR" sz="1700" dirty="0">
                <a:solidFill>
                  <a:prstClr val="black"/>
                </a:solidFill>
              </a:rPr>
              <a:t>hrane – </a:t>
            </a:r>
            <a:r>
              <a:rPr lang="hr-HR" sz="1700" b="1" dirty="0">
                <a:solidFill>
                  <a:prstClr val="black"/>
                </a:solidFill>
              </a:rPr>
              <a:t>jelovnik</a:t>
            </a:r>
            <a:r>
              <a:rPr lang="hr-HR" sz="1700" dirty="0">
                <a:solidFill>
                  <a:prstClr val="black"/>
                </a:solidFill>
              </a:rPr>
              <a:t>, usluge pića – </a:t>
            </a:r>
            <a:r>
              <a:rPr lang="hr-HR" sz="1700" b="1" dirty="0">
                <a:solidFill>
                  <a:prstClr val="black"/>
                </a:solidFill>
              </a:rPr>
              <a:t>cjenik pića</a:t>
            </a:r>
            <a:r>
              <a:rPr lang="hr-HR" sz="1700" dirty="0">
                <a:solidFill>
                  <a:prstClr val="black"/>
                </a:solidFill>
              </a:rPr>
              <a:t>, </a:t>
            </a:r>
            <a:r>
              <a:rPr lang="hr-HR" sz="1700" dirty="0">
                <a:solidFill>
                  <a:prstClr val="black"/>
                </a:solidFill>
              </a:rPr>
              <a:t>usluge vina </a:t>
            </a:r>
            <a:r>
              <a:rPr lang="hr-HR" sz="1700" dirty="0">
                <a:solidFill>
                  <a:prstClr val="black"/>
                </a:solidFill>
              </a:rPr>
              <a:t>– </a:t>
            </a:r>
            <a:r>
              <a:rPr lang="hr-HR" sz="1700" b="1" dirty="0">
                <a:solidFill>
                  <a:prstClr val="black"/>
                </a:solidFill>
              </a:rPr>
              <a:t>vinska </a:t>
            </a:r>
            <a:r>
              <a:rPr lang="hr-HR" sz="1700" b="1" dirty="0">
                <a:solidFill>
                  <a:prstClr val="black"/>
                </a:solidFill>
              </a:rPr>
              <a:t>karta</a:t>
            </a:r>
          </a:p>
          <a:p>
            <a:pPr marL="216000" indent="-216000">
              <a:buFont typeface="Calibri" panose="020F0502020204030204" pitchFamily="34" charset="0"/>
              <a:buChar char="‒"/>
            </a:pPr>
            <a:r>
              <a:rPr lang="hr-HR" sz="1700" dirty="0">
                <a:solidFill>
                  <a:prstClr val="black"/>
                </a:solidFill>
              </a:rPr>
              <a:t>može biti uzak, širok, dubok i standardan</a:t>
            </a:r>
            <a:endParaRPr lang="hr-HR" sz="1700" dirty="0">
              <a:solidFill>
                <a:prstClr val="black"/>
              </a:solidFill>
            </a:endParaRPr>
          </a:p>
        </p:txBody>
      </p:sp>
      <p:sp>
        <p:nvSpPr>
          <p:cNvPr id="9" name="Rounded Rectangular Callout 8"/>
          <p:cNvSpPr/>
          <p:nvPr/>
        </p:nvSpPr>
        <p:spPr>
          <a:xfrm>
            <a:off x="251520" y="3717032"/>
            <a:ext cx="4118855" cy="2376264"/>
          </a:xfrm>
          <a:prstGeom prst="wedgeRoundRectCallout">
            <a:avLst>
              <a:gd name="adj1" fmla="val 10356"/>
              <a:gd name="adj2" fmla="val -69256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216000" indent="-216000">
              <a:buFont typeface="Calibri" panose="020F0502020204030204" pitchFamily="34" charset="0"/>
              <a:buChar char="‒"/>
            </a:pPr>
            <a:r>
              <a:rPr lang="hr-HR" sz="1700" dirty="0">
                <a:solidFill>
                  <a:prstClr val="black"/>
                </a:solidFill>
              </a:rPr>
              <a:t>sposobnost </a:t>
            </a:r>
            <a:r>
              <a:rPr lang="hr-HR" sz="1700" dirty="0">
                <a:solidFill>
                  <a:prstClr val="black"/>
                </a:solidFill>
              </a:rPr>
              <a:t>usluge da što bolje </a:t>
            </a:r>
            <a:r>
              <a:rPr lang="hr-HR" sz="1700" b="1" dirty="0">
                <a:solidFill>
                  <a:srgbClr val="FF0000"/>
                </a:solidFill>
              </a:rPr>
              <a:t>zadovolji potrebe i želje korisnika</a:t>
            </a:r>
            <a:r>
              <a:rPr lang="hr-HR" sz="1700" dirty="0">
                <a:solidFill>
                  <a:prstClr val="black"/>
                </a:solidFill>
              </a:rPr>
              <a:t> </a:t>
            </a:r>
            <a:r>
              <a:rPr lang="hr-HR" sz="1700" dirty="0">
                <a:solidFill>
                  <a:prstClr val="black"/>
                </a:solidFill>
              </a:rPr>
              <a:t>usluge</a:t>
            </a:r>
          </a:p>
          <a:p>
            <a:pPr marL="216000" indent="-216000">
              <a:buFont typeface="Calibri" panose="020F0502020204030204" pitchFamily="34" charset="0"/>
              <a:buChar char="‒"/>
            </a:pPr>
            <a:r>
              <a:rPr lang="hr-HR" sz="1700" dirty="0">
                <a:solidFill>
                  <a:prstClr val="black"/>
                </a:solidFill>
              </a:rPr>
              <a:t>ovisi o:</a:t>
            </a:r>
          </a:p>
          <a:p>
            <a:pPr marL="504000" lvl="1" indent="-216000">
              <a:buFont typeface="Calibri" panose="020F0502020204030204" pitchFamily="34" charset="0"/>
              <a:buChar char="‒"/>
            </a:pPr>
            <a:r>
              <a:rPr lang="hr-HR" sz="1700" dirty="0">
                <a:solidFill>
                  <a:prstClr val="black"/>
                </a:solidFill>
              </a:rPr>
              <a:t>o stručnosti i znanju ugostitelja </a:t>
            </a:r>
          </a:p>
          <a:p>
            <a:pPr marL="504000" lvl="1" indent="-216000">
              <a:buFont typeface="Calibri" panose="020F0502020204030204" pitchFamily="34" charset="0"/>
              <a:buChar char="‒"/>
            </a:pPr>
            <a:r>
              <a:rPr lang="hr-HR" sz="1700" dirty="0">
                <a:solidFill>
                  <a:prstClr val="black"/>
                </a:solidFill>
              </a:rPr>
              <a:t>kvaliteti namirnica</a:t>
            </a:r>
          </a:p>
          <a:p>
            <a:pPr marL="504000" lvl="1" indent="-216000">
              <a:buFont typeface="Calibri" panose="020F0502020204030204" pitchFamily="34" charset="0"/>
              <a:buChar char="‒"/>
            </a:pPr>
            <a:r>
              <a:rPr lang="hr-HR" sz="1700" dirty="0">
                <a:solidFill>
                  <a:prstClr val="black"/>
                </a:solidFill>
              </a:rPr>
              <a:t>načinu pristupa gostu</a:t>
            </a:r>
          </a:p>
          <a:p>
            <a:pPr marL="504000" lvl="1" indent="-216000">
              <a:buFont typeface="Calibri" panose="020F0502020204030204" pitchFamily="34" charset="0"/>
              <a:buChar char="‒"/>
            </a:pPr>
            <a:r>
              <a:rPr lang="hr-HR" sz="1700" dirty="0">
                <a:solidFill>
                  <a:prstClr val="black"/>
                </a:solidFill>
              </a:rPr>
              <a:t>kvaliteti materijala i dizajnu inventara</a:t>
            </a:r>
          </a:p>
          <a:p>
            <a:pPr marL="504000" lvl="1" indent="-216000">
              <a:buFont typeface="Calibri" panose="020F0502020204030204" pitchFamily="34" charset="0"/>
              <a:buChar char="‒"/>
            </a:pPr>
            <a:r>
              <a:rPr lang="hr-HR" sz="1700" dirty="0">
                <a:solidFill>
                  <a:prstClr val="black"/>
                </a:solidFill>
              </a:rPr>
              <a:t>komforu u objektu i širini asortiman</a:t>
            </a:r>
          </a:p>
        </p:txBody>
      </p:sp>
      <p:sp>
        <p:nvSpPr>
          <p:cNvPr id="10" name="Rounded Rectangular Callout 9"/>
          <p:cNvSpPr/>
          <p:nvPr/>
        </p:nvSpPr>
        <p:spPr>
          <a:xfrm>
            <a:off x="3529971" y="548680"/>
            <a:ext cx="2664297" cy="1872208"/>
          </a:xfrm>
          <a:prstGeom prst="wedgeRoundRectCallout">
            <a:avLst>
              <a:gd name="adj1" fmla="val -11925"/>
              <a:gd name="adj2" fmla="val 69377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216000" indent="-216000">
              <a:buFont typeface="Calibri" panose="020F0502020204030204" pitchFamily="34" charset="0"/>
              <a:buChar char="‒"/>
            </a:pPr>
            <a:r>
              <a:rPr lang="hr-HR" sz="1700" dirty="0">
                <a:solidFill>
                  <a:prstClr val="black"/>
                </a:solidFill>
              </a:rPr>
              <a:t>odnosi se na </a:t>
            </a:r>
            <a:r>
              <a:rPr lang="hr-HR" sz="1700" b="1" dirty="0">
                <a:solidFill>
                  <a:srgbClr val="FF0000"/>
                </a:solidFill>
              </a:rPr>
              <a:t>funkcionalnost prostora i unutrašnji dizajn </a:t>
            </a:r>
            <a:endParaRPr lang="hr-HR" sz="1700" b="1" dirty="0">
              <a:solidFill>
                <a:srgbClr val="FF0000"/>
              </a:solidFill>
            </a:endParaRPr>
          </a:p>
          <a:p>
            <a:pPr marL="216000" indent="-216000">
              <a:buFont typeface="Calibri" panose="020F0502020204030204" pitchFamily="34" charset="0"/>
              <a:buChar char="‒"/>
            </a:pPr>
            <a:r>
              <a:rPr lang="hr-HR" sz="1700" dirty="0">
                <a:solidFill>
                  <a:prstClr val="black"/>
                </a:solidFill>
              </a:rPr>
              <a:t>oprema</a:t>
            </a:r>
            <a:r>
              <a:rPr lang="hr-HR" sz="1700" dirty="0">
                <a:solidFill>
                  <a:prstClr val="black"/>
                </a:solidFill>
              </a:rPr>
              <a:t>, čistoća prostora, jačina svjetla</a:t>
            </a:r>
            <a:r>
              <a:rPr lang="hr-HR" sz="1700" dirty="0">
                <a:solidFill>
                  <a:prstClr val="black"/>
                </a:solidFill>
              </a:rPr>
              <a:t>, </a:t>
            </a:r>
            <a:r>
              <a:rPr lang="hr-HR" sz="1700" dirty="0">
                <a:solidFill>
                  <a:prstClr val="black"/>
                </a:solidFill>
              </a:rPr>
              <a:t>kombinacija </a:t>
            </a:r>
            <a:r>
              <a:rPr lang="hr-HR" sz="1700" dirty="0">
                <a:solidFill>
                  <a:prstClr val="black"/>
                </a:solidFill>
              </a:rPr>
              <a:t>boja, ukrasi na zidovima…</a:t>
            </a:r>
            <a:endParaRPr lang="hr-HR" sz="1700" dirty="0">
              <a:solidFill>
                <a:prstClr val="black"/>
              </a:solidFill>
            </a:endParaRPr>
          </a:p>
        </p:txBody>
      </p:sp>
      <p:sp>
        <p:nvSpPr>
          <p:cNvPr id="11" name="Rounded Rectangular Callout 10"/>
          <p:cNvSpPr/>
          <p:nvPr/>
        </p:nvSpPr>
        <p:spPr>
          <a:xfrm>
            <a:off x="4968043" y="3717032"/>
            <a:ext cx="2664297" cy="1872208"/>
          </a:xfrm>
          <a:prstGeom prst="wedgeRoundRectCallout">
            <a:avLst>
              <a:gd name="adj1" fmla="val -10119"/>
              <a:gd name="adj2" fmla="val -73290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216000" indent="-216000">
              <a:buFont typeface="Calibri" panose="020F0502020204030204" pitchFamily="34" charset="0"/>
              <a:buChar char="‒"/>
            </a:pPr>
            <a:r>
              <a:rPr lang="hr-HR" sz="1700" b="1" dirty="0">
                <a:solidFill>
                  <a:srgbClr val="FF0000"/>
                </a:solidFill>
              </a:rPr>
              <a:t>ukupan osjetilni doživljaj gosta </a:t>
            </a:r>
            <a:endParaRPr lang="hr-HR" sz="1700" dirty="0">
              <a:solidFill>
                <a:prstClr val="black"/>
              </a:solidFill>
            </a:endParaRPr>
          </a:p>
          <a:p>
            <a:pPr marL="216000" indent="-216000">
              <a:buFont typeface="Calibri" panose="020F0502020204030204" pitchFamily="34" charset="0"/>
              <a:buChar char="‒"/>
            </a:pPr>
            <a:r>
              <a:rPr lang="hr-HR" sz="1700" dirty="0">
                <a:solidFill>
                  <a:prstClr val="black"/>
                </a:solidFill>
              </a:rPr>
              <a:t>treba </a:t>
            </a:r>
            <a:r>
              <a:rPr lang="hr-HR" sz="1700" dirty="0">
                <a:solidFill>
                  <a:prstClr val="black"/>
                </a:solidFill>
              </a:rPr>
              <a:t>biti takva da se gost osjeća ugodno, intimno, dobrodošao, sigurno, svečano…</a:t>
            </a:r>
          </a:p>
        </p:txBody>
      </p:sp>
      <p:sp>
        <p:nvSpPr>
          <p:cNvPr id="12" name="Rounded Rectangular Callout 11"/>
          <p:cNvSpPr/>
          <p:nvPr/>
        </p:nvSpPr>
        <p:spPr>
          <a:xfrm>
            <a:off x="6304367" y="404664"/>
            <a:ext cx="2707650" cy="2016224"/>
          </a:xfrm>
          <a:prstGeom prst="wedgeRoundRectCallout">
            <a:avLst>
              <a:gd name="adj1" fmla="val 11492"/>
              <a:gd name="adj2" fmla="val 67356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216000" indent="-216000">
              <a:buFont typeface="Calibri" panose="020F0502020204030204" pitchFamily="34" charset="0"/>
              <a:buChar char="‒"/>
            </a:pPr>
            <a:r>
              <a:rPr lang="hr-HR" sz="1700" dirty="0">
                <a:solidFill>
                  <a:prstClr val="black"/>
                </a:solidFill>
              </a:rPr>
              <a:t>odnosi se na </a:t>
            </a:r>
            <a:r>
              <a:rPr lang="hr-HR" sz="1700" b="1" dirty="0">
                <a:solidFill>
                  <a:srgbClr val="FF0000"/>
                </a:solidFill>
              </a:rPr>
              <a:t>različite udobnosti namijenjene gostima </a:t>
            </a:r>
            <a:endParaRPr lang="hr-HR" sz="1700" b="1" dirty="0">
              <a:solidFill>
                <a:srgbClr val="FF0000"/>
              </a:solidFill>
            </a:endParaRPr>
          </a:p>
          <a:p>
            <a:pPr marL="216000" indent="-216000">
              <a:buFont typeface="Calibri" panose="020F0502020204030204" pitchFamily="34" charset="0"/>
              <a:buChar char="‒"/>
            </a:pPr>
            <a:r>
              <a:rPr lang="hr-HR" sz="1700" dirty="0">
                <a:solidFill>
                  <a:prstClr val="black"/>
                </a:solidFill>
              </a:rPr>
              <a:t>npr. </a:t>
            </a:r>
            <a:r>
              <a:rPr lang="hr-HR" sz="1700" dirty="0">
                <a:solidFill>
                  <a:prstClr val="black"/>
                </a:solidFill>
              </a:rPr>
              <a:t>garderoba, dovoljno prostora za sjedenje, udobne stolice, uredan sanitarni </a:t>
            </a:r>
            <a:r>
              <a:rPr lang="hr-HR" sz="1700" dirty="0">
                <a:solidFill>
                  <a:prstClr val="black"/>
                </a:solidFill>
              </a:rPr>
              <a:t>čvor</a:t>
            </a:r>
            <a:endParaRPr lang="hr-HR" sz="17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0483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  <p:bldP spid="7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z="3600" dirty="0" smtClean="0"/>
              <a:t>Pitanja za ponavljanje</a:t>
            </a:r>
            <a:endParaRPr lang="hr-HR" sz="280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0" y="792088"/>
            <a:ext cx="9144000" cy="5949280"/>
          </a:xfrm>
        </p:spPr>
        <p:txBody>
          <a:bodyPr>
            <a:noAutofit/>
          </a:bodyPr>
          <a:lstStyle/>
          <a:p>
            <a:pPr lvl="0">
              <a:spcBef>
                <a:spcPts val="1000"/>
              </a:spcBef>
            </a:pPr>
            <a:r>
              <a:rPr lang="hr-HR" sz="2400" dirty="0" smtClean="0">
                <a:solidFill>
                  <a:srgbClr val="FF0000"/>
                </a:solidFill>
              </a:rPr>
              <a:t>Od čega se sastoji ugostiteljska usluga?</a:t>
            </a:r>
          </a:p>
          <a:p>
            <a:pPr marL="540000" lvl="1" indent="-180000">
              <a:spcBef>
                <a:spcPts val="0"/>
              </a:spcBef>
              <a:spcAft>
                <a:spcPts val="600"/>
              </a:spcAft>
            </a:pPr>
            <a:r>
              <a:rPr lang="hr-HR" sz="2000" dirty="0" smtClean="0"/>
              <a:t>sastoji se od </a:t>
            </a:r>
            <a:r>
              <a:rPr lang="hr-HR" sz="2000" dirty="0"/>
              <a:t>2 dijela, glavne i pratećih usluga</a:t>
            </a:r>
          </a:p>
          <a:p>
            <a:pPr lvl="0">
              <a:spcBef>
                <a:spcPts val="1000"/>
              </a:spcBef>
            </a:pPr>
            <a:r>
              <a:rPr lang="hr-HR" sz="2400" dirty="0" smtClean="0">
                <a:solidFill>
                  <a:srgbClr val="FF0000"/>
                </a:solidFill>
              </a:rPr>
              <a:t>Što je to glavna, a što su sporedne usluge?</a:t>
            </a:r>
          </a:p>
          <a:p>
            <a:pPr marL="540000" lvl="1" indent="-180000">
              <a:spcBef>
                <a:spcPts val="0"/>
              </a:spcBef>
              <a:spcAft>
                <a:spcPts val="600"/>
              </a:spcAft>
            </a:pPr>
            <a:r>
              <a:rPr lang="hr-HR" sz="2000" b="1" dirty="0"/>
              <a:t>glavna usluga </a:t>
            </a:r>
            <a:r>
              <a:rPr lang="hr-HR" sz="2000" dirty="0"/>
              <a:t>je ona usluga radi koje gost dolazi u ugostiteljski objekt </a:t>
            </a:r>
            <a:r>
              <a:rPr lang="hr-HR" sz="2000" dirty="0" smtClean="0"/>
              <a:t/>
            </a:r>
            <a:br>
              <a:rPr lang="hr-HR" sz="2000" dirty="0" smtClean="0"/>
            </a:br>
            <a:r>
              <a:rPr lang="hr-HR" sz="2000" i="1" dirty="0" smtClean="0"/>
              <a:t>(</a:t>
            </a:r>
            <a:r>
              <a:rPr lang="hr-HR" sz="2000" i="1" dirty="0"/>
              <a:t>npr. u restoran dolazi radi jela i pića, u hotel radi smještaja i sl</a:t>
            </a:r>
            <a:r>
              <a:rPr lang="hr-HR" sz="2000" i="1" dirty="0" smtClean="0"/>
              <a:t>.)</a:t>
            </a:r>
          </a:p>
          <a:p>
            <a:pPr marL="540000" lvl="1" indent="-180000">
              <a:spcBef>
                <a:spcPts val="0"/>
              </a:spcBef>
              <a:spcAft>
                <a:spcPts val="600"/>
              </a:spcAft>
            </a:pPr>
            <a:r>
              <a:rPr lang="hr-HR" sz="2000" b="1" dirty="0"/>
              <a:t>prateće usluge </a:t>
            </a:r>
            <a:r>
              <a:rPr lang="hr-HR" sz="2000" dirty="0"/>
              <a:t>su one usluge koje ugostitelji pružaju, ali se ne naplaćuju izravno </a:t>
            </a:r>
            <a:r>
              <a:rPr lang="hr-HR" sz="2000" dirty="0" smtClean="0"/>
              <a:t> </a:t>
            </a:r>
            <a:br>
              <a:rPr lang="hr-HR" sz="2000" dirty="0" smtClean="0"/>
            </a:br>
            <a:r>
              <a:rPr lang="hr-HR" sz="2000" i="1" dirty="0" smtClean="0"/>
              <a:t>(</a:t>
            </a:r>
            <a:r>
              <a:rPr lang="hr-HR" sz="2000" i="1" dirty="0"/>
              <a:t>npr. </a:t>
            </a:r>
            <a:r>
              <a:rPr lang="hr-HR" sz="2000" i="1" dirty="0" smtClean="0"/>
              <a:t>ugodan ambijent, </a:t>
            </a:r>
            <a:r>
              <a:rPr lang="hr-HR" sz="2000" i="1" dirty="0"/>
              <a:t>udobnost, ljubazno osoblje, kvalitetna usluga, parking…)</a:t>
            </a:r>
          </a:p>
          <a:p>
            <a:pPr lvl="0">
              <a:spcBef>
                <a:spcPts val="1000"/>
              </a:spcBef>
            </a:pPr>
            <a:r>
              <a:rPr lang="hr-HR" sz="2400" dirty="0" smtClean="0">
                <a:solidFill>
                  <a:srgbClr val="FF0000"/>
                </a:solidFill>
              </a:rPr>
              <a:t>Koje su osnovne skupine ugostiteljskih usluga?</a:t>
            </a:r>
          </a:p>
          <a:p>
            <a:pPr marL="540000" lvl="1" indent="-180000">
              <a:spcBef>
                <a:spcPts val="0"/>
              </a:spcBef>
              <a:spcAft>
                <a:spcPts val="600"/>
              </a:spcAft>
            </a:pPr>
            <a:r>
              <a:rPr lang="hr-HR" sz="2000" b="1" dirty="0"/>
              <a:t>materijalne</a:t>
            </a:r>
            <a:r>
              <a:rPr lang="hr-HR" sz="2000" dirty="0"/>
              <a:t> </a:t>
            </a:r>
            <a:r>
              <a:rPr lang="hr-HR" sz="2000" dirty="0" smtClean="0"/>
              <a:t>ili robne i </a:t>
            </a:r>
            <a:r>
              <a:rPr lang="hr-HR" sz="2000" b="1" dirty="0"/>
              <a:t>nematerijalne</a:t>
            </a:r>
            <a:r>
              <a:rPr lang="hr-HR" sz="2000" dirty="0"/>
              <a:t> </a:t>
            </a:r>
            <a:r>
              <a:rPr lang="hr-HR" sz="2000" dirty="0" smtClean="0"/>
              <a:t>ili </a:t>
            </a:r>
            <a:r>
              <a:rPr lang="hr-HR" sz="2000" dirty="0"/>
              <a:t>nerobne </a:t>
            </a:r>
            <a:r>
              <a:rPr lang="hr-HR" sz="2000" dirty="0" smtClean="0"/>
              <a:t>usluge</a:t>
            </a:r>
          </a:p>
          <a:p>
            <a:pPr lvl="0">
              <a:spcBef>
                <a:spcPts val="1000"/>
              </a:spcBef>
            </a:pPr>
            <a:r>
              <a:rPr lang="hr-HR" sz="2400" dirty="0" smtClean="0">
                <a:solidFill>
                  <a:srgbClr val="FF0000"/>
                </a:solidFill>
              </a:rPr>
              <a:t>Što su materijalne a što nematerijalne usluge?</a:t>
            </a:r>
          </a:p>
          <a:p>
            <a:pPr marL="540000" lvl="1" indent="-180000">
              <a:spcBef>
                <a:spcPts val="0"/>
              </a:spcBef>
              <a:spcAft>
                <a:spcPts val="600"/>
              </a:spcAft>
            </a:pPr>
            <a:r>
              <a:rPr lang="vi-VN" sz="2000" dirty="0" smtClean="0">
                <a:latin typeface="Calibri" panose="020F0502020204030204" pitchFamily="34" charset="0"/>
              </a:rPr>
              <a:t>u </a:t>
            </a:r>
            <a:r>
              <a:rPr lang="vi-VN" sz="2000" b="1" dirty="0">
                <a:latin typeface="Calibri" panose="020F0502020204030204" pitchFamily="34" charset="0"/>
              </a:rPr>
              <a:t>materijalne usluge </a:t>
            </a:r>
            <a:r>
              <a:rPr lang="vi-VN" sz="2000" dirty="0">
                <a:latin typeface="Calibri" panose="020F0502020204030204" pitchFamily="34" charset="0"/>
              </a:rPr>
              <a:t>se ubrajaju proizvodi pripremljeni od raznovrsnih namirnica – topla i hladna jela, napitci, pića (koja mogu biti termički obrađena) i sl</a:t>
            </a:r>
            <a:r>
              <a:rPr lang="vi-VN" sz="2000" dirty="0" smtClean="0">
                <a:latin typeface="Calibri" panose="020F0502020204030204" pitchFamily="34" charset="0"/>
              </a:rPr>
              <a:t>.</a:t>
            </a:r>
            <a:endParaRPr lang="hr-HR" sz="2000" dirty="0" smtClean="0">
              <a:latin typeface="Calibri" panose="020F0502020204030204" pitchFamily="34" charset="0"/>
            </a:endParaRPr>
          </a:p>
          <a:p>
            <a:pPr marL="540000" lvl="1" indent="-180000">
              <a:spcBef>
                <a:spcPts val="0"/>
              </a:spcBef>
              <a:spcAft>
                <a:spcPts val="600"/>
              </a:spcAft>
            </a:pPr>
            <a:r>
              <a:rPr lang="hr-HR" sz="2000" dirty="0">
                <a:latin typeface="Calibri" panose="020F0502020204030204" pitchFamily="34" charset="0"/>
              </a:rPr>
              <a:t>u </a:t>
            </a:r>
            <a:r>
              <a:rPr lang="hr-HR" sz="2000" b="1" dirty="0">
                <a:latin typeface="Calibri" panose="020F0502020204030204" pitchFamily="34" charset="0"/>
              </a:rPr>
              <a:t>nematerijalne usluge </a:t>
            </a:r>
            <a:r>
              <a:rPr lang="hr-HR" sz="2000" dirty="0">
                <a:latin typeface="Calibri" panose="020F0502020204030204" pitchFamily="34" charset="0"/>
              </a:rPr>
              <a:t>se ubraja iznajmljivanje soba, apartmana i sl</a:t>
            </a:r>
            <a:r>
              <a:rPr lang="hr-HR" sz="2000" dirty="0" smtClean="0">
                <a:latin typeface="Calibri" panose="020F0502020204030204" pitchFamily="34" charset="0"/>
              </a:rPr>
              <a:t>.</a:t>
            </a:r>
          </a:p>
          <a:p>
            <a:pPr lvl="0">
              <a:spcBef>
                <a:spcPts val="1000"/>
              </a:spcBef>
            </a:pPr>
            <a:r>
              <a:rPr lang="hr-HR" sz="2400" dirty="0" smtClean="0">
                <a:solidFill>
                  <a:srgbClr val="FF0000"/>
                </a:solidFill>
              </a:rPr>
              <a:t>Koje su karakteristike (nematerijalne) ugostiteljske usluge? Primjer.</a:t>
            </a:r>
          </a:p>
          <a:p>
            <a:pPr marL="540000" lvl="1" indent="-180000">
              <a:spcBef>
                <a:spcPts val="0"/>
              </a:spcBef>
              <a:spcAft>
                <a:spcPts val="600"/>
              </a:spcAft>
            </a:pPr>
            <a:r>
              <a:rPr lang="hr-HR" sz="2000" dirty="0" smtClean="0"/>
              <a:t>neopipljive su, nedjeljive, neuskladištive i heterogene</a:t>
            </a:r>
          </a:p>
        </p:txBody>
      </p:sp>
    </p:spTree>
    <p:extLst>
      <p:ext uri="{BB962C8B-B14F-4D97-AF65-F5344CB8AC3E}">
        <p14:creationId xmlns:p14="http://schemas.microsoft.com/office/powerpoint/2010/main" val="167208961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5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50"/>
                            </p:stCondLst>
                            <p:childTnLst>
                              <p:par>
                                <p:cTn id="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5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5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5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-27384"/>
            <a:ext cx="9144000" cy="6885384"/>
          </a:xfrm>
        </p:spPr>
        <p:txBody>
          <a:bodyPr>
            <a:noAutofit/>
          </a:bodyPr>
          <a:lstStyle/>
          <a:p>
            <a:pPr>
              <a:spcBef>
                <a:spcPts val="1200"/>
              </a:spcBef>
            </a:pPr>
            <a:r>
              <a:rPr lang="hr-HR" sz="2400" dirty="0">
                <a:solidFill>
                  <a:srgbClr val="FF0000"/>
                </a:solidFill>
              </a:rPr>
              <a:t>Je li moguće odvojiti ugostiteljske objekte koji pružaju materijalne usluge od onih koji pružaju nematerijalne?</a:t>
            </a:r>
          </a:p>
          <a:p>
            <a:pPr lvl="0">
              <a:spcBef>
                <a:spcPts val="1000"/>
              </a:spcBef>
            </a:pPr>
            <a:r>
              <a:rPr lang="hr-HR" sz="2400" dirty="0" smtClean="0">
                <a:solidFill>
                  <a:srgbClr val="FF0000"/>
                </a:solidFill>
              </a:rPr>
              <a:t>Kako dijelimo ugostiteljske usluge </a:t>
            </a:r>
            <a:r>
              <a:rPr lang="hr-HR" sz="2400" b="1" dirty="0" smtClean="0">
                <a:solidFill>
                  <a:srgbClr val="FF0000"/>
                </a:solidFill>
              </a:rPr>
              <a:t>s obzirom na važnost</a:t>
            </a:r>
            <a:r>
              <a:rPr lang="hr-HR" sz="2400" dirty="0" smtClean="0">
                <a:solidFill>
                  <a:srgbClr val="FF0000"/>
                </a:solidFill>
              </a:rPr>
              <a:t>?</a:t>
            </a:r>
          </a:p>
          <a:p>
            <a:pPr marL="612000" lvl="1" indent="-252000">
              <a:spcBef>
                <a:spcPts val="600"/>
              </a:spcBef>
            </a:pPr>
            <a:r>
              <a:rPr lang="hr-HR" sz="2000" dirty="0" smtClean="0">
                <a:latin typeface="+mj-lt"/>
              </a:rPr>
              <a:t>glavne (osnovne), dopunske i pomoćne djelatnosti</a:t>
            </a:r>
            <a:endParaRPr lang="hr-HR" sz="2000" dirty="0">
              <a:latin typeface="+mj-lt"/>
            </a:endParaRPr>
          </a:p>
          <a:p>
            <a:pPr lvl="0">
              <a:spcBef>
                <a:spcPts val="1000"/>
              </a:spcBef>
            </a:pPr>
            <a:r>
              <a:rPr lang="hr-HR" sz="2400" dirty="0" smtClean="0">
                <a:solidFill>
                  <a:srgbClr val="FF0000"/>
                </a:solidFill>
              </a:rPr>
              <a:t>Nabroj neke od sporednih usluga.</a:t>
            </a:r>
          </a:p>
          <a:p>
            <a:pPr marL="612000" lvl="1" indent="-252000">
              <a:spcBef>
                <a:spcPts val="600"/>
              </a:spcBef>
            </a:pPr>
            <a:r>
              <a:rPr lang="hr-HR" sz="2000" i="1" dirty="0" smtClean="0">
                <a:latin typeface="+mj-lt"/>
              </a:rPr>
              <a:t>doček i prijevoz gostiju do </a:t>
            </a:r>
            <a:r>
              <a:rPr lang="hr-HR" sz="2000" i="1" dirty="0" err="1" smtClean="0">
                <a:latin typeface="+mj-lt"/>
              </a:rPr>
              <a:t>ug</a:t>
            </a:r>
            <a:r>
              <a:rPr lang="hr-HR" sz="2000" i="1" dirty="0" smtClean="0">
                <a:latin typeface="+mj-lt"/>
              </a:rPr>
              <a:t>. objekta, mijenjanje novca, čuvanje vrijednih stvari gostiju u sefu, organiziranje i pružanje usluga animacije, iznajmljivanje razne opreme za kongrese…</a:t>
            </a:r>
          </a:p>
          <a:p>
            <a:pPr lvl="0">
              <a:spcBef>
                <a:spcPts val="1000"/>
              </a:spcBef>
            </a:pPr>
            <a:r>
              <a:rPr lang="hr-HR" sz="2400" dirty="0" smtClean="0">
                <a:solidFill>
                  <a:srgbClr val="FF0000"/>
                </a:solidFill>
              </a:rPr>
              <a:t>Nabroj neke od pomoćnih djelatnosti.</a:t>
            </a:r>
          </a:p>
          <a:p>
            <a:pPr marL="612000" lvl="1" indent="-252000">
              <a:spcBef>
                <a:spcPts val="600"/>
              </a:spcBef>
            </a:pPr>
            <a:r>
              <a:rPr lang="hr-HR" sz="2000" i="1" dirty="0" smtClean="0">
                <a:latin typeface="+mj-lt"/>
              </a:rPr>
              <a:t>proizvodnja umjetnih bezalkoholnih pića, proizvodnja pekarskih proizvoda, proizvodnja struje (agregat), održavanje elektroinstalacija, parkova i okoliša oko </a:t>
            </a:r>
            <a:r>
              <a:rPr lang="hr-HR" sz="2000" i="1" dirty="0" err="1" smtClean="0">
                <a:latin typeface="+mj-lt"/>
              </a:rPr>
              <a:t>ug</a:t>
            </a:r>
            <a:r>
              <a:rPr lang="hr-HR" sz="2000" i="1" dirty="0" smtClean="0">
                <a:latin typeface="+mj-lt"/>
              </a:rPr>
              <a:t>. objekta…</a:t>
            </a:r>
          </a:p>
          <a:p>
            <a:pPr lvl="0">
              <a:spcBef>
                <a:spcPts val="1000"/>
              </a:spcBef>
            </a:pPr>
            <a:r>
              <a:rPr lang="hr-HR" sz="2400" dirty="0" smtClean="0">
                <a:solidFill>
                  <a:srgbClr val="FF0000"/>
                </a:solidFill>
              </a:rPr>
              <a:t>Što je asortiman usluga? Primjer.</a:t>
            </a:r>
          </a:p>
          <a:p>
            <a:pPr marL="612000" lvl="1" indent="-252000">
              <a:spcBef>
                <a:spcPts val="600"/>
              </a:spcBef>
            </a:pPr>
            <a:r>
              <a:rPr lang="hr-HR" sz="2000" dirty="0" smtClean="0"/>
              <a:t>to je ukupan izbor usluga koje se nude u ugostiteljskom objektu (usluge hrane – jelovnik, usluge pića – cjenik pića, vina – vinska karta)</a:t>
            </a:r>
          </a:p>
          <a:p>
            <a:pPr lvl="0">
              <a:spcBef>
                <a:spcPts val="1000"/>
              </a:spcBef>
            </a:pPr>
            <a:r>
              <a:rPr lang="hr-HR" sz="2400" dirty="0" smtClean="0">
                <a:solidFill>
                  <a:srgbClr val="FF0000"/>
                </a:solidFill>
              </a:rPr>
              <a:t>Kakav asortiman može biti</a:t>
            </a:r>
            <a:r>
              <a:rPr lang="hr-HR" dirty="0" smtClean="0">
                <a:solidFill>
                  <a:srgbClr val="FF0000"/>
                </a:solidFill>
              </a:rPr>
              <a:t>?</a:t>
            </a:r>
            <a:endParaRPr lang="hr-HR" sz="2400" dirty="0" smtClean="0">
              <a:solidFill>
                <a:srgbClr val="FF0000"/>
              </a:solidFill>
            </a:endParaRPr>
          </a:p>
          <a:p>
            <a:pPr marL="612000" lvl="1" indent="-252000">
              <a:spcBef>
                <a:spcPts val="0"/>
              </a:spcBef>
            </a:pPr>
            <a:r>
              <a:rPr lang="hr-HR" sz="2000" dirty="0" smtClean="0"/>
              <a:t>uzak, dubok, širok i standardni</a:t>
            </a:r>
          </a:p>
        </p:txBody>
      </p:sp>
    </p:spTree>
    <p:extLst>
      <p:ext uri="{BB962C8B-B14F-4D97-AF65-F5344CB8AC3E}">
        <p14:creationId xmlns:p14="http://schemas.microsoft.com/office/powerpoint/2010/main" val="396384843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5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5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-14391" y="-27384"/>
            <a:ext cx="9144000" cy="6885384"/>
          </a:xfrm>
        </p:spPr>
        <p:txBody>
          <a:bodyPr>
            <a:noAutofit/>
          </a:bodyPr>
          <a:lstStyle/>
          <a:p>
            <a:pPr lvl="0">
              <a:spcBef>
                <a:spcPts val="1200"/>
              </a:spcBef>
            </a:pPr>
            <a:r>
              <a:rPr lang="hr-HR" sz="2400" dirty="0" smtClean="0">
                <a:solidFill>
                  <a:srgbClr val="FF0000"/>
                </a:solidFill>
              </a:rPr>
              <a:t>Što je kvaliteta usluge?</a:t>
            </a:r>
          </a:p>
          <a:p>
            <a:pPr marL="612000" lvl="1" indent="-252000">
              <a:spcBef>
                <a:spcPts val="0"/>
              </a:spcBef>
            </a:pPr>
            <a:r>
              <a:rPr lang="hr-HR" sz="2000" dirty="0" smtClean="0"/>
              <a:t>to je sposobnost usluge da što bolje zadovolji potrebe i želje korisnika usluge</a:t>
            </a:r>
            <a:endParaRPr lang="hr-HR" sz="2000" dirty="0"/>
          </a:p>
          <a:p>
            <a:pPr lvl="0">
              <a:spcBef>
                <a:spcPts val="1000"/>
              </a:spcBef>
            </a:pPr>
            <a:r>
              <a:rPr lang="hr-HR" sz="2400" dirty="0" smtClean="0">
                <a:solidFill>
                  <a:srgbClr val="FF0000"/>
                </a:solidFill>
              </a:rPr>
              <a:t>O čemu ovisi kvaliteta usluge?</a:t>
            </a:r>
          </a:p>
          <a:p>
            <a:pPr marL="612000" lvl="1" indent="-252000">
              <a:spcBef>
                <a:spcPts val="0"/>
              </a:spcBef>
            </a:pPr>
            <a:r>
              <a:rPr lang="hr-HR" sz="2000" dirty="0" smtClean="0"/>
              <a:t>o stručnosti i znanju ugostitelja </a:t>
            </a:r>
          </a:p>
          <a:p>
            <a:pPr marL="612000" lvl="1" indent="-252000">
              <a:spcBef>
                <a:spcPts val="0"/>
              </a:spcBef>
            </a:pPr>
            <a:r>
              <a:rPr lang="hr-HR" sz="2000" dirty="0" smtClean="0"/>
              <a:t>kvaliteti namirnica</a:t>
            </a:r>
          </a:p>
          <a:p>
            <a:pPr marL="612000" lvl="1" indent="-252000">
              <a:spcBef>
                <a:spcPts val="0"/>
              </a:spcBef>
            </a:pPr>
            <a:r>
              <a:rPr lang="hr-HR" sz="2000" dirty="0" smtClean="0"/>
              <a:t>načinu pristupa gostu</a:t>
            </a:r>
          </a:p>
          <a:p>
            <a:pPr marL="612000" lvl="1" indent="-252000">
              <a:spcBef>
                <a:spcPts val="0"/>
              </a:spcBef>
            </a:pPr>
            <a:r>
              <a:rPr lang="hr-HR" sz="2000" dirty="0">
                <a:solidFill>
                  <a:prstClr val="black"/>
                </a:solidFill>
              </a:rPr>
              <a:t>kvaliteti materijala i dizajnu inventara</a:t>
            </a:r>
          </a:p>
          <a:p>
            <a:pPr marL="612000" lvl="1" indent="-252000">
              <a:spcBef>
                <a:spcPts val="0"/>
              </a:spcBef>
            </a:pPr>
            <a:r>
              <a:rPr lang="hr-HR" sz="2000" dirty="0">
                <a:solidFill>
                  <a:prstClr val="black"/>
                </a:solidFill>
              </a:rPr>
              <a:t>komforu u objektu i širini asortimana</a:t>
            </a:r>
          </a:p>
          <a:p>
            <a:pPr lvl="0">
              <a:spcBef>
                <a:spcPts val="1000"/>
              </a:spcBef>
            </a:pPr>
            <a:r>
              <a:rPr lang="hr-HR" sz="2400" dirty="0" smtClean="0">
                <a:solidFill>
                  <a:srgbClr val="FF0000"/>
                </a:solidFill>
              </a:rPr>
              <a:t>Na što se odnosi ambijent prostora?</a:t>
            </a:r>
          </a:p>
          <a:p>
            <a:pPr marL="612000" lvl="1" indent="-252000">
              <a:spcBef>
                <a:spcPts val="0"/>
              </a:spcBef>
            </a:pPr>
            <a:r>
              <a:rPr lang="hr-HR" sz="2000" dirty="0" smtClean="0"/>
              <a:t>odnosi se na funkcionalnost prostora i unutrašnji dizajn – oprema, čistoća prostora, jačina svjetla, ukrasi na zidovima i stropu, kombinacija boja…</a:t>
            </a:r>
          </a:p>
          <a:p>
            <a:pPr lvl="0">
              <a:spcBef>
                <a:spcPts val="1000"/>
              </a:spcBef>
            </a:pPr>
            <a:r>
              <a:rPr lang="hr-HR" sz="2400" dirty="0" smtClean="0">
                <a:solidFill>
                  <a:srgbClr val="FF0000"/>
                </a:solidFill>
              </a:rPr>
              <a:t>Što je atmosfera ugostiteljskog objekta?</a:t>
            </a:r>
          </a:p>
          <a:p>
            <a:pPr marL="612000" lvl="1" indent="-252000">
              <a:spcBef>
                <a:spcPts val="0"/>
              </a:spcBef>
            </a:pPr>
            <a:r>
              <a:rPr lang="hr-HR" sz="2000" dirty="0" smtClean="0"/>
              <a:t>to je ukupan osjetilni doživljaj gosta – treba biti takva da se gost osjeća ugodno, intimno, dobrodošao, sigurno, svečano…</a:t>
            </a:r>
          </a:p>
          <a:p>
            <a:pPr lvl="0">
              <a:spcBef>
                <a:spcPts val="1000"/>
              </a:spcBef>
            </a:pPr>
            <a:r>
              <a:rPr lang="hr-HR" sz="2400" dirty="0" smtClean="0">
                <a:solidFill>
                  <a:srgbClr val="FF0000"/>
                </a:solidFill>
              </a:rPr>
              <a:t>Na što </a:t>
            </a:r>
            <a:r>
              <a:rPr lang="hr-HR" sz="2400" dirty="0">
                <a:solidFill>
                  <a:srgbClr val="FF0000"/>
                </a:solidFill>
              </a:rPr>
              <a:t>se odnosi </a:t>
            </a:r>
            <a:r>
              <a:rPr lang="hr-HR" sz="2400" dirty="0" smtClean="0">
                <a:solidFill>
                  <a:srgbClr val="FF0000"/>
                </a:solidFill>
              </a:rPr>
              <a:t>komfor prostora?</a:t>
            </a:r>
          </a:p>
          <a:p>
            <a:pPr marL="612000" lvl="1" indent="-252000">
              <a:spcBef>
                <a:spcPts val="0"/>
              </a:spcBef>
            </a:pPr>
            <a:r>
              <a:rPr lang="hr-HR" sz="2000" dirty="0" smtClean="0"/>
              <a:t>odnosi se na različite udobnosti namijenjene gostima – npr. garderoba, dovoljno prostora za sjedenje, udobne stolice, uredan sanitarni čvor, dobra opremljenost svime što je potrebno gostima</a:t>
            </a:r>
          </a:p>
          <a:p>
            <a:pPr marL="211950" indent="-252000">
              <a:spcBef>
                <a:spcPts val="1000"/>
              </a:spcBef>
            </a:pPr>
            <a:r>
              <a:rPr lang="hr-HR" sz="2400" dirty="0" smtClean="0">
                <a:solidFill>
                  <a:srgbClr val="FF0000"/>
                </a:solidFill>
              </a:rPr>
              <a:t>Kako se poslužuju pića, a kako napitci?</a:t>
            </a:r>
          </a:p>
        </p:txBody>
      </p:sp>
    </p:spTree>
    <p:extLst>
      <p:ext uri="{BB962C8B-B14F-4D97-AF65-F5344CB8AC3E}">
        <p14:creationId xmlns:p14="http://schemas.microsoft.com/office/powerpoint/2010/main" val="228156734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75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5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5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5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5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25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250"/>
                            </p:stCondLst>
                            <p:childTnLst>
                              <p:par>
                                <p:cTn id="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25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ectangle 82"/>
          <p:cNvSpPr/>
          <p:nvPr/>
        </p:nvSpPr>
        <p:spPr>
          <a:xfrm>
            <a:off x="1294748" y="1268760"/>
            <a:ext cx="1706541" cy="77357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hr-HR" sz="2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DIJELOVI </a:t>
            </a:r>
            <a:endParaRPr lang="hr-HR" sz="20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hr-HR" sz="2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UG. USLUGE</a:t>
            </a:r>
            <a:endParaRPr lang="hr-HR" sz="1600" dirty="0">
              <a:solidFill>
                <a:prstClr val="white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6004718" y="1268759"/>
            <a:ext cx="1706541" cy="773571"/>
          </a:xfrm>
          <a:prstGeom prst="rect">
            <a:avLst/>
          </a:prstGeom>
          <a:solidFill>
            <a:srgbClr val="0D63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hr-HR" sz="2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SKUPINE </a:t>
            </a:r>
            <a:endParaRPr lang="hr-HR" sz="20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hr-HR" sz="2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UG. USLUGA</a:t>
            </a:r>
            <a:endParaRPr lang="hr-HR" sz="2000" dirty="0">
              <a:solidFill>
                <a:prstClr val="white"/>
              </a:solidFill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2819630" y="188640"/>
            <a:ext cx="3343865" cy="54119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hr-HR" sz="2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UGOSTITELJSKA USLUGA</a:t>
            </a:r>
            <a:endParaRPr lang="hr-HR" sz="2000" dirty="0">
              <a:solidFill>
                <a:prstClr val="white"/>
              </a:solidFill>
            </a:endParaRPr>
          </a:p>
        </p:txBody>
      </p:sp>
      <p:cxnSp>
        <p:nvCxnSpPr>
          <p:cNvPr id="105" name="Elbow Connector 104"/>
          <p:cNvCxnSpPr>
            <a:stCxn id="90" idx="2"/>
            <a:endCxn id="83" idx="0"/>
          </p:cNvCxnSpPr>
          <p:nvPr/>
        </p:nvCxnSpPr>
        <p:spPr>
          <a:xfrm rot="5400000">
            <a:off x="3050327" y="-172476"/>
            <a:ext cx="538928" cy="2343544"/>
          </a:xfrm>
          <a:prstGeom prst="bentConnector3">
            <a:avLst>
              <a:gd name="adj1" fmla="val 50000"/>
            </a:avLst>
          </a:prstGeom>
          <a:ln w="285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Elbow Connector 106"/>
          <p:cNvCxnSpPr>
            <a:stCxn id="90" idx="2"/>
            <a:endCxn id="84" idx="0"/>
          </p:cNvCxnSpPr>
          <p:nvPr/>
        </p:nvCxnSpPr>
        <p:spPr>
          <a:xfrm rot="16200000" flipH="1">
            <a:off x="5405313" y="-183918"/>
            <a:ext cx="538927" cy="2366426"/>
          </a:xfrm>
          <a:prstGeom prst="bentConnector3">
            <a:avLst>
              <a:gd name="adj1" fmla="val 50000"/>
            </a:avLst>
          </a:prstGeom>
          <a:ln w="285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321265" y="2655430"/>
            <a:ext cx="1706541" cy="77357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hr-HR" sz="2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GLAVNA </a:t>
            </a:r>
          </a:p>
          <a:p>
            <a:pPr algn="ctr"/>
            <a:r>
              <a:rPr lang="hr-HR" sz="2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USLUGA</a:t>
            </a:r>
            <a:endParaRPr lang="hr-HR" sz="1600" dirty="0">
              <a:solidFill>
                <a:prstClr val="white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2144989" y="2642467"/>
            <a:ext cx="1706541" cy="77357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hr-HR" sz="2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PRATEĆE </a:t>
            </a:r>
          </a:p>
          <a:p>
            <a:pPr algn="ctr"/>
            <a:r>
              <a:rPr lang="hr-HR" sz="2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USLUGE</a:t>
            </a:r>
            <a:endParaRPr lang="hr-HR" sz="2000" dirty="0">
              <a:solidFill>
                <a:prstClr val="white"/>
              </a:solidFill>
            </a:endParaRPr>
          </a:p>
        </p:txBody>
      </p:sp>
      <p:cxnSp>
        <p:nvCxnSpPr>
          <p:cNvPr id="27" name="Elbow Connector 26"/>
          <p:cNvCxnSpPr>
            <a:stCxn id="83" idx="2"/>
            <a:endCxn id="71" idx="0"/>
          </p:cNvCxnSpPr>
          <p:nvPr/>
        </p:nvCxnSpPr>
        <p:spPr>
          <a:xfrm rot="5400000">
            <a:off x="1354729" y="1862139"/>
            <a:ext cx="613099" cy="973483"/>
          </a:xfrm>
          <a:prstGeom prst="bentConnector3">
            <a:avLst/>
          </a:prstGeom>
          <a:ln w="285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83" idx="2"/>
            <a:endCxn id="73" idx="0"/>
          </p:cNvCxnSpPr>
          <p:nvPr/>
        </p:nvCxnSpPr>
        <p:spPr>
          <a:xfrm rot="16200000" flipH="1">
            <a:off x="2273071" y="1917278"/>
            <a:ext cx="600136" cy="850241"/>
          </a:xfrm>
          <a:prstGeom prst="bentConnector3">
            <a:avLst/>
          </a:prstGeom>
          <a:ln w="285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/>
          <p:cNvSpPr/>
          <p:nvPr/>
        </p:nvSpPr>
        <p:spPr>
          <a:xfrm>
            <a:off x="4924128" y="2647133"/>
            <a:ext cx="1758251" cy="773571"/>
          </a:xfrm>
          <a:prstGeom prst="rect">
            <a:avLst/>
          </a:prstGeom>
          <a:solidFill>
            <a:srgbClr val="3787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hr-HR" sz="2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MATERIJALNE</a:t>
            </a:r>
          </a:p>
          <a:p>
            <a:pPr algn="ctr"/>
            <a:r>
              <a:rPr lang="hr-HR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(ROBNE)</a:t>
            </a:r>
            <a:endParaRPr lang="hr-HR" dirty="0">
              <a:solidFill>
                <a:prstClr val="white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6888437" y="2634170"/>
            <a:ext cx="1887399" cy="773571"/>
          </a:xfrm>
          <a:prstGeom prst="rect">
            <a:avLst/>
          </a:prstGeom>
          <a:solidFill>
            <a:srgbClr val="3787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hr-HR" sz="2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NEMATERIJALNE</a:t>
            </a:r>
          </a:p>
          <a:p>
            <a:pPr algn="ctr"/>
            <a:r>
              <a:rPr lang="hr-HR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(NEROBNE)</a:t>
            </a:r>
            <a:endParaRPr lang="hr-HR" sz="2000" dirty="0">
              <a:solidFill>
                <a:prstClr val="white"/>
              </a:solidFill>
            </a:endParaRPr>
          </a:p>
        </p:txBody>
      </p:sp>
      <p:cxnSp>
        <p:nvCxnSpPr>
          <p:cNvPr id="36" name="Elbow Connector 35"/>
          <p:cNvCxnSpPr>
            <a:stCxn id="84" idx="2"/>
            <a:endCxn id="78" idx="0"/>
          </p:cNvCxnSpPr>
          <p:nvPr/>
        </p:nvCxnSpPr>
        <p:spPr>
          <a:xfrm rot="5400000">
            <a:off x="6028221" y="1817364"/>
            <a:ext cx="604803" cy="1054735"/>
          </a:xfrm>
          <a:prstGeom prst="bentConnector3">
            <a:avLst/>
          </a:prstGeom>
          <a:ln w="285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84" idx="2"/>
            <a:endCxn id="79" idx="0"/>
          </p:cNvCxnSpPr>
          <p:nvPr/>
        </p:nvCxnSpPr>
        <p:spPr>
          <a:xfrm rot="16200000" flipH="1">
            <a:off x="7049143" y="1851176"/>
            <a:ext cx="591840" cy="974148"/>
          </a:xfrm>
          <a:prstGeom prst="bentConnector3">
            <a:avLst/>
          </a:prstGeom>
          <a:ln w="285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Rectangle 124"/>
          <p:cNvSpPr/>
          <p:nvPr/>
        </p:nvSpPr>
        <p:spPr>
          <a:xfrm>
            <a:off x="7031244" y="3488479"/>
            <a:ext cx="1707769" cy="46240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hr-HR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NEOPIPLJIVE</a:t>
            </a:r>
            <a:endParaRPr lang="hr-HR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7031244" y="4074056"/>
            <a:ext cx="1707769" cy="46240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hr-HR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NEDJELJIVE</a:t>
            </a:r>
            <a:endParaRPr lang="hr-HR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7031244" y="4659633"/>
            <a:ext cx="1707769" cy="46240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hr-HR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NEUSKLADIŠTIVE</a:t>
            </a:r>
            <a:endParaRPr lang="hr-HR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7031244" y="5245211"/>
            <a:ext cx="1707769" cy="46240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hr-HR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HETEROGENE</a:t>
            </a:r>
            <a:endParaRPr lang="hr-HR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2938734" y="3645024"/>
            <a:ext cx="3105656" cy="88185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hr-HR" sz="2400" b="1" dirty="0">
                <a:solidFill>
                  <a:prstClr val="black">
                    <a:lumMod val="95000"/>
                    <a:lumOff val="5000"/>
                  </a:prstClr>
                </a:solidFill>
              </a:rPr>
              <a:t>UG. USLUGE S </a:t>
            </a:r>
          </a:p>
          <a:p>
            <a:pPr algn="ctr"/>
            <a:r>
              <a:rPr lang="hr-HR" sz="2400" b="1" dirty="0">
                <a:solidFill>
                  <a:prstClr val="black">
                    <a:lumMod val="95000"/>
                    <a:lumOff val="5000"/>
                  </a:prstClr>
                </a:solidFill>
              </a:rPr>
              <a:t>OBZIROM NA VAŽNOST</a:t>
            </a:r>
          </a:p>
        </p:txBody>
      </p:sp>
      <p:cxnSp>
        <p:nvCxnSpPr>
          <p:cNvPr id="109" name="Elbow Connector 108"/>
          <p:cNvCxnSpPr>
            <a:stCxn id="90" idx="2"/>
            <a:endCxn id="140" idx="0"/>
          </p:cNvCxnSpPr>
          <p:nvPr/>
        </p:nvCxnSpPr>
        <p:spPr>
          <a:xfrm rot="5400000">
            <a:off x="3033967" y="2187428"/>
            <a:ext cx="2915192" cy="1"/>
          </a:xfrm>
          <a:prstGeom prst="bentConnector3">
            <a:avLst/>
          </a:prstGeom>
          <a:ln w="285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angle 144"/>
          <p:cNvSpPr/>
          <p:nvPr/>
        </p:nvSpPr>
        <p:spPr>
          <a:xfrm>
            <a:off x="2376766" y="5139932"/>
            <a:ext cx="1205065" cy="66305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hr-HR" sz="2000" b="1" dirty="0">
                <a:solidFill>
                  <a:prstClr val="black">
                    <a:lumMod val="95000"/>
                    <a:lumOff val="5000"/>
                  </a:prstClr>
                </a:solidFill>
              </a:rPr>
              <a:t>GLAVNE</a:t>
            </a:r>
            <a:endParaRPr lang="hr-HR" sz="2000" b="1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146" name="Rectangle 145"/>
          <p:cNvSpPr/>
          <p:nvPr/>
        </p:nvSpPr>
        <p:spPr>
          <a:xfrm>
            <a:off x="3652742" y="5139932"/>
            <a:ext cx="1466950" cy="66305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hr-HR" sz="2000" b="1" dirty="0">
                <a:solidFill>
                  <a:prstClr val="black">
                    <a:lumMod val="95000"/>
                    <a:lumOff val="5000"/>
                  </a:prstClr>
                </a:solidFill>
              </a:rPr>
              <a:t>DOPUNSKE</a:t>
            </a:r>
            <a:endParaRPr lang="hr-HR" sz="2000" b="1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147" name="Rectangle 146"/>
          <p:cNvSpPr/>
          <p:nvPr/>
        </p:nvSpPr>
        <p:spPr>
          <a:xfrm>
            <a:off x="5190603" y="5139932"/>
            <a:ext cx="1613645" cy="66305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hr-HR" sz="2000" b="1" dirty="0">
                <a:solidFill>
                  <a:prstClr val="black">
                    <a:lumMod val="95000"/>
                    <a:lumOff val="5000"/>
                  </a:prstClr>
                </a:solidFill>
              </a:rPr>
              <a:t>POMOĆNE </a:t>
            </a:r>
          </a:p>
          <a:p>
            <a:pPr algn="ctr"/>
            <a:r>
              <a:rPr lang="hr-HR" sz="2000" b="1" dirty="0">
                <a:solidFill>
                  <a:prstClr val="black">
                    <a:lumMod val="95000"/>
                    <a:lumOff val="5000"/>
                  </a:prstClr>
                </a:solidFill>
              </a:rPr>
              <a:t>DJELATNOSTI</a:t>
            </a:r>
            <a:endParaRPr lang="hr-HR" sz="2000" b="1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cxnSp>
        <p:nvCxnSpPr>
          <p:cNvPr id="115" name="Elbow Connector 114"/>
          <p:cNvCxnSpPr>
            <a:stCxn id="140" idx="2"/>
            <a:endCxn id="145" idx="0"/>
          </p:cNvCxnSpPr>
          <p:nvPr/>
        </p:nvCxnSpPr>
        <p:spPr>
          <a:xfrm rot="5400000">
            <a:off x="3428903" y="4077273"/>
            <a:ext cx="613056" cy="1512263"/>
          </a:xfrm>
          <a:prstGeom prst="bentConnector3">
            <a:avLst/>
          </a:prstGeom>
          <a:ln w="285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Elbow Connector 116"/>
          <p:cNvCxnSpPr>
            <a:stCxn id="140" idx="2"/>
            <a:endCxn id="146" idx="0"/>
          </p:cNvCxnSpPr>
          <p:nvPr/>
        </p:nvCxnSpPr>
        <p:spPr>
          <a:xfrm rot="5400000">
            <a:off x="4132362" y="4780732"/>
            <a:ext cx="613056" cy="105345"/>
          </a:xfrm>
          <a:prstGeom prst="bentConnector3">
            <a:avLst/>
          </a:prstGeom>
          <a:ln w="285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Elbow Connector 118"/>
          <p:cNvCxnSpPr>
            <a:stCxn id="140" idx="2"/>
            <a:endCxn id="147" idx="0"/>
          </p:cNvCxnSpPr>
          <p:nvPr/>
        </p:nvCxnSpPr>
        <p:spPr>
          <a:xfrm rot="16200000" flipH="1">
            <a:off x="4937966" y="4080472"/>
            <a:ext cx="613056" cy="1505864"/>
          </a:xfrm>
          <a:prstGeom prst="bentConnector3">
            <a:avLst/>
          </a:prstGeom>
          <a:ln w="285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Elbow Connector 153"/>
          <p:cNvCxnSpPr>
            <a:stCxn id="79" idx="3"/>
            <a:endCxn id="125" idx="3"/>
          </p:cNvCxnSpPr>
          <p:nvPr/>
        </p:nvCxnSpPr>
        <p:spPr>
          <a:xfrm flipH="1">
            <a:off x="8739013" y="3020956"/>
            <a:ext cx="36823" cy="698728"/>
          </a:xfrm>
          <a:prstGeom prst="bentConnector3">
            <a:avLst>
              <a:gd name="adj1" fmla="val -620808"/>
            </a:avLst>
          </a:prstGeom>
          <a:ln w="285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Elbow Connector 155"/>
          <p:cNvCxnSpPr>
            <a:stCxn id="79" idx="3"/>
            <a:endCxn id="126" idx="3"/>
          </p:cNvCxnSpPr>
          <p:nvPr/>
        </p:nvCxnSpPr>
        <p:spPr>
          <a:xfrm flipH="1">
            <a:off x="8739013" y="3020956"/>
            <a:ext cx="36823" cy="1284305"/>
          </a:xfrm>
          <a:prstGeom prst="bentConnector3">
            <a:avLst>
              <a:gd name="adj1" fmla="val -620808"/>
            </a:avLst>
          </a:prstGeom>
          <a:ln w="285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Elbow Connector 157"/>
          <p:cNvCxnSpPr>
            <a:stCxn id="79" idx="3"/>
            <a:endCxn id="127" idx="3"/>
          </p:cNvCxnSpPr>
          <p:nvPr/>
        </p:nvCxnSpPr>
        <p:spPr>
          <a:xfrm flipH="1">
            <a:off x="8739013" y="3020956"/>
            <a:ext cx="36823" cy="1869882"/>
          </a:xfrm>
          <a:prstGeom prst="bentConnector3">
            <a:avLst>
              <a:gd name="adj1" fmla="val -620808"/>
            </a:avLst>
          </a:prstGeom>
          <a:ln w="285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Elbow Connector 159"/>
          <p:cNvCxnSpPr>
            <a:stCxn id="79" idx="3"/>
            <a:endCxn id="128" idx="3"/>
          </p:cNvCxnSpPr>
          <p:nvPr/>
        </p:nvCxnSpPr>
        <p:spPr>
          <a:xfrm flipH="1">
            <a:off x="8739013" y="3020956"/>
            <a:ext cx="36823" cy="2455460"/>
          </a:xfrm>
          <a:prstGeom prst="bentConnector3">
            <a:avLst>
              <a:gd name="adj1" fmla="val -620808"/>
            </a:avLst>
          </a:prstGeom>
          <a:ln w="285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Rectangle 197"/>
          <p:cNvSpPr/>
          <p:nvPr/>
        </p:nvSpPr>
        <p:spPr>
          <a:xfrm>
            <a:off x="249257" y="3789040"/>
            <a:ext cx="1586439" cy="60278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hr-HR" b="1" dirty="0">
                <a:solidFill>
                  <a:prstClr val="black">
                    <a:lumMod val="95000"/>
                    <a:lumOff val="5000"/>
                  </a:prstClr>
                </a:solidFill>
              </a:rPr>
              <a:t>ASORTIMAN </a:t>
            </a:r>
          </a:p>
          <a:p>
            <a:pPr algn="ctr"/>
            <a:r>
              <a:rPr lang="hr-HR" b="1" dirty="0">
                <a:solidFill>
                  <a:prstClr val="black">
                    <a:lumMod val="95000"/>
                    <a:lumOff val="5000"/>
                  </a:prstClr>
                </a:solidFill>
              </a:rPr>
              <a:t>USLUGA</a:t>
            </a:r>
            <a:endParaRPr lang="hr-HR" b="1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199" name="Rectangle 198"/>
          <p:cNvSpPr/>
          <p:nvPr/>
        </p:nvSpPr>
        <p:spPr>
          <a:xfrm>
            <a:off x="249257" y="4484350"/>
            <a:ext cx="1586439" cy="60278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hr-HR" b="1" dirty="0">
                <a:solidFill>
                  <a:prstClr val="black">
                    <a:lumMod val="95000"/>
                    <a:lumOff val="5000"/>
                  </a:prstClr>
                </a:solidFill>
              </a:rPr>
              <a:t>KVALITETA </a:t>
            </a:r>
          </a:p>
          <a:p>
            <a:pPr algn="ctr"/>
            <a:r>
              <a:rPr lang="hr-HR" b="1" dirty="0">
                <a:solidFill>
                  <a:prstClr val="black">
                    <a:lumMod val="95000"/>
                    <a:lumOff val="5000"/>
                  </a:prstClr>
                </a:solidFill>
              </a:rPr>
              <a:t>USLUGA</a:t>
            </a:r>
            <a:endParaRPr lang="hr-HR" b="1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200" name="Rectangle 199"/>
          <p:cNvSpPr/>
          <p:nvPr/>
        </p:nvSpPr>
        <p:spPr>
          <a:xfrm>
            <a:off x="249257" y="5179660"/>
            <a:ext cx="1586439" cy="41170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hr-HR" b="1" dirty="0">
                <a:solidFill>
                  <a:prstClr val="black">
                    <a:lumMod val="95000"/>
                    <a:lumOff val="5000"/>
                  </a:prstClr>
                </a:solidFill>
              </a:rPr>
              <a:t>AMBIJENT</a:t>
            </a:r>
            <a:endParaRPr lang="hr-HR" b="1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201" name="Rectangle 200"/>
          <p:cNvSpPr/>
          <p:nvPr/>
        </p:nvSpPr>
        <p:spPr>
          <a:xfrm>
            <a:off x="249257" y="5683896"/>
            <a:ext cx="1586439" cy="41170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hr-HR" b="1" dirty="0">
                <a:solidFill>
                  <a:prstClr val="black">
                    <a:lumMod val="95000"/>
                    <a:lumOff val="5000"/>
                  </a:prstClr>
                </a:solidFill>
              </a:rPr>
              <a:t>ATMOSFERA</a:t>
            </a:r>
            <a:endParaRPr lang="hr-HR" b="1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202" name="Rectangle 201"/>
          <p:cNvSpPr/>
          <p:nvPr/>
        </p:nvSpPr>
        <p:spPr>
          <a:xfrm>
            <a:off x="249257" y="6188133"/>
            <a:ext cx="1586439" cy="41170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hr-HR" b="1" dirty="0">
                <a:solidFill>
                  <a:prstClr val="black">
                    <a:lumMod val="95000"/>
                    <a:lumOff val="5000"/>
                  </a:prstClr>
                </a:solidFill>
              </a:rPr>
              <a:t>KOMFOR</a:t>
            </a:r>
            <a:endParaRPr lang="hr-HR" b="1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22675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ijela_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8575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713</Words>
  <Application>Microsoft Office PowerPoint</Application>
  <PresentationFormat>On-screen Show (4:3)</PresentationFormat>
  <Paragraphs>133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bijela_tema</vt:lpstr>
      <vt:lpstr>Ponavljanje</vt:lpstr>
      <vt:lpstr>PowerPoint Presentation</vt:lpstr>
      <vt:lpstr>PowerPoint Presentation</vt:lpstr>
      <vt:lpstr>Pitanja za ponavljanje</vt:lpstr>
      <vt:lpstr>PowerPoint Presentation</vt:lpstr>
      <vt:lpstr>PowerPoint Presentation</vt:lpstr>
      <vt:lpstr>PowerPoint Presentation</vt:lpstr>
    </vt:vector>
  </TitlesOfParts>
  <Company>Grizli777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Ponavljanje</dc:title>
  <dc:creator>cornx</dc:creator>
  <cp:lastModifiedBy>cornx</cp:lastModifiedBy>
  <cp:revision>1</cp:revision>
  <dcterms:created xsi:type="dcterms:W3CDTF">2016-11-20T20:05:05Z</dcterms:created>
  <dcterms:modified xsi:type="dcterms:W3CDTF">2016-11-20T20:05:58Z</dcterms:modified>
</cp:coreProperties>
</file>