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5" r:id="rId3"/>
    <p:sldId id="257" r:id="rId4"/>
    <p:sldId id="268" r:id="rId5"/>
    <p:sldId id="269" r:id="rId6"/>
    <p:sldId id="270" r:id="rId7"/>
    <p:sldId id="271" r:id="rId8"/>
    <p:sldId id="280" r:id="rId9"/>
    <p:sldId id="272" r:id="rId10"/>
    <p:sldId id="281" r:id="rId11"/>
    <p:sldId id="273" r:id="rId12"/>
    <p:sldId id="275" r:id="rId13"/>
    <p:sldId id="276" r:id="rId14"/>
    <p:sldId id="277" r:id="rId15"/>
    <p:sldId id="278" r:id="rId16"/>
    <p:sldId id="279" r:id="rId17"/>
    <p:sldId id="282" r:id="rId18"/>
    <p:sldId id="284" r:id="rId19"/>
    <p:sldId id="283" r:id="rId20"/>
    <p:sldId id="274" r:id="rId21"/>
    <p:sldId id="298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89" r:id="rId30"/>
    <p:sldId id="294" r:id="rId31"/>
    <p:sldId id="295" r:id="rId32"/>
    <p:sldId id="296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12" r:id="rId45"/>
    <p:sldId id="311" r:id="rId46"/>
    <p:sldId id="313" r:id="rId47"/>
    <p:sldId id="315" r:id="rId48"/>
    <p:sldId id="316" r:id="rId4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 autoAdjust="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27.9.2017.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 smtClean="0"/>
              <a:t>Ugostiteljstvo kao </a:t>
            </a:r>
            <a:br>
              <a:rPr lang="hr-HR" sz="5400" b="1" dirty="0" smtClean="0"/>
            </a:br>
            <a:r>
              <a:rPr lang="hr-HR" sz="5400" b="1" dirty="0" smtClean="0"/>
              <a:t>gospodarska djelatnost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poduzeća u ugostiteljstvu</a:t>
            </a:r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(osobito stranih) 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u="sng" dirty="0" smtClean="0"/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ugovorima kao što su: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(„ugovor na osnovi zatražene i potvrđene rezervacije“)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Okvirni ugovor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 smtClean="0">
                <a:solidFill>
                  <a:srgbClr val="FF0000"/>
                </a:solidFill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 smtClean="0">
                <a:solidFill>
                  <a:srgbClr val="FF0000"/>
                </a:solidFill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alotmanu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obvezuje da će u ugovorenom vremenu </a:t>
            </a:r>
            <a:r>
              <a:rPr lang="hr-HR" b="1" dirty="0" smtClean="0">
                <a:solidFill>
                  <a:srgbClr val="FF0000"/>
                </a:solidFill>
              </a:rPr>
              <a:t>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ne uspije popuniti sobe, dužna je javiti do određenog vremena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zakupu kapaciteta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„fiksni ugovor“ ili 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uzima u zakup cijeli hotel ili samo određeni broj soba 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Provizija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 smtClean="0"/>
              <a:t>u postotku ili fiksnom iznosu</a:t>
            </a:r>
            <a:r>
              <a:rPr lang="hr-HR" dirty="0" smtClean="0"/>
              <a:t> za vrijednost pruženih usluga gostima koje je u ugostiteljski objekt uputila agencija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iznosi od 3% do 15% (nekad i više)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agencije	     </a:t>
            </a:r>
            <a:r>
              <a:rPr lang="hr-HR" sz="2800" dirty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gostima koje je u ugostiteljski objekt uputila </a:t>
            </a:r>
            <a:r>
              <a:rPr lang="hr-HR" sz="2400" dirty="0" smtClean="0"/>
              <a:t>agencija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iznosi 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 </a:t>
            </a:r>
            <a:r>
              <a:rPr lang="hr-HR" sz="2400" dirty="0" smtClean="0"/>
              <a:t>(Ugostiteljstvo kao gosp. djelatnost)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Autofit/>
          </a:bodyPr>
          <a:lstStyle/>
          <a:p>
            <a:pPr lvl="0">
              <a:spcBef>
                <a:spcPts val="800"/>
              </a:spcBef>
            </a:pPr>
            <a:r>
              <a:rPr lang="hr-HR" sz="2200" dirty="0" smtClean="0"/>
              <a:t>Što je ugostiteljstvo?</a:t>
            </a:r>
          </a:p>
          <a:p>
            <a:pPr lvl="1">
              <a:spcBef>
                <a:spcPts val="0"/>
              </a:spcBef>
            </a:pPr>
            <a:r>
              <a:rPr lang="hr-HR" sz="2000" b="1" i="1" dirty="0" smtClean="0">
                <a:solidFill>
                  <a:srgbClr val="FF0000"/>
                </a:solidFill>
              </a:rPr>
              <a:t>uslužna</a:t>
            </a:r>
            <a:r>
              <a:rPr lang="hr-HR" sz="2000" i="1" dirty="0" smtClean="0"/>
              <a:t>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proizvodna</a:t>
            </a:r>
            <a:r>
              <a:rPr lang="hr-HR" sz="2000" i="1" dirty="0"/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djelatnost</a:t>
            </a:r>
            <a:r>
              <a:rPr lang="hr-HR" sz="2000" i="1" dirty="0"/>
              <a:t> koja se bavi </a:t>
            </a:r>
            <a:r>
              <a:rPr lang="hr-HR" sz="2000" b="1" i="1" dirty="0">
                <a:solidFill>
                  <a:srgbClr val="FF0000"/>
                </a:solidFill>
              </a:rPr>
              <a:t>prodajom</a:t>
            </a:r>
            <a:r>
              <a:rPr lang="hr-HR" sz="2000" i="1" dirty="0"/>
              <a:t>, </a:t>
            </a:r>
            <a:r>
              <a:rPr lang="hr-HR" sz="2000" b="1" i="1" dirty="0">
                <a:solidFill>
                  <a:srgbClr val="FF0000"/>
                </a:solidFill>
              </a:rPr>
              <a:t>pripremom</a:t>
            </a:r>
            <a:r>
              <a:rPr lang="hr-HR" sz="2000" i="1" dirty="0"/>
              <a:t> i </a:t>
            </a:r>
            <a:r>
              <a:rPr lang="hr-HR" sz="2000" b="1" i="1" dirty="0">
                <a:solidFill>
                  <a:srgbClr val="FF0000"/>
                </a:solidFill>
              </a:rPr>
              <a:t>posluživanjem</a:t>
            </a:r>
            <a:r>
              <a:rPr lang="hr-HR" sz="2000" i="1" dirty="0"/>
              <a:t> raznovrsne hrane, napitaka i pića te  pružanjem </a:t>
            </a:r>
            <a:r>
              <a:rPr lang="hr-HR" sz="2000" b="1" i="1" dirty="0">
                <a:solidFill>
                  <a:srgbClr val="FF0000"/>
                </a:solidFill>
              </a:rPr>
              <a:t>usluga smještaja </a:t>
            </a:r>
            <a:r>
              <a:rPr lang="hr-HR" sz="2000" i="1" dirty="0"/>
              <a:t>u posebno pripremljenim sobama i apartmanima te pružanjem </a:t>
            </a:r>
            <a:r>
              <a:rPr lang="hr-HR" sz="2000" b="1" i="1" dirty="0">
                <a:solidFill>
                  <a:srgbClr val="FF0000"/>
                </a:solidFill>
              </a:rPr>
              <a:t>usluga zabave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rekreacije</a:t>
            </a:r>
            <a:r>
              <a:rPr lang="hr-HR" sz="2000" i="1" dirty="0"/>
              <a:t> i njihovom prodajom u ugostiteljskom objektu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Je li ugostiteljstvo proizvodna ili uslužna djelatnost?</a:t>
            </a:r>
          </a:p>
          <a:p>
            <a:pPr lvl="1">
              <a:spcBef>
                <a:spcPts val="0"/>
              </a:spcBef>
            </a:pPr>
            <a:r>
              <a:rPr lang="hr-HR" sz="2000" b="1" i="1" dirty="0"/>
              <a:t>ugostiteljstvo je i proizvodna i uslužna djelatnost </a:t>
            </a:r>
            <a:r>
              <a:rPr lang="hr-HR" sz="2000" i="1" dirty="0"/>
              <a:t>koja zahtjeva </a:t>
            </a:r>
            <a:r>
              <a:rPr lang="hr-HR" sz="2000" b="1" i="1" dirty="0">
                <a:solidFill>
                  <a:srgbClr val="FF0000"/>
                </a:solidFill>
              </a:rPr>
              <a:t>puno ljudskog rada </a:t>
            </a:r>
            <a:r>
              <a:rPr lang="hr-HR" sz="2000" i="1" dirty="0"/>
              <a:t>jer se u proizvodnji i posluživanju </a:t>
            </a:r>
            <a:r>
              <a:rPr lang="hr-HR" sz="2000" b="1" i="1" dirty="0">
                <a:solidFill>
                  <a:srgbClr val="FF0000"/>
                </a:solidFill>
              </a:rPr>
              <a:t>koristi malo strojnog rada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Koje se ugostiteljske djelatnosti?</a:t>
            </a:r>
          </a:p>
          <a:p>
            <a:pPr lvl="1">
              <a:spcBef>
                <a:spcPts val="0"/>
              </a:spcBef>
            </a:pPr>
            <a:r>
              <a:rPr lang="hr-HR" sz="2000" i="1" dirty="0" smtClean="0"/>
              <a:t>hotelijerstvo, restauraterstvo, barovi i animacija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turizam?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turizam</a:t>
            </a:r>
            <a:r>
              <a:rPr lang="hr-HR" sz="2000" i="1" dirty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Kakva je uloga ugostiteljstva u turizmu?</a:t>
            </a:r>
          </a:p>
          <a:p>
            <a:pPr lvl="1">
              <a:spcBef>
                <a:spcPts val="0"/>
              </a:spcBef>
            </a:pPr>
            <a:r>
              <a:rPr lang="hr-HR" sz="2000" i="1" dirty="0"/>
              <a:t>ugostiteljstvo čini </a:t>
            </a:r>
            <a:r>
              <a:rPr lang="hr-HR" sz="2000" b="1" i="1" dirty="0">
                <a:solidFill>
                  <a:srgbClr val="FF0000"/>
                </a:solidFill>
              </a:rPr>
              <a:t>receptivu</a:t>
            </a:r>
            <a:r>
              <a:rPr lang="hr-HR" sz="2000" i="1" dirty="0"/>
              <a:t> (sposobnost prihvaćanja gostiju) turizma nekog mjesta – </a:t>
            </a:r>
            <a:r>
              <a:rPr lang="hr-HR" sz="2000" b="1" i="1" dirty="0">
                <a:solidFill>
                  <a:srgbClr val="FF0000"/>
                </a:solidFill>
              </a:rPr>
              <a:t>materijalna baza turizma</a:t>
            </a:r>
            <a:endParaRPr lang="hr-HR" sz="2000" i="1" dirty="0">
              <a:solidFill>
                <a:srgbClr val="FF0000"/>
              </a:solidFill>
            </a:endParaRPr>
          </a:p>
          <a:p>
            <a:pPr lvl="0"/>
            <a:endParaRPr lang="hr-HR" sz="2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 </a:t>
            </a:r>
            <a:r>
              <a:rPr lang="hr-HR" sz="2400" dirty="0" smtClean="0"/>
              <a:t>(Ugostiteljstvo kao gosp. djelatnost)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800"/>
              </a:spcBef>
            </a:pPr>
            <a:r>
              <a:rPr lang="hr-HR" sz="2200" dirty="0"/>
              <a:t>Što su receptivne a što emitivne turističke zemlje?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receptivne</a:t>
            </a:r>
            <a:r>
              <a:rPr lang="hr-HR" sz="2000" b="1" i="1" dirty="0"/>
              <a:t> turističke zemlje</a:t>
            </a:r>
            <a:r>
              <a:rPr lang="hr-HR" sz="2000" i="1" dirty="0"/>
              <a:t> – zemlje koje primaju goste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emitivne</a:t>
            </a:r>
            <a:r>
              <a:rPr lang="hr-HR" sz="2000" b="1" i="1" dirty="0"/>
              <a:t> turističke zemlje</a:t>
            </a:r>
            <a:r>
              <a:rPr lang="hr-HR" sz="2000" i="1" dirty="0"/>
              <a:t> – zemlje iz kojih dolaze gosti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Je li Hrvatska receptivna ili emitivna turistička zemlja? Objasni.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su putničke agencije?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putničke agencije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su </a:t>
            </a:r>
            <a:r>
              <a:rPr lang="hr-HR" sz="2000" i="1" u="sng" dirty="0"/>
              <a:t>posrednici</a:t>
            </a:r>
            <a:r>
              <a:rPr lang="hr-HR" sz="2000" i="1" dirty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Koje su vrste ugovora između ugostiteljskih objekata i putničkih agencija?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okvirni ugovor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(„ugovor na osnovi zatražene i potvrđene rezervacije“)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ugovor o alotmanu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</a:t>
            </a:r>
            <a:r>
              <a:rPr lang="hr-HR" sz="2000" i="1" dirty="0" err="1"/>
              <a:t>alotmanski</a:t>
            </a:r>
            <a:r>
              <a:rPr lang="hr-HR" sz="2000" i="1" dirty="0"/>
              <a:t> ugovor)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ugovor o zakupu kapaciteta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(„fiksni ugovor“ i „ugovor puno za prazno“)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provizija putničke agencije?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provizija</a:t>
            </a:r>
            <a:r>
              <a:rPr lang="hr-HR" sz="2000" i="1" dirty="0"/>
              <a:t> je svota koju ugostiteljski objekt odobrava </a:t>
            </a:r>
            <a:r>
              <a:rPr lang="hr-HR" sz="2000" b="1" i="1" dirty="0"/>
              <a:t>u postotku ili fiksnom iznosu</a:t>
            </a:r>
            <a:r>
              <a:rPr lang="hr-HR" sz="2000" i="1" dirty="0"/>
              <a:t> za vrijednost pruženih usluga gostima koje je u ugostiteljski objekt uputila agencija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turističko posredovanje?</a:t>
            </a:r>
          </a:p>
          <a:p>
            <a:pPr lvl="1">
              <a:spcBef>
                <a:spcPts val="0"/>
              </a:spcBef>
            </a:pPr>
            <a:r>
              <a:rPr lang="hr-HR" sz="2000" i="1" dirty="0"/>
              <a:t>poslovni odnos između turističke agencije i ugostiteljskog objekta naziva se </a:t>
            </a:r>
            <a:r>
              <a:rPr lang="hr-HR" sz="2000" b="1" i="1" dirty="0">
                <a:solidFill>
                  <a:srgbClr val="FF0000"/>
                </a:solidFill>
              </a:rPr>
              <a:t>turističko </a:t>
            </a:r>
            <a:r>
              <a:rPr lang="hr-HR" sz="2000" b="1" i="1" dirty="0" smtClean="0">
                <a:solidFill>
                  <a:srgbClr val="FF0000"/>
                </a:solidFill>
              </a:rPr>
              <a:t>posredovanje</a:t>
            </a:r>
            <a:endParaRPr lang="hr-HR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trgovina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ugostiteljstvo </a:t>
            </a:r>
            <a:r>
              <a:rPr lang="hr-HR" sz="2200" b="1" dirty="0">
                <a:solidFill>
                  <a:srgbClr val="FF0000"/>
                </a:solidFill>
              </a:rPr>
              <a:t>je veliki potrošač različitih roba</a:t>
            </a:r>
            <a:r>
              <a:rPr lang="hr-HR" sz="2200" dirty="0"/>
              <a:t>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</a:t>
            </a:r>
            <a:r>
              <a:rPr lang="hr-HR" sz="2200" i="1" dirty="0" smtClean="0"/>
              <a:t>i pršut se režu </a:t>
            </a:r>
            <a:r>
              <a:rPr lang="hr-HR" sz="2200" i="1" dirty="0"/>
              <a:t>i </a:t>
            </a:r>
            <a:r>
              <a:rPr lang="hr-HR" sz="2200" i="1" dirty="0" smtClean="0"/>
              <a:t>poslužuju, 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>
                <a:solidFill>
                  <a:srgbClr val="FF0000"/>
                </a:solidFill>
              </a:rPr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</a:t>
            </a:r>
            <a:r>
              <a:rPr lang="hr-HR" sz="2200" b="1" dirty="0">
                <a:solidFill>
                  <a:srgbClr val="FF0000"/>
                </a:solidFill>
              </a:rPr>
              <a:t>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ugostiteljstvo je upućeno na trgovinu</a:t>
            </a:r>
            <a:r>
              <a:rPr lang="hr-HR" sz="2200" dirty="0"/>
              <a:t>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obrt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proizvodna, prometna i 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</a:t>
            </a:r>
            <a:r>
              <a:rPr lang="hr-HR" sz="2400" b="1" dirty="0">
                <a:solidFill>
                  <a:srgbClr val="FF0000"/>
                </a:solidFill>
              </a:rPr>
              <a:t>manji broj zaposlenih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manja proizvodnja </a:t>
            </a:r>
            <a:r>
              <a:rPr lang="hr-HR" sz="2400" dirty="0"/>
              <a:t>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obrtnici su bitni za ugostiteljstvo radi raznovrsnih </a:t>
            </a:r>
            <a:r>
              <a:rPr lang="hr-HR" sz="2400" b="1" dirty="0" smtClean="0">
                <a:solidFill>
                  <a:srgbClr val="FF0000"/>
                </a:solidFill>
              </a:rPr>
              <a:t>usluga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popravak </a:t>
            </a:r>
            <a:r>
              <a:rPr lang="hr-HR" sz="2400" dirty="0"/>
              <a:t>vodoinstalacija, elektroinstalacija, </a:t>
            </a:r>
            <a:r>
              <a:rPr lang="hr-HR" sz="2400" dirty="0" smtClean="0"/>
              <a:t>slastičari, pekari, praonice rublja, održavanje okoliša…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uglavnom </a:t>
            </a:r>
            <a:r>
              <a:rPr lang="hr-HR" sz="2400" dirty="0"/>
              <a:t>vezanim za održavanje ugostiteljskih objekata i dobavljanje </a:t>
            </a:r>
            <a:r>
              <a:rPr lang="hr-HR" sz="2400" dirty="0" smtClean="0"/>
              <a:t>namirnica</a:t>
            </a:r>
            <a:endParaRPr lang="hr-HR" sz="2400" dirty="0"/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brijača, fotografa, </a:t>
            </a:r>
            <a:r>
              <a:rPr lang="hr-HR" sz="2400" i="1" dirty="0" smtClean="0"/>
              <a:t>pekaru, slastičarnicu </a:t>
            </a:r>
            <a:r>
              <a:rPr lang="hr-HR" sz="2400" i="1" dirty="0"/>
              <a:t>i dr.</a:t>
            </a:r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industrija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49" b="7982"/>
          <a:stretch/>
        </p:blipFill>
        <p:spPr bwMode="auto">
          <a:xfrm>
            <a:off x="0" y="3414101"/>
            <a:ext cx="7020272" cy="344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3" r="1635" b="15916"/>
          <a:stretch/>
        </p:blipFill>
        <p:spPr bwMode="auto">
          <a:xfrm>
            <a:off x="1969821" y="23742"/>
            <a:ext cx="7186941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41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-93722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Ugostiteljstvo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te 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7504" y="1052736"/>
            <a:ext cx="734481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5" name="Group 4"/>
          <p:cNvGrpSpPr/>
          <p:nvPr/>
        </p:nvGrpSpPr>
        <p:grpSpPr>
          <a:xfrm>
            <a:off x="467544" y="1038961"/>
            <a:ext cx="8064896" cy="1309919"/>
            <a:chOff x="467544" y="1038961"/>
            <a:chExt cx="8064896" cy="1309919"/>
          </a:xfrm>
        </p:grpSpPr>
        <p:sp>
          <p:nvSpPr>
            <p:cNvPr id="16" name="Rectangle 15"/>
            <p:cNvSpPr/>
            <p:nvPr/>
          </p:nvSpPr>
          <p:spPr>
            <a:xfrm>
              <a:off x="7452320" y="1038961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544" y="1484784"/>
              <a:ext cx="806489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7544" y="1916832"/>
              <a:ext cx="309634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1965090"/>
            <a:ext cx="7992888" cy="864096"/>
            <a:chOff x="467544" y="1965090"/>
            <a:chExt cx="7992888" cy="864096"/>
          </a:xfrm>
        </p:grpSpPr>
        <p:sp>
          <p:nvSpPr>
            <p:cNvPr id="19" name="Rectangle 18"/>
            <p:cNvSpPr/>
            <p:nvPr/>
          </p:nvSpPr>
          <p:spPr>
            <a:xfrm>
              <a:off x="3563888" y="1965090"/>
              <a:ext cx="489654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544" y="2397138"/>
              <a:ext cx="684076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544" y="2348880"/>
            <a:ext cx="8496943" cy="1296144"/>
            <a:chOff x="467544" y="2348880"/>
            <a:chExt cx="8496943" cy="1296144"/>
          </a:xfrm>
        </p:grpSpPr>
        <p:sp>
          <p:nvSpPr>
            <p:cNvPr id="21" name="Rectangle 20"/>
            <p:cNvSpPr/>
            <p:nvPr/>
          </p:nvSpPr>
          <p:spPr>
            <a:xfrm>
              <a:off x="7308304" y="2348880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544" y="2829186"/>
              <a:ext cx="8496943" cy="815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</a:t>
            </a:r>
            <a:r>
              <a:rPr lang="hr-HR" sz="2200" i="1" dirty="0" smtClean="0"/>
              <a:t>i pršut se režu </a:t>
            </a:r>
            <a:r>
              <a:rPr lang="hr-HR" sz="2200" i="1" dirty="0"/>
              <a:t>i </a:t>
            </a:r>
            <a:r>
              <a:rPr lang="hr-HR" sz="2200" i="1" dirty="0" smtClean="0"/>
              <a:t>poslužuju, </a:t>
            </a:r>
            <a:r>
              <a:rPr lang="hr-HR" sz="2200" i="1" dirty="0"/>
              <a:t>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</a:t>
            </a:r>
            <a:r>
              <a:rPr lang="hr-HR" dirty="0" err="1" smtClean="0"/>
              <a:t>najbitnija</a:t>
            </a:r>
            <a:r>
              <a:rPr lang="hr-HR" dirty="0" smtClean="0"/>
              <a:t>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396536" cy="6165304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>
                <a:latin typeface="Calibri" panose="020F0502020204030204" pitchFamily="34" charset="0"/>
                <a:cs typeface="Calibri" panose="020F0502020204030204" pitchFamily="34" charset="0"/>
              </a:rPr>
              <a:t>Što je trgovina?</a:t>
            </a:r>
          </a:p>
          <a:p>
            <a:pPr lvl="1">
              <a:spcBef>
                <a:spcPts val="0"/>
              </a:spcBef>
            </a:pPr>
            <a:r>
              <a:rPr lang="hr-HR" sz="2200" b="1" i="1" dirty="0" smtClean="0">
                <a:solidFill>
                  <a:srgbClr val="FF0000"/>
                </a:solidFill>
              </a:rPr>
              <a:t>posredništvo</a:t>
            </a:r>
            <a:r>
              <a:rPr lang="hr-HR" sz="2200" i="1" dirty="0" smtClean="0"/>
              <a:t> </a:t>
            </a:r>
            <a:r>
              <a:rPr lang="hr-HR" sz="2200" i="1" dirty="0"/>
              <a:t>između proizvođača i potrošača</a:t>
            </a:r>
          </a:p>
          <a:p>
            <a:pPr lvl="0">
              <a:spcBef>
                <a:spcPts val="60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Kako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ugostiteljstvo ovisi o trgovini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ugostiteljstvo </a:t>
            </a:r>
            <a:r>
              <a:rPr lang="hr-HR" sz="2200" b="1" i="1" dirty="0">
                <a:solidFill>
                  <a:srgbClr val="FF0000"/>
                </a:solidFill>
              </a:rPr>
              <a:t>ovisi o trgovini </a:t>
            </a:r>
            <a:r>
              <a:rPr lang="hr-HR" sz="2200" i="1" dirty="0"/>
              <a:t>kod nabave robe za proizvodnju</a:t>
            </a:r>
          </a:p>
          <a:p>
            <a:pPr lvl="1">
              <a:spcBef>
                <a:spcPts val="0"/>
              </a:spcBef>
            </a:pPr>
            <a:r>
              <a:rPr lang="hr-HR" sz="2200" b="1" i="1" dirty="0">
                <a:solidFill>
                  <a:srgbClr val="FF0000"/>
                </a:solidFill>
              </a:rPr>
              <a:t>nestašica pojedinih roba</a:t>
            </a:r>
            <a:r>
              <a:rPr lang="hr-HR" sz="2200" i="1" dirty="0"/>
              <a:t> može značajno utjecati na ugostiteljsku ponudu </a:t>
            </a:r>
          </a:p>
          <a:p>
            <a:pPr lvl="0">
              <a:spcBef>
                <a:spcPts val="60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Kako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se poslužuju namirnice u ugostiteljstvu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 smtClean="0"/>
              <a:t>uglavnom se </a:t>
            </a:r>
            <a:r>
              <a:rPr lang="hr-HR" sz="2200" b="1" i="1" dirty="0" smtClean="0">
                <a:solidFill>
                  <a:srgbClr val="FF0000"/>
                </a:solidFill>
              </a:rPr>
              <a:t>ne </a:t>
            </a:r>
            <a:r>
              <a:rPr lang="hr-HR" sz="2200" b="1" i="1" dirty="0">
                <a:solidFill>
                  <a:srgbClr val="FF0000"/>
                </a:solidFill>
              </a:rPr>
              <a:t>poslužuju u izvornom obliku ili pakiranju </a:t>
            </a:r>
            <a:r>
              <a:rPr lang="hr-HR" sz="2200" i="1" dirty="0"/>
              <a:t>u kojem dolaze </a:t>
            </a:r>
          </a:p>
          <a:p>
            <a:pPr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Kako su obrti vezani za ugostiteljstvo? Nabroj neke primjere.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uglavnom </a:t>
            </a:r>
            <a:r>
              <a:rPr lang="hr-HR" sz="2200" i="1" dirty="0" smtClean="0"/>
              <a:t>su vezanim </a:t>
            </a:r>
            <a:r>
              <a:rPr lang="hr-HR" sz="2200" i="1" dirty="0"/>
              <a:t>za održavanje ugostiteljskih objekata i dobavljanje namirnica</a:t>
            </a:r>
          </a:p>
          <a:p>
            <a:pPr lvl="0"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Koja je razlika između obrta i industrije?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za razliku od obrta, industrija zapošljava </a:t>
            </a:r>
            <a:r>
              <a:rPr lang="hr-HR" sz="2200" b="1" i="1" dirty="0">
                <a:solidFill>
                  <a:srgbClr val="FF0000"/>
                </a:solidFill>
              </a:rPr>
              <a:t>veći broj radnika </a:t>
            </a:r>
            <a:r>
              <a:rPr lang="hr-HR" sz="2200" i="1" dirty="0"/>
              <a:t>i </a:t>
            </a:r>
            <a:r>
              <a:rPr lang="hr-HR" sz="2200" b="1" i="1" dirty="0">
                <a:solidFill>
                  <a:srgbClr val="FF0000"/>
                </a:solidFill>
              </a:rPr>
              <a:t>proizvodi serijski </a:t>
            </a:r>
            <a:r>
              <a:rPr lang="hr-HR" sz="2200" i="1" dirty="0"/>
              <a:t>veći broj proizvoda</a:t>
            </a:r>
          </a:p>
          <a:p>
            <a:pPr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Koja industrija je najbitnija za ugostiteljstvo?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 smtClean="0"/>
              <a:t>industrija </a:t>
            </a:r>
            <a:r>
              <a:rPr lang="hr-HR" sz="2200" i="1" dirty="0"/>
              <a:t>hrane i </a:t>
            </a:r>
            <a:r>
              <a:rPr lang="hr-HR" sz="2200" i="1" dirty="0" smtClean="0"/>
              <a:t>pića</a:t>
            </a:r>
            <a:endParaRPr lang="hr-HR" sz="2200" i="1" dirty="0"/>
          </a:p>
          <a:p>
            <a:pPr lvl="0"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Što je to hotelska industrija?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hoteli s više od 1000 postelja, restauracije s većim brojem sjedala i dr. </a:t>
            </a:r>
          </a:p>
        </p:txBody>
      </p:sp>
    </p:spTree>
    <p:extLst>
      <p:ext uri="{BB962C8B-B14F-4D97-AF65-F5344CB8AC3E}">
        <p14:creationId xmlns:p14="http://schemas.microsoft.com/office/powerpoint/2010/main" val="12766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glavni nositelj turističke ponude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ugostiteljstvo </a:t>
            </a:r>
            <a:r>
              <a:rPr lang="hr-HR" sz="2400" dirty="0" smtClean="0"/>
              <a:t>je povezano s raznim granama gospodarstva, ali najviše</a:t>
            </a:r>
            <a:r>
              <a:rPr lang="hr-HR" sz="2400" b="1" dirty="0" smtClean="0">
                <a:solidFill>
                  <a:srgbClr val="FF0000"/>
                </a:solidFill>
              </a:rPr>
              <a:t> ovisi o turizmu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razlikujemo turizam kao </a:t>
            </a:r>
            <a:r>
              <a:rPr lang="hr-HR" sz="2400" b="1" dirty="0" smtClean="0">
                <a:solidFill>
                  <a:srgbClr val="FF0000"/>
                </a:solidFill>
              </a:rPr>
              <a:t>društvenu pojavu </a:t>
            </a:r>
            <a:r>
              <a:rPr lang="hr-HR" sz="2400" dirty="0" smtClean="0"/>
              <a:t>i kao </a:t>
            </a:r>
            <a:r>
              <a:rPr lang="hr-HR" sz="2400" b="1" dirty="0" smtClean="0">
                <a:solidFill>
                  <a:srgbClr val="FF0000"/>
                </a:solidFill>
              </a:rPr>
              <a:t>gospodarsku djelatnost</a:t>
            </a:r>
          </a:p>
          <a:p>
            <a:pPr lvl="1">
              <a:spcBef>
                <a:spcPts val="600"/>
              </a:spcBef>
            </a:pPr>
            <a:r>
              <a:rPr lang="hr-HR" sz="2400" b="1" dirty="0"/>
              <a:t>turizam kao </a:t>
            </a:r>
            <a:r>
              <a:rPr lang="hr-HR" sz="2400" b="1" dirty="0">
                <a:solidFill>
                  <a:srgbClr val="FF0000"/>
                </a:solidFill>
              </a:rPr>
              <a:t>društvena pojava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obuhvaća </a:t>
            </a:r>
            <a:r>
              <a:rPr lang="hr-HR" sz="2400" b="1" dirty="0"/>
              <a:t>putovanja, kretanja </a:t>
            </a:r>
            <a:r>
              <a:rPr lang="hr-HR" sz="2400" dirty="0"/>
              <a:t>(promet) pojedinca i skupine koji privremeno napuštaju mjesto svoga stalnog boravka, </a:t>
            </a:r>
            <a:r>
              <a:rPr lang="hr-HR" sz="2400" b="1" dirty="0"/>
              <a:t>putuju</a:t>
            </a:r>
            <a:r>
              <a:rPr lang="hr-HR" sz="2400" dirty="0"/>
              <a:t> i </a:t>
            </a:r>
            <a:r>
              <a:rPr lang="hr-HR" sz="2400" b="1" dirty="0"/>
              <a:t>posjećuju</a:t>
            </a:r>
            <a:r>
              <a:rPr lang="hr-HR" sz="2400" dirty="0"/>
              <a:t> turistička mjesta te </a:t>
            </a:r>
            <a:r>
              <a:rPr lang="hr-HR" sz="2400" b="1" dirty="0"/>
              <a:t>borave</a:t>
            </a:r>
            <a:r>
              <a:rPr lang="hr-HR" sz="2400" dirty="0"/>
              <a:t> u njima</a:t>
            </a:r>
          </a:p>
          <a:p>
            <a:pPr lvl="1">
              <a:spcBef>
                <a:spcPts val="600"/>
              </a:spcBef>
            </a:pPr>
            <a:r>
              <a:rPr lang="hr-HR" sz="2400" b="1" dirty="0"/>
              <a:t>turizam kao </a:t>
            </a:r>
            <a:r>
              <a:rPr lang="hr-HR" sz="2400" b="1" dirty="0">
                <a:solidFill>
                  <a:srgbClr val="FF0000"/>
                </a:solidFill>
              </a:rPr>
              <a:t>gospodarska djelatnost </a:t>
            </a:r>
            <a:r>
              <a:rPr lang="hr-HR" sz="2400" dirty="0"/>
              <a:t>sastoji se od </a:t>
            </a:r>
            <a:r>
              <a:rPr lang="hr-HR" sz="2400" b="1" dirty="0"/>
              <a:t>pružanja raznovrsnih usluga </a:t>
            </a:r>
            <a:r>
              <a:rPr lang="hr-HR" sz="2400" dirty="0"/>
              <a:t>u vezi s prometom domaćih i stranih turista i to na gospodarskoj osnovi (uz naplatu)</a:t>
            </a:r>
          </a:p>
          <a:p>
            <a:pPr lvl="0">
              <a:spcBef>
                <a:spcPts val="1800"/>
              </a:spcBef>
            </a:pPr>
            <a:r>
              <a:rPr lang="hr-HR" sz="2400" b="1" dirty="0"/>
              <a:t>ugostiteljstvo je </a:t>
            </a:r>
            <a:r>
              <a:rPr lang="hr-HR" sz="2400" b="1" dirty="0">
                <a:solidFill>
                  <a:srgbClr val="FF0000"/>
                </a:solidFill>
              </a:rPr>
              <a:t>najvažniji čimbenik </a:t>
            </a:r>
            <a:r>
              <a:rPr lang="hr-HR" sz="2400" b="1" dirty="0"/>
              <a:t>koji može </a:t>
            </a:r>
            <a:r>
              <a:rPr lang="hr-HR" sz="2400" b="1" dirty="0">
                <a:solidFill>
                  <a:srgbClr val="FF0000"/>
                </a:solidFill>
              </a:rPr>
              <a:t>unaprijediti turizam </a:t>
            </a:r>
            <a:r>
              <a:rPr lang="hr-HR" sz="2400" b="1" dirty="0"/>
              <a:t>kao društvenu i gospodarsku djelatnost u određenom turističkom mjestu, kraju ili </a:t>
            </a:r>
            <a:r>
              <a:rPr lang="hr-HR" sz="2400" b="1" dirty="0" smtClean="0"/>
              <a:t>državi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544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glavni nositelj turističke ponude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8174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ugostiteljstvo je</a:t>
            </a:r>
            <a:r>
              <a:rPr lang="hr-HR" sz="2400" b="1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receptiva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ugostiteljski </a:t>
            </a:r>
            <a:r>
              <a:rPr lang="hr-HR" sz="2400" dirty="0"/>
              <a:t>objekti koji </a:t>
            </a:r>
            <a:r>
              <a:rPr lang="hr-HR" sz="2400" b="1" dirty="0"/>
              <a:t>prihvaćaju</a:t>
            </a:r>
            <a:r>
              <a:rPr lang="hr-HR" sz="2400" dirty="0"/>
              <a:t> i </a:t>
            </a:r>
            <a:r>
              <a:rPr lang="hr-HR" sz="2400" b="1" dirty="0"/>
              <a:t>ugošćuju turiste </a:t>
            </a:r>
            <a:endParaRPr lang="hr-HR" sz="2400" b="1" dirty="0" smtClean="0"/>
          </a:p>
          <a:p>
            <a:pPr lvl="1">
              <a:spcBef>
                <a:spcPts val="600"/>
              </a:spcBef>
            </a:pPr>
            <a:r>
              <a:rPr lang="hr-HR" sz="2400" dirty="0" smtClean="0"/>
              <a:t>svaki </a:t>
            </a:r>
            <a:r>
              <a:rPr lang="hr-HR" sz="2400" dirty="0"/>
              <a:t>dolazak turista u neko mjesto </a:t>
            </a:r>
            <a:r>
              <a:rPr lang="hr-HR" sz="2400" b="1" dirty="0" smtClean="0"/>
              <a:t>uključuje</a:t>
            </a:r>
            <a:r>
              <a:rPr lang="hr-HR" sz="2400" dirty="0" smtClean="0"/>
              <a:t> i </a:t>
            </a:r>
            <a:r>
              <a:rPr lang="hr-HR" sz="2400" b="1" dirty="0"/>
              <a:t>korištenje ugostiteljskih usluga </a:t>
            </a:r>
            <a:r>
              <a:rPr lang="hr-HR" sz="2400" dirty="0"/>
              <a:t>– prehrana, smještaj, zabava, rekreacija…</a:t>
            </a:r>
          </a:p>
          <a:p>
            <a:pPr>
              <a:spcBef>
                <a:spcPts val="1800"/>
              </a:spcBef>
            </a:pPr>
            <a:r>
              <a:rPr lang="hr-HR" sz="2400" dirty="0"/>
              <a:t>turist koji dođe u Hrvatsku, potroši </a:t>
            </a:r>
            <a:r>
              <a:rPr lang="hr-HR" sz="2400" b="1" dirty="0">
                <a:solidFill>
                  <a:srgbClr val="FF0000"/>
                </a:solidFill>
              </a:rPr>
              <a:t>80%</a:t>
            </a:r>
            <a:r>
              <a:rPr lang="hr-HR" sz="2400" b="1" dirty="0"/>
              <a:t> sredstava namijenjenih turističkoj potrošnji </a:t>
            </a:r>
            <a:r>
              <a:rPr lang="hr-HR" sz="2400" dirty="0" smtClean="0"/>
              <a:t>(</a:t>
            </a:r>
            <a:r>
              <a:rPr lang="hr-HR" sz="2400" b="1" dirty="0" smtClean="0">
                <a:solidFill>
                  <a:srgbClr val="FF0000"/>
                </a:solidFill>
              </a:rPr>
              <a:t>20</a:t>
            </a:r>
            <a:r>
              <a:rPr lang="hr-HR" sz="2400" b="1" dirty="0">
                <a:solidFill>
                  <a:srgbClr val="FF0000"/>
                </a:solidFill>
              </a:rPr>
              <a:t>% ostaje nepotrošeno </a:t>
            </a:r>
            <a:r>
              <a:rPr lang="hr-HR" sz="2400" dirty="0"/>
              <a:t>– slaba ponuda, premalo zabave i </a:t>
            </a:r>
            <a:r>
              <a:rPr lang="hr-HR" sz="2400" dirty="0" smtClean="0"/>
              <a:t>razonode)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prosječna dnevna potrošnja turista u Hrvatskoj je </a:t>
            </a:r>
            <a:r>
              <a:rPr lang="hr-HR" sz="2400" b="1" dirty="0" smtClean="0">
                <a:solidFill>
                  <a:srgbClr val="FF0000"/>
                </a:solidFill>
              </a:rPr>
              <a:t>66 € </a:t>
            </a:r>
            <a:r>
              <a:rPr lang="hr-HR" sz="2000" i="1" dirty="0" smtClean="0"/>
              <a:t>(TOMAS 2014.)</a:t>
            </a:r>
            <a:endParaRPr lang="hr-HR" sz="2400" i="1" dirty="0" smtClean="0"/>
          </a:p>
          <a:p>
            <a:pPr lvl="1">
              <a:spcBef>
                <a:spcPts val="0"/>
              </a:spcBef>
            </a:pPr>
            <a:r>
              <a:rPr lang="hr-HR" sz="2400" dirty="0" smtClean="0"/>
              <a:t>55% smještaj, 18% prehrana, 27% ostale usluge</a:t>
            </a:r>
            <a:endParaRPr lang="hr-HR" sz="2400" dirty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baza turizma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jer osigurava turistima egzistencijalne potrebe (prehrana i stanovanje) i više (zabava, relaksacija, odmor, istraživanje…)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89893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Funkcije ugostiteljstva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25252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 smtClean="0"/>
              <a:t>funkcija ugostiteljstva kao gospodarske djelatnosti odnosi se na  njegovu </a:t>
            </a:r>
            <a:r>
              <a:rPr lang="hr-HR" sz="2400" b="1" dirty="0" smtClean="0"/>
              <a:t>ulogu</a:t>
            </a:r>
            <a:r>
              <a:rPr lang="hr-HR" sz="2400" dirty="0" smtClean="0"/>
              <a:t> i </a:t>
            </a:r>
            <a:r>
              <a:rPr lang="hr-HR" sz="2400" b="1" dirty="0" smtClean="0"/>
              <a:t>obveze</a:t>
            </a:r>
            <a:r>
              <a:rPr lang="hr-HR" sz="2400" dirty="0" smtClean="0"/>
              <a:t> koje su propisane u osnivačkom aktu poduzeća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ugostiteljska poduzeća </a:t>
            </a:r>
            <a:r>
              <a:rPr lang="hr-HR" sz="2400" dirty="0" smtClean="0"/>
              <a:t>posluju preko svojih </a:t>
            </a:r>
            <a:r>
              <a:rPr lang="hr-HR" sz="2400" b="1" dirty="0" smtClean="0">
                <a:solidFill>
                  <a:srgbClr val="FF0000"/>
                </a:solidFill>
              </a:rPr>
              <a:t>poslovnih jedinica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koje mogu biti hoteli</a:t>
            </a:r>
            <a:r>
              <a:rPr lang="hr-HR" sz="2400" dirty="0"/>
              <a:t>, restauracije, kavane, </a:t>
            </a:r>
            <a:r>
              <a:rPr lang="hr-HR" sz="2400" dirty="0" smtClean="0"/>
              <a:t>barovi i dr.</a:t>
            </a:r>
          </a:p>
          <a:p>
            <a:pPr lvl="0">
              <a:spcBef>
                <a:spcPts val="1800"/>
              </a:spcBef>
              <a:buFont typeface="Courier New"/>
              <a:buChar char="-"/>
            </a:pPr>
            <a:r>
              <a:rPr lang="hr-HR" sz="2400" b="1" dirty="0" smtClean="0">
                <a:ea typeface="Calibri"/>
                <a:cs typeface="Times New Roman"/>
              </a:rPr>
              <a:t>temeljne funkcije ugostiteljstva: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 smtClean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smještaja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hrane, pića i napitaka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aktivne i pasivne rekreacije i zabave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kongresnih, konferencijskih i sličnih usluga</a:t>
            </a:r>
          </a:p>
          <a:p>
            <a:pPr lvl="0">
              <a:spcBef>
                <a:spcPts val="1800"/>
              </a:spcBef>
              <a:buFont typeface="Courier New"/>
              <a:buChar char="-"/>
            </a:pPr>
            <a:r>
              <a:rPr lang="hr-HR" sz="2400" dirty="0" smtClean="0">
                <a:ea typeface="Calibri"/>
                <a:cs typeface="Times New Roman"/>
              </a:rPr>
              <a:t>temeljne funkcije ugostiteljstva dijele se u </a:t>
            </a:r>
            <a:r>
              <a:rPr lang="hr-HR" sz="2400" b="1" dirty="0" smtClean="0">
                <a:ea typeface="Calibri"/>
                <a:cs typeface="Times New Roman"/>
              </a:rPr>
              <a:t>dvije skupine</a:t>
            </a:r>
            <a:r>
              <a:rPr lang="hr-HR" sz="2400" dirty="0" smtClean="0">
                <a:ea typeface="Calibri"/>
                <a:cs typeface="Times New Roman"/>
              </a:rPr>
              <a:t>:</a:t>
            </a:r>
            <a:endParaRPr lang="hr-HR" sz="2400" dirty="0">
              <a:ea typeface="Calibri"/>
              <a:cs typeface="Times New Roman"/>
            </a:endParaRP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ekonomsko-komercijalne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društvene </a:t>
            </a:r>
            <a:r>
              <a:rPr lang="hr-HR" sz="2400" dirty="0">
                <a:ea typeface="Calibri"/>
                <a:cs typeface="Times New Roman"/>
              </a:rPr>
              <a:t>ili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neekonomske </a:t>
            </a:r>
            <a:r>
              <a:rPr lang="hr-HR" sz="2400" dirty="0" smtClean="0">
                <a:ea typeface="Calibri"/>
                <a:cs typeface="Times New Roman"/>
              </a:rPr>
              <a:t>funkcije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33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Ekonomsko-komercijalne funkcije ugostiteljstva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252520" cy="6021288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ekonomsko-komercijalne funkcije ugostiteljstva su: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proizvodna funkcija</a:t>
            </a:r>
            <a:r>
              <a:rPr lang="hr-HR" b="1" dirty="0"/>
              <a:t> </a:t>
            </a:r>
            <a:r>
              <a:rPr lang="hr-HR" sz="2400" dirty="0" smtClean="0"/>
              <a:t>– proizvodnja </a:t>
            </a:r>
            <a:r>
              <a:rPr lang="hr-HR" sz="2400" dirty="0"/>
              <a:t>materijalnih </a:t>
            </a:r>
            <a:r>
              <a:rPr lang="hr-HR" sz="2400" dirty="0" smtClean="0"/>
              <a:t>usluga, toplih </a:t>
            </a:r>
            <a:r>
              <a:rPr lang="hr-HR" sz="2400" dirty="0"/>
              <a:t>i </a:t>
            </a:r>
            <a:r>
              <a:rPr lang="hr-HR" sz="2400" dirty="0" smtClean="0"/>
              <a:t>hladnih </a:t>
            </a:r>
            <a:r>
              <a:rPr lang="hr-HR" sz="2400" dirty="0"/>
              <a:t>jela, </a:t>
            </a:r>
            <a:r>
              <a:rPr lang="hr-HR" sz="2400" dirty="0" smtClean="0"/>
              <a:t>slastica </a:t>
            </a:r>
            <a:r>
              <a:rPr lang="hr-HR" sz="2400" dirty="0"/>
              <a:t>i </a:t>
            </a:r>
            <a:r>
              <a:rPr lang="hr-HR" sz="2400" dirty="0" smtClean="0"/>
              <a:t>napitaka</a:t>
            </a:r>
            <a:endParaRPr lang="hr-HR" sz="2400" dirty="0"/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prodajna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usluge </a:t>
            </a:r>
            <a:r>
              <a:rPr lang="hr-HR" sz="2400" dirty="0"/>
              <a:t>se </a:t>
            </a:r>
            <a:r>
              <a:rPr lang="hr-HR" sz="2400" u="sng" dirty="0"/>
              <a:t>najprije prodaju a zatim pripremaju</a:t>
            </a:r>
          </a:p>
          <a:p>
            <a:pPr lvl="2"/>
            <a:r>
              <a:rPr lang="hr-HR" dirty="0"/>
              <a:t>odvija se na 2 načina</a:t>
            </a:r>
          </a:p>
          <a:p>
            <a:pPr lvl="3">
              <a:spcBef>
                <a:spcPts val="0"/>
              </a:spcBef>
            </a:pPr>
            <a:r>
              <a:rPr lang="hr-HR" sz="2400" dirty="0"/>
              <a:t>osobno u ugostiteljskom objektu</a:t>
            </a:r>
          </a:p>
          <a:p>
            <a:pPr lvl="3">
              <a:spcBef>
                <a:spcPts val="0"/>
              </a:spcBef>
            </a:pPr>
            <a:r>
              <a:rPr lang="hr-HR" sz="2400" dirty="0"/>
              <a:t>posredstvom putničke </a:t>
            </a:r>
            <a:r>
              <a:rPr lang="hr-HR" sz="2400" dirty="0" smtClean="0"/>
              <a:t>agencije </a:t>
            </a:r>
            <a:r>
              <a:rPr lang="hr-HR" sz="2400" i="1" dirty="0" smtClean="0"/>
              <a:t>(domaće </a:t>
            </a:r>
            <a:r>
              <a:rPr lang="hr-HR" sz="2400" i="1" dirty="0"/>
              <a:t>ili </a:t>
            </a:r>
            <a:r>
              <a:rPr lang="hr-HR" sz="2400" i="1" dirty="0" smtClean="0"/>
              <a:t>strane)</a:t>
            </a:r>
            <a:endParaRPr lang="hr-HR" sz="2400" i="1" dirty="0"/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uslužna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slijedi nakon prodajne i proizvodne 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zabavna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postaje sve važnija u </a:t>
            </a:r>
            <a:r>
              <a:rPr lang="hr-HR" sz="2400" dirty="0" smtClean="0"/>
              <a:t>ugostiteljstvu – organiziranje plesova, zabava, društvenim igrama, koncerata…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rekreativna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sz="2400" dirty="0"/>
              <a:t>– odvija se organizirano u ugostiteljskim objektima (hotelima</a:t>
            </a:r>
            <a:r>
              <a:rPr lang="hr-HR" sz="2400" dirty="0" smtClean="0"/>
              <a:t>, kampovima </a:t>
            </a:r>
            <a:r>
              <a:rPr lang="hr-HR" sz="2400" dirty="0"/>
              <a:t>i sl.), a rekreaciju vode </a:t>
            </a:r>
            <a:r>
              <a:rPr lang="hr-HR" sz="2400" b="1" dirty="0"/>
              <a:t>stručne osobe </a:t>
            </a:r>
            <a:r>
              <a:rPr lang="hr-HR" sz="2400" dirty="0"/>
              <a:t>zvane </a:t>
            </a:r>
            <a:r>
              <a:rPr lang="hr-HR" sz="2400" b="1" dirty="0" smtClean="0"/>
              <a:t>animatori </a:t>
            </a:r>
            <a:r>
              <a:rPr lang="hr-HR" sz="2400" dirty="0" smtClean="0"/>
              <a:t>– sportska natjecanja, škole ronjenja, plivanja, jedrenja…</a:t>
            </a:r>
            <a:endParaRPr lang="hr-HR" sz="4800" dirty="0" smtClean="0"/>
          </a:p>
        </p:txBody>
      </p:sp>
    </p:spTree>
    <p:extLst>
      <p:ext uri="{BB962C8B-B14F-4D97-AF65-F5344CB8AC3E}">
        <p14:creationId xmlns:p14="http://schemas.microsoft.com/office/powerpoint/2010/main" val="6338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Društvene ili neekonomske funkcije ugostiteljstva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43602"/>
          </a:xfrm>
        </p:spPr>
        <p:txBody>
          <a:bodyPr>
            <a:noAutofit/>
          </a:bodyPr>
          <a:lstStyle/>
          <a:p>
            <a:pPr lvl="0"/>
            <a:r>
              <a:rPr lang="hr-HR" sz="2600" dirty="0"/>
              <a:t>odnosi se na </a:t>
            </a:r>
            <a:r>
              <a:rPr lang="hr-HR" sz="2600" b="1" dirty="0">
                <a:solidFill>
                  <a:srgbClr val="FF0000"/>
                </a:solidFill>
              </a:rPr>
              <a:t>organiziranje raznih društvenih aktivnosti u ugostiteljskom objektu </a:t>
            </a:r>
            <a:r>
              <a:rPr lang="hr-HR" sz="2600" dirty="0"/>
              <a:t>(npr. izložbe, humanitarni koncerti, aukcije, predavanja, sportskih događanja i sl.)</a:t>
            </a:r>
          </a:p>
          <a:p>
            <a:pPr lvl="0">
              <a:spcBef>
                <a:spcPts val="1800"/>
              </a:spcBef>
            </a:pPr>
            <a:r>
              <a:rPr lang="hr-HR" sz="2600" dirty="0"/>
              <a:t>ugostiteljski objekti </a:t>
            </a:r>
            <a:r>
              <a:rPr lang="hr-HR" sz="2600" b="1" dirty="0">
                <a:solidFill>
                  <a:srgbClr val="FF0000"/>
                </a:solidFill>
              </a:rPr>
              <a:t>jeftino</a:t>
            </a:r>
            <a:r>
              <a:rPr lang="hr-HR" sz="2600" dirty="0">
                <a:solidFill>
                  <a:srgbClr val="FF0000"/>
                </a:solidFill>
              </a:rPr>
              <a:t> </a:t>
            </a:r>
            <a:r>
              <a:rPr lang="hr-HR" sz="2600" dirty="0"/>
              <a:t>ili </a:t>
            </a:r>
            <a:r>
              <a:rPr lang="hr-HR" sz="2600" b="1" dirty="0">
                <a:solidFill>
                  <a:srgbClr val="FF0000"/>
                </a:solidFill>
              </a:rPr>
              <a:t>besplatno</a:t>
            </a:r>
            <a:r>
              <a:rPr lang="hr-HR" sz="2600" dirty="0"/>
              <a:t> ustupaju svoje prostore (dvorane, sportske terene i sl</a:t>
            </a:r>
            <a:r>
              <a:rPr lang="hr-HR" sz="2600" dirty="0" smtClean="0"/>
              <a:t>.)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hotel ustupa svoju svečanu dvoranu za potrebe humanitarne aukcije i uz to donira besplatan catering za goste</a:t>
            </a:r>
            <a:endParaRPr lang="hr-HR" sz="2400" i="1" dirty="0"/>
          </a:p>
        </p:txBody>
      </p:sp>
      <p:pic>
        <p:nvPicPr>
          <p:cNvPr id="1026" name="Picture 2" descr="http://www.jelliffauctions.com/wp-content/uploads/2016/01/auction-bid-2-lg-gt_full_width_land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820744" cy="24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Ostale funkcije ugostiteljstva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643602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u ostale funkcije ugostiteljstva se ubrajaju:	</a:t>
            </a:r>
          </a:p>
          <a:p>
            <a:pPr lvl="1"/>
            <a:r>
              <a:rPr lang="hr-HR" sz="2400" dirty="0"/>
              <a:t>otvaranje </a:t>
            </a:r>
            <a:r>
              <a:rPr lang="hr-HR" sz="2400" b="1" dirty="0">
                <a:solidFill>
                  <a:srgbClr val="FF0000"/>
                </a:solidFill>
              </a:rPr>
              <a:t>novih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b="1" dirty="0">
                <a:solidFill>
                  <a:srgbClr val="FF0000"/>
                </a:solidFill>
              </a:rPr>
              <a:t>radnih mjesta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zapošljavanje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nezaposlenih</a:t>
            </a:r>
          </a:p>
          <a:p>
            <a:pPr lvl="1"/>
            <a:r>
              <a:rPr lang="hr-HR" sz="2400" dirty="0"/>
              <a:t>kao veliki potrošač, ugostiteljstvo </a:t>
            </a:r>
            <a:r>
              <a:rPr lang="hr-HR" sz="2400" b="1" dirty="0">
                <a:solidFill>
                  <a:srgbClr val="FF0000"/>
                </a:solidFill>
              </a:rPr>
              <a:t>stimulira trgovinu i proizvodnju</a:t>
            </a:r>
          </a:p>
          <a:p>
            <a:pPr lvl="1"/>
            <a:r>
              <a:rPr lang="hr-HR" sz="2400" dirty="0"/>
              <a:t>ugostiteljstvo je </a:t>
            </a:r>
            <a:r>
              <a:rPr lang="hr-HR" sz="2400" b="1" dirty="0">
                <a:solidFill>
                  <a:srgbClr val="FF0000"/>
                </a:solidFill>
              </a:rPr>
              <a:t>„nevidljivi izvoznik“</a:t>
            </a:r>
            <a:r>
              <a:rPr lang="hr-HR" sz="2400" dirty="0"/>
              <a:t> jer prodaje svoje usluge stranim gostima</a:t>
            </a:r>
          </a:p>
          <a:p>
            <a:pPr lvl="1"/>
            <a:r>
              <a:rPr lang="hr-HR" sz="2400" b="1" dirty="0">
                <a:solidFill>
                  <a:srgbClr val="FF0000"/>
                </a:solidFill>
              </a:rPr>
              <a:t>podiže životni standard</a:t>
            </a:r>
          </a:p>
          <a:p>
            <a:pPr lvl="1"/>
            <a:r>
              <a:rPr lang="hr-HR" sz="2400" dirty="0"/>
              <a:t>utječe na </a:t>
            </a:r>
            <a:r>
              <a:rPr lang="hr-HR" sz="2400" b="1" dirty="0">
                <a:solidFill>
                  <a:srgbClr val="FF0000"/>
                </a:solidFill>
              </a:rPr>
              <a:t>priliv novca </a:t>
            </a:r>
            <a:r>
              <a:rPr lang="hr-HR" sz="2400" dirty="0"/>
              <a:t>iz bogatih u siromašne krajeve</a:t>
            </a:r>
          </a:p>
          <a:p>
            <a:pPr lvl="1"/>
            <a:r>
              <a:rPr lang="hr-HR" sz="2400" dirty="0"/>
              <a:t>ugostiteljstvo </a:t>
            </a:r>
            <a:r>
              <a:rPr lang="hr-HR" sz="2400" b="1" dirty="0">
                <a:solidFill>
                  <a:srgbClr val="FF0000"/>
                </a:solidFill>
              </a:rPr>
              <a:t>pomaže razvoju turizma</a:t>
            </a:r>
          </a:p>
        </p:txBody>
      </p:sp>
    </p:spTree>
    <p:extLst>
      <p:ext uri="{BB962C8B-B14F-4D97-AF65-F5344CB8AC3E}">
        <p14:creationId xmlns:p14="http://schemas.microsoft.com/office/powerpoint/2010/main" val="263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>
                <a:solidFill>
                  <a:srgbClr val="FF0000"/>
                </a:solidFill>
              </a:rPr>
              <a:t>uslugama koje nisu klasične ugostiteljske usluge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/>
              <a:t>Ugostiteljstvo – glavni nositelj turističke ponude</a:t>
            </a:r>
            <a:r>
              <a:rPr lang="hr-HR" sz="2800" dirty="0" smtClean="0"/>
              <a:t>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dirty="0" smtClean="0"/>
              <a:t>ugostiteljstvo je najviše povezano s turizmom 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turizam kao </a:t>
            </a:r>
            <a:r>
              <a:rPr lang="hr-HR" sz="2200" b="1" dirty="0" smtClean="0">
                <a:solidFill>
                  <a:srgbClr val="FF0000"/>
                </a:solidFill>
              </a:rPr>
              <a:t>društvena pojava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gospodarska djelatnost</a:t>
            </a:r>
          </a:p>
          <a:p>
            <a:pPr lvl="1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turizam kao društvena pojava </a:t>
            </a:r>
            <a:r>
              <a:rPr lang="hr-HR" sz="2200" dirty="0"/>
              <a:t>obuhvaća </a:t>
            </a:r>
            <a:r>
              <a:rPr lang="hr-HR" sz="2200" dirty="0" smtClean="0"/>
              <a:t>putovanje i boravak ljudi izvan mjesta </a:t>
            </a:r>
            <a:r>
              <a:rPr lang="hr-HR" sz="2200" dirty="0"/>
              <a:t>svoga stalnog </a:t>
            </a:r>
            <a:r>
              <a:rPr lang="hr-HR" sz="2200" dirty="0" smtClean="0"/>
              <a:t>boravka</a:t>
            </a:r>
          </a:p>
          <a:p>
            <a:pPr lvl="1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turizam </a:t>
            </a:r>
            <a:r>
              <a:rPr lang="hr-HR" sz="2200" b="1" dirty="0">
                <a:solidFill>
                  <a:srgbClr val="FF0000"/>
                </a:solidFill>
              </a:rPr>
              <a:t>kao gospodarska djelatnost </a:t>
            </a:r>
            <a:r>
              <a:rPr lang="hr-HR" sz="2200" dirty="0" smtClean="0"/>
              <a:t>odnosi se na pružanje raznovrsnih usluga turistima (hrana, piće, zabava, rekreacija…)</a:t>
            </a:r>
          </a:p>
          <a:p>
            <a:pPr>
              <a:spcBef>
                <a:spcPts val="1200"/>
              </a:spcBef>
            </a:pPr>
            <a:r>
              <a:rPr lang="hr-HR" sz="2200" dirty="0" smtClean="0"/>
              <a:t>ugostiteljstvo kao </a:t>
            </a:r>
            <a:r>
              <a:rPr lang="hr-HR" sz="2200" b="1" dirty="0" smtClean="0">
                <a:solidFill>
                  <a:srgbClr val="FF0000"/>
                </a:solidFill>
              </a:rPr>
              <a:t>receptiva turizma </a:t>
            </a:r>
            <a:r>
              <a:rPr lang="hr-HR" sz="2200" dirty="0" smtClean="0"/>
              <a:t>– usluge smještaja (sposobnost primanja gostiju)</a:t>
            </a:r>
          </a:p>
          <a:p>
            <a:pPr>
              <a:spcBef>
                <a:spcPts val="1200"/>
              </a:spcBef>
            </a:pPr>
            <a:r>
              <a:rPr lang="hr-HR" sz="2200" dirty="0" smtClean="0"/>
              <a:t>ugostiteljstvo kao </a:t>
            </a:r>
            <a:r>
              <a:rPr lang="hr-HR" sz="2200" b="1" dirty="0" smtClean="0">
                <a:solidFill>
                  <a:srgbClr val="FF0000"/>
                </a:solidFill>
              </a:rPr>
              <a:t>materijalna baza turizma </a:t>
            </a:r>
            <a:r>
              <a:rPr lang="hr-HR" sz="2200" dirty="0" smtClean="0"/>
              <a:t>– osigurava egzistencijalne potrebe turistima – prehrana i smještaj, odmor, zabava…</a:t>
            </a:r>
          </a:p>
          <a:p>
            <a:pPr marL="0" indent="0">
              <a:spcBef>
                <a:spcPts val="1200"/>
              </a:spcBef>
              <a:buNone/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0394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Funkcije ugostiteljstva				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b="1" dirty="0"/>
              <a:t>temeljne funkcije ugostiteljstva: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smještaja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hrane, pića i napitaka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aktivne i pasivne rekreacije i zabave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b="1" dirty="0">
                <a:solidFill>
                  <a:srgbClr val="FF0000"/>
                </a:solidFill>
              </a:rPr>
              <a:t>kongresnih, konferencijskih i sličnih usluga</a:t>
            </a:r>
          </a:p>
          <a:p>
            <a:pPr lvl="0">
              <a:spcBef>
                <a:spcPts val="3000"/>
              </a:spcBef>
            </a:pPr>
            <a:r>
              <a:rPr lang="hr-HR" dirty="0" smtClean="0"/>
              <a:t>temeljne </a:t>
            </a:r>
            <a:r>
              <a:rPr lang="hr-HR" dirty="0"/>
              <a:t>funkcije ugostiteljstva dijele se u </a:t>
            </a:r>
            <a:r>
              <a:rPr lang="hr-HR" b="1" dirty="0"/>
              <a:t>dvije skupine</a:t>
            </a:r>
            <a:r>
              <a:rPr lang="hr-HR" dirty="0"/>
              <a:t>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ekonomsko-komercijalne </a:t>
            </a:r>
            <a:r>
              <a:rPr lang="hr-HR" dirty="0" smtClean="0"/>
              <a:t>funkcije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proizvodna, prodajna, uslužna, zabavna i rekreativna</a:t>
            </a:r>
            <a:endParaRPr lang="hr-HR" sz="2200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društvene</a:t>
            </a:r>
            <a:r>
              <a:rPr lang="hr-HR" dirty="0" smtClean="0"/>
              <a:t> </a:t>
            </a:r>
            <a:r>
              <a:rPr lang="hr-HR" dirty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neekonomske</a:t>
            </a:r>
          </a:p>
          <a:p>
            <a:pPr lvl="2">
              <a:spcBef>
                <a:spcPts val="600"/>
              </a:spcBef>
            </a:pPr>
            <a:r>
              <a:rPr lang="hr-HR" sz="2200" dirty="0"/>
              <a:t>organiziranje </a:t>
            </a:r>
            <a:r>
              <a:rPr lang="hr-HR" sz="2200" b="1" dirty="0"/>
              <a:t>raznih društvenih aktivnosti </a:t>
            </a:r>
            <a:r>
              <a:rPr lang="hr-HR" sz="2200" dirty="0"/>
              <a:t>u ugostiteljskom objektu (npr. izložbe, humanitarni koncerti, aukcije, predavanja, sportska događanja…)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ugostiteljski objekti </a:t>
            </a:r>
            <a:r>
              <a:rPr lang="hr-HR" sz="2200" b="1" dirty="0" smtClean="0">
                <a:solidFill>
                  <a:srgbClr val="FF0000"/>
                </a:solidFill>
              </a:rPr>
              <a:t>jeftino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ili </a:t>
            </a:r>
            <a:r>
              <a:rPr lang="hr-HR" sz="2200" b="1" dirty="0" smtClean="0">
                <a:solidFill>
                  <a:srgbClr val="FF0000"/>
                </a:solidFill>
              </a:rPr>
              <a:t>besplatno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ustupaju svoje prostore za razne društvene aktivnosti</a:t>
            </a:r>
          </a:p>
        </p:txBody>
      </p:sp>
    </p:spTree>
    <p:extLst>
      <p:ext uri="{BB962C8B-B14F-4D97-AF65-F5344CB8AC3E}">
        <p14:creationId xmlns:p14="http://schemas.microsoft.com/office/powerpoint/2010/main" val="17547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Ostale funkcije ugostiteljstva			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/>
            <a:r>
              <a:rPr lang="hr-HR" dirty="0"/>
              <a:t>u ostale funkcije ugostiteljstva se ubrajaju:	</a:t>
            </a:r>
          </a:p>
          <a:p>
            <a:pPr lvl="1"/>
            <a:r>
              <a:rPr lang="hr-HR" dirty="0"/>
              <a:t>otvaranje </a:t>
            </a:r>
            <a:r>
              <a:rPr lang="hr-HR" b="1" dirty="0">
                <a:solidFill>
                  <a:srgbClr val="FF0000"/>
                </a:solidFill>
              </a:rPr>
              <a:t>novih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radnih mjesta </a:t>
            </a:r>
            <a:r>
              <a:rPr lang="hr-HR" dirty="0"/>
              <a:t>i </a:t>
            </a:r>
            <a:r>
              <a:rPr lang="hr-HR" b="1" dirty="0">
                <a:solidFill>
                  <a:srgbClr val="FF0000"/>
                </a:solidFill>
              </a:rPr>
              <a:t>zapošljavanje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nezaposlenih</a:t>
            </a:r>
          </a:p>
          <a:p>
            <a:pPr lvl="1"/>
            <a:r>
              <a:rPr lang="hr-HR" dirty="0"/>
              <a:t>kao veliki potrošač, ugostiteljstvo </a:t>
            </a:r>
            <a:r>
              <a:rPr lang="hr-HR" b="1" dirty="0">
                <a:solidFill>
                  <a:srgbClr val="FF0000"/>
                </a:solidFill>
              </a:rPr>
              <a:t>stimulira trgovinu i proizvodnju</a:t>
            </a:r>
          </a:p>
          <a:p>
            <a:pPr lvl="1"/>
            <a:r>
              <a:rPr lang="hr-HR" dirty="0"/>
              <a:t>ugostiteljstvo je </a:t>
            </a:r>
            <a:r>
              <a:rPr lang="hr-HR" b="1" dirty="0">
                <a:solidFill>
                  <a:srgbClr val="FF0000"/>
                </a:solidFill>
              </a:rPr>
              <a:t>„nevidljivi izvoznik“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jer prodaje svoje usluge stranim gostima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podiže životni standard</a:t>
            </a:r>
          </a:p>
          <a:p>
            <a:pPr lvl="1"/>
            <a:r>
              <a:rPr lang="hr-HR" dirty="0"/>
              <a:t>utječe na </a:t>
            </a:r>
            <a:r>
              <a:rPr lang="hr-HR" b="1" dirty="0">
                <a:solidFill>
                  <a:srgbClr val="FF0000"/>
                </a:solidFill>
              </a:rPr>
              <a:t>priliv novca </a:t>
            </a:r>
            <a:r>
              <a:rPr lang="hr-HR" dirty="0"/>
              <a:t>iz bogatih u siromašne krajeve</a:t>
            </a:r>
          </a:p>
          <a:p>
            <a:pPr lvl="1"/>
            <a:r>
              <a:rPr lang="hr-HR" dirty="0"/>
              <a:t>ugostiteljstvo </a:t>
            </a:r>
            <a:r>
              <a:rPr lang="hr-HR" b="1" dirty="0">
                <a:solidFill>
                  <a:srgbClr val="FF0000"/>
                </a:solidFill>
              </a:rPr>
              <a:t>pomaže razvoju turizma</a:t>
            </a:r>
          </a:p>
        </p:txBody>
      </p:sp>
    </p:spTree>
    <p:extLst>
      <p:ext uri="{BB962C8B-B14F-4D97-AF65-F5344CB8AC3E}">
        <p14:creationId xmlns:p14="http://schemas.microsoft.com/office/powerpoint/2010/main" val="31019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   </a:t>
            </a:r>
            <a:r>
              <a:rPr lang="hr-HR" sz="2400" dirty="0" smtClean="0"/>
              <a:t>(</a:t>
            </a:r>
            <a:r>
              <a:rPr lang="hr-HR" sz="2400" dirty="0"/>
              <a:t>Ugostiteljstvo – glavni nositelj turističke ponude)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400" dirty="0" smtClean="0"/>
              <a:t>Koja su 2 načina razlikovanja turizma? Objasni pojedini.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Što znači da je ugostiteljstvo receptiva turizma, a što da je materijalna baza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se temeljne funkcije ugostiteljstva?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su skupine temeljnih funkcija ugostiteljstva?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su ekonomsko-komercijalne funkcije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Na što se odnosi društvena funkcija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Nabroj neke od ostalih funkcija turizma.</a:t>
            </a:r>
          </a:p>
        </p:txBody>
      </p:sp>
    </p:spTree>
    <p:extLst>
      <p:ext uri="{BB962C8B-B14F-4D97-AF65-F5344CB8AC3E}">
        <p14:creationId xmlns:p14="http://schemas.microsoft.com/office/powerpoint/2010/main" val="40681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Važnost ugostiteljstva u narodnom gospodarstvu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200" dirty="0" smtClean="0"/>
              <a:t>značenje ugostiteljstva u narodnom gospodarstvu: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zapošljavanje radne snage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ugostiteljstvo je </a:t>
            </a:r>
            <a:r>
              <a:rPr lang="hr-HR" sz="2000" b="1" dirty="0" smtClean="0">
                <a:solidFill>
                  <a:srgbClr val="FF0000"/>
                </a:solidFill>
              </a:rPr>
              <a:t>radno-intenzivna djelatnost</a:t>
            </a:r>
            <a:r>
              <a:rPr lang="hr-HR" sz="2000" dirty="0" smtClean="0"/>
              <a:t> – više koristi ljudski rad nego strojeve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turizam i „nevidljivi izvoz”</a:t>
            </a:r>
          </a:p>
          <a:p>
            <a:pPr marL="828000" lvl="2" indent="-216000"/>
            <a:r>
              <a:rPr lang="hr-HR" sz="2000" b="1" dirty="0" smtClean="0"/>
              <a:t>turisti plaćaju u stranoj valuti </a:t>
            </a:r>
            <a:r>
              <a:rPr lang="hr-HR" sz="2000" dirty="0" smtClean="0"/>
              <a:t>i na taj način olakšavaju zaradu (ne mora se izvozit i plaćat carina, prijevoz i dr.)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roba slabije kvalitete se može preradit i prodat, a inače se ne bi mogla izvest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robni promet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ugostiteljstvo je veliki potrošač i kupac različitih vrsta robe</a:t>
            </a:r>
          </a:p>
          <a:p>
            <a:pPr marL="828000" lvl="2" indent="-216000">
              <a:spcBef>
                <a:spcPts val="0"/>
              </a:spcBef>
            </a:pPr>
            <a:r>
              <a:rPr lang="hr-HR" dirty="0" smtClean="0"/>
              <a:t>npr. izgradnja hotela uključuje 35 različitih industrija – potiče razvoj drugih </a:t>
            </a:r>
            <a:r>
              <a:rPr lang="hr-HR" dirty="0" err="1" smtClean="0"/>
              <a:t>ind</a:t>
            </a:r>
            <a:r>
              <a:rPr lang="hr-HR" dirty="0" smtClean="0"/>
              <a:t>.</a:t>
            </a:r>
            <a:endParaRPr lang="hr-HR" sz="2000" dirty="0" smtClean="0"/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životni standard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pravilna prehrana poboljšava zdravlje ljudi – topli obrok na poslu u restoranu blizu radnog mjesta, večera nakon posla, </a:t>
            </a:r>
            <a:r>
              <a:rPr lang="hr-HR" sz="2000" dirty="0" err="1" smtClean="0"/>
              <a:t>catering</a:t>
            </a:r>
            <a:r>
              <a:rPr lang="hr-HR" sz="2000" dirty="0" smtClean="0"/>
              <a:t> </a:t>
            </a:r>
            <a:r>
              <a:rPr lang="hr-HR" sz="2000" i="1" dirty="0" smtClean="0"/>
              <a:t>(„vanjsko ugostiteljstvo”)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stvaranje novih materijalnih dobara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izgradnjom novih smještajnih objekata, restorana, hotela, ugostiteljstvo stvara nova materijalna dobra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međunarodno značenje turizma</a:t>
            </a:r>
          </a:p>
        </p:txBody>
      </p:sp>
    </p:spTree>
    <p:extLst>
      <p:ext uri="{BB962C8B-B14F-4D97-AF65-F5344CB8AC3E}">
        <p14:creationId xmlns:p14="http://schemas.microsoft.com/office/powerpoint/2010/main" val="4027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Osnove gospodarstva i njegove djelatnosti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GOSPODARSTVO</a:t>
            </a:r>
            <a:r>
              <a:rPr lang="hr-HR" sz="2400" dirty="0" smtClean="0"/>
              <a:t> je </a:t>
            </a:r>
            <a:r>
              <a:rPr lang="hr-HR" sz="2400" b="1" dirty="0" smtClean="0"/>
              <a:t>smišljena i organizirana ljudska djelatnost </a:t>
            </a:r>
            <a:r>
              <a:rPr lang="hr-HR" sz="2400" dirty="0" smtClean="0"/>
              <a:t>čiji je cilj </a:t>
            </a:r>
            <a:r>
              <a:rPr lang="hr-HR" sz="2400" b="1" dirty="0" smtClean="0"/>
              <a:t>povećanje proizvodnje </a:t>
            </a:r>
            <a:r>
              <a:rPr lang="hr-HR" sz="2400" dirty="0" smtClean="0"/>
              <a:t>(bogatstva) i </a:t>
            </a:r>
            <a:r>
              <a:rPr lang="hr-HR" sz="2400" b="1" dirty="0" smtClean="0"/>
              <a:t>korištenje materijalnih dobara i usluga </a:t>
            </a:r>
            <a:r>
              <a:rPr lang="hr-HR" sz="2400" dirty="0" smtClean="0"/>
              <a:t>koje trebaju zadovoljiti </a:t>
            </a:r>
            <a:r>
              <a:rPr lang="hr-HR" sz="2400" b="1" dirty="0" smtClean="0"/>
              <a:t>individualne i društvene potrebe</a:t>
            </a:r>
            <a:r>
              <a:rPr lang="hr-HR" sz="2400" dirty="0" smtClean="0"/>
              <a:t> stanovnika neke zemlje</a:t>
            </a:r>
          </a:p>
          <a:p>
            <a:pPr lvl="0"/>
            <a:r>
              <a:rPr lang="hr-HR" sz="2400" b="1" dirty="0" smtClean="0"/>
              <a:t>sektori gospodarskih djelatnosti: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primarni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</a:t>
            </a:r>
            <a:r>
              <a:rPr lang="hr-HR" sz="2000" i="1" dirty="0" smtClean="0"/>
              <a:t>poljoprivreda, ribarstvo, rudarstvo i šumarstvo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sekundarni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prerađivačke djelatnosti – </a:t>
            </a:r>
            <a:r>
              <a:rPr lang="hr-HR" sz="2000" i="1" dirty="0" smtClean="0"/>
              <a:t>industrija, građevinarstvo, energetika, brodogradnja i proizvodno obrtništvo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tercijarni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trgovina, ugostiteljstvo, bankarstvo, promet, financijsko posredovanje, uslužno zanatstvo…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kvartarni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znanost, školstvo, zdravstvo, obrana, kultura, socijalna skrb</a:t>
            </a:r>
            <a:r>
              <a:rPr lang="hr-HR" sz="2000" dirty="0" smtClean="0"/>
              <a:t>…</a:t>
            </a:r>
            <a:endParaRPr lang="hr-HR" sz="2400" dirty="0" smtClean="0"/>
          </a:p>
          <a:p>
            <a:pPr>
              <a:spcBef>
                <a:spcPts val="1800"/>
              </a:spcBef>
            </a:pPr>
            <a:r>
              <a:rPr lang="hr-HR" sz="2400" dirty="0" smtClean="0"/>
              <a:t>važnost jedne grane gospodarstva ovisi o tome koliko ona doprinosi razvoju drugih grana gospodarstva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-108520" y="908720"/>
            <a:ext cx="92890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lvl="0"/>
            <a:r>
              <a:rPr lang="hr-HR" sz="2800" b="1" dirty="0">
                <a:solidFill>
                  <a:srgbClr val="FF0000"/>
                </a:solidFill>
              </a:rPr>
              <a:t>GOSPODARSTVO</a:t>
            </a:r>
            <a:r>
              <a:rPr lang="hr-HR" sz="2800" dirty="0">
                <a:solidFill>
                  <a:schemeClr val="tx1"/>
                </a:solidFill>
              </a:rPr>
              <a:t> je ljudska djelatnost koju čine </a:t>
            </a:r>
            <a:r>
              <a:rPr lang="hr-HR" sz="2800" b="1" dirty="0">
                <a:solidFill>
                  <a:schemeClr val="tx1"/>
                </a:solidFill>
              </a:rPr>
              <a:t>proizvodnja, potrošnja </a:t>
            </a:r>
            <a:r>
              <a:rPr lang="hr-HR" sz="2800" dirty="0">
                <a:solidFill>
                  <a:schemeClr val="tx1"/>
                </a:solidFill>
              </a:rPr>
              <a:t>i</a:t>
            </a:r>
            <a:r>
              <a:rPr lang="hr-HR" sz="2800" b="1" dirty="0">
                <a:solidFill>
                  <a:schemeClr val="tx1"/>
                </a:solidFill>
              </a:rPr>
              <a:t> razmjena</a:t>
            </a:r>
          </a:p>
        </p:txBody>
      </p:sp>
    </p:spTree>
    <p:extLst>
      <p:ext uri="{BB962C8B-B14F-4D97-AF65-F5344CB8AC3E}">
        <p14:creationId xmlns:p14="http://schemas.microsoft.com/office/powerpoint/2010/main" val="8546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/>
              <a:t>Osnove gospodarstva i njegove djelatnosti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/>
              <a:t>društveno-materijalni </a:t>
            </a:r>
            <a:r>
              <a:rPr lang="hr-HR" sz="2400" dirty="0" smtClean="0"/>
              <a:t>život prolazi kroz 4 faze: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proizvodnja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raspodjela (raspodjela zarade)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razmjena (kupnja i prodaja)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potrošnja – osobna, opća i zajednička 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opća i zajednička potrošnja </a:t>
            </a:r>
            <a:r>
              <a:rPr lang="hr-HR" sz="2400" dirty="0" smtClean="0"/>
              <a:t>je potrošnja za potrebe izgradnje i održavanja različitih komunalnih potreba </a:t>
            </a:r>
            <a:r>
              <a:rPr lang="hr-HR" sz="2400" i="1" dirty="0" smtClean="0"/>
              <a:t>(prometnice, vodovod, škole, razne javne ustanove) </a:t>
            </a:r>
            <a:r>
              <a:rPr lang="hr-HR" sz="2400" dirty="0" smtClean="0"/>
              <a:t>i za državne potrebe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BDP – bruto društveni proizvod </a:t>
            </a:r>
            <a:r>
              <a:rPr lang="hr-HR" sz="2400" dirty="0" smtClean="0"/>
              <a:t>– zbroj </a:t>
            </a:r>
            <a:r>
              <a:rPr lang="hr-HR" sz="2400" b="1" dirty="0" smtClean="0"/>
              <a:t>svih materijalnih dobara i usluga stvorenih u jednoj godini </a:t>
            </a:r>
            <a:r>
              <a:rPr lang="hr-HR" sz="2400" dirty="0" smtClean="0"/>
              <a:t>u djelatnostima neke države (uključuje troškove i novostvorene proizvode i usluge)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ND – nacionalni dohodak </a:t>
            </a:r>
            <a:r>
              <a:rPr lang="hr-HR" sz="2400" dirty="0" smtClean="0"/>
              <a:t>– </a:t>
            </a:r>
            <a:r>
              <a:rPr lang="hr-HR" sz="2400" b="1" dirty="0" smtClean="0"/>
              <a:t>novostvorena vrijednost </a:t>
            </a:r>
            <a:r>
              <a:rPr lang="hr-HR" sz="2400" dirty="0" smtClean="0"/>
              <a:t>koja je nastala u nekoj državi nakon što se odbiju troškovi proizvodnje i dr. troškovi</a:t>
            </a:r>
          </a:p>
        </p:txBody>
      </p:sp>
    </p:spTree>
    <p:extLst>
      <p:ext uri="{BB962C8B-B14F-4D97-AF65-F5344CB8AC3E}">
        <p14:creationId xmlns:p14="http://schemas.microsoft.com/office/powerpoint/2010/main" val="38910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200" dirty="0" smtClean="0"/>
              <a:t>Osnove gospodarstva i njegove djelatnosti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GOSPODARSTVO</a:t>
            </a:r>
            <a:r>
              <a:rPr lang="hr-HR" sz="2400" dirty="0" smtClean="0"/>
              <a:t> je ljudska </a:t>
            </a:r>
            <a:r>
              <a:rPr lang="hr-HR" sz="2400" dirty="0"/>
              <a:t>djelatnost koju čine </a:t>
            </a:r>
            <a:r>
              <a:rPr lang="hr-HR" sz="2400" b="1" dirty="0"/>
              <a:t>proizvodnja, potrošnja </a:t>
            </a:r>
            <a:r>
              <a:rPr lang="hr-HR" sz="2400" dirty="0"/>
              <a:t>i</a:t>
            </a:r>
            <a:r>
              <a:rPr lang="hr-HR" sz="2400" b="1" dirty="0"/>
              <a:t> razmjena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sektori gospodarskih djelatnosti: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primarni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</a:t>
            </a:r>
            <a:r>
              <a:rPr lang="hr-HR" sz="2000" i="1" dirty="0" smtClean="0"/>
              <a:t>poljoprivreda, ribarstvo, rudarstvo i šumarstvo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sekundarni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prerađivačke djelatnosti – </a:t>
            </a:r>
            <a:r>
              <a:rPr lang="hr-HR" sz="2000" i="1" dirty="0" smtClean="0"/>
              <a:t>industrija, građevinarstvo, energetika, brodogradnja i proizvodno obrtništvo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tercijarni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trgovina, ugostiteljstvo, bankarstvo, promet, financijsko posredovanje, uslužno zanatstvo…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kvartarni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znanost, školstvo, zdravstvo, obrana, kultura, socijalna skrb</a:t>
            </a:r>
            <a:r>
              <a:rPr lang="hr-HR" sz="2000" dirty="0" smtClean="0"/>
              <a:t>…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5952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2800" dirty="0"/>
              <a:t>Osnove gospodarstva i njegove </a:t>
            </a:r>
            <a:r>
              <a:rPr lang="hr-HR" sz="2800" dirty="0" smtClean="0"/>
              <a:t>djelatnosti 		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/>
              <a:t>društveno-materijalni </a:t>
            </a:r>
            <a:r>
              <a:rPr lang="hr-HR" sz="2400" dirty="0" smtClean="0"/>
              <a:t>život prolazi kroz 4 faze: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proizvodnja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raspodjela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razmjena (kupnja i prodaja)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potrošnja – osobna, opća i zajednička 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opća i zajednička potrošnja </a:t>
            </a:r>
            <a:r>
              <a:rPr lang="hr-HR" sz="2400" dirty="0" smtClean="0"/>
              <a:t>je potrošnja za potrebe izgradnje i održavanja različitih komunalnih potreba (prometnice, vodovod, škole, razne javne ustanove) i za državne potrebe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BDP – bruto društveni proizvod </a:t>
            </a:r>
            <a:r>
              <a:rPr lang="hr-HR" sz="2400" dirty="0" smtClean="0"/>
              <a:t>– zbroj svih materijalnih dobara i usluga stvorenih u jednoj godini u djelatnostima neke države (uključuje troškove i novostvorene proizvode i usluge)</a:t>
            </a:r>
          </a:p>
        </p:txBody>
      </p:sp>
    </p:spTree>
    <p:extLst>
      <p:ext uri="{BB962C8B-B14F-4D97-AF65-F5344CB8AC3E}">
        <p14:creationId xmlns:p14="http://schemas.microsoft.com/office/powerpoint/2010/main" val="31582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proizvodna </a:t>
            </a:r>
            <a:r>
              <a:rPr lang="hr-HR" sz="3500" dirty="0" smtClean="0"/>
              <a:t>ili </a:t>
            </a:r>
            <a:r>
              <a:rPr lang="hr-HR" sz="3500" dirty="0" smtClean="0"/>
              <a:t>uslužna djelatnost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smještaja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prehrane, napitaka i pića 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pića, zabave, hrane i napitaka 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aktivne rekreacije 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		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173" y="576064"/>
            <a:ext cx="9252520" cy="6165304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100" b="1" dirty="0"/>
              <a:t>ugostiteljstvo</a:t>
            </a:r>
            <a:r>
              <a:rPr lang="hr-HR" sz="2100" dirty="0"/>
              <a:t> – </a:t>
            </a:r>
            <a:r>
              <a:rPr lang="hr-HR" sz="2100" b="1" dirty="0">
                <a:solidFill>
                  <a:srgbClr val="FF0000"/>
                </a:solidFill>
              </a:rPr>
              <a:t>uslužna</a:t>
            </a:r>
            <a:r>
              <a:rPr lang="hr-HR" sz="2100" dirty="0"/>
              <a:t> i </a:t>
            </a:r>
            <a:r>
              <a:rPr lang="hr-HR" sz="2100" b="1" dirty="0">
                <a:solidFill>
                  <a:srgbClr val="FF0000"/>
                </a:solidFill>
              </a:rPr>
              <a:t>proizvodna</a:t>
            </a:r>
            <a:r>
              <a:rPr lang="hr-HR" sz="2100" dirty="0"/>
              <a:t> </a:t>
            </a:r>
            <a:r>
              <a:rPr lang="hr-HR" sz="2100" b="1" dirty="0">
                <a:solidFill>
                  <a:srgbClr val="FF0000"/>
                </a:solidFill>
              </a:rPr>
              <a:t>djelatnost</a:t>
            </a:r>
            <a:r>
              <a:rPr lang="hr-HR" sz="2100" dirty="0"/>
              <a:t> koja se bavi </a:t>
            </a:r>
            <a:r>
              <a:rPr lang="hr-HR" sz="2100" b="1" dirty="0">
                <a:solidFill>
                  <a:srgbClr val="FF0000"/>
                </a:solidFill>
              </a:rPr>
              <a:t>prodajom</a:t>
            </a:r>
            <a:r>
              <a:rPr lang="hr-HR" sz="2100" dirty="0"/>
              <a:t>, </a:t>
            </a:r>
            <a:r>
              <a:rPr lang="hr-HR" sz="2100" b="1" dirty="0">
                <a:solidFill>
                  <a:srgbClr val="FF0000"/>
                </a:solidFill>
              </a:rPr>
              <a:t>pripremom</a:t>
            </a:r>
            <a:r>
              <a:rPr lang="hr-HR" sz="2100" dirty="0"/>
              <a:t> i </a:t>
            </a:r>
            <a:r>
              <a:rPr lang="hr-HR" sz="2100" b="1" dirty="0">
                <a:solidFill>
                  <a:srgbClr val="FF0000"/>
                </a:solidFill>
              </a:rPr>
              <a:t>posluživanjem</a:t>
            </a:r>
            <a:r>
              <a:rPr lang="hr-HR" sz="2100" dirty="0"/>
              <a:t> raznovrsne hrane, napitaka i pića te  pružanjem </a:t>
            </a:r>
            <a:r>
              <a:rPr lang="hr-HR" sz="2100" b="1" dirty="0">
                <a:solidFill>
                  <a:srgbClr val="FF0000"/>
                </a:solidFill>
              </a:rPr>
              <a:t>usluga smještaja </a:t>
            </a:r>
            <a:r>
              <a:rPr lang="hr-HR" sz="2100" dirty="0"/>
              <a:t>u posebno pripremljenim sobama i apartmanima te pružanjem </a:t>
            </a:r>
            <a:r>
              <a:rPr lang="hr-HR" sz="2100" b="1" dirty="0">
                <a:solidFill>
                  <a:srgbClr val="FF0000"/>
                </a:solidFill>
              </a:rPr>
              <a:t>usluga zabave </a:t>
            </a:r>
            <a:r>
              <a:rPr lang="hr-HR" sz="2100" dirty="0"/>
              <a:t>i </a:t>
            </a:r>
            <a:r>
              <a:rPr lang="hr-HR" sz="2100" b="1" dirty="0">
                <a:solidFill>
                  <a:srgbClr val="FF0000"/>
                </a:solidFill>
              </a:rPr>
              <a:t>rekreacije</a:t>
            </a:r>
            <a:r>
              <a:rPr lang="hr-HR" sz="2100" dirty="0"/>
              <a:t> i njihovom prodajom u ugostiteljskom </a:t>
            </a:r>
            <a:r>
              <a:rPr lang="hr-HR" sz="2100" dirty="0" smtClean="0"/>
              <a:t>objektu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</a:t>
            </a:r>
            <a:r>
              <a:rPr lang="hr-HR" sz="21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100" dirty="0" smtClean="0"/>
              <a:t>– </a:t>
            </a:r>
            <a:r>
              <a:rPr lang="hr-HR" sz="2100" b="1" dirty="0" smtClean="0"/>
              <a:t>priprema</a:t>
            </a:r>
            <a:r>
              <a:rPr lang="hr-HR" sz="21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</a:t>
            </a:r>
            <a:r>
              <a:rPr lang="hr-HR" sz="2100" b="1" dirty="0" smtClean="0">
                <a:solidFill>
                  <a:srgbClr val="FF0000"/>
                </a:solidFill>
              </a:rPr>
              <a:t>kao</a:t>
            </a:r>
            <a:r>
              <a:rPr lang="hr-HR" sz="2100" dirty="0" smtClean="0">
                <a:solidFill>
                  <a:srgbClr val="FF0000"/>
                </a:solidFill>
              </a:rPr>
              <a:t> </a:t>
            </a:r>
            <a:r>
              <a:rPr lang="hr-HR" sz="21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100" dirty="0" smtClean="0"/>
              <a:t>– </a:t>
            </a:r>
            <a:r>
              <a:rPr lang="hr-HR" sz="2100" b="1" dirty="0" smtClean="0"/>
              <a:t>posluživanje</a:t>
            </a:r>
            <a:r>
              <a:rPr lang="hr-HR" sz="2100" dirty="0" smtClean="0"/>
              <a:t> hrane, pića i napitaka te </a:t>
            </a:r>
            <a:r>
              <a:rPr lang="hr-HR" sz="2100" b="1" dirty="0" smtClean="0"/>
              <a:t>usluge</a:t>
            </a:r>
            <a:r>
              <a:rPr lang="hr-HR" sz="2100" dirty="0" smtClean="0"/>
              <a:t> </a:t>
            </a:r>
            <a:r>
              <a:rPr lang="hr-HR" sz="21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zahtjeva </a:t>
            </a:r>
            <a:r>
              <a:rPr lang="hr-HR" sz="2100" b="1" dirty="0">
                <a:solidFill>
                  <a:srgbClr val="FF0000"/>
                </a:solidFill>
              </a:rPr>
              <a:t>puno ljudskog rada </a:t>
            </a:r>
            <a:r>
              <a:rPr lang="hr-HR" sz="2100" dirty="0"/>
              <a:t>jer se u proizvodnji i posluživanju </a:t>
            </a:r>
            <a:r>
              <a:rPr lang="hr-HR" sz="2100" b="1" dirty="0">
                <a:solidFill>
                  <a:srgbClr val="FF0000"/>
                </a:solidFill>
              </a:rPr>
              <a:t>koristi malo strojnog rada</a:t>
            </a:r>
            <a:endParaRPr lang="hr-HR" sz="2100" dirty="0" smtClean="0"/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ugostiteljske djelatnosti su: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hotelijerstvo</a:t>
            </a:r>
            <a:r>
              <a:rPr lang="hr-HR" sz="2100" dirty="0" smtClean="0"/>
              <a:t> – usluge smještaja u hotelima, motelima, pansionima… 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restauraterstvo</a:t>
            </a:r>
            <a:r>
              <a:rPr lang="hr-HR" sz="21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barovi</a:t>
            </a:r>
            <a:r>
              <a:rPr lang="hr-HR" sz="21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animacija</a:t>
            </a:r>
            <a:r>
              <a:rPr lang="hr-HR" sz="2100" dirty="0" smtClean="0"/>
              <a:t> – usluge aktivne rekreacije </a:t>
            </a:r>
            <a:endParaRPr lang="hr-HR"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(sposobnost prihvaćanja gostiju)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koje primaju goste</a:t>
            </a: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iz kojih dolaze gosti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964381" y="4926965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4926965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946918" y="5048633"/>
            <a:ext cx="1107289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1067</TotalTime>
  <Words>3672</Words>
  <Application>Microsoft Office PowerPoint</Application>
  <PresentationFormat>On-screen Show (4:3)</PresentationFormat>
  <Paragraphs>351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bijela_tema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Ugostiteljske djelatnosti</vt:lpstr>
      <vt:lpstr>Ugostiteljstvo          (plan ploče)</vt:lpstr>
      <vt:lpstr>Ugostiteljstvo i turizam</vt:lpstr>
      <vt:lpstr>Ugostiteljstvo i turizam</vt:lpstr>
      <vt:lpstr>Ugostiteljstvo i turizam        (plan ploče)</vt:lpstr>
      <vt:lpstr>Ugostiteljstvo i putničke agencije</vt:lpstr>
      <vt:lpstr>Ugostiteljstvo i putničke agencije</vt:lpstr>
      <vt:lpstr>Okvirni ugovor</vt:lpstr>
      <vt:lpstr>Ugovor o alotmanu</vt:lpstr>
      <vt:lpstr>Ugovor o zakupu kapaciteta</vt:lpstr>
      <vt:lpstr>Provizija putničke agencije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(plan ploče)</vt:lpstr>
      <vt:lpstr>Ugostiteljstvo i trgovina, obrti i industrija  (plan ploče)</vt:lpstr>
      <vt:lpstr>Ponovimo (Ugostiteljstvo kao gosp. djelatnost)</vt:lpstr>
      <vt:lpstr>Ponovimo</vt:lpstr>
      <vt:lpstr>Ugostiteljstvo – glavni nositelj turističke ponude</vt:lpstr>
      <vt:lpstr>Ugostiteljstvo – glavni nositelj turističke ponude</vt:lpstr>
      <vt:lpstr>Funkcije ugostiteljstva</vt:lpstr>
      <vt:lpstr>Ekonomsko-komercijalne funkcije ugostiteljstva</vt:lpstr>
      <vt:lpstr>Društvene ili neekonomske funkcije ugostiteljstva</vt:lpstr>
      <vt:lpstr>Ostale funkcije ugostiteljstva</vt:lpstr>
      <vt:lpstr>Ugostiteljstvo – glavni nositelj turističke ponude  (plan ploče)</vt:lpstr>
      <vt:lpstr>Funkcije ugostiteljstva      (plan ploče)</vt:lpstr>
      <vt:lpstr>Ostale funkcije ugostiteljstva     (plan ploče)</vt:lpstr>
      <vt:lpstr>Ponovimo    (Ugostiteljstvo – glavni nositelj turističke ponude)</vt:lpstr>
      <vt:lpstr>Važnost ugostiteljstva u narodnom gospodarstvu</vt:lpstr>
      <vt:lpstr>Osnove gospodarstva i njegove djelatnosti</vt:lpstr>
      <vt:lpstr>Osnove gospodarstva i njegove djelatnosti</vt:lpstr>
      <vt:lpstr>Osnove gospodarstva i njegove djelatnosti   (plan ploče)</vt:lpstr>
      <vt:lpstr>Osnove gospodarstva i njegove djelatnosti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150</cp:revision>
  <dcterms:created xsi:type="dcterms:W3CDTF">2016-09-01T16:32:16Z</dcterms:created>
  <dcterms:modified xsi:type="dcterms:W3CDTF">2017-09-27T11:10:22Z</dcterms:modified>
</cp:coreProperties>
</file>