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6" r:id="rId2"/>
    <p:sldId id="370" r:id="rId3"/>
    <p:sldId id="371" r:id="rId4"/>
    <p:sldId id="372" r:id="rId5"/>
    <p:sldId id="373" r:id="rId6"/>
    <p:sldId id="374" r:id="rId7"/>
    <p:sldId id="375" r:id="rId8"/>
    <p:sldId id="359" r:id="rId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57517" autoAdjust="0"/>
  </p:normalViewPr>
  <p:slideViewPr>
    <p:cSldViewPr>
      <p:cViewPr varScale="1">
        <p:scale>
          <a:sx n="75" d="100"/>
          <a:sy n="7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13.10.2019.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croatia.hr/sites/default/files/styles/image_full_width/public/2017-12/Kornati_Milan-Babi%C4%87-EDT.jpg?itok=M4Yef4sX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9487" y="4663330"/>
            <a:ext cx="9154988" cy="21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www.dalmacijaski.com/images/stories/novosti/2014/08/begovo/begovorazdolj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992" y="2185045"/>
            <a:ext cx="9143999" cy="24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farm2.static.flickr.com/1907/45536975222_ec6139d562_b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3518" y="0"/>
            <a:ext cx="9163050" cy="21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470025"/>
          </a:xfrm>
        </p:spPr>
        <p:txBody>
          <a:bodyPr>
            <a:noAutofit/>
          </a:bodyPr>
          <a:lstStyle/>
          <a:p>
            <a:r>
              <a:rPr lang="hr-H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HRVATSKE GEOGRAFSKE, POVIJESNE I UPRAVNE REGIJE</a:t>
            </a:r>
            <a:endParaRPr lang="hr-H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185045"/>
            <a:ext cx="914953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3518" y="4663330"/>
            <a:ext cx="914953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2" y="0"/>
            <a:ext cx="6715108" cy="67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406" y="4214818"/>
            <a:ext cx="4140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1406" y="5214950"/>
            <a:ext cx="2952000" cy="72000"/>
          </a:xfrm>
          <a:prstGeom prst="rect">
            <a:avLst/>
          </a:prstGeom>
          <a:solidFill>
            <a:srgbClr val="FFD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71406" y="6215082"/>
            <a:ext cx="3744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71406" y="3786190"/>
            <a:ext cx="5214974" cy="2985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r-HR" sz="2800" b="1" dirty="0" smtClean="0"/>
              <a:t>panonsko-peripanonska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54% površine / 67% st.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hr-HR" sz="2800" b="1" dirty="0" smtClean="0"/>
              <a:t>gorsko-</a:t>
            </a:r>
            <a:r>
              <a:rPr lang="hr-HR" sz="2800" b="1" dirty="0" err="1" smtClean="0"/>
              <a:t>kotlinska</a:t>
            </a:r>
            <a:endParaRPr lang="hr-HR" sz="2800" b="1" dirty="0" smtClean="0"/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14% površine / 2% st.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hr-HR" sz="2800" b="1" dirty="0" smtClean="0"/>
              <a:t>primorska (jadranska)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32% površine / 31% st.</a:t>
            </a:r>
            <a:endParaRPr lang="hr-HR" sz="2800" dirty="0"/>
          </a:p>
        </p:txBody>
      </p:sp>
      <p:sp>
        <p:nvSpPr>
          <p:cNvPr id="5" name="Naslov 3"/>
          <p:cNvSpPr txBox="1">
            <a:spLocks/>
          </p:cNvSpPr>
          <p:nvPr/>
        </p:nvSpPr>
        <p:spPr>
          <a:xfrm>
            <a:off x="142876" y="142876"/>
            <a:ext cx="4071934" cy="92867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REGIJE HRVATSKE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35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5"/>
          <a:stretch/>
        </p:blipFill>
        <p:spPr bwMode="auto">
          <a:xfrm>
            <a:off x="269858" y="2177181"/>
            <a:ext cx="8617029" cy="46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FF0000"/>
                </a:solidFill>
              </a:rPr>
              <a:t>PANONSKO – PERIPANONSKA </a:t>
            </a:r>
            <a:r>
              <a:rPr lang="hr-HR" b="1" dirty="0" smtClean="0">
                <a:solidFill>
                  <a:srgbClr val="FF0000"/>
                </a:solidFill>
              </a:rPr>
              <a:t>HRVATSKA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1525612"/>
          </a:xfrm>
        </p:spPr>
        <p:txBody>
          <a:bodyPr numCol="3">
            <a:noAutofit/>
          </a:bodyPr>
          <a:lstStyle/>
          <a:p>
            <a:pPr lvl="1"/>
            <a:r>
              <a:rPr lang="hr-HR" sz="2000" dirty="0" smtClean="0"/>
              <a:t>Međimurje</a:t>
            </a:r>
          </a:p>
          <a:p>
            <a:pPr lvl="1"/>
            <a:r>
              <a:rPr lang="hr-HR" sz="2000" dirty="0" smtClean="0"/>
              <a:t>Podravina</a:t>
            </a:r>
          </a:p>
          <a:p>
            <a:pPr lvl="1"/>
            <a:r>
              <a:rPr lang="hr-HR" sz="2000" dirty="0" smtClean="0"/>
              <a:t>Hrvatsko zagorje</a:t>
            </a:r>
          </a:p>
          <a:p>
            <a:pPr lvl="1"/>
            <a:r>
              <a:rPr lang="hr-HR" sz="2000" dirty="0" smtClean="0"/>
              <a:t>Pokuplje</a:t>
            </a:r>
          </a:p>
          <a:p>
            <a:pPr lvl="1"/>
            <a:r>
              <a:rPr lang="hr-HR" sz="2000" dirty="0" smtClean="0"/>
              <a:t>Turopolje</a:t>
            </a:r>
          </a:p>
          <a:p>
            <a:pPr lvl="1"/>
            <a:r>
              <a:rPr lang="hr-HR" sz="2000" dirty="0" smtClean="0"/>
              <a:t>Moslavina</a:t>
            </a:r>
          </a:p>
          <a:p>
            <a:pPr lvl="1"/>
            <a:r>
              <a:rPr lang="hr-HR" sz="2000" dirty="0" smtClean="0"/>
              <a:t>Kordun</a:t>
            </a:r>
          </a:p>
          <a:p>
            <a:pPr lvl="1"/>
            <a:r>
              <a:rPr lang="hr-HR" sz="2000" dirty="0" smtClean="0"/>
              <a:t>Banovina</a:t>
            </a:r>
          </a:p>
          <a:p>
            <a:pPr lvl="1"/>
            <a:r>
              <a:rPr lang="hr-HR" sz="2000" dirty="0" smtClean="0"/>
              <a:t>Posavina</a:t>
            </a:r>
          </a:p>
          <a:p>
            <a:pPr lvl="1"/>
            <a:r>
              <a:rPr lang="hr-HR" sz="2000" dirty="0" smtClean="0"/>
              <a:t>Baranja</a:t>
            </a:r>
          </a:p>
          <a:p>
            <a:pPr lvl="1"/>
            <a:r>
              <a:rPr lang="hr-HR" sz="2000" dirty="0" smtClean="0"/>
              <a:t>Srijem</a:t>
            </a:r>
          </a:p>
          <a:p>
            <a:pPr lvl="1"/>
            <a:r>
              <a:rPr lang="hr-HR" sz="2000" dirty="0" smtClean="0"/>
              <a:t>Slavonija</a:t>
            </a:r>
          </a:p>
        </p:txBody>
      </p:sp>
    </p:spTree>
    <p:extLst>
      <p:ext uri="{BB962C8B-B14F-4D97-AF65-F5344CB8AC3E}">
        <p14:creationId xmlns:p14="http://schemas.microsoft.com/office/powerpoint/2010/main" val="184285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 b="1" dirty="0" smtClean="0">
                <a:solidFill>
                  <a:srgbClr val="FF0000"/>
                </a:solidFill>
              </a:rPr>
              <a:t>GORSKO – KOTLINSKA HRVATSKA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792088"/>
          </a:xfrm>
        </p:spPr>
        <p:txBody>
          <a:bodyPr numCol="3">
            <a:noAutofit/>
          </a:bodyPr>
          <a:lstStyle/>
          <a:p>
            <a:pPr lvl="1"/>
            <a:r>
              <a:rPr lang="hr-HR" sz="2000" dirty="0" smtClean="0"/>
              <a:t>Gorski kotar </a:t>
            </a:r>
          </a:p>
          <a:p>
            <a:pPr lvl="1"/>
            <a:r>
              <a:rPr lang="hr-HR" sz="2000" dirty="0" smtClean="0"/>
              <a:t>Lika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2676" r="7659" b="12678"/>
          <a:stretch/>
        </p:blipFill>
        <p:spPr bwMode="auto">
          <a:xfrm>
            <a:off x="2196356" y="764704"/>
            <a:ext cx="6727676" cy="583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6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 b="1" dirty="0" smtClean="0">
                <a:solidFill>
                  <a:srgbClr val="FF0000"/>
                </a:solidFill>
              </a:rPr>
              <a:t>PRIMORSKA (JADRANSKA) HRVATSKA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64"/>
          <a:stretch/>
        </p:blipFill>
        <p:spPr bwMode="auto">
          <a:xfrm>
            <a:off x="1559759" y="669753"/>
            <a:ext cx="7476737" cy="60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04" y="4073356"/>
            <a:ext cx="2565152" cy="270192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lvl="1" indent="-252000"/>
            <a:r>
              <a:rPr lang="hr-HR" sz="2000" dirty="0" smtClean="0"/>
              <a:t>Istra</a:t>
            </a:r>
          </a:p>
          <a:p>
            <a:pPr marL="0" lvl="1" indent="-252000"/>
            <a:r>
              <a:rPr lang="hr-HR" sz="2000" dirty="0" smtClean="0"/>
              <a:t>Kvarner</a:t>
            </a:r>
          </a:p>
          <a:p>
            <a:pPr marL="0" lvl="1" indent="-252000"/>
            <a:r>
              <a:rPr lang="hr-HR" sz="2000" dirty="0" smtClean="0"/>
              <a:t>Dalmacija</a:t>
            </a:r>
          </a:p>
          <a:p>
            <a:pPr marL="0" lvl="1" indent="-252000"/>
            <a:r>
              <a:rPr lang="hr-HR" sz="2000" dirty="0" smtClean="0"/>
              <a:t>Konavle</a:t>
            </a:r>
          </a:p>
          <a:p>
            <a:pPr marL="0" lvl="1" indent="-252000"/>
            <a:r>
              <a:rPr lang="hr-HR" sz="2000" dirty="0" smtClean="0"/>
              <a:t>Dalmatinska zagora</a:t>
            </a:r>
          </a:p>
          <a:p>
            <a:pPr marL="0" lvl="1" indent="-252000"/>
            <a:r>
              <a:rPr lang="hr-HR" sz="2000" dirty="0" smtClean="0"/>
              <a:t>Bukovica</a:t>
            </a:r>
          </a:p>
          <a:p>
            <a:pPr marL="0" lvl="1" indent="-252000"/>
            <a:r>
              <a:rPr lang="hr-HR" sz="2000" dirty="0" smtClean="0"/>
              <a:t>Ravni kotari</a:t>
            </a:r>
          </a:p>
        </p:txBody>
      </p:sp>
    </p:spTree>
    <p:extLst>
      <p:ext uri="{BB962C8B-B14F-4D97-AF65-F5344CB8AC3E}">
        <p14:creationId xmlns:p14="http://schemas.microsoft.com/office/powerpoint/2010/main" val="252858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32" y="19721"/>
            <a:ext cx="6715024" cy="687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19721"/>
            <a:ext cx="5256584" cy="672975"/>
          </a:xfrm>
        </p:spPr>
        <p:txBody>
          <a:bodyPr>
            <a:normAutofit/>
          </a:bodyPr>
          <a:lstStyle/>
          <a:p>
            <a:pPr lvl="0" algn="l"/>
            <a:r>
              <a:rPr lang="hr-HR" sz="3600" b="1" dirty="0" smtClean="0">
                <a:solidFill>
                  <a:srgbClr val="FF0000"/>
                </a:solidFill>
              </a:rPr>
              <a:t>TRADICIONALNE REGIJE</a:t>
            </a:r>
            <a:endParaRPr lang="hr-HR" sz="3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1804" y="620688"/>
            <a:ext cx="2565152" cy="6082580"/>
          </a:xfrm>
          <a:prstGeom prst="rect">
            <a:avLst/>
          </a:prstGeom>
          <a:noFill/>
          <a:effectLst/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Međimurje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Hrvatsko zagorje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Podravina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Prigorje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Moslavina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Slavonija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Baranja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Srijem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Turopolje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Banovina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Kordun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Gorski kotar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Hrvatsko primorje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Istra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Lika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Krbava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Ravni kotari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Zagora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Poneretvlje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Dubrovnik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Dalmacija</a:t>
            </a:r>
            <a:endParaRPr lang="hr-HR" sz="1900" dirty="0" smtClean="0"/>
          </a:p>
        </p:txBody>
      </p:sp>
    </p:spTree>
    <p:extLst>
      <p:ext uri="{BB962C8B-B14F-4D97-AF65-F5344CB8AC3E}">
        <p14:creationId xmlns:p14="http://schemas.microsoft.com/office/powerpoint/2010/main" val="95493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720" y="-74706"/>
            <a:ext cx="7092280" cy="696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2369" y="60618"/>
            <a:ext cx="6990043" cy="668075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2371474"/>
            <a:ext cx="2243904" cy="444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5776" y="5517232"/>
            <a:ext cx="2887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21</a:t>
            </a:r>
            <a:r>
              <a:rPr lang="hr-HR" sz="2400" dirty="0" smtClean="0"/>
              <a:t> županija</a:t>
            </a:r>
          </a:p>
          <a:p>
            <a:r>
              <a:rPr lang="hr-HR" sz="2400" b="1" dirty="0" smtClean="0">
                <a:solidFill>
                  <a:srgbClr val="FF0000"/>
                </a:solidFill>
              </a:rPr>
              <a:t>128</a:t>
            </a:r>
            <a:r>
              <a:rPr lang="hr-HR" sz="2400" dirty="0" smtClean="0"/>
              <a:t> upravnih gradova</a:t>
            </a:r>
          </a:p>
          <a:p>
            <a:r>
              <a:rPr lang="hr-HR" sz="2400" b="1" dirty="0" smtClean="0">
                <a:solidFill>
                  <a:srgbClr val="FF0000"/>
                </a:solidFill>
              </a:rPr>
              <a:t>428 </a:t>
            </a:r>
            <a:r>
              <a:rPr lang="hr-HR" sz="2400" dirty="0" smtClean="0"/>
              <a:t>općina</a:t>
            </a:r>
            <a:endParaRPr lang="hr-HR" sz="2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5496" y="44351"/>
            <a:ext cx="5076825" cy="1368425"/>
          </a:xfrm>
        </p:spPr>
        <p:txBody>
          <a:bodyPr>
            <a:normAutofit/>
          </a:bodyPr>
          <a:lstStyle/>
          <a:p>
            <a:pPr algn="l"/>
            <a:r>
              <a:rPr lang="hr-HR" sz="3600" b="1" dirty="0" smtClean="0">
                <a:solidFill>
                  <a:srgbClr val="FF0000"/>
                </a:solidFill>
              </a:rPr>
              <a:t>TERITORIJALNO-SAMOUPRAVNI USTROJ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7742" y="3020759"/>
            <a:ext cx="369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2 NUTS regije </a:t>
            </a:r>
            <a:r>
              <a:rPr lang="hr-HR" sz="2400" dirty="0" smtClean="0"/>
              <a:t>(</a:t>
            </a:r>
            <a:r>
              <a:rPr lang="hr-HR" sz="2400" dirty="0" err="1" smtClean="0"/>
              <a:t>eurostat</a:t>
            </a:r>
            <a:r>
              <a:rPr lang="hr-HR" sz="2400" dirty="0" smtClean="0"/>
              <a:t>):</a:t>
            </a:r>
          </a:p>
          <a:p>
            <a:pPr marL="612000" indent="-288000">
              <a:buFont typeface="+mj-lt"/>
              <a:buAutoNum type="arabicPeriod"/>
            </a:pPr>
            <a:r>
              <a:rPr lang="hr-HR" sz="2400" dirty="0" smtClean="0"/>
              <a:t>Kontinentalna</a:t>
            </a:r>
          </a:p>
          <a:p>
            <a:pPr marL="612000" indent="-288000">
              <a:buFont typeface="+mj-lt"/>
              <a:buAutoNum type="arabicPeriod"/>
            </a:pPr>
            <a:r>
              <a:rPr lang="hr-HR" sz="2400" dirty="0" smtClean="0"/>
              <a:t>Jadranska Hrvatska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99534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8962590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3 REGIJE HRVATSKE: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Panonsko-</a:t>
            </a:r>
            <a:r>
              <a:rPr lang="hr-HR" sz="2200" b="1" dirty="0" err="1" smtClean="0">
                <a:solidFill>
                  <a:srgbClr val="FF0000"/>
                </a:solidFill>
              </a:rPr>
              <a:t>peripanonska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(54% teritorija, 67%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Gorsko-</a:t>
            </a:r>
            <a:r>
              <a:rPr lang="hr-HR" sz="2200" b="1" dirty="0" err="1" smtClean="0">
                <a:solidFill>
                  <a:srgbClr val="FF0000"/>
                </a:solidFill>
              </a:rPr>
              <a:t>kotlinska</a:t>
            </a:r>
            <a:r>
              <a:rPr lang="hr-HR" sz="2200" dirty="0" smtClean="0"/>
              <a:t> </a:t>
            </a:r>
            <a:r>
              <a:rPr lang="hr-HR" sz="2200" dirty="0" smtClean="0"/>
              <a:t>(14% teritorija, 2%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Primorska </a:t>
            </a:r>
            <a:r>
              <a:rPr lang="hr-HR" sz="2200" b="1" dirty="0" smtClean="0">
                <a:solidFill>
                  <a:srgbClr val="FF0000"/>
                </a:solidFill>
              </a:rPr>
              <a:t>ili jadranska </a:t>
            </a:r>
            <a:r>
              <a:rPr lang="hr-HR" sz="2200" dirty="0" smtClean="0"/>
              <a:t>(32% teritorija, 31% stanovništva)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TRADICIONALNE REGIJE HRVATSKE: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dirty="0" smtClean="0"/>
              <a:t>Međimurje, Hrvatsko zagorje, Podravina, Prigorje, Moslavina, Slavonija, Baranja, Srijem, Turopolje, Banovina, Kordun, Gorski kotar, Hrvatsko primorje, Istra, Lika, Krbava, Ravni kotari, Zagora, Poneretvlje, Dubrovnik i Dalmacija</a:t>
            </a:r>
            <a:endParaRPr lang="hr-HR" sz="2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TERITORIJALNO-SAMOUPRAVNI USTROJ RH: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21</a:t>
            </a:r>
            <a:r>
              <a:rPr lang="hr-HR" sz="2200" dirty="0" smtClean="0"/>
              <a:t> županija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128</a:t>
            </a:r>
            <a:r>
              <a:rPr lang="hr-HR" sz="2200" dirty="0" smtClean="0"/>
              <a:t> upravna grada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428</a:t>
            </a:r>
            <a:r>
              <a:rPr lang="hr-HR" sz="2200" dirty="0" smtClean="0"/>
              <a:t> općina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 NUTS regije</a:t>
            </a:r>
            <a:r>
              <a:rPr lang="hr-HR" sz="2200" dirty="0" smtClean="0"/>
              <a:t>: Kontinentalna i Jadranska Hrvatska</a:t>
            </a:r>
            <a:endParaRPr lang="hr-HR" sz="2200" dirty="0"/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001156" cy="576064"/>
          </a:xfrm>
        </p:spPr>
        <p:txBody>
          <a:bodyPr>
            <a:noAutofit/>
          </a:bodyPr>
          <a:lstStyle/>
          <a:p>
            <a:r>
              <a:rPr lang="hr-HR" sz="3200" dirty="0" smtClean="0"/>
              <a:t>Hrvatske geografske, povijesne i upravne regije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36844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233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sustava Office</vt:lpstr>
      <vt:lpstr>HRVATSKE GEOGRAFSKE, POVIJESNE I UPRAVNE REGIJE</vt:lpstr>
      <vt:lpstr>PowerPoint Presentation</vt:lpstr>
      <vt:lpstr>PANONSKO – PERIPANONSKA HRVATSKA</vt:lpstr>
      <vt:lpstr>GORSKO – KOTLINSKA HRVATSKA</vt:lpstr>
      <vt:lpstr>PRIMORSKA (JADRANSKA) HRVATSKA</vt:lpstr>
      <vt:lpstr>TRADICIONALNE REGIJE</vt:lpstr>
      <vt:lpstr>TERITORIJALNO-SAMOUPRAVNI USTROJ</vt:lpstr>
      <vt:lpstr>Hrvatske geografske, povijesne i upravne regije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305</cp:revision>
  <dcterms:created xsi:type="dcterms:W3CDTF">2014-08-21T02:16:04Z</dcterms:created>
  <dcterms:modified xsi:type="dcterms:W3CDTF">2019-10-13T16:26:05Z</dcterms:modified>
</cp:coreProperties>
</file>