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311" r:id="rId3"/>
    <p:sldId id="303" r:id="rId4"/>
    <p:sldId id="304" r:id="rId5"/>
    <p:sldId id="305" r:id="rId6"/>
    <p:sldId id="314" r:id="rId7"/>
    <p:sldId id="315" r:id="rId8"/>
    <p:sldId id="316" r:id="rId9"/>
    <p:sldId id="317" r:id="rId10"/>
    <p:sldId id="320" r:id="rId11"/>
    <p:sldId id="321" r:id="rId12"/>
    <p:sldId id="318" r:id="rId13"/>
    <p:sldId id="322" r:id="rId14"/>
    <p:sldId id="319" r:id="rId15"/>
    <p:sldId id="313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9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8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1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112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36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1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2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50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4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24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upload.wikimedia.org/wikipedia/commons/d/d1/Flag_of_UNICEF.svg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hyperlink" Target="http://www.google.hr/url?sa=i&amp;source=imgres&amp;cd=&amp;cad=rja&amp;uact=8&amp;docid=HqTar2fkRyXlyM&amp;tbnid=PEvBsY2MX4Uu8M&amp;ved=0CAoQjRw&amp;url=http://relwar.wordpress.com/activities/dialogues/the-icrc/&amp;ei=cEgbVIKkDM2w7AbHwYCQBw&amp;psig=AFQjCNGUqJHEb4YXDveBFVoGdeKskv2VcQ&amp;ust=141116056032702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onservapedia.com/images/c/c6/World_Health_Organizati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0111" cy="21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toteka:FAO 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39" y="-1"/>
            <a:ext cx="2142936" cy="21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atoteka:Flag of UNESCO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4439" r="18895" b="1971"/>
          <a:stretch/>
        </p:blipFill>
        <p:spPr bwMode="auto">
          <a:xfrm>
            <a:off x="4524702" y="0"/>
            <a:ext cx="2135529" cy="2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atoteka:Flag of UNICEF.sv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15989" r="24309" b="16361"/>
          <a:stretch/>
        </p:blipFill>
        <p:spPr bwMode="auto">
          <a:xfrm>
            <a:off x="4524703" y="4221386"/>
            <a:ext cx="2135529" cy="185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reci.ba/reciba_glasnik/photos/MMF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75" t="-5479" r="-8155" b="-5646"/>
          <a:stretch/>
        </p:blipFill>
        <p:spPr bwMode="auto">
          <a:xfrm>
            <a:off x="71072" y="2140970"/>
            <a:ext cx="2057966" cy="2044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0" name="Picture 4" descr="http://www.gmkfreelogos.com/logos/I/img/IBR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03" y="2140969"/>
            <a:ext cx="2044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http://upload.wikimedia.org/wikipedia/commons/thumb/0/09/Flag_of_the_World_Meteorological_Organization.svg/200px-Flag_of_the_World_Meteorological_Organization.svg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7553" r="17644" b="7553"/>
          <a:stretch/>
        </p:blipFill>
        <p:spPr bwMode="auto">
          <a:xfrm>
            <a:off x="2198995" y="2157685"/>
            <a:ext cx="2325708" cy="202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atoteka:Flag of the United Nations.sv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7" t="14268" r="21357" b="14268"/>
          <a:stretch/>
        </p:blipFill>
        <p:spPr bwMode="auto">
          <a:xfrm>
            <a:off x="6660232" y="2120943"/>
            <a:ext cx="2483768" cy="20647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f/f5/Emblem_of_the_African_Union.svg/1200px-Emblem_of_the_African_Union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69" y="4187180"/>
            <a:ext cx="2159206" cy="19387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2" descr="https://pogledkrozprozor.files.wordpress.com/2012/08/council_of_europe_logo1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07" y="114646"/>
            <a:ext cx="2311018" cy="187419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</p:pic>
      <p:pic>
        <p:nvPicPr>
          <p:cNvPr id="15" name="Picture 2" descr="https://upload.wikimedia.org/wikipedia/commons/thumb/3/37/Flag_of_NATO.svg/800px-Flag_of_NATO.svg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-523" r="5449" b="523"/>
          <a:stretch/>
        </p:blipFill>
        <p:spPr bwMode="auto">
          <a:xfrm>
            <a:off x="0" y="4221386"/>
            <a:ext cx="2198995" cy="185096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relwar.files.wordpress.com/2009/07/icrc.png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t="7604" r="12496" b="8482"/>
          <a:stretch/>
        </p:blipFill>
        <p:spPr bwMode="auto">
          <a:xfrm>
            <a:off x="6660232" y="4221386"/>
            <a:ext cx="2483768" cy="185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156557"/>
            <a:ext cx="9144000" cy="17014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39" y="5128592"/>
            <a:ext cx="7848872" cy="18288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lvl="0" algn="ctr">
              <a:lnSpc>
                <a:spcPts val="6000"/>
              </a:lnSpc>
              <a:spcBef>
                <a:spcPts val="0"/>
              </a:spcBef>
            </a:pPr>
            <a:r>
              <a:rPr lang="hr-HR" sz="6000" b="1" dirty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REGIONALNE I SVJETSKE ORGANIZACIJE</a:t>
            </a:r>
            <a:endParaRPr lang="hr-HR" sz="6000" dirty="0">
              <a:ln w="3175"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74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Svjetska banka </a:t>
            </a:r>
            <a:r>
              <a:rPr lang="hr-HR" dirty="0">
                <a:latin typeface="Calibri"/>
                <a:ea typeface="Calibri"/>
                <a:cs typeface="Times New Roman"/>
              </a:rPr>
              <a:t>– organizacija za financijsku pomoć srednje i slabije razvijenim zemljama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ima 170 članica – sjedište u </a:t>
            </a:r>
            <a:r>
              <a:rPr lang="hr-HR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Washingtonu</a:t>
            </a:r>
            <a:endParaRPr lang="hr-HR" b="1" dirty="0">
              <a:solidFill>
                <a:srgbClr val="FFC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r-HR" sz="3200" dirty="0">
                <a:effectLst/>
                <a:latin typeface="Calibri"/>
                <a:ea typeface="Times New Roman"/>
                <a:cs typeface="Times New Roman"/>
              </a:rPr>
              <a:t>OSTALE POLITIČKO-EKONOMSKE ORGANIZACIJE</a:t>
            </a:r>
          </a:p>
        </p:txBody>
      </p:sp>
      <p:pic>
        <p:nvPicPr>
          <p:cNvPr id="7170" name="Picture 2" descr="The World Bank logo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1" t="-8991" r="-3312" b="-10673"/>
          <a:stretch/>
        </p:blipFill>
        <p:spPr bwMode="auto">
          <a:xfrm>
            <a:off x="899592" y="2770786"/>
            <a:ext cx="7249886" cy="17242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144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MMF</a:t>
            </a:r>
            <a:r>
              <a:rPr lang="hr-HR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hr-HR" dirty="0">
                <a:latin typeface="Calibri"/>
                <a:ea typeface="Calibri"/>
                <a:cs typeface="Times New Roman"/>
              </a:rPr>
              <a:t>– </a:t>
            </a:r>
            <a:r>
              <a:rPr lang="hr-HR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Međunarodni monetarni fond </a:t>
            </a:r>
            <a:r>
              <a:rPr lang="hr-HR" sz="2400" dirty="0">
                <a:latin typeface="Calibri"/>
                <a:ea typeface="Calibri"/>
                <a:cs typeface="Times New Roman"/>
              </a:rPr>
              <a:t>– organizacija za nadziranje globalnog financijskog sustava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cilj organizacije je stabilizacija međunarodnih tečaja i liberalizacija ekonomske politike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ima 188 članica – središte u </a:t>
            </a:r>
            <a:r>
              <a:rPr lang="hr-HR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Washingtonu</a:t>
            </a:r>
            <a:endParaRPr lang="hr-HR" b="1" dirty="0">
              <a:solidFill>
                <a:srgbClr val="FFC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r-HR" sz="3200" dirty="0">
                <a:effectLst/>
                <a:latin typeface="Calibri"/>
                <a:ea typeface="Times New Roman"/>
                <a:cs typeface="Times New Roman"/>
              </a:rPr>
              <a:t>OSTALE POLITIČKO-EKONOMSKE ORGANIZACIJE</a:t>
            </a:r>
          </a:p>
        </p:txBody>
      </p:sp>
      <p:pic>
        <p:nvPicPr>
          <p:cNvPr id="5122" name="Picture 2" descr="https://upload.wikimedia.org/wikipedia/commons/thumb/5/52/IMF_DDS.svg/1280px-IMF_DDS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2" t="4288" r="10442" b="18710"/>
          <a:stretch/>
        </p:blipFill>
        <p:spPr bwMode="auto">
          <a:xfrm>
            <a:off x="903847" y="3200077"/>
            <a:ext cx="7163643" cy="36132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771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213915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G8</a:t>
            </a:r>
            <a:r>
              <a:rPr lang="hr-HR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hr-HR" dirty="0">
                <a:latin typeface="Calibri"/>
                <a:ea typeface="Calibri"/>
                <a:cs typeface="Times New Roman"/>
              </a:rPr>
              <a:t>– forum koji čini 8 najrazvijenijih država svijeta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ministri pojedinih resora raspravljaju o određenim pitanjima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nema administrativnu strukturu niti sjedište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Kanada, SAD, UK, Francuska, Njemačka, Italija, Japan i </a:t>
            </a:r>
            <a:r>
              <a:rPr lang="hr-HR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Rusija</a:t>
            </a:r>
            <a:endParaRPr lang="hr-HR" b="1" dirty="0">
              <a:solidFill>
                <a:srgbClr val="FFC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r-HR" sz="3200" dirty="0">
                <a:effectLst/>
                <a:latin typeface="Calibri"/>
                <a:ea typeface="Times New Roman"/>
                <a:cs typeface="Times New Roman"/>
              </a:rPr>
              <a:t>OSTALE POLITIČKO-EKONOMSKE ORGANIZACIJE</a:t>
            </a:r>
          </a:p>
        </p:txBody>
      </p:sp>
      <p:pic>
        <p:nvPicPr>
          <p:cNvPr id="9220" name="Picture 4" descr="https://upload.wikimedia.org/wikipedia/commons/thumb/7/79/G8_map.svg/1280px-G8_map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t="4150" r="14824" b="50000"/>
          <a:stretch/>
        </p:blipFill>
        <p:spPr bwMode="auto">
          <a:xfrm>
            <a:off x="137829" y="3356992"/>
            <a:ext cx="8888099" cy="279556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142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3363286"/>
          </a:xfrm>
        </p:spPr>
        <p:txBody>
          <a:bodyPr/>
          <a:lstStyle/>
          <a:p>
            <a:pPr marL="422275" indent="-285750">
              <a:lnSpc>
                <a:spcPct val="115000"/>
              </a:lnSpc>
              <a:spcAft>
                <a:spcPts val="0"/>
              </a:spcAft>
              <a:buClr>
                <a:prstClr val="white"/>
              </a:buClr>
              <a:buFont typeface="Symbol"/>
              <a:buChar char=""/>
            </a:pPr>
            <a:r>
              <a:rPr lang="hr-HR" sz="2400" dirty="0" smtClean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organizacija </a:t>
            </a:r>
            <a:r>
              <a:rPr lang="hr-HR" sz="2400" dirty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određuje godišnju količinu proizvodnje i cijene nafte</a:t>
            </a:r>
          </a:p>
          <a:p>
            <a:pPr marL="422275" indent="-285750">
              <a:lnSpc>
                <a:spcPct val="115000"/>
              </a:lnSpc>
              <a:spcAft>
                <a:spcPts val="0"/>
              </a:spcAft>
              <a:buClr>
                <a:prstClr val="white"/>
              </a:buClr>
              <a:buFont typeface="Symbol"/>
              <a:buChar char=""/>
            </a:pPr>
            <a:r>
              <a:rPr lang="hr-HR" sz="2400" dirty="0" smtClean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raspolaže </a:t>
            </a:r>
            <a:r>
              <a:rPr lang="hr-HR" sz="2400" dirty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s </a:t>
            </a: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2/3 svjetskih rezervi nafte</a:t>
            </a:r>
            <a:r>
              <a:rPr lang="hr-HR" sz="2400" dirty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, a </a:t>
            </a: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proizvodi</a:t>
            </a:r>
            <a:r>
              <a:rPr lang="hr-HR" sz="2400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oko</a:t>
            </a:r>
            <a:r>
              <a:rPr lang="hr-HR" sz="2400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1/3 svjetske </a:t>
            </a: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nafte</a:t>
            </a:r>
          </a:p>
          <a:p>
            <a:pPr marL="422275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Symbol"/>
              <a:buChar char=""/>
            </a:pPr>
            <a:r>
              <a:rPr lang="hr-HR" sz="2400" dirty="0" smtClean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sjedište u </a:t>
            </a: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Beču</a:t>
            </a:r>
          </a:p>
          <a:p>
            <a:pPr marL="422275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Font typeface="Symbol"/>
              <a:buChar char=""/>
            </a:pP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članice</a:t>
            </a: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: </a:t>
            </a:r>
            <a:r>
              <a:rPr lang="hr-HR" sz="2400" dirty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Alžir, Angola, Ekvador, Iran, </a:t>
            </a:r>
            <a:r>
              <a:rPr lang="hr-HR" sz="2400" dirty="0" err="1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Irak</a:t>
            </a:r>
            <a:r>
              <a:rPr lang="hr-HR" sz="2400" dirty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, Kuvajt, Libija, Nigerija, Katar, Saudijska Arabija, </a:t>
            </a:r>
            <a:r>
              <a:rPr lang="hr-HR" sz="2400" dirty="0" smtClean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UAE, Venezuela, Kongo, Ekvatorijalna Gvineja, Gabon</a:t>
            </a:r>
            <a:endParaRPr lang="hr-HR" sz="24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</a:pPr>
            <a:r>
              <a:rPr lang="hr-HR" sz="3200" dirty="0">
                <a:latin typeface="Calibri"/>
                <a:ea typeface="Calibri"/>
                <a:cs typeface="Times New Roman"/>
              </a:rPr>
              <a:t>OPEC – </a:t>
            </a:r>
            <a:r>
              <a:rPr lang="hr-HR" sz="3200" b="0" dirty="0">
                <a:latin typeface="Calibri"/>
                <a:ea typeface="Calibri"/>
                <a:cs typeface="Times New Roman"/>
              </a:rPr>
              <a:t>Organizacija država izvoznica nafte</a:t>
            </a:r>
            <a:r>
              <a:rPr lang="hr-HR" sz="3200" b="0" dirty="0">
                <a:solidFill>
                  <a:prstClr val="white"/>
                </a:solidFill>
                <a:latin typeface="Calibri"/>
                <a:ea typeface="Calibri"/>
                <a:cs typeface="Times New Roman"/>
              </a:rPr>
              <a:t> </a:t>
            </a:r>
          </a:p>
        </p:txBody>
      </p:sp>
      <p:pic>
        <p:nvPicPr>
          <p:cNvPr id="4098" name="Picture 2" descr="Location of Organization of the Petroleum Exporting Countries (OPEC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t="23152" r="34071" b="35228"/>
          <a:stretch/>
        </p:blipFill>
        <p:spPr bwMode="auto">
          <a:xfrm>
            <a:off x="1979712" y="3645024"/>
            <a:ext cx="6952955" cy="305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thumb/6/63/Location_NATO_2017_blue.svg/1280px-Location_NATO_2017_blue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/>
          <a:stretch/>
        </p:blipFill>
        <p:spPr bwMode="auto">
          <a:xfrm>
            <a:off x="273453" y="3769692"/>
            <a:ext cx="8600571" cy="298114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41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dirty="0">
                <a:sym typeface="Wingdings" pitchFamily="2" charset="2"/>
              </a:rPr>
              <a:t>osnovan 1949. u Washingtonu zbog „hladnog rata” kao protuteža Varšavskom </a:t>
            </a:r>
            <a:r>
              <a:rPr lang="hr-HR" altLang="sr-Latn-RS" sz="2400" dirty="0" smtClean="0">
                <a:sym typeface="Wingdings" pitchFamily="2" charset="2"/>
              </a:rPr>
              <a:t>paktu (vojni savez zemalja istočnog bloka)</a:t>
            </a:r>
            <a:endParaRPr lang="hr-HR" altLang="sr-Latn-RS" sz="24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sym typeface="Wingdings" pitchFamily="2" charset="2"/>
              </a:rPr>
              <a:t>poslije hladnog rata NATO se širi i postaje međunarodna vojna </a:t>
            </a:r>
            <a:r>
              <a:rPr lang="hr-HR" altLang="sr-Latn-RS" sz="2400" dirty="0" smtClean="0">
                <a:sym typeface="Wingdings" pitchFamily="2" charset="2"/>
              </a:rPr>
              <a:t>organizacija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Hrvatska članica od 2009.</a:t>
            </a:r>
            <a:endParaRPr lang="hr-HR" altLang="sr-Latn-RS" sz="24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sjedište </a:t>
            </a:r>
            <a:r>
              <a:rPr lang="hr-HR" altLang="sr-Latn-RS" sz="2400" dirty="0">
                <a:sym typeface="Wingdings" pitchFamily="2" charset="2"/>
              </a:rPr>
              <a:t>je u </a:t>
            </a:r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Bruxellesu</a:t>
            </a:r>
            <a:endParaRPr lang="hr-HR" altLang="sr-Latn-RS" sz="2400" b="1" dirty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NATO – </a:t>
            </a:r>
            <a:r>
              <a:rPr lang="hr-HR" b="0" dirty="0" smtClean="0"/>
              <a:t>sjevernoatlantski vojni savez</a:t>
            </a:r>
            <a:endParaRPr lang="hr-HR" dirty="0"/>
          </a:p>
        </p:txBody>
      </p:sp>
      <p:pic>
        <p:nvPicPr>
          <p:cNvPr id="3074" name="Picture 2" descr="https://upload.wikimedia.org/wikipedia/commons/thumb/3/37/Flag_of_NATO.svg/800px-Flag_of_NAT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7" y="2209933"/>
            <a:ext cx="1817443" cy="13630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5/55/NATO_OTAN_landscape_logo.svg/640px-NATO_OTAN_landscape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9" y="2174784"/>
            <a:ext cx="275958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organizacija osnovana 1945. (naslijedila je Ligu naroda)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193 članice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sjedište: 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New York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Hrvatska je članica od 1992.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sastoji se od 6 tijela: 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Opća skupština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Vijeće sigurnosti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Gospodarsko i socijalno vijeće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Međunarodni sud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Tajništvo UN-a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Starateljsko vijeće</a:t>
            </a:r>
          </a:p>
          <a:p>
            <a:pPr lvl="1">
              <a:buSzPct val="100000"/>
              <a:buFont typeface="Calibri" panose="020F0502020204030204" pitchFamily="34" charset="0"/>
              <a:buChar char="–"/>
            </a:pPr>
            <a:endParaRPr lang="hr-HR" altLang="sr-Latn-R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UJEDINJENI NARODI</a:t>
            </a:r>
            <a:endParaRPr lang="hr-HR" dirty="0"/>
          </a:p>
        </p:txBody>
      </p:sp>
      <p:pic>
        <p:nvPicPr>
          <p:cNvPr id="6148" name="Picture 4" descr="Datoteka:UN building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24128" y="1346234"/>
            <a:ext cx="3142314" cy="51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Datoteka:Flag of the United Nations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64496"/>
            <a:ext cx="3098502" cy="2064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Datoteka:United Nations Members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r="8985" b="5500"/>
          <a:stretch/>
        </p:blipFill>
        <p:spPr bwMode="auto">
          <a:xfrm>
            <a:off x="0" y="476672"/>
            <a:ext cx="9144000" cy="537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467544" y="116632"/>
            <a:ext cx="7854950" cy="833583"/>
          </a:xfrm>
        </p:spPr>
        <p:txBody>
          <a:bodyPr/>
          <a:lstStyle/>
          <a:p>
            <a:pPr marR="0" algn="ctr" eaLnBrk="1" hangingPunct="1"/>
            <a:r>
              <a:rPr lang="hr-HR" altLang="sr-Latn-RS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ZEMLJE  ČLANICE UJEDINJENIH NARODA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99862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latin typeface="Calibri" panose="020F0502020204030204" pitchFamily="34" charset="0"/>
                <a:cs typeface="Arial" charset="0"/>
              </a:rPr>
              <a:t>Zemlje koje nisu članice: </a:t>
            </a:r>
            <a:r>
              <a:rPr lang="hr-HR" sz="2000" dirty="0" smtClean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  <a:t>Vatikan (promatrač), Zapadna Sahara, Palestinska samouprava i Antarktika</a:t>
            </a:r>
            <a:endParaRPr lang="hr-HR" sz="2000" dirty="0">
              <a:solidFill>
                <a:prstClr val="white"/>
              </a:solidFill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idx="1"/>
          </p:nvPr>
        </p:nvSpPr>
        <p:spPr>
          <a:xfrm>
            <a:off x="0" y="884022"/>
            <a:ext cx="9144000" cy="5929354"/>
          </a:xfrm>
          <a:prstGeom prst="rect">
            <a:avLst/>
          </a:prstGeom>
        </p:spPr>
        <p:txBody>
          <a:bodyPr/>
          <a:lstStyle/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err="1" smtClean="0">
                <a:solidFill>
                  <a:srgbClr val="FFC000"/>
                </a:solidFill>
              </a:rPr>
              <a:t>Opć</a:t>
            </a:r>
            <a:r>
              <a:rPr lang="vi-VN" altLang="sr-Latn-RS" sz="2400" b="1" dirty="0" smtClean="0">
                <a:solidFill>
                  <a:srgbClr val="FFC000"/>
                </a:solidFill>
              </a:rPr>
              <a:t>a skupština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najveće i glavno tijelo, sve zemlje članice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C000"/>
                </a:solidFill>
              </a:rPr>
              <a:t>Vijeće sigurnosti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</a:t>
            </a:r>
            <a:r>
              <a:rPr lang="hr-HR" altLang="sr-Latn-RS" sz="2400" dirty="0" smtClean="0">
                <a:sym typeface="Wingdings" pitchFamily="2" charset="2"/>
              </a:rPr>
              <a:t>zaduženo za očuvanje mira i sigurnosti u svijetu</a:t>
            </a:r>
          </a:p>
          <a:p>
            <a:pPr marL="663575" lvl="1" indent="-342900">
              <a:spcBef>
                <a:spcPts val="600"/>
              </a:spcBef>
              <a:buSzPct val="100000"/>
            </a:pPr>
            <a:r>
              <a:rPr lang="hr-HR" altLang="sr-Latn-RS" b="1" dirty="0" smtClean="0">
                <a:solidFill>
                  <a:srgbClr val="FFC000"/>
                </a:solidFill>
              </a:rPr>
              <a:t>5 stalnih članica </a:t>
            </a:r>
            <a:r>
              <a:rPr lang="hr-HR" altLang="sr-Latn-RS" dirty="0" smtClean="0"/>
              <a:t>(s pravom veta): Kina, Francuska, Ruska Federacija, UK i SAD i </a:t>
            </a:r>
            <a:r>
              <a:rPr lang="hr-HR" altLang="sr-Latn-RS" b="1" dirty="0" smtClean="0">
                <a:solidFill>
                  <a:srgbClr val="FFC000"/>
                </a:solidFill>
              </a:rPr>
              <a:t>10 nestalnih </a:t>
            </a:r>
            <a:r>
              <a:rPr lang="hr-HR" altLang="sr-Latn-RS" sz="2000" dirty="0" smtClean="0"/>
              <a:t>(na 2 godine; Hrvatska 2008./09.)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C000"/>
                </a:solidFill>
              </a:rPr>
              <a:t>Gospodarsko </a:t>
            </a:r>
            <a:r>
              <a:rPr lang="vi-VN" altLang="sr-Latn-RS" sz="2400" b="1" dirty="0" smtClean="0">
                <a:solidFill>
                  <a:srgbClr val="FFC000"/>
                </a:solidFill>
              </a:rPr>
              <a:t>i socijalno vijeće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brine o rješavanju ekonomskih, socijalnih i okolišnih izazova – 54 člana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C000"/>
                </a:solidFill>
              </a:rPr>
              <a:t>Međunarodni sud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za rješavanje sporova i nesuglasica između članica UN-a; sjedište u </a:t>
            </a:r>
            <a:r>
              <a:rPr lang="hr-HR" altLang="sr-Latn-RS" sz="2400" dirty="0" err="1" smtClean="0"/>
              <a:t>Den</a:t>
            </a:r>
            <a:r>
              <a:rPr lang="hr-HR" altLang="sr-Latn-RS" sz="2400" dirty="0" smtClean="0"/>
              <a:t> Haagu </a:t>
            </a:r>
            <a:r>
              <a:rPr lang="hr-HR" altLang="sr-Latn-RS" sz="2000" dirty="0" smtClean="0"/>
              <a:t>(15 sudaca na 9 godina)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C000"/>
                </a:solidFill>
              </a:rPr>
              <a:t>Tajništvo</a:t>
            </a:r>
            <a:r>
              <a:rPr lang="hr-HR" altLang="sr-Latn-RS" sz="2400" dirty="0" smtClean="0"/>
              <a:t> – brine o poslovanju i provođenju odluka i kao administracija UN-a; na čelu je glavni tajnik – Ban </a:t>
            </a:r>
            <a:r>
              <a:rPr lang="hr-HR" altLang="sr-Latn-RS" sz="2400" dirty="0" err="1" smtClean="0"/>
              <a:t>Ki</a:t>
            </a:r>
            <a:r>
              <a:rPr lang="hr-HR" altLang="sr-Latn-RS" sz="2400" dirty="0" smtClean="0"/>
              <a:t>-</a:t>
            </a:r>
            <a:r>
              <a:rPr lang="hr-HR" altLang="sr-Latn-RS" sz="2400" dirty="0" err="1" smtClean="0"/>
              <a:t>Moon</a:t>
            </a:r>
            <a:endParaRPr lang="hr-HR" altLang="sr-Latn-RS" sz="2400" dirty="0" smtClean="0"/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C000"/>
                </a:solidFill>
              </a:rPr>
              <a:t>Starateljsko vijeće </a:t>
            </a:r>
            <a:r>
              <a:rPr lang="hr-HR" altLang="sr-Latn-RS" sz="2400" dirty="0" smtClean="0"/>
              <a:t>– nastalo kao tijelo koje je trebalo nadzirati proces osamostaljenja 11 država – 1994. privremeno obustavljen rad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GLAVNA TIJELA UN-a</a:t>
            </a:r>
            <a:endParaRPr lang="hr-HR" dirty="0"/>
          </a:p>
        </p:txBody>
      </p:sp>
      <p:pic>
        <p:nvPicPr>
          <p:cNvPr id="1026" name="Picture 2" descr="https://www.hrt.hr/media/tt_news/UN_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0" y="1484784"/>
            <a:ext cx="8134965" cy="40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klix.ba/media/images/vijesti/b_17122214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6736" y="2780928"/>
            <a:ext cx="6300561" cy="39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bc-network.org/wp-content/uploads/2017/03/ECOSOC-chambe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7120" y="3732344"/>
            <a:ext cx="5349376" cy="30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las-slavonije.hr/Slike/2016/11/27125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0057" y="116632"/>
            <a:ext cx="5566439" cy="36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ews.stanford.edu/news/2013/january/images/un_news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116632"/>
            <a:ext cx="3600400" cy="44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107504" y="785794"/>
            <a:ext cx="9036496" cy="5929354"/>
          </a:xfrm>
        </p:spPr>
        <p:txBody>
          <a:bodyPr/>
          <a:lstStyle/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b="1" dirty="0">
                <a:solidFill>
                  <a:srgbClr val="FFC000"/>
                </a:solidFill>
                <a:latin typeface="Calibri"/>
              </a:rPr>
              <a:t>najstarija europska organizacija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– osnovana 1949. g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cilj joj je </a:t>
            </a:r>
            <a:r>
              <a:rPr lang="hr-HR" b="1" dirty="0">
                <a:solidFill>
                  <a:srgbClr val="FFC000"/>
                </a:solidFill>
                <a:latin typeface="Calibri"/>
              </a:rPr>
              <a:t>promicanje jedinstva i suradnje u Europi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zalaže se za političku, socijalnu, pravnu suradnju i suradnju u kulturi u Europi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sjedište je u </a:t>
            </a:r>
            <a:r>
              <a:rPr lang="hr-HR" b="1" dirty="0" err="1">
                <a:solidFill>
                  <a:srgbClr val="FFC000"/>
                </a:solidFill>
                <a:latin typeface="Calibri"/>
              </a:rPr>
              <a:t>Starsbourgu</a:t>
            </a:r>
            <a:r>
              <a:rPr lang="hr-HR" dirty="0">
                <a:solidFill>
                  <a:srgbClr val="FFC000"/>
                </a:solidFill>
                <a:latin typeface="Calibri"/>
              </a:rPr>
              <a:t>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i okuplja </a:t>
            </a:r>
            <a:r>
              <a:rPr lang="hr-HR" b="1" dirty="0" smtClean="0">
                <a:solidFill>
                  <a:srgbClr val="FFC000"/>
                </a:solidFill>
                <a:latin typeface="Calibri"/>
              </a:rPr>
              <a:t>47 članica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– Hrvatska članica od 1996.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VIJEĆE EUROPE</a:t>
            </a:r>
            <a:endParaRPr lang="hr-HR" dirty="0"/>
          </a:p>
        </p:txBody>
      </p:sp>
      <p:pic>
        <p:nvPicPr>
          <p:cNvPr id="8" name="Picture 2" descr="https://pogledkrozprozor.files.wordpress.com/2012/08/council_of_europe_logo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16251"/>
            <a:ext cx="3096344" cy="251107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5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2400" dirty="0">
                <a:latin typeface="Calibri"/>
                <a:ea typeface="Calibri"/>
                <a:cs typeface="Times New Roman"/>
              </a:rPr>
              <a:t>osnovana 1963. u </a:t>
            </a:r>
            <a:r>
              <a:rPr lang="hr-HR" sz="2400" b="1" dirty="0" err="1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Addis</a:t>
            </a: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Abebi</a:t>
            </a:r>
            <a:r>
              <a:rPr lang="hr-HR" sz="2400" dirty="0" smtClean="0">
                <a:latin typeface="Calibri"/>
                <a:ea typeface="Calibri"/>
                <a:cs typeface="Times New Roman"/>
              </a:rPr>
              <a:t> (središte organizacije)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cilj: </a:t>
            </a:r>
            <a:r>
              <a:rPr lang="hr-HR" sz="2400" dirty="0" smtClean="0">
                <a:latin typeface="Calibri"/>
                <a:ea typeface="Calibri"/>
                <a:cs typeface="Times New Roman"/>
              </a:rPr>
              <a:t>borba </a:t>
            </a:r>
            <a:r>
              <a:rPr lang="hr-HR" sz="2400" dirty="0">
                <a:latin typeface="Calibri"/>
                <a:ea typeface="Calibri"/>
                <a:cs typeface="Times New Roman"/>
              </a:rPr>
              <a:t>za dekolonizaciju Afrike i suradnju afričkih država s ciljem stvaranja jedinstvenog afričkog tržišta</a:t>
            </a: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organizacija je raspuštena 2003. i zamijenila ju je </a:t>
            </a:r>
            <a:r>
              <a:rPr lang="hr-HR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Afrička unija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2400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Afrička unija </a:t>
            </a:r>
            <a:r>
              <a:rPr lang="hr-HR" sz="2400" dirty="0">
                <a:latin typeface="Calibri"/>
                <a:ea typeface="Calibri"/>
                <a:cs typeface="Times New Roman"/>
              </a:rPr>
              <a:t>– promiče demokraciju, ljudska prava i ekonomski razvoj Afrike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članice su sve afričke države (54) osim Maroka a države koje zahvati kriza privremeno </a:t>
            </a:r>
            <a:r>
              <a:rPr lang="hr-HR" dirty="0" smtClean="0">
                <a:latin typeface="Calibri"/>
                <a:ea typeface="Calibri"/>
                <a:cs typeface="Times New Roman"/>
              </a:rPr>
              <a:t>se isključe</a:t>
            </a:r>
            <a:endParaRPr lang="hr-H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OAJ </a:t>
            </a:r>
            <a:r>
              <a:rPr lang="hr-HR" dirty="0"/>
              <a:t>– </a:t>
            </a:r>
            <a:r>
              <a:rPr lang="hr-HR" b="0" dirty="0"/>
              <a:t>Organizacija afričkog jedinstva </a:t>
            </a:r>
            <a:endParaRPr lang="hr-HR" b="0" dirty="0"/>
          </a:p>
        </p:txBody>
      </p:sp>
      <p:pic>
        <p:nvPicPr>
          <p:cNvPr id="6" name="Picture 6" descr="https://upload.wikimedia.org/wikipedia/en/thumb/f/f5/Emblem_of_the_African_Union.svg/1200px-Emblem_of_the_African_Un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41009"/>
            <a:ext cx="2408957" cy="2163008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2050" name="Picture 2" descr="Flag of the African Un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58" y="4541010"/>
            <a:ext cx="2937177" cy="21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ARAPSKA LIGA </a:t>
            </a:r>
            <a:r>
              <a:rPr lang="hr-HR" sz="2400" dirty="0" smtClean="0">
                <a:latin typeface="Calibri"/>
                <a:ea typeface="Calibri"/>
                <a:cs typeface="Times New Roman"/>
              </a:rPr>
              <a:t>– </a:t>
            </a:r>
            <a:r>
              <a:rPr lang="hr-HR" sz="2400" dirty="0">
                <a:latin typeface="Calibri"/>
                <a:ea typeface="Calibri"/>
                <a:cs typeface="Times New Roman"/>
              </a:rPr>
              <a:t>regionalna organizacija država sjeverne Afrike i jugozapadne Azije – osnovana 1945.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sjedište u </a:t>
            </a:r>
            <a:r>
              <a:rPr lang="hr-HR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Kairu</a:t>
            </a:r>
            <a:r>
              <a:rPr lang="hr-HR" dirty="0" smtClean="0">
                <a:latin typeface="Calibri"/>
                <a:ea typeface="Calibri"/>
                <a:cs typeface="Times New Roman"/>
              </a:rPr>
              <a:t> 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"/>
            </a:pPr>
            <a:r>
              <a:rPr lang="hr-HR" dirty="0" smtClean="0">
                <a:latin typeface="Calibri"/>
                <a:ea typeface="Calibri"/>
                <a:cs typeface="Times New Roman"/>
              </a:rPr>
              <a:t>ima </a:t>
            </a:r>
            <a:r>
              <a:rPr lang="hr-HR" dirty="0">
                <a:latin typeface="Calibri"/>
                <a:ea typeface="Calibri"/>
                <a:cs typeface="Times New Roman"/>
              </a:rPr>
              <a:t>22 </a:t>
            </a:r>
            <a:r>
              <a:rPr lang="hr-HR" dirty="0" smtClean="0">
                <a:latin typeface="Calibri"/>
                <a:ea typeface="Calibri"/>
                <a:cs typeface="Times New Roman"/>
              </a:rPr>
              <a:t>članice 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/>
              <a:buChar char=""/>
            </a:pPr>
            <a:r>
              <a:rPr lang="hr-HR" dirty="0" smtClean="0">
                <a:latin typeface="Calibri"/>
                <a:ea typeface="Calibri"/>
                <a:cs typeface="Times New Roman"/>
              </a:rPr>
              <a:t>promiče </a:t>
            </a:r>
            <a:r>
              <a:rPr lang="hr-HR" dirty="0">
                <a:latin typeface="Calibri"/>
                <a:ea typeface="Calibri"/>
                <a:cs typeface="Times New Roman"/>
              </a:rPr>
              <a:t>interese i suradnju arapskog svijeta</a:t>
            </a:r>
            <a:endParaRPr lang="hr-H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r-HR" sz="3200" dirty="0">
                <a:effectLst/>
                <a:latin typeface="Calibri"/>
                <a:ea typeface="Times New Roman"/>
                <a:cs typeface="Times New Roman"/>
              </a:rPr>
              <a:t>OSTALE POLITIČKO-EKONOMSKE ORGANIZACIJE</a:t>
            </a:r>
          </a:p>
        </p:txBody>
      </p:sp>
      <p:pic>
        <p:nvPicPr>
          <p:cNvPr id="3076" name="Picture 4" descr="https://upload.wikimedia.org/wikipedia/commons/e/ea/League_of_Arab_States%2C_Western_Sahara_strip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r="9262"/>
          <a:stretch/>
        </p:blipFill>
        <p:spPr bwMode="auto">
          <a:xfrm>
            <a:off x="470843" y="3212976"/>
            <a:ext cx="4679950" cy="34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blem of the Arab League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63694"/>
            <a:ext cx="2531896" cy="27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b="1" dirty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COLOMBO PLAN </a:t>
            </a:r>
            <a:r>
              <a:rPr lang="hr-HR" dirty="0">
                <a:latin typeface="Calibri"/>
                <a:ea typeface="Calibri"/>
                <a:cs typeface="Times New Roman"/>
              </a:rPr>
              <a:t>– Colombo plan za </a:t>
            </a:r>
            <a:r>
              <a:rPr lang="hr-HR" dirty="0" err="1">
                <a:latin typeface="Calibri"/>
                <a:ea typeface="Calibri"/>
                <a:cs typeface="Times New Roman"/>
              </a:rPr>
              <a:t>koopreativni</a:t>
            </a:r>
            <a:r>
              <a:rPr lang="hr-HR" dirty="0">
                <a:latin typeface="Calibri"/>
                <a:ea typeface="Calibri"/>
                <a:cs typeface="Times New Roman"/>
              </a:rPr>
              <a:t> gospodarski razvoj u </a:t>
            </a:r>
            <a:r>
              <a:rPr lang="hr-HR" dirty="0" smtClean="0">
                <a:latin typeface="Calibri"/>
                <a:ea typeface="Calibri"/>
                <a:cs typeface="Times New Roman"/>
              </a:rPr>
              <a:t>Azijsko-pacifičke regije</a:t>
            </a:r>
            <a:endParaRPr lang="hr-HR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r-HR" sz="3200" dirty="0">
                <a:effectLst/>
                <a:latin typeface="Calibri"/>
                <a:ea typeface="Times New Roman"/>
                <a:cs typeface="Times New Roman"/>
              </a:rPr>
              <a:t>OSTALE POLITIČKO-EKONOMSKE ORGANIZACIJE</a:t>
            </a:r>
          </a:p>
        </p:txBody>
      </p:sp>
      <p:pic>
        <p:nvPicPr>
          <p:cNvPr id="6146" name="Picture 2" descr="Current (blue) and former (yellow) members of the Colombo Plan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1962"/>
          <a:stretch/>
        </p:blipFill>
        <p:spPr bwMode="auto">
          <a:xfrm>
            <a:off x="179512" y="2252880"/>
            <a:ext cx="8837834" cy="41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Font typeface="Symbol"/>
              <a:buChar char=""/>
            </a:pPr>
            <a:r>
              <a:rPr lang="hr-HR" sz="2400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OECD</a:t>
            </a:r>
            <a:r>
              <a:rPr lang="hr-HR" sz="24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hr-HR" sz="2400" dirty="0">
                <a:latin typeface="Calibri"/>
                <a:ea typeface="Calibri"/>
                <a:cs typeface="Times New Roman"/>
              </a:rPr>
              <a:t>– Organizacija za ekonomsku suradnju i razvoj – ima 34 članice – zemlje s visokim </a:t>
            </a:r>
            <a:r>
              <a:rPr lang="hr-HR" sz="2400" dirty="0" smtClean="0">
                <a:latin typeface="Calibri"/>
                <a:ea typeface="Calibri"/>
                <a:cs typeface="Times New Roman"/>
              </a:rPr>
              <a:t>HDI-</a:t>
            </a:r>
            <a:r>
              <a:rPr lang="hr-HR" sz="2400" dirty="0" err="1" smtClean="0">
                <a:latin typeface="Calibri"/>
                <a:ea typeface="Calibri"/>
                <a:cs typeface="Times New Roman"/>
              </a:rPr>
              <a:t>jem</a:t>
            </a:r>
            <a:r>
              <a:rPr lang="hr-HR" sz="24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hr-HR" sz="2400" i="1" dirty="0" smtClean="0">
                <a:latin typeface="Calibri"/>
                <a:ea typeface="Calibri"/>
                <a:cs typeface="Times New Roman"/>
              </a:rPr>
              <a:t>(human </a:t>
            </a:r>
            <a:r>
              <a:rPr lang="hr-HR" sz="2400" i="1" dirty="0" err="1" smtClean="0">
                <a:latin typeface="Calibri"/>
                <a:ea typeface="Calibri"/>
                <a:cs typeface="Times New Roman"/>
              </a:rPr>
              <a:t>development</a:t>
            </a:r>
            <a:r>
              <a:rPr lang="hr-HR" sz="2400" i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hr-HR" sz="2400" i="1" dirty="0" err="1" smtClean="0">
                <a:latin typeface="Calibri"/>
                <a:ea typeface="Calibri"/>
                <a:cs typeface="Times New Roman"/>
              </a:rPr>
              <a:t>index</a:t>
            </a:r>
            <a:r>
              <a:rPr lang="hr-HR" sz="2400" i="1" dirty="0" smtClean="0">
                <a:latin typeface="Calibri"/>
                <a:ea typeface="Calibri"/>
                <a:cs typeface="Times New Roman"/>
              </a:rPr>
              <a:t>)</a:t>
            </a:r>
            <a:endParaRPr lang="hr-HR" sz="2400" i="1" dirty="0">
              <a:latin typeface="Calibri"/>
              <a:ea typeface="Calibri"/>
              <a:cs typeface="Times New Roman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hr-HR" dirty="0">
                <a:latin typeface="Calibri"/>
                <a:ea typeface="Calibri"/>
                <a:cs typeface="Times New Roman"/>
              </a:rPr>
              <a:t>sjedište u </a:t>
            </a:r>
            <a:r>
              <a:rPr lang="hr-HR" b="1" dirty="0" smtClean="0">
                <a:solidFill>
                  <a:srgbClr val="FFC000"/>
                </a:solidFill>
                <a:latin typeface="Calibri"/>
                <a:ea typeface="Calibri"/>
                <a:cs typeface="Times New Roman"/>
              </a:rPr>
              <a:t>Parizu</a:t>
            </a:r>
            <a:endParaRPr lang="hr-HR" b="1" dirty="0">
              <a:solidFill>
                <a:srgbClr val="FFC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hr-HR" sz="3200" dirty="0">
                <a:effectLst/>
                <a:latin typeface="Calibri"/>
                <a:ea typeface="Times New Roman"/>
                <a:cs typeface="Times New Roman"/>
              </a:rPr>
              <a:t>OSTALE POLITIČKO-EKONOMSKE ORGANIZACIJE</a:t>
            </a:r>
          </a:p>
        </p:txBody>
      </p:sp>
      <p:pic>
        <p:nvPicPr>
          <p:cNvPr id="6148" name="Picture 4" descr="OECD member states map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r="3084" b="13078"/>
          <a:stretch/>
        </p:blipFill>
        <p:spPr bwMode="auto">
          <a:xfrm>
            <a:off x="156160" y="2436291"/>
            <a:ext cx="8822027" cy="43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6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rna_tema_corn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2867</TotalTime>
  <Words>601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bijela_tema</vt:lpstr>
      <vt:lpstr>crna_tema_cornx</vt:lpstr>
      <vt:lpstr>REGIONALNE I SVJETSKE ORGANIZACIJE</vt:lpstr>
      <vt:lpstr>UJEDINJENI NARODI</vt:lpstr>
      <vt:lpstr>PowerPoint Presentation</vt:lpstr>
      <vt:lpstr>GLAVNA TIJELA UN-a</vt:lpstr>
      <vt:lpstr>VIJEĆE EUROPE</vt:lpstr>
      <vt:lpstr>OAJ – Organizacija afričkog jedinstva </vt:lpstr>
      <vt:lpstr>OSTALE POLITIČKO-EKONOMSKE ORGANIZACIJE</vt:lpstr>
      <vt:lpstr>OSTALE POLITIČKO-EKONOMSKE ORGANIZACIJE</vt:lpstr>
      <vt:lpstr>OSTALE POLITIČKO-EKONOMSKE ORGANIZACIJE</vt:lpstr>
      <vt:lpstr>OSTALE POLITIČKO-EKONOMSKE ORGANIZACIJE</vt:lpstr>
      <vt:lpstr>OSTALE POLITIČKO-EKONOMSKE ORGANIZACIJE</vt:lpstr>
      <vt:lpstr>OSTALE POLITIČKO-EKONOMSKE ORGANIZACIJE</vt:lpstr>
      <vt:lpstr>OPEC – Organizacija država izvoznica nafte </vt:lpstr>
      <vt:lpstr>NATO – sjevernoatlantski vojni savez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327</cp:revision>
  <dcterms:created xsi:type="dcterms:W3CDTF">2016-09-01T16:32:16Z</dcterms:created>
  <dcterms:modified xsi:type="dcterms:W3CDTF">2019-10-08T16:40:16Z</dcterms:modified>
</cp:coreProperties>
</file>