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0" r:id="rId3"/>
    <p:sldId id="324" r:id="rId4"/>
    <p:sldId id="325" r:id="rId5"/>
    <p:sldId id="334" r:id="rId6"/>
    <p:sldId id="333" r:id="rId7"/>
    <p:sldId id="326" r:id="rId8"/>
    <p:sldId id="327" r:id="rId9"/>
    <p:sldId id="322" r:id="rId10"/>
    <p:sldId id="335" r:id="rId11"/>
    <p:sldId id="328" r:id="rId12"/>
    <p:sldId id="336" r:id="rId13"/>
    <p:sldId id="330" r:id="rId14"/>
    <p:sldId id="337" r:id="rId15"/>
    <p:sldId id="341" r:id="rId16"/>
    <p:sldId id="342" r:id="rId17"/>
    <p:sldId id="343" r:id="rId18"/>
    <p:sldId id="338" r:id="rId19"/>
    <p:sldId id="339" r:id="rId20"/>
    <p:sldId id="340" r:id="rId21"/>
    <p:sldId id="344" r:id="rId22"/>
    <p:sldId id="345" r:id="rId23"/>
    <p:sldId id="315" r:id="rId24"/>
    <p:sldId id="350" r:id="rId25"/>
    <p:sldId id="351" r:id="rId26"/>
    <p:sldId id="352" r:id="rId27"/>
    <p:sldId id="353" r:id="rId28"/>
    <p:sldId id="354" r:id="rId29"/>
    <p:sldId id="346" r:id="rId30"/>
    <p:sldId id="347" r:id="rId31"/>
    <p:sldId id="348" r:id="rId32"/>
    <p:sldId id="349" r:id="rId3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B40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1" autoAdjust="0"/>
    <p:restoredTop sz="86333" autoAdjust="0"/>
  </p:normalViewPr>
  <p:slideViewPr>
    <p:cSldViewPr>
      <p:cViewPr varScale="1">
        <p:scale>
          <a:sx n="80" d="100"/>
          <a:sy n="80" d="100"/>
        </p:scale>
        <p:origin x="-3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801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9FAB5-77D1-4C2E-95F0-8A320A3B6DBA}" type="datetimeFigureOut">
              <a:rPr lang="hr-HR" smtClean="0"/>
              <a:pPr/>
              <a:t>13.2.2017.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3DF61-A83C-4DCB-AA7F-3F551EA59FD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4249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13.2.2017.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13.2.2017.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13.2.2017.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13.2.2017.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5094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0004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13.2.2017.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13.2.2017.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13.2.2017.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13.2.2017.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13.2.2017.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13.2.2017.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2738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hr-H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Nastanak i razvoj turizma</a:t>
            </a:r>
            <a:endParaRPr lang="hr-HR" sz="6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52736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pic>
        <p:nvPicPr>
          <p:cNvPr id="4" name="Picture 6" descr="http://www.hrmt.hr/wp-content/uploads/2014/06/Opatija-1930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65" t="-751" r="-10744" b="-21438"/>
          <a:stretch/>
        </p:blipFill>
        <p:spPr bwMode="auto">
          <a:xfrm>
            <a:off x="-1323474" y="1397000"/>
            <a:ext cx="11526253" cy="6623049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  <a:ex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https://upload.wikimedia.org/wikipedia/commons/4/45/Gustavus_Hamilton,_1710-46,_2nd_Viscount_Boyne,_and_Friends_in_a_Ship's_Cab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59" r="-10542"/>
          <a:stretch/>
        </p:blipFill>
        <p:spPr bwMode="auto">
          <a:xfrm>
            <a:off x="-1028700" y="2019300"/>
            <a:ext cx="11163300" cy="5905500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85800" y="3082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Grand tour </a:t>
            </a:r>
            <a:r>
              <a:rPr lang="hr-HR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početci organiziranog turizma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1748408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6" name="AutoShape 8" descr="https://upload.wikimedia.org/wikipedia/commons/4/45/Gustavus_Hamilton,_1710-46,_2nd_Viscount_Boyne,_and_Friends_in_a_Ship's_Cabi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2934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i="1" dirty="0" smtClean="0"/>
              <a:t>Grand tour </a:t>
            </a:r>
            <a:r>
              <a:rPr lang="hr-HR" sz="3200" dirty="0" smtClean="0"/>
              <a:t>putovanja </a:t>
            </a:r>
            <a:r>
              <a:rPr lang="hr-HR" sz="2400" dirty="0" smtClean="0"/>
              <a:t>(od 16. do 19. st)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97536"/>
            <a:ext cx="9180512" cy="6143832"/>
          </a:xfrm>
        </p:spPr>
        <p:txBody>
          <a:bodyPr>
            <a:normAutofit/>
          </a:bodyPr>
          <a:lstStyle/>
          <a:p>
            <a:pPr indent="-288000">
              <a:spcBef>
                <a:spcPts val="1200"/>
              </a:spcBef>
            </a:pPr>
            <a:r>
              <a:rPr lang="hr-HR" sz="2400" b="1" dirty="0" err="1" smtClean="0">
                <a:solidFill>
                  <a:srgbClr val="FF0000"/>
                </a:solidFill>
              </a:rPr>
              <a:t>grand</a:t>
            </a:r>
            <a:r>
              <a:rPr lang="hr-HR" sz="2400" b="1" dirty="0" smtClean="0">
                <a:solidFill>
                  <a:srgbClr val="FF0000"/>
                </a:solidFill>
              </a:rPr>
              <a:t> tour </a:t>
            </a:r>
            <a:r>
              <a:rPr lang="hr-HR" sz="2400" dirty="0" smtClean="0"/>
              <a:t>– posjet stranim zemljama na više mjeseci (pa i do nekoliko godina) radi </a:t>
            </a:r>
            <a:r>
              <a:rPr lang="hr-HR" sz="2400" b="1" dirty="0" smtClean="0">
                <a:solidFill>
                  <a:srgbClr val="FF0000"/>
                </a:solidFill>
              </a:rPr>
              <a:t>istraživanja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upoznavanja kultura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/>
              <a:t>na putovanje su išli </a:t>
            </a:r>
            <a:r>
              <a:rPr lang="hr-HR" sz="2400" b="1" dirty="0" smtClean="0"/>
              <a:t>pripadnici viših slojeva </a:t>
            </a:r>
            <a:r>
              <a:rPr lang="hr-HR" sz="2400" dirty="0" smtClean="0"/>
              <a:t>sjeverne</a:t>
            </a:r>
            <a:r>
              <a:rPr lang="hr-HR" sz="2400" b="1" dirty="0" smtClean="0"/>
              <a:t> </a:t>
            </a:r>
            <a:r>
              <a:rPr lang="hr-HR" sz="2400" dirty="0" smtClean="0"/>
              <a:t>i zapadne Europe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/>
              <a:t>putovanje je </a:t>
            </a:r>
            <a:r>
              <a:rPr lang="hr-HR" sz="2400" b="1" dirty="0" smtClean="0"/>
              <a:t>završavalo u Italiji </a:t>
            </a:r>
            <a:r>
              <a:rPr lang="hr-HR" sz="2000" i="1" dirty="0" smtClean="0"/>
              <a:t>(obilazak renesansnih gradova)</a:t>
            </a:r>
            <a:endParaRPr lang="hr-HR" sz="2400" i="1" dirty="0" smtClean="0"/>
          </a:p>
          <a:p>
            <a:pPr indent="-288000">
              <a:spcBef>
                <a:spcPts val="1200"/>
              </a:spcBef>
            </a:pPr>
            <a:r>
              <a:rPr lang="hr-HR" sz="2400" dirty="0" smtClean="0"/>
              <a:t>potaknuo je </a:t>
            </a:r>
            <a:r>
              <a:rPr lang="hr-HR" sz="2400" b="1" dirty="0" smtClean="0">
                <a:solidFill>
                  <a:srgbClr val="FF0000"/>
                </a:solidFill>
              </a:rPr>
              <a:t>razvoj turističkih djelatnosti </a:t>
            </a:r>
            <a:r>
              <a:rPr lang="hr-HR" sz="2400" dirty="0" smtClean="0"/>
              <a:t>– gostionica, svratišta,  vodiča…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/>
              <a:t>kasnije putuje i građanska klasa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/>
              <a:t>putovanje je uključivalo obilazak</a:t>
            </a:r>
            <a:br>
              <a:rPr lang="hr-HR" sz="2400" dirty="0" smtClean="0"/>
            </a:br>
            <a:r>
              <a:rPr lang="hr-HR" sz="2400" dirty="0" smtClean="0"/>
              <a:t>talijanskih renesansnih gradova</a:t>
            </a:r>
          </a:p>
          <a:p>
            <a:pPr indent="-288000">
              <a:spcBef>
                <a:spcPts val="1200"/>
              </a:spcBef>
            </a:pPr>
            <a:r>
              <a:rPr lang="hr-HR" sz="2400" b="1" dirty="0" smtClean="0"/>
              <a:t>putovanja su individualna</a:t>
            </a:r>
            <a:br>
              <a:rPr lang="hr-HR" sz="2400" b="1" dirty="0" smtClean="0"/>
            </a:br>
            <a:r>
              <a:rPr lang="hr-HR" sz="2400" dirty="0" smtClean="0"/>
              <a:t>(u manjim skupinama)</a:t>
            </a:r>
          </a:p>
        </p:txBody>
      </p:sp>
      <p:pic>
        <p:nvPicPr>
          <p:cNvPr id="1026" name="Picture 2" descr="https://upload.wikimedia.org/wikipedia/commons/0/0c/Grand_Tour_William_Thomas_Beckford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42082" y="3155916"/>
            <a:ext cx="4307970" cy="370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1560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/>
              <a:t>P</a:t>
            </a:r>
            <a:r>
              <a:rPr lang="hr-HR" sz="3200" dirty="0" smtClean="0"/>
              <a:t>očetci organiziranog turizma i </a:t>
            </a:r>
            <a:r>
              <a:rPr lang="hr-HR" sz="3200" b="1" dirty="0" err="1" smtClean="0"/>
              <a:t>Thomas</a:t>
            </a:r>
            <a:r>
              <a:rPr lang="hr-HR" sz="3200" b="1" dirty="0" smtClean="0"/>
              <a:t> Cook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48679"/>
            <a:ext cx="9180512" cy="6067395"/>
          </a:xfrm>
        </p:spPr>
        <p:txBody>
          <a:bodyPr>
            <a:normAutofit/>
          </a:bodyPr>
          <a:lstStyle/>
          <a:p>
            <a:pPr indent="-288000">
              <a:spcBef>
                <a:spcPts val="1200"/>
              </a:spcBef>
            </a:pPr>
            <a:r>
              <a:rPr lang="hr-HR" sz="2400" dirty="0" smtClean="0"/>
              <a:t>razvoj masovnog prijevoza (željeznice) omogućio je </a:t>
            </a:r>
            <a:r>
              <a:rPr lang="hr-HR" sz="2400" b="1" dirty="0" smtClean="0"/>
              <a:t>putovanje većeg broja ljudi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/>
              <a:t>1841. </a:t>
            </a:r>
            <a:r>
              <a:rPr lang="hr-HR" sz="2400" b="1" dirty="0" err="1" smtClean="0"/>
              <a:t>Thomas</a:t>
            </a:r>
            <a:r>
              <a:rPr lang="hr-HR" sz="2400" b="1" dirty="0" smtClean="0"/>
              <a:t> Cook </a:t>
            </a:r>
            <a:r>
              <a:rPr lang="hr-HR" sz="2400" dirty="0" smtClean="0"/>
              <a:t>– prvo organizirano putovanje – oko 500 ljudi</a:t>
            </a:r>
          </a:p>
          <a:p>
            <a:pPr lvl="1" indent="-288000">
              <a:spcBef>
                <a:spcPts val="1200"/>
              </a:spcBef>
            </a:pPr>
            <a:r>
              <a:rPr lang="hr-HR" dirty="0" smtClean="0"/>
              <a:t>oglas u novinama o putovanju željeznicom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/>
              <a:t>otvara </a:t>
            </a:r>
            <a:r>
              <a:rPr lang="hr-HR" sz="2400" b="1" dirty="0" smtClean="0"/>
              <a:t>prvu putničku agenciju </a:t>
            </a:r>
            <a:r>
              <a:rPr lang="hr-HR" sz="2400" dirty="0" smtClean="0"/>
              <a:t>i organizira putovanja po svijetu </a:t>
            </a:r>
          </a:p>
          <a:p>
            <a:pPr indent="-288000">
              <a:spcBef>
                <a:spcPts val="1200"/>
              </a:spcBef>
            </a:pPr>
            <a:r>
              <a:rPr lang="hr-HR" sz="2400" b="1" dirty="0" smtClean="0"/>
              <a:t>uveo je posrednike </a:t>
            </a:r>
            <a:r>
              <a:rPr lang="hr-HR" sz="2400" dirty="0" smtClean="0"/>
              <a:t>u turistička putovanja (željeznica i vodiči)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/>
              <a:t>uvodi </a:t>
            </a:r>
            <a:r>
              <a:rPr lang="hr-HR" sz="2400" b="1" dirty="0" smtClean="0">
                <a:solidFill>
                  <a:srgbClr val="FF0000"/>
                </a:solidFill>
              </a:rPr>
              <a:t>vaučer</a:t>
            </a:r>
            <a:r>
              <a:rPr lang="hr-HR" sz="2400" dirty="0" smtClean="0"/>
              <a:t> (turistička uputnica)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/>
              <a:t>putnička agencija postoji i danas (175 god)</a:t>
            </a:r>
            <a:endParaRPr lang="hr-HR" dirty="0"/>
          </a:p>
        </p:txBody>
      </p:sp>
      <p:pic>
        <p:nvPicPr>
          <p:cNvPr id="2052" name="Picture 4" descr="https://www.thomascook.com/blog/wp-content/uploads/2013/05/Thomas-Cook-Face-292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02280" y="3453605"/>
            <a:ext cx="2429074" cy="332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upload.wikimedia.org/wikipedia/en/3/31/ThomasCookGroup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701" y="4509120"/>
            <a:ext cx="2736304" cy="210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36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Razvoj turizma u drugoj polovici 19. st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48680"/>
            <a:ext cx="9289032" cy="6309320"/>
          </a:xfrm>
        </p:spPr>
        <p:txBody>
          <a:bodyPr>
            <a:normAutofit/>
          </a:bodyPr>
          <a:lstStyle/>
          <a:p>
            <a:pPr indent="-288000">
              <a:spcBef>
                <a:spcPts val="600"/>
              </a:spcBef>
            </a:pPr>
            <a:r>
              <a:rPr lang="hr-HR" sz="2400" dirty="0" smtClean="0"/>
              <a:t>dominira </a:t>
            </a:r>
            <a:r>
              <a:rPr lang="hr-HR" sz="2400" b="1" dirty="0" smtClean="0">
                <a:solidFill>
                  <a:srgbClr val="FF0000"/>
                </a:solidFill>
              </a:rPr>
              <a:t>željeznica</a:t>
            </a:r>
            <a:r>
              <a:rPr lang="hr-HR" sz="2400" dirty="0" smtClean="0"/>
              <a:t> kao prijevozno sredstvo</a:t>
            </a:r>
          </a:p>
          <a:p>
            <a:pPr indent="-288000">
              <a:spcBef>
                <a:spcPts val="600"/>
              </a:spcBef>
            </a:pPr>
            <a:r>
              <a:rPr lang="hr-HR" sz="2400" dirty="0" smtClean="0"/>
              <a:t>počinje se koristiti </a:t>
            </a:r>
            <a:r>
              <a:rPr lang="hr-HR" sz="2400" b="1" dirty="0" smtClean="0">
                <a:solidFill>
                  <a:srgbClr val="FF0000"/>
                </a:solidFill>
              </a:rPr>
              <a:t>brodski prijevoz </a:t>
            </a:r>
            <a:r>
              <a:rPr lang="hr-HR" sz="2400" dirty="0" smtClean="0"/>
              <a:t>u turizmu</a:t>
            </a:r>
          </a:p>
          <a:p>
            <a:pPr indent="-288000">
              <a:spcBef>
                <a:spcPts val="600"/>
              </a:spcBef>
            </a:pPr>
            <a:r>
              <a:rPr lang="hr-HR" sz="2400" dirty="0" smtClean="0"/>
              <a:t>javlja se interes za </a:t>
            </a:r>
            <a:r>
              <a:rPr lang="hr-HR" sz="2400" b="1" dirty="0" smtClean="0">
                <a:solidFill>
                  <a:srgbClr val="FF0000"/>
                </a:solidFill>
              </a:rPr>
              <a:t>lječilišnim turizmom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odmor u mjestima koja pozitivno djeluju na zdravlje – </a:t>
            </a:r>
            <a:r>
              <a:rPr lang="hr-HR" sz="2400" b="1" dirty="0" smtClean="0"/>
              <a:t>izvori termalne vode i planinska mjesta</a:t>
            </a:r>
          </a:p>
          <a:p>
            <a:pPr indent="-288000">
              <a:spcBef>
                <a:spcPts val="600"/>
              </a:spcBef>
            </a:pPr>
            <a:r>
              <a:rPr lang="hr-HR" sz="2400" dirty="0" smtClean="0"/>
              <a:t>turistički se razvijaju i primorska mjesta – temelj modernog turizma</a:t>
            </a:r>
          </a:p>
          <a:p>
            <a:pPr lvl="1" indent="-288000">
              <a:spcBef>
                <a:spcPts val="600"/>
              </a:spcBef>
            </a:pPr>
            <a:r>
              <a:rPr lang="hr-HR" i="1" dirty="0" smtClean="0"/>
              <a:t>nije se išlo kupati u moru, već na kupke morske vode koje su se pripremale na javnim kupalištima</a:t>
            </a:r>
            <a:endParaRPr lang="hr-HR" sz="2000" i="1" dirty="0" smtClean="0"/>
          </a:p>
          <a:p>
            <a:pPr lvl="1" indent="-288000"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putovalo se zimi</a:t>
            </a:r>
            <a:r>
              <a:rPr lang="hr-HR" b="1" dirty="0" smtClean="0"/>
              <a:t> </a:t>
            </a:r>
            <a:r>
              <a:rPr lang="hr-HR" dirty="0" smtClean="0"/>
              <a:t>(radi izbjegavanja zime u unutrašnjosti)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razvijaju se mjesta na francuskoj i talijanskoj rivijeri</a:t>
            </a:r>
          </a:p>
          <a:p>
            <a:pPr indent="-288000">
              <a:spcBef>
                <a:spcPts val="2400"/>
              </a:spcBef>
            </a:pPr>
            <a:r>
              <a:rPr lang="hr-HR" sz="2400" dirty="0" smtClean="0"/>
              <a:t>sredinom 19. st – </a:t>
            </a:r>
            <a:r>
              <a:rPr lang="hr-HR" sz="2400" b="1" dirty="0" smtClean="0">
                <a:solidFill>
                  <a:srgbClr val="FF0000"/>
                </a:solidFill>
              </a:rPr>
              <a:t>razvija se turizam i na Jadranu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gradi se </a:t>
            </a:r>
            <a:r>
              <a:rPr lang="hr-HR" b="1" dirty="0" smtClean="0"/>
              <a:t>Villa </a:t>
            </a:r>
            <a:r>
              <a:rPr lang="hr-HR" b="1" dirty="0" err="1" smtClean="0"/>
              <a:t>Angiolina</a:t>
            </a:r>
            <a:r>
              <a:rPr lang="hr-HR" b="1" dirty="0" smtClean="0"/>
              <a:t> </a:t>
            </a:r>
            <a:r>
              <a:rPr lang="hr-HR" dirty="0" smtClean="0"/>
              <a:t>u Opatiji – krajem 19. st – Opatija je proglašena lječilištem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povezivanje ostalih mjesta s parobrodom i željeznicom omogućuje brži turistički razvoj Dalmacije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12335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visitopatija.com/files/img/galerija/497/640x360-4/1623646_649888305103215_7054566070699058427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6632"/>
            <a:ext cx="5760639" cy="3240360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kulturni-turizam.com/slike/opatijakupanje19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29" y="1340768"/>
            <a:ext cx="7224737" cy="3675586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hrmt.hr/wp-content/uploads/2014/06/Opatija-193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480" y="3335191"/>
            <a:ext cx="5715000" cy="3362326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752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 smtClean="0"/>
              <a:t>Grand tour i početci organiziranog turizma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548680"/>
            <a:ext cx="9144000" cy="6237312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GRAND TOUR </a:t>
            </a:r>
            <a:r>
              <a:rPr lang="hr-HR" sz="2200" dirty="0" smtClean="0"/>
              <a:t>– </a:t>
            </a:r>
            <a:r>
              <a:rPr lang="hr-HR" sz="2200" dirty="0"/>
              <a:t>posjet stranim zemljama na više mjeseci </a:t>
            </a:r>
            <a:r>
              <a:rPr lang="hr-HR" sz="2200" dirty="0" smtClean="0"/>
              <a:t>(pa </a:t>
            </a:r>
            <a:r>
              <a:rPr lang="hr-HR" sz="2200" dirty="0"/>
              <a:t>i do nekoliko godina) radi </a:t>
            </a:r>
            <a:r>
              <a:rPr lang="hr-HR" sz="2200" b="1" dirty="0">
                <a:solidFill>
                  <a:srgbClr val="FF0000"/>
                </a:solidFill>
              </a:rPr>
              <a:t>istraživanja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upoznavanja </a:t>
            </a:r>
            <a:r>
              <a:rPr lang="hr-HR" sz="2200" b="1" dirty="0" smtClean="0">
                <a:solidFill>
                  <a:srgbClr val="FF0000"/>
                </a:solidFill>
              </a:rPr>
              <a:t>kultura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putovali su pripadnici viših slojeva na završetku školovanja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putovanje je uključivalo </a:t>
            </a:r>
            <a:r>
              <a:rPr lang="hr-HR" sz="2200" dirty="0" smtClean="0"/>
              <a:t>obilazak talijanskih </a:t>
            </a:r>
            <a:r>
              <a:rPr lang="hr-HR" sz="2200" dirty="0"/>
              <a:t>renesansnih </a:t>
            </a:r>
            <a:r>
              <a:rPr lang="hr-HR" sz="2200" dirty="0" smtClean="0"/>
              <a:t>gradova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putovanja su </a:t>
            </a:r>
            <a:r>
              <a:rPr lang="hr-HR" sz="2200" b="1" dirty="0" smtClean="0"/>
              <a:t>individualna</a:t>
            </a:r>
          </a:p>
          <a:p>
            <a:pPr marL="54900" indent="0">
              <a:spcBef>
                <a:spcPts val="1800"/>
              </a:spcBef>
              <a:buNone/>
            </a:pPr>
            <a:r>
              <a:rPr lang="hr-HR" sz="2200" b="1" dirty="0" smtClean="0"/>
              <a:t>POČETCI ORGANIZIRANOG TURIZMA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razvoj željeznice omogućuje putovanje većeg broja ljudi (grupna putovanja)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1841. </a:t>
            </a:r>
            <a:r>
              <a:rPr lang="hr-HR" sz="2200" b="1" dirty="0" err="1" smtClean="0"/>
              <a:t>Thomas</a:t>
            </a:r>
            <a:r>
              <a:rPr lang="hr-HR" sz="2200" b="1" dirty="0" smtClean="0"/>
              <a:t> Cook </a:t>
            </a:r>
            <a:r>
              <a:rPr lang="hr-HR" sz="2200" dirty="0" smtClean="0"/>
              <a:t>– prvo organizirano putovanje željeznicom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otvara prvu putničku agenciju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uvodi posrednike u turizam i vaučer kao oblik plaćanja</a:t>
            </a:r>
          </a:p>
          <a:p>
            <a:pPr marL="54900" indent="0">
              <a:spcBef>
                <a:spcPts val="1800"/>
              </a:spcBef>
              <a:buNone/>
            </a:pPr>
            <a:r>
              <a:rPr lang="hr-HR" sz="2200" b="1" dirty="0" smtClean="0"/>
              <a:t>RAZVOJ TURIZMA U DRUGOJ POLOVICI 19. ST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uz željeznicu se počinje koristiti brodski prijevoz (parobrod)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razvija se </a:t>
            </a:r>
            <a:r>
              <a:rPr lang="hr-HR" sz="2200" b="1" dirty="0" smtClean="0">
                <a:solidFill>
                  <a:srgbClr val="FF0000"/>
                </a:solidFill>
              </a:rPr>
              <a:t>lječilišni turizam </a:t>
            </a:r>
            <a:r>
              <a:rPr lang="hr-HR" sz="2200" dirty="0" smtClean="0"/>
              <a:t>– izvori termalne vode i planinska mjesta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u primorskim mjestima se razvio </a:t>
            </a:r>
            <a:r>
              <a:rPr lang="hr-HR" sz="2200" b="1" dirty="0" smtClean="0">
                <a:solidFill>
                  <a:srgbClr val="FF0000"/>
                </a:solidFill>
              </a:rPr>
              <a:t>kupališni turizam </a:t>
            </a:r>
            <a:r>
              <a:rPr lang="hr-HR" sz="2200" dirty="0" smtClean="0"/>
              <a:t>(javna kupališta)</a:t>
            </a:r>
            <a:endParaRPr lang="hr-HR" sz="2200" dirty="0"/>
          </a:p>
          <a:p>
            <a:pPr lvl="1" indent="-288000">
              <a:spcBef>
                <a:spcPts val="600"/>
              </a:spcBef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591950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Grand tour i početci organiziranog turizma		</a:t>
            </a:r>
            <a:r>
              <a:rPr lang="hr-HR" sz="2400" dirty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9144000" cy="6165304"/>
          </a:xfrm>
        </p:spPr>
        <p:txBody>
          <a:bodyPr>
            <a:noAutofit/>
          </a:bodyPr>
          <a:lstStyle/>
          <a:p>
            <a:pPr marL="54900" indent="0">
              <a:spcBef>
                <a:spcPts val="2400"/>
              </a:spcBef>
              <a:buNone/>
            </a:pPr>
            <a:r>
              <a:rPr lang="hr-HR" sz="2200" b="1" dirty="0"/>
              <a:t>RAZVOJ TURIZMA </a:t>
            </a:r>
            <a:r>
              <a:rPr lang="hr-HR" sz="2200" b="1" dirty="0" smtClean="0"/>
              <a:t>U HRVATSKOJ</a:t>
            </a:r>
            <a:endParaRPr lang="hr-HR" sz="2200" b="1" dirty="0"/>
          </a:p>
          <a:p>
            <a:pPr indent="-288000">
              <a:spcBef>
                <a:spcPts val="1200"/>
              </a:spcBef>
            </a:pPr>
            <a:r>
              <a:rPr lang="hr-HR" sz="2200" dirty="0" smtClean="0"/>
              <a:t>sredinom </a:t>
            </a:r>
            <a:r>
              <a:rPr lang="hr-HR" sz="2200" dirty="0"/>
              <a:t>19. st – </a:t>
            </a:r>
            <a:r>
              <a:rPr lang="hr-HR" sz="2200" b="1" dirty="0">
                <a:solidFill>
                  <a:srgbClr val="FF0000"/>
                </a:solidFill>
              </a:rPr>
              <a:t>razvija se turizam i na Jadranu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gradi se </a:t>
            </a:r>
            <a:r>
              <a:rPr lang="hr-HR" sz="2200" b="1" dirty="0"/>
              <a:t>Villa </a:t>
            </a:r>
            <a:r>
              <a:rPr lang="hr-HR" sz="2200" b="1" dirty="0" err="1"/>
              <a:t>Angiolina</a:t>
            </a:r>
            <a:r>
              <a:rPr lang="hr-HR" sz="2200" b="1" dirty="0"/>
              <a:t> </a:t>
            </a:r>
            <a:r>
              <a:rPr lang="hr-HR" sz="2200" dirty="0"/>
              <a:t>u Opatiji – krajem 19. st – Opatija je proglašena lječilištem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povezivanje ostalih mjesta s parobrodom i željeznicom omogućuje brži turistički razvoj Dalmacije</a:t>
            </a:r>
          </a:p>
        </p:txBody>
      </p:sp>
    </p:spTree>
    <p:extLst>
      <p:ext uri="{BB962C8B-B14F-4D97-AF65-F5344CB8AC3E}">
        <p14:creationId xmlns:p14="http://schemas.microsoft.com/office/powerpoint/2010/main" val="41811317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685800" y="30824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r-HR" sz="6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Nastanak i razvoj suvremenog turizma 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0" y="1748408"/>
            <a:ext cx="6400800" cy="672480"/>
          </a:xfrm>
        </p:spPr>
        <p:txBody>
          <a:bodyPr>
            <a:normAutofit/>
          </a:bodyPr>
          <a:lstStyle/>
          <a:p>
            <a:r>
              <a:rPr lang="hr-HR" dirty="0" smtClean="0">
                <a:solidFill>
                  <a:srgbClr val="FF0000"/>
                </a:solidFill>
              </a:rPr>
              <a:t>Osnove turizma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6" name="AutoShape 8" descr="https://upload.wikimedia.org/wikipedia/commons/4/45/Gustavus_Hamilton,_1710-46,_2nd_Viscount_Boyne,_and_Friends_in_a_Ship's_Cabi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64" r="-5986" b="-12570"/>
          <a:stretch/>
        </p:blipFill>
        <p:spPr bwMode="auto">
          <a:xfrm>
            <a:off x="-971550" y="2019300"/>
            <a:ext cx="10953750" cy="5486400"/>
          </a:xfrm>
          <a:prstGeom prst="rect">
            <a:avLst/>
          </a:prstGeom>
          <a:solidFill>
            <a:schemeClr val="bg1"/>
          </a:solidFill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8770966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Nastanak i razvoj suvremenog turizma </a:t>
            </a:r>
            <a:r>
              <a:rPr lang="hr-HR" sz="2400" dirty="0" smtClean="0"/>
              <a:t>(do 2. </a:t>
            </a:r>
            <a:r>
              <a:rPr lang="hr-HR" sz="2400" dirty="0" err="1" smtClean="0"/>
              <a:t>svj</a:t>
            </a:r>
            <a:r>
              <a:rPr lang="hr-HR" sz="2400" dirty="0" smtClean="0"/>
              <a:t>. rata)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648072"/>
            <a:ext cx="9180512" cy="6309320"/>
          </a:xfrm>
        </p:spPr>
        <p:txBody>
          <a:bodyPr>
            <a:normAutofit/>
          </a:bodyPr>
          <a:lstStyle/>
          <a:p>
            <a:pPr indent="-288000"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tehnološki napredak </a:t>
            </a:r>
            <a:r>
              <a:rPr lang="hr-HR" sz="2400" dirty="0" smtClean="0"/>
              <a:t>u 20. st utječe na razvoj turizma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/>
              <a:t>ljudi počinju putovati </a:t>
            </a:r>
            <a:r>
              <a:rPr lang="hr-HR" sz="2400" b="1" dirty="0" smtClean="0">
                <a:solidFill>
                  <a:srgbClr val="FF0000"/>
                </a:solidFill>
              </a:rPr>
              <a:t>radi odmora </a:t>
            </a:r>
            <a:r>
              <a:rPr lang="hr-HR" sz="2400" dirty="0" smtClean="0"/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bijega od jednolične svakodnevice</a:t>
            </a:r>
          </a:p>
          <a:p>
            <a:pPr indent="-288000"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razvija se promet </a:t>
            </a:r>
            <a:r>
              <a:rPr lang="hr-HR" sz="2400" dirty="0" smtClean="0"/>
              <a:t>– grade se ceste i željezničke pruge – veća prometna povezanost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/>
              <a:t>sve veći broj sudionika iz </a:t>
            </a:r>
            <a:r>
              <a:rPr lang="hr-HR" sz="2400" b="1" dirty="0" smtClean="0"/>
              <a:t>različitih slojeva društva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/>
              <a:t>turizam poprima </a:t>
            </a:r>
            <a:r>
              <a:rPr lang="hr-HR" sz="2400" b="1" dirty="0" smtClean="0">
                <a:solidFill>
                  <a:srgbClr val="FF0000"/>
                </a:solidFill>
              </a:rPr>
              <a:t>sezonski karakter </a:t>
            </a:r>
            <a:r>
              <a:rPr lang="hr-HR" sz="2400" dirty="0" smtClean="0"/>
              <a:t>– ljetni i zimski</a:t>
            </a:r>
            <a:endParaRPr lang="hr-HR" sz="2400" dirty="0"/>
          </a:p>
          <a:p>
            <a:pPr indent="-288000">
              <a:spcBef>
                <a:spcPts val="1200"/>
              </a:spcBef>
            </a:pPr>
            <a:r>
              <a:rPr lang="hr-HR" sz="2400" b="1" dirty="0" smtClean="0"/>
              <a:t>smjer kretanja </a:t>
            </a:r>
            <a:r>
              <a:rPr lang="hr-HR" sz="2400" dirty="0" smtClean="0"/>
              <a:t>je iz kontinentalne, industrijske Europe na Sredozemlje i iz SAD-a u Europu</a:t>
            </a:r>
          </a:p>
          <a:p>
            <a:pPr indent="-288000">
              <a:spcBef>
                <a:spcPts val="2400"/>
              </a:spcBef>
            </a:pPr>
            <a:r>
              <a:rPr lang="hr-HR" sz="2400" b="1" dirty="0" smtClean="0"/>
              <a:t>Hrvatska</a:t>
            </a:r>
            <a:r>
              <a:rPr lang="hr-HR" sz="2400" dirty="0" smtClean="0"/>
              <a:t> se uključuje u turistička kretanja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1938. god. – 500 000 gostiju / 3 mil. noćenja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Opatija, Dubrovnik, Crikvenica, Rab i </a:t>
            </a:r>
            <a:r>
              <a:rPr lang="hr-HR" dirty="0" err="1" smtClean="0"/>
              <a:t>Topusko</a:t>
            </a:r>
            <a:endParaRPr lang="hr-HR" dirty="0" smtClean="0"/>
          </a:p>
        </p:txBody>
      </p:sp>
    </p:spTree>
    <p:extLst>
      <p:ext uri="{BB962C8B-B14F-4D97-AF65-F5344CB8AC3E}">
        <p14:creationId xmlns:p14="http://schemas.microsoft.com/office/powerpoint/2010/main" val="278056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Masovni turizma </a:t>
            </a:r>
            <a:r>
              <a:rPr lang="hr-HR" sz="2400" dirty="0" smtClean="0"/>
              <a:t>(od 2. </a:t>
            </a:r>
            <a:r>
              <a:rPr lang="hr-HR" sz="2400" dirty="0" err="1" smtClean="0"/>
              <a:t>svj</a:t>
            </a:r>
            <a:r>
              <a:rPr lang="hr-HR" sz="2400" dirty="0" smtClean="0"/>
              <a:t>. rata do 1980-ih)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76064"/>
            <a:ext cx="9180512" cy="6309320"/>
          </a:xfrm>
        </p:spPr>
        <p:txBody>
          <a:bodyPr>
            <a:normAutofit/>
          </a:bodyPr>
          <a:lstStyle/>
          <a:p>
            <a:pPr indent="-288000">
              <a:spcBef>
                <a:spcPts val="1200"/>
              </a:spcBef>
            </a:pPr>
            <a:r>
              <a:rPr lang="hr-HR" sz="2200" dirty="0" smtClean="0"/>
              <a:t>nagli razvoj </a:t>
            </a:r>
            <a:r>
              <a:rPr lang="hr-HR" sz="2200" b="1" dirty="0" smtClean="0">
                <a:solidFill>
                  <a:srgbClr val="FF0000"/>
                </a:solidFill>
              </a:rPr>
              <a:t>cestovnog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(automobili) i </a:t>
            </a:r>
            <a:r>
              <a:rPr lang="hr-HR" sz="2200" b="1" dirty="0" smtClean="0">
                <a:solidFill>
                  <a:srgbClr val="FF0000"/>
                </a:solidFill>
              </a:rPr>
              <a:t>zračnog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prometa</a:t>
            </a:r>
          </a:p>
          <a:p>
            <a:pPr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velika potražnja</a:t>
            </a:r>
            <a:r>
              <a:rPr lang="hr-HR" sz="2200" dirty="0" smtClean="0"/>
              <a:t>, ali </a:t>
            </a:r>
            <a:r>
              <a:rPr lang="hr-HR" sz="2200" b="1" dirty="0" smtClean="0">
                <a:solidFill>
                  <a:srgbClr val="FF0000"/>
                </a:solidFill>
              </a:rPr>
              <a:t>neelastična i jednolična ponuda</a:t>
            </a:r>
          </a:p>
          <a:p>
            <a:pPr indent="-288000">
              <a:spcBef>
                <a:spcPts val="1200"/>
              </a:spcBef>
            </a:pPr>
            <a:r>
              <a:rPr lang="hr-HR" sz="2200" dirty="0" smtClean="0"/>
              <a:t>grade se veliki hoteli i turistička naselja (hoteli, kampovi, apartmani)</a:t>
            </a:r>
          </a:p>
          <a:p>
            <a:pPr indent="-288000">
              <a:spcBef>
                <a:spcPts val="1200"/>
              </a:spcBef>
            </a:pPr>
            <a:r>
              <a:rPr lang="hr-HR" sz="2200" dirty="0" smtClean="0"/>
              <a:t>većina ljudi na odmor putuje </a:t>
            </a:r>
            <a:r>
              <a:rPr lang="hr-HR" sz="2200" b="1" dirty="0" smtClean="0">
                <a:solidFill>
                  <a:srgbClr val="FF0000"/>
                </a:solidFill>
              </a:rPr>
              <a:t>ljeti</a:t>
            </a:r>
          </a:p>
          <a:p>
            <a:pPr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masovni turizam potiče gospodarski razvoj nerazvijenih krajeva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podiže životni standard – otvara nova radna mjesta</a:t>
            </a:r>
          </a:p>
          <a:p>
            <a:pPr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negativan utjecaj masovnog turizma</a:t>
            </a:r>
          </a:p>
          <a:p>
            <a:pPr lvl="1" indent="-288000">
              <a:spcBef>
                <a:spcPts val="300"/>
              </a:spcBef>
            </a:pPr>
            <a:r>
              <a:rPr lang="hr-HR" sz="2200" dirty="0" smtClean="0"/>
              <a:t>narušavanje izvorne prirode</a:t>
            </a:r>
          </a:p>
          <a:p>
            <a:pPr lvl="1" indent="-288000">
              <a:spcBef>
                <a:spcPts val="300"/>
              </a:spcBef>
            </a:pPr>
            <a:r>
              <a:rPr lang="hr-HR" sz="2200" dirty="0" smtClean="0"/>
              <a:t>onečišćenje okoliša</a:t>
            </a:r>
          </a:p>
          <a:p>
            <a:pPr lvl="1" indent="-288000">
              <a:spcBef>
                <a:spcPts val="300"/>
              </a:spcBef>
            </a:pPr>
            <a:r>
              <a:rPr lang="hr-HR" sz="2200" dirty="0" smtClean="0"/>
              <a:t>prekomjerna divlja gradnja</a:t>
            </a:r>
          </a:p>
          <a:p>
            <a:pPr lvl="1" indent="-288000">
              <a:spcBef>
                <a:spcPts val="300"/>
              </a:spcBef>
            </a:pPr>
            <a:r>
              <a:rPr lang="hr-HR" sz="2200" dirty="0" smtClean="0"/>
              <a:t>negativan utjecaj na kulturu</a:t>
            </a:r>
          </a:p>
          <a:p>
            <a:pPr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razvoj turizma ne prati razvoj infrastrukture </a:t>
            </a:r>
            <a:r>
              <a:rPr lang="hr-HR" sz="2200" dirty="0" smtClean="0"/>
              <a:t>– ceste, vodovod, telefonska mreža i dodatna ponuda (sportski tereni, muzeji, trgovine, kazališta…)</a:t>
            </a:r>
          </a:p>
          <a:p>
            <a:pPr indent="-288000">
              <a:spcBef>
                <a:spcPts val="1200"/>
              </a:spcBef>
            </a:pPr>
            <a:r>
              <a:rPr lang="hr-HR" sz="2200" dirty="0" smtClean="0"/>
              <a:t>počinje stagnacija hrvatskog turizma 1980-ih</a:t>
            </a:r>
          </a:p>
        </p:txBody>
      </p:sp>
      <p:pic>
        <p:nvPicPr>
          <p:cNvPr id="1028" name="Picture 4" descr="http://bportal.ba/wp/wp-content/uploads/2014/11/fico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84091" y="3861048"/>
            <a:ext cx="5708389" cy="2798766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oldtimeri.hr/media/k2/items/cache/0fcccca5b510e5bb86a94045046d252d_X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588442"/>
            <a:ext cx="4824536" cy="3295145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van-hire123.co.uk/images/vw-camper-van-hir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52459" y="588442"/>
            <a:ext cx="3640021" cy="296828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hotellapalmera.com/wp-content/uploads/2016/01/lloret-11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4300" y="128588"/>
            <a:ext cx="8901113" cy="238951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44978" y="3036674"/>
            <a:ext cx="4206701" cy="2255256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390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Povijest turizma i prva putovanja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/>
          <a:p>
            <a:pPr indent="-288000">
              <a:spcBef>
                <a:spcPts val="1800"/>
              </a:spcBef>
            </a:pPr>
            <a:r>
              <a:rPr lang="hr-HR" sz="2500" b="1" dirty="0" smtClean="0">
                <a:solidFill>
                  <a:srgbClr val="FF0000"/>
                </a:solidFill>
              </a:rPr>
              <a:t>nagli razvoj industrije i prometa</a:t>
            </a:r>
            <a:r>
              <a:rPr lang="hr-HR" sz="2500" dirty="0" smtClean="0"/>
              <a:t> u 19. st omogućuju razvoj </a:t>
            </a:r>
            <a:r>
              <a:rPr lang="hr-HR" sz="2500" b="1" dirty="0" smtClean="0">
                <a:solidFill>
                  <a:srgbClr val="FF0000"/>
                </a:solidFill>
              </a:rPr>
              <a:t>organiziranog turizma</a:t>
            </a:r>
          </a:p>
          <a:p>
            <a:pPr indent="-288000">
              <a:spcBef>
                <a:spcPts val="1800"/>
              </a:spcBef>
            </a:pPr>
            <a:r>
              <a:rPr lang="hr-HR" sz="2500" b="1" dirty="0" smtClean="0">
                <a:solidFill>
                  <a:srgbClr val="FF0000"/>
                </a:solidFill>
              </a:rPr>
              <a:t>masovni turizam </a:t>
            </a:r>
            <a:r>
              <a:rPr lang="hr-HR" sz="2500" dirty="0" smtClean="0"/>
              <a:t>se počinje razvijati </a:t>
            </a:r>
            <a:r>
              <a:rPr lang="hr-HR" sz="2500" b="1" dirty="0" smtClean="0">
                <a:solidFill>
                  <a:srgbClr val="FF0000"/>
                </a:solidFill>
              </a:rPr>
              <a:t>tek poslije 2. </a:t>
            </a:r>
            <a:r>
              <a:rPr lang="hr-HR" sz="2500" b="1" dirty="0" err="1" smtClean="0">
                <a:solidFill>
                  <a:srgbClr val="FF0000"/>
                </a:solidFill>
              </a:rPr>
              <a:t>svj</a:t>
            </a:r>
            <a:r>
              <a:rPr lang="hr-HR" sz="2500" b="1" dirty="0" smtClean="0">
                <a:solidFill>
                  <a:srgbClr val="FF0000"/>
                </a:solidFill>
              </a:rPr>
              <a:t>. rata </a:t>
            </a:r>
            <a:r>
              <a:rPr lang="hr-HR" sz="2500" dirty="0" smtClean="0"/>
              <a:t>(turizam kakvog danas poznajemo) – turizam kao </a:t>
            </a:r>
            <a:r>
              <a:rPr lang="hr-HR" sz="2500" b="1" dirty="0" smtClean="0"/>
              <a:t>društveno-gospodarska pojava</a:t>
            </a:r>
          </a:p>
          <a:p>
            <a:pPr indent="-288000">
              <a:spcBef>
                <a:spcPts val="1800"/>
              </a:spcBef>
            </a:pPr>
            <a:r>
              <a:rPr lang="hr-HR" sz="2500" b="1" dirty="0" smtClean="0">
                <a:solidFill>
                  <a:srgbClr val="FF0000"/>
                </a:solidFill>
              </a:rPr>
              <a:t>nakon 1980-ih </a:t>
            </a:r>
            <a:r>
              <a:rPr lang="hr-HR" sz="2500" dirty="0" smtClean="0"/>
              <a:t>počinje se misliti o </a:t>
            </a:r>
            <a:r>
              <a:rPr lang="hr-HR" sz="2500" b="1" dirty="0" smtClean="0">
                <a:solidFill>
                  <a:srgbClr val="FF0000"/>
                </a:solidFill>
              </a:rPr>
              <a:t>održivom razvoju turizma</a:t>
            </a:r>
            <a:r>
              <a:rPr lang="hr-HR" sz="2500" dirty="0" smtClean="0"/>
              <a:t> – </a:t>
            </a:r>
            <a:r>
              <a:rPr lang="hr-HR" sz="2500" b="1" dirty="0" smtClean="0"/>
              <a:t>napušta se masovni turizam </a:t>
            </a:r>
            <a:r>
              <a:rPr lang="hr-HR" sz="2500" dirty="0" smtClean="0"/>
              <a:t>i </a:t>
            </a:r>
            <a:r>
              <a:rPr lang="hr-HR" sz="2500" b="1" dirty="0" smtClean="0"/>
              <a:t>javljaju se posebni oblici turizma </a:t>
            </a:r>
            <a:r>
              <a:rPr lang="hr-HR" sz="2500" u="sng" dirty="0" smtClean="0"/>
              <a:t>temeljeni na različitim motivima turista</a:t>
            </a:r>
            <a:r>
              <a:rPr lang="hr-HR" sz="2500" dirty="0" smtClean="0"/>
              <a:t> – zdravstveni, kulturni, lovni, ribolovni, nautički, kongresni, vjerski, sportsko-rekreacijski turizam…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Održivi turizam</a:t>
            </a:r>
            <a:endParaRPr lang="hr-HR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76064"/>
            <a:ext cx="9180512" cy="6309320"/>
          </a:xfrm>
        </p:spPr>
        <p:txBody>
          <a:bodyPr>
            <a:normAutofit/>
          </a:bodyPr>
          <a:lstStyle/>
          <a:p>
            <a:pPr indent="-288000"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  <a:latin typeface="+mj-lt"/>
              </a:rPr>
              <a:t>ODRŽIVI TURIZAM </a:t>
            </a:r>
            <a:r>
              <a:rPr lang="hr-HR" sz="2400" dirty="0" smtClean="0">
                <a:latin typeface="+mj-lt"/>
              </a:rPr>
              <a:t>obilježava </a:t>
            </a:r>
            <a:r>
              <a:rPr lang="hr-HR" sz="2400" b="1" dirty="0" smtClean="0">
                <a:solidFill>
                  <a:srgbClr val="FF0000"/>
                </a:solidFill>
                <a:latin typeface="+mj-lt"/>
              </a:rPr>
              <a:t>dugoročna usklađenost </a:t>
            </a:r>
            <a:r>
              <a:rPr lang="hr-HR" sz="2400" dirty="0" smtClean="0">
                <a:latin typeface="+mj-lt"/>
              </a:rPr>
              <a:t>s prirodnim, društvenim i kulturnim okruženjem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>
                <a:latin typeface="+mj-lt"/>
              </a:rPr>
              <a:t>turizam se sve više okreće </a:t>
            </a:r>
            <a:r>
              <a:rPr lang="hr-HR" sz="2400" b="1" dirty="0" smtClean="0">
                <a:latin typeface="+mj-lt"/>
              </a:rPr>
              <a:t>pojedincu</a:t>
            </a:r>
            <a:r>
              <a:rPr lang="hr-HR" sz="2400" dirty="0" smtClean="0">
                <a:latin typeface="+mj-lt"/>
              </a:rPr>
              <a:t> i </a:t>
            </a:r>
            <a:r>
              <a:rPr lang="hr-HR" sz="2400" b="1" dirty="0" smtClean="0">
                <a:latin typeface="+mj-lt"/>
              </a:rPr>
              <a:t>individualnim potrebama</a:t>
            </a:r>
          </a:p>
          <a:p>
            <a:pPr indent="-288000">
              <a:spcBef>
                <a:spcPts val="1200"/>
              </a:spcBef>
            </a:pPr>
            <a:r>
              <a:rPr lang="hr-HR" sz="2400" b="1" dirty="0" smtClean="0">
                <a:latin typeface="+mj-lt"/>
              </a:rPr>
              <a:t>nastaje više različitih oblika turizma </a:t>
            </a:r>
            <a:r>
              <a:rPr lang="hr-HR" sz="2400" dirty="0" smtClean="0">
                <a:latin typeface="+mj-lt"/>
              </a:rPr>
              <a:t>prilagođeni potrebama turista</a:t>
            </a:r>
          </a:p>
          <a:p>
            <a:pPr indent="-288000">
              <a:spcBef>
                <a:spcPts val="1200"/>
              </a:spcBef>
            </a:pPr>
            <a:r>
              <a:rPr lang="hr-HR" sz="2400" b="1" dirty="0" smtClean="0">
                <a:latin typeface="+mj-lt"/>
              </a:rPr>
              <a:t>smanjuje se broj putovanja motiviranih isključivo odmorom i rekreacijom</a:t>
            </a:r>
          </a:p>
          <a:p>
            <a:pPr indent="-288000">
              <a:spcBef>
                <a:spcPts val="1200"/>
              </a:spcBef>
            </a:pPr>
            <a:r>
              <a:rPr lang="hr-HR" sz="2400" b="1" dirty="0" smtClean="0">
                <a:solidFill>
                  <a:srgbClr val="FF0000"/>
                </a:solidFill>
                <a:latin typeface="+mj-lt"/>
              </a:rPr>
              <a:t>putovanje postaje doživljaj 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>
                <a:latin typeface="+mj-lt"/>
              </a:rPr>
              <a:t>umjesto na jedan duži odmor godišnje, ljudi putuju na </a:t>
            </a:r>
            <a:r>
              <a:rPr lang="hr-HR" sz="2400" b="1" dirty="0" smtClean="0">
                <a:solidFill>
                  <a:srgbClr val="FF0000"/>
                </a:solidFill>
                <a:latin typeface="+mj-lt"/>
              </a:rPr>
              <a:t>više kraćih odmora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>
                <a:latin typeface="+mj-lt"/>
              </a:rPr>
              <a:t>turističko-informacijski sustav i </a:t>
            </a:r>
            <a:r>
              <a:rPr lang="hr-HR" sz="2400" b="1" dirty="0" smtClean="0">
                <a:solidFill>
                  <a:srgbClr val="FF0000"/>
                </a:solidFill>
                <a:latin typeface="+mj-lt"/>
              </a:rPr>
              <a:t>uloga interneta </a:t>
            </a:r>
            <a:r>
              <a:rPr lang="hr-HR" sz="2400" dirty="0" smtClean="0">
                <a:latin typeface="+mj-lt"/>
              </a:rPr>
              <a:t>zamijenili su ulogu turističkih agencija kao posrednika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>
                <a:latin typeface="+mj-lt"/>
              </a:rPr>
              <a:t>ponuda postaje </a:t>
            </a:r>
            <a:r>
              <a:rPr lang="hr-HR" sz="2400" b="1" dirty="0" smtClean="0">
                <a:solidFill>
                  <a:srgbClr val="FF0000"/>
                </a:solidFill>
                <a:latin typeface="+mj-lt"/>
              </a:rPr>
              <a:t>elastičnija</a:t>
            </a:r>
            <a:r>
              <a:rPr lang="hr-HR" sz="2400" dirty="0" smtClean="0">
                <a:latin typeface="+mj-lt"/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  <a:latin typeface="+mj-lt"/>
              </a:rPr>
              <a:t>raznolikija</a:t>
            </a:r>
            <a:r>
              <a:rPr lang="hr-HR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hr-HR" sz="2400" dirty="0" smtClean="0">
                <a:latin typeface="+mj-lt"/>
              </a:rPr>
              <a:t>– prati želje potražnje</a:t>
            </a:r>
          </a:p>
        </p:txBody>
      </p:sp>
    </p:spTree>
    <p:extLst>
      <p:ext uri="{BB962C8B-B14F-4D97-AF65-F5344CB8AC3E}">
        <p14:creationId xmlns:p14="http://schemas.microsoft.com/office/powerpoint/2010/main" val="40864000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Nastanak i razvoj suvremenog </a:t>
            </a:r>
            <a:r>
              <a:rPr lang="hr-HR" sz="2800" dirty="0" smtClean="0"/>
              <a:t>turizma</a:t>
            </a:r>
            <a:r>
              <a:rPr lang="hr-HR" sz="2800" dirty="0"/>
              <a:t>		</a:t>
            </a:r>
            <a:r>
              <a:rPr lang="hr-HR" sz="2400" dirty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9144000" cy="6165304"/>
          </a:xfrm>
        </p:spPr>
        <p:txBody>
          <a:bodyPr>
            <a:noAutofit/>
          </a:bodyPr>
          <a:lstStyle/>
          <a:p>
            <a:pPr marL="54900" indent="0">
              <a:spcBef>
                <a:spcPts val="2400"/>
              </a:spcBef>
              <a:buNone/>
            </a:pPr>
            <a:r>
              <a:rPr lang="hr-HR" sz="2200" b="1" dirty="0"/>
              <a:t>SUVREMENI TURIZAM DO 2. SVJ. RATA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razvoj prometa (izgradnja cesta i pruga) utječe na razvoj turizma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turizam poprima </a:t>
            </a:r>
            <a:r>
              <a:rPr lang="hr-HR" sz="2200" b="1" dirty="0">
                <a:solidFill>
                  <a:srgbClr val="FF0000"/>
                </a:solidFill>
              </a:rPr>
              <a:t>sezonski karakter </a:t>
            </a:r>
            <a:r>
              <a:rPr lang="hr-HR" sz="2200" dirty="0"/>
              <a:t>– ljetni i </a:t>
            </a:r>
            <a:r>
              <a:rPr lang="hr-HR" sz="2200" dirty="0" smtClean="0"/>
              <a:t>zimski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/>
              <a:t>Hrvatska</a:t>
            </a:r>
            <a:r>
              <a:rPr lang="hr-HR" sz="2200" dirty="0"/>
              <a:t> se uključuje u turistička </a:t>
            </a:r>
            <a:r>
              <a:rPr lang="hr-HR" sz="2200" dirty="0" smtClean="0"/>
              <a:t>kretanja – Opatija, </a:t>
            </a:r>
            <a:r>
              <a:rPr lang="hr-HR" sz="2200" dirty="0"/>
              <a:t>Dubrovnik, Crikvenica, Rab i </a:t>
            </a:r>
            <a:r>
              <a:rPr lang="hr-HR" sz="2200" dirty="0" err="1"/>
              <a:t>Topusko</a:t>
            </a:r>
            <a:endParaRPr lang="hr-HR" sz="2200" dirty="0"/>
          </a:p>
          <a:p>
            <a:pPr marL="54900" indent="0">
              <a:spcBef>
                <a:spcPts val="2400"/>
              </a:spcBef>
              <a:buNone/>
            </a:pPr>
            <a:r>
              <a:rPr lang="hr-HR" sz="2200" b="1" dirty="0"/>
              <a:t>MASOVNI TURIZAM </a:t>
            </a:r>
            <a:r>
              <a:rPr lang="hr-HR" sz="2200" b="1" dirty="0" smtClean="0"/>
              <a:t>(OD 2</a:t>
            </a:r>
            <a:r>
              <a:rPr lang="hr-HR" sz="2200" b="1" dirty="0"/>
              <a:t>. SVJ. </a:t>
            </a:r>
            <a:r>
              <a:rPr lang="hr-HR" sz="2200" b="1" dirty="0" smtClean="0"/>
              <a:t>RATA)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/>
              <a:t>nagli razvoj </a:t>
            </a:r>
            <a:r>
              <a:rPr lang="hr-HR" sz="2200" b="1" dirty="0">
                <a:solidFill>
                  <a:srgbClr val="FF0000"/>
                </a:solidFill>
              </a:rPr>
              <a:t>cestovnog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(automobili) i </a:t>
            </a:r>
            <a:r>
              <a:rPr lang="hr-HR" sz="2200" b="1" dirty="0">
                <a:solidFill>
                  <a:srgbClr val="FF0000"/>
                </a:solidFill>
              </a:rPr>
              <a:t>zračnog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prometa</a:t>
            </a:r>
          </a:p>
          <a:p>
            <a:pPr lvl="1" indent="-28800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velika potražnja</a:t>
            </a:r>
            <a:r>
              <a:rPr lang="hr-HR" sz="2200" dirty="0"/>
              <a:t>, ali </a:t>
            </a:r>
            <a:r>
              <a:rPr lang="hr-HR" sz="2200" b="1" dirty="0">
                <a:solidFill>
                  <a:srgbClr val="FF0000"/>
                </a:solidFill>
              </a:rPr>
              <a:t>neelastična i jednolična ponuda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/>
              <a:t>grade se veliki hoteli i turistička naselja (hoteli, kampovi, apartmani)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/>
              <a:t>većina ljudi na odmor putuje </a:t>
            </a:r>
            <a:r>
              <a:rPr lang="hr-HR" sz="2200" b="1" dirty="0">
                <a:solidFill>
                  <a:srgbClr val="FF0000"/>
                </a:solidFill>
              </a:rPr>
              <a:t>ljeti</a:t>
            </a:r>
          </a:p>
          <a:p>
            <a:pPr lvl="1" indent="-288000">
              <a:spcBef>
                <a:spcPts val="1200"/>
              </a:spcBef>
            </a:pPr>
            <a:r>
              <a:rPr lang="hr-HR" sz="2200" b="1" dirty="0" smtClean="0"/>
              <a:t>pozitivan utjecaj </a:t>
            </a:r>
            <a:r>
              <a:rPr lang="hr-HR" sz="2200" dirty="0" smtClean="0"/>
              <a:t>na gospodarstvo, </a:t>
            </a:r>
            <a:r>
              <a:rPr lang="hr-HR" sz="2200" b="1" dirty="0" smtClean="0"/>
              <a:t>negativan utjecaj </a:t>
            </a:r>
            <a:r>
              <a:rPr lang="hr-HR" sz="2200" dirty="0" smtClean="0"/>
              <a:t>na prirodu i okoliš (divlja gradnja, onečišćenje okoliša)</a:t>
            </a:r>
          </a:p>
        </p:txBody>
      </p:sp>
    </p:spTree>
    <p:extLst>
      <p:ext uri="{BB962C8B-B14F-4D97-AF65-F5344CB8AC3E}">
        <p14:creationId xmlns:p14="http://schemas.microsoft.com/office/powerpoint/2010/main" val="1277515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Nastanak i razvoj suvremenog </a:t>
            </a:r>
            <a:r>
              <a:rPr lang="hr-HR" sz="2800" dirty="0" smtClean="0"/>
              <a:t>turizma</a:t>
            </a:r>
            <a:r>
              <a:rPr lang="hr-HR" sz="2800" dirty="0"/>
              <a:t>		</a:t>
            </a:r>
            <a:r>
              <a:rPr lang="hr-HR" sz="2400" dirty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9144000" cy="6165304"/>
          </a:xfrm>
        </p:spPr>
        <p:txBody>
          <a:bodyPr>
            <a:noAutofit/>
          </a:bodyPr>
          <a:lstStyle/>
          <a:p>
            <a:pPr marL="54900" indent="0">
              <a:spcBef>
                <a:spcPts val="1200"/>
              </a:spcBef>
              <a:buNone/>
            </a:pPr>
            <a:r>
              <a:rPr lang="hr-HR" sz="2200" b="1" dirty="0" smtClean="0"/>
              <a:t>ODRŽIVI TURIZAM (OD 1980-ih)</a:t>
            </a:r>
            <a:endParaRPr lang="hr-HR" sz="2200" b="1" dirty="0"/>
          </a:p>
          <a:p>
            <a:pPr lvl="1" indent="-28800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ODRŽIVI TURIZAM </a:t>
            </a:r>
            <a:r>
              <a:rPr lang="hr-HR" sz="2200" dirty="0"/>
              <a:t>obilježava </a:t>
            </a:r>
            <a:r>
              <a:rPr lang="hr-HR" sz="2200" b="1" dirty="0">
                <a:solidFill>
                  <a:srgbClr val="FF0000"/>
                </a:solidFill>
              </a:rPr>
              <a:t>dugoročna usklađenost </a:t>
            </a:r>
            <a:r>
              <a:rPr lang="hr-HR" sz="2200" dirty="0"/>
              <a:t>s prirodnim, društvenim i kulturnim okruženjem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/>
              <a:t>turizam se sve više okreće </a:t>
            </a:r>
            <a:r>
              <a:rPr lang="hr-HR" sz="2200" b="1" dirty="0"/>
              <a:t>pojedincu</a:t>
            </a:r>
            <a:r>
              <a:rPr lang="hr-HR" sz="2200" dirty="0"/>
              <a:t> i </a:t>
            </a:r>
            <a:r>
              <a:rPr lang="hr-HR" sz="2200" b="1" dirty="0"/>
              <a:t>individualnim potrebama</a:t>
            </a:r>
          </a:p>
          <a:p>
            <a:pPr lvl="1" indent="-28800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putovanje postaje doživljaj 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/>
              <a:t>umjesto na jedan duži odmor godišnje, ljudi putuju na </a:t>
            </a:r>
            <a:r>
              <a:rPr lang="hr-HR" sz="2200" b="1" dirty="0">
                <a:solidFill>
                  <a:srgbClr val="FF0000"/>
                </a:solidFill>
              </a:rPr>
              <a:t>više kraćih odmora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/>
              <a:t>ponuda postaje </a:t>
            </a:r>
            <a:r>
              <a:rPr lang="hr-HR" sz="2200" b="1" dirty="0">
                <a:solidFill>
                  <a:srgbClr val="FF0000"/>
                </a:solidFill>
              </a:rPr>
              <a:t>elastičnija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0000"/>
                </a:solidFill>
              </a:rPr>
              <a:t>raznolikija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– prati želje potražnje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 smtClean="0"/>
              <a:t>uloga </a:t>
            </a:r>
            <a:r>
              <a:rPr lang="hr-HR" sz="2200" b="1" dirty="0" smtClean="0"/>
              <a:t>interneta</a:t>
            </a:r>
            <a:r>
              <a:rPr lang="hr-HR" sz="2200" dirty="0" smtClean="0"/>
              <a:t> u organiziranju putovanja – aktivni turisti</a:t>
            </a:r>
          </a:p>
        </p:txBody>
      </p:sp>
    </p:spTree>
    <p:extLst>
      <p:ext uri="{BB962C8B-B14F-4D97-AF65-F5344CB8AC3E}">
        <p14:creationId xmlns:p14="http://schemas.microsoft.com/office/powerpoint/2010/main" val="3827115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2974"/>
            <a:ext cx="8858312" cy="642942"/>
          </a:xfrm>
        </p:spPr>
        <p:txBody>
          <a:bodyPr/>
          <a:lstStyle/>
          <a:p>
            <a:r>
              <a:rPr lang="hr-HR" sz="3600" dirty="0" smtClean="0"/>
              <a:t>Ponovimo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7"/>
            <a:ext cx="9144000" cy="6222195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1800"/>
              </a:spcBef>
            </a:pPr>
            <a:r>
              <a:rPr lang="hr-HR" sz="2400" dirty="0" smtClean="0"/>
              <a:t>Usporedite motive putovanja u starom i srednjem vijeku s motivima današnjih turista.</a:t>
            </a:r>
          </a:p>
          <a:p>
            <a:pPr marL="252000" lvl="0" indent="-252000">
              <a:spcBef>
                <a:spcPts val="1800"/>
              </a:spcBef>
            </a:pPr>
            <a:r>
              <a:rPr lang="hr-HR" sz="2400" dirty="0" smtClean="0"/>
              <a:t>U čemu su sličnosti i razlike između današnjih putnika i putnika u srednjem i starom vijeku?</a:t>
            </a:r>
          </a:p>
          <a:p>
            <a:pPr marL="252000" lvl="0" indent="-252000">
              <a:spcBef>
                <a:spcPts val="1800"/>
              </a:spcBef>
            </a:pPr>
            <a:r>
              <a:rPr lang="hr-HR" sz="2400" dirty="0" smtClean="0"/>
              <a:t>Što je u starom i srednjem vijeku najviše ograničavalo putovanja?</a:t>
            </a:r>
          </a:p>
          <a:p>
            <a:pPr marL="252000" lvl="0" indent="-252000">
              <a:spcBef>
                <a:spcPts val="1800"/>
              </a:spcBef>
            </a:pPr>
            <a:r>
              <a:rPr lang="hr-HR" sz="2400" dirty="0" smtClean="0"/>
              <a:t>Koja su antička mjesta bila često posječena?</a:t>
            </a:r>
          </a:p>
          <a:p>
            <a:pPr marL="252000" lvl="0" indent="-252000">
              <a:spcBef>
                <a:spcPts val="1800"/>
              </a:spcBef>
            </a:pPr>
            <a:r>
              <a:rPr lang="hr-HR" sz="2400" dirty="0" smtClean="0"/>
              <a:t>Kada se najčešće putovalo u starom i srednjem vijeku?</a:t>
            </a:r>
          </a:p>
          <a:p>
            <a:pPr marL="252000" lvl="0" indent="-252000">
              <a:spcBef>
                <a:spcPts val="1800"/>
              </a:spcBef>
            </a:pPr>
            <a:r>
              <a:rPr lang="hr-HR" sz="2400" dirty="0" smtClean="0"/>
              <a:t>Što je omogućilo razvoj organiziranog turizma?</a:t>
            </a:r>
          </a:p>
          <a:p>
            <a:pPr marL="252000" lvl="0" indent="-252000">
              <a:spcBef>
                <a:spcPts val="1800"/>
              </a:spcBef>
            </a:pPr>
            <a:r>
              <a:rPr lang="hr-HR" sz="2400" dirty="0" smtClean="0"/>
              <a:t>Kad počinje razvijati turizam kakvog danas poznajemo?</a:t>
            </a:r>
          </a:p>
          <a:p>
            <a:pPr marL="252000" lvl="0" indent="-252000">
              <a:spcBef>
                <a:spcPts val="1800"/>
              </a:spcBef>
            </a:pPr>
            <a:r>
              <a:rPr lang="hr-HR" sz="2400" dirty="0" smtClean="0"/>
              <a:t>Kad se javljaju posebni oblici turizma?</a:t>
            </a:r>
          </a:p>
        </p:txBody>
      </p:sp>
    </p:spTree>
    <p:extLst>
      <p:ext uri="{BB962C8B-B14F-4D97-AF65-F5344CB8AC3E}">
        <p14:creationId xmlns:p14="http://schemas.microsoft.com/office/powerpoint/2010/main" val="26063958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 smtClean="0"/>
              <a:t>Povijest turizma i prva putovanja</a:t>
            </a:r>
            <a:r>
              <a:rPr lang="hr-HR" sz="2800" dirty="0" smtClean="0"/>
              <a:t>			   </a:t>
            </a:r>
            <a:r>
              <a:rPr lang="hr-HR" sz="2000" dirty="0" smtClean="0"/>
              <a:t>(plan ploče)</a:t>
            </a:r>
            <a:endParaRPr lang="hr-H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237312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sz="2200" dirty="0" smtClean="0"/>
              <a:t>razvoj organiziranog turizma potiče nagli razvoj industrije i prometa u 19. st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masovni turizam se počinje razvijati poslije 2. </a:t>
            </a:r>
            <a:r>
              <a:rPr lang="hr-HR" sz="2200" dirty="0" err="1" smtClean="0"/>
              <a:t>svj</a:t>
            </a:r>
            <a:r>
              <a:rPr lang="hr-HR" sz="2200" dirty="0" smtClean="0"/>
              <a:t>. rata 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nakon 1980-ih – održivi razvoj turizma i posebni oblici turizma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2 </a:t>
            </a:r>
            <a:r>
              <a:rPr lang="hr-HR" sz="2200" b="1" dirty="0" smtClean="0"/>
              <a:t>razdoblja u povijesnom razvoju turizma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razdoblje </a:t>
            </a:r>
            <a:r>
              <a:rPr lang="hr-HR" sz="2200" b="1" dirty="0" smtClean="0">
                <a:solidFill>
                  <a:srgbClr val="FF0000"/>
                </a:solidFill>
              </a:rPr>
              <a:t>začetka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turizma – od prvih putovanja do 19. st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razdoblje </a:t>
            </a:r>
            <a:r>
              <a:rPr lang="hr-HR" sz="2200" b="1" dirty="0" smtClean="0">
                <a:solidFill>
                  <a:srgbClr val="FF0000"/>
                </a:solidFill>
              </a:rPr>
              <a:t>suvremenog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turizma – od početka 20. st do danas</a:t>
            </a:r>
          </a:p>
          <a:p>
            <a:pPr marL="54900" indent="0">
              <a:spcBef>
                <a:spcPts val="1800"/>
              </a:spcBef>
              <a:buNone/>
            </a:pPr>
            <a:r>
              <a:rPr lang="hr-HR" sz="2200" b="1" dirty="0" smtClean="0"/>
              <a:t>STARI I SREDNJI VIJEK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u početku je glavni razlog putovanja bila </a:t>
            </a:r>
            <a:r>
              <a:rPr lang="hr-HR" sz="2200" b="1" dirty="0" smtClean="0">
                <a:solidFill>
                  <a:srgbClr val="FF0000"/>
                </a:solidFill>
              </a:rPr>
              <a:t>trgovina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/>
              <a:t>Sredozemlje</a:t>
            </a:r>
            <a:r>
              <a:rPr lang="hr-HR" sz="2200" dirty="0" smtClean="0"/>
              <a:t> – posebno važno područje – trgovina i kultura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/>
              <a:t>Grci</a:t>
            </a:r>
            <a:r>
              <a:rPr lang="hr-HR" sz="2200" dirty="0" smtClean="0"/>
              <a:t> i </a:t>
            </a:r>
            <a:r>
              <a:rPr lang="hr-HR" sz="2200" b="1" dirty="0" smtClean="0"/>
              <a:t>Rimljani</a:t>
            </a:r>
            <a:r>
              <a:rPr lang="hr-HR" sz="2200" dirty="0" smtClean="0"/>
              <a:t> putuju radi trgovine, odmora, zabave, zdravlja i religije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„turistička” mjesta: Atena, </a:t>
            </a:r>
            <a:r>
              <a:rPr lang="hr-HR" sz="2200" dirty="0" err="1" smtClean="0"/>
              <a:t>Olimpija</a:t>
            </a:r>
            <a:r>
              <a:rPr lang="hr-HR" sz="2200" dirty="0" smtClean="0"/>
              <a:t>, Epidaur, Delfi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u srednjem vijeku – glavni razlog putovanja je </a:t>
            </a:r>
            <a:r>
              <a:rPr lang="hr-HR" sz="2200" b="1" dirty="0" smtClean="0">
                <a:solidFill>
                  <a:srgbClr val="FF0000"/>
                </a:solidFill>
              </a:rPr>
              <a:t>religija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hodočašća u Svetu zemlju i druga hodočasnička mjesta u Europi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/>
              <a:t>Marko Polo </a:t>
            </a:r>
            <a:r>
              <a:rPr lang="hr-HR" sz="2200" dirty="0" smtClean="0"/>
              <a:t>– putuje u Kinu (put svile)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najviše se putovalo </a:t>
            </a:r>
            <a:r>
              <a:rPr lang="hr-HR" sz="2200" b="1" dirty="0" smtClean="0"/>
              <a:t>za vrijeme mira</a:t>
            </a:r>
            <a:endParaRPr lang="hr-HR" sz="2200" b="1" dirty="0"/>
          </a:p>
        </p:txBody>
      </p:sp>
    </p:spTree>
    <p:extLst>
      <p:ext uri="{BB962C8B-B14F-4D97-AF65-F5344CB8AC3E}">
        <p14:creationId xmlns:p14="http://schemas.microsoft.com/office/powerpoint/2010/main" val="9977226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i="1" dirty="0" smtClean="0"/>
              <a:t>Grand tour </a:t>
            </a:r>
            <a:r>
              <a:rPr lang="hr-HR" sz="2800" dirty="0" smtClean="0"/>
              <a:t>i početci organiziranog turizma		</a:t>
            </a:r>
            <a:r>
              <a:rPr lang="hr-HR" sz="2400" dirty="0" smtClean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548680"/>
            <a:ext cx="9144000" cy="6237312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GRAND TOUR </a:t>
            </a:r>
            <a:r>
              <a:rPr lang="hr-HR" sz="2200" dirty="0" smtClean="0"/>
              <a:t>– </a:t>
            </a:r>
            <a:r>
              <a:rPr lang="hr-HR" sz="2200" dirty="0"/>
              <a:t>posjet stranim zemljama na više mjeseci </a:t>
            </a:r>
            <a:r>
              <a:rPr lang="hr-HR" sz="2200" dirty="0" smtClean="0"/>
              <a:t>(pa </a:t>
            </a:r>
            <a:r>
              <a:rPr lang="hr-HR" sz="2200" dirty="0"/>
              <a:t>i do nekoliko godina) radi </a:t>
            </a:r>
            <a:r>
              <a:rPr lang="hr-HR" sz="2200" b="1" dirty="0">
                <a:solidFill>
                  <a:srgbClr val="FF0000"/>
                </a:solidFill>
              </a:rPr>
              <a:t>istraživanja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upoznavanja </a:t>
            </a:r>
            <a:r>
              <a:rPr lang="hr-HR" sz="2200" b="1" dirty="0" smtClean="0">
                <a:solidFill>
                  <a:srgbClr val="FF0000"/>
                </a:solidFill>
              </a:rPr>
              <a:t>kultura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putovali su pripadnici viših slojeva na završetku školovanja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putovanje je uključivalo </a:t>
            </a:r>
            <a:r>
              <a:rPr lang="hr-HR" sz="2200" dirty="0" smtClean="0"/>
              <a:t>obilazak talijanskih </a:t>
            </a:r>
            <a:r>
              <a:rPr lang="hr-HR" sz="2200" dirty="0"/>
              <a:t>renesansnih </a:t>
            </a:r>
            <a:r>
              <a:rPr lang="hr-HR" sz="2200" dirty="0" smtClean="0"/>
              <a:t>gradova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putovanja su </a:t>
            </a:r>
            <a:r>
              <a:rPr lang="hr-HR" sz="2200" b="1" dirty="0" smtClean="0"/>
              <a:t>individualna</a:t>
            </a:r>
          </a:p>
          <a:p>
            <a:pPr marL="54900" indent="0">
              <a:spcBef>
                <a:spcPts val="1800"/>
              </a:spcBef>
              <a:buNone/>
            </a:pPr>
            <a:r>
              <a:rPr lang="hr-HR" sz="2200" b="1" dirty="0" smtClean="0"/>
              <a:t>POČETCI ORGANIZIRANOG TURIZMA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razvoj željeznice omogućuje putovanje većeg broja ljudi (grupna putovanja)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1841. </a:t>
            </a:r>
            <a:r>
              <a:rPr lang="hr-HR" sz="2200" b="1" dirty="0" err="1" smtClean="0"/>
              <a:t>Thomas</a:t>
            </a:r>
            <a:r>
              <a:rPr lang="hr-HR" sz="2200" b="1" dirty="0" smtClean="0"/>
              <a:t> Cook </a:t>
            </a:r>
            <a:r>
              <a:rPr lang="hr-HR" sz="2200" dirty="0" smtClean="0"/>
              <a:t>– prvo organizirano putovanje željeznicom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otvara prvu putničku agenciju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uvodi posrednike u turizam i vaučer kao oblik plaćanja</a:t>
            </a:r>
          </a:p>
          <a:p>
            <a:pPr marL="54900" indent="0">
              <a:spcBef>
                <a:spcPts val="1800"/>
              </a:spcBef>
              <a:buNone/>
            </a:pPr>
            <a:r>
              <a:rPr lang="hr-HR" sz="2200" b="1" dirty="0" smtClean="0"/>
              <a:t>RAZVOJ TURIZMA U DRUGOJ POLOVICI 19. ST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uz željeznicu se počinje koristiti brodski prijevoz (parobrod)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razvija se </a:t>
            </a:r>
            <a:r>
              <a:rPr lang="hr-HR" sz="2200" b="1" dirty="0" smtClean="0">
                <a:solidFill>
                  <a:srgbClr val="FF0000"/>
                </a:solidFill>
              </a:rPr>
              <a:t>lječilišni turizam </a:t>
            </a:r>
            <a:r>
              <a:rPr lang="hr-HR" sz="2200" dirty="0" smtClean="0"/>
              <a:t>– izvori termalne vode i planinska mjesta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u primorskim mjestima se razvio </a:t>
            </a:r>
            <a:r>
              <a:rPr lang="hr-HR" sz="2200" b="1" dirty="0" smtClean="0">
                <a:solidFill>
                  <a:srgbClr val="FF0000"/>
                </a:solidFill>
              </a:rPr>
              <a:t>kupališni turizam </a:t>
            </a:r>
            <a:r>
              <a:rPr lang="hr-HR" sz="2200" dirty="0" smtClean="0"/>
              <a:t>(javna kupališta)</a:t>
            </a:r>
            <a:endParaRPr lang="hr-HR" sz="2200" dirty="0"/>
          </a:p>
          <a:p>
            <a:pPr lvl="1" indent="-288000">
              <a:spcBef>
                <a:spcPts val="600"/>
              </a:spcBef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33242351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i="1" dirty="0"/>
              <a:t>Grand tour </a:t>
            </a:r>
            <a:r>
              <a:rPr lang="hr-HR" sz="2800" dirty="0"/>
              <a:t>i početci organiziranog turizma		</a:t>
            </a:r>
            <a:r>
              <a:rPr lang="hr-HR" sz="2400" dirty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9144000" cy="6165304"/>
          </a:xfrm>
        </p:spPr>
        <p:txBody>
          <a:bodyPr>
            <a:noAutofit/>
          </a:bodyPr>
          <a:lstStyle/>
          <a:p>
            <a:pPr marL="54900" indent="0">
              <a:spcBef>
                <a:spcPts val="2400"/>
              </a:spcBef>
              <a:buNone/>
            </a:pPr>
            <a:r>
              <a:rPr lang="hr-HR" sz="2200" b="1" dirty="0"/>
              <a:t>RAZVOJ TURIZMA </a:t>
            </a:r>
            <a:r>
              <a:rPr lang="hr-HR" sz="2200" b="1" dirty="0" smtClean="0"/>
              <a:t>U HRVATSKOJ</a:t>
            </a:r>
            <a:endParaRPr lang="hr-HR" sz="2200" b="1" dirty="0"/>
          </a:p>
          <a:p>
            <a:pPr indent="-288000">
              <a:spcBef>
                <a:spcPts val="1200"/>
              </a:spcBef>
            </a:pPr>
            <a:r>
              <a:rPr lang="hr-HR" sz="2200" dirty="0" smtClean="0"/>
              <a:t>sredinom </a:t>
            </a:r>
            <a:r>
              <a:rPr lang="hr-HR" sz="2200" dirty="0"/>
              <a:t>19. st – </a:t>
            </a:r>
            <a:r>
              <a:rPr lang="hr-HR" sz="2200" b="1" dirty="0">
                <a:solidFill>
                  <a:srgbClr val="FF0000"/>
                </a:solidFill>
              </a:rPr>
              <a:t>razvija se turizam i na Jadranu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gradi se </a:t>
            </a:r>
            <a:r>
              <a:rPr lang="hr-HR" sz="2200" b="1" dirty="0"/>
              <a:t>Villa </a:t>
            </a:r>
            <a:r>
              <a:rPr lang="hr-HR" sz="2200" b="1" dirty="0" err="1"/>
              <a:t>Angiolina</a:t>
            </a:r>
            <a:r>
              <a:rPr lang="hr-HR" sz="2200" b="1" dirty="0"/>
              <a:t> </a:t>
            </a:r>
            <a:r>
              <a:rPr lang="hr-HR" sz="2200" dirty="0"/>
              <a:t>u Opatiji – krajem 19. st – Opatija je proglašena lječilištem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povezivanje ostalih mjesta s parobrodom i željeznicom omogućuje brži turistički razvoj Dalmacije</a:t>
            </a:r>
          </a:p>
        </p:txBody>
      </p:sp>
    </p:spTree>
    <p:extLst>
      <p:ext uri="{BB962C8B-B14F-4D97-AF65-F5344CB8AC3E}">
        <p14:creationId xmlns:p14="http://schemas.microsoft.com/office/powerpoint/2010/main" val="13837705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Nastanak i razvoj suvremenog </a:t>
            </a:r>
            <a:r>
              <a:rPr lang="hr-HR" sz="2800" dirty="0" smtClean="0"/>
              <a:t>turizma</a:t>
            </a:r>
            <a:r>
              <a:rPr lang="hr-HR" sz="2800" dirty="0"/>
              <a:t>		</a:t>
            </a:r>
            <a:r>
              <a:rPr lang="hr-HR" sz="2400" dirty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9144000" cy="6165304"/>
          </a:xfrm>
        </p:spPr>
        <p:txBody>
          <a:bodyPr>
            <a:noAutofit/>
          </a:bodyPr>
          <a:lstStyle/>
          <a:p>
            <a:pPr marL="54900" indent="0">
              <a:spcBef>
                <a:spcPts val="2400"/>
              </a:spcBef>
              <a:buNone/>
            </a:pPr>
            <a:r>
              <a:rPr lang="hr-HR" sz="2200" b="1" dirty="0"/>
              <a:t>SUVREMENI TURIZAM DO 2. SVJ. RATA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razvoj prometa (izgradnja cesta i pruga) utječe na razvoj turizma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/>
              <a:t>turizam poprima </a:t>
            </a:r>
            <a:r>
              <a:rPr lang="hr-HR" sz="2200" b="1" dirty="0">
                <a:solidFill>
                  <a:srgbClr val="FF0000"/>
                </a:solidFill>
              </a:rPr>
              <a:t>sezonski karakter </a:t>
            </a:r>
            <a:r>
              <a:rPr lang="hr-HR" sz="2200" dirty="0"/>
              <a:t>– ljetni i </a:t>
            </a:r>
            <a:r>
              <a:rPr lang="hr-HR" sz="2200" dirty="0" smtClean="0"/>
              <a:t>zimski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/>
              <a:t>Hrvatska</a:t>
            </a:r>
            <a:r>
              <a:rPr lang="hr-HR" sz="2200" dirty="0"/>
              <a:t> se uključuje u turistička </a:t>
            </a:r>
            <a:r>
              <a:rPr lang="hr-HR" sz="2200" dirty="0" smtClean="0"/>
              <a:t>kretanja – Opatija, </a:t>
            </a:r>
            <a:r>
              <a:rPr lang="hr-HR" sz="2200" dirty="0"/>
              <a:t>Dubrovnik, Crikvenica, Rab i </a:t>
            </a:r>
            <a:r>
              <a:rPr lang="hr-HR" sz="2200" dirty="0" err="1"/>
              <a:t>Topusko</a:t>
            </a:r>
            <a:endParaRPr lang="hr-HR" sz="2200" dirty="0"/>
          </a:p>
          <a:p>
            <a:pPr marL="54900" indent="0">
              <a:spcBef>
                <a:spcPts val="2400"/>
              </a:spcBef>
              <a:buNone/>
            </a:pPr>
            <a:r>
              <a:rPr lang="hr-HR" sz="2200" b="1" dirty="0"/>
              <a:t>MASOVNI TURIZAM </a:t>
            </a:r>
            <a:r>
              <a:rPr lang="hr-HR" sz="2200" b="1" dirty="0" smtClean="0"/>
              <a:t>(OD 2</a:t>
            </a:r>
            <a:r>
              <a:rPr lang="hr-HR" sz="2200" b="1" dirty="0"/>
              <a:t>. SVJ. </a:t>
            </a:r>
            <a:r>
              <a:rPr lang="hr-HR" sz="2200" b="1" dirty="0" smtClean="0"/>
              <a:t>RATA)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/>
              <a:t>nagli razvoj </a:t>
            </a:r>
            <a:r>
              <a:rPr lang="hr-HR" sz="2200" b="1" dirty="0">
                <a:solidFill>
                  <a:srgbClr val="FF0000"/>
                </a:solidFill>
              </a:rPr>
              <a:t>cestovnog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(automobili) i </a:t>
            </a:r>
            <a:r>
              <a:rPr lang="hr-HR" sz="2200" b="1" dirty="0">
                <a:solidFill>
                  <a:srgbClr val="FF0000"/>
                </a:solidFill>
              </a:rPr>
              <a:t>zračnog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prometa</a:t>
            </a:r>
          </a:p>
          <a:p>
            <a:pPr lvl="1" indent="-28800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velika potražnja</a:t>
            </a:r>
            <a:r>
              <a:rPr lang="hr-HR" sz="2200" dirty="0"/>
              <a:t>, ali </a:t>
            </a:r>
            <a:r>
              <a:rPr lang="hr-HR" sz="2200" b="1" dirty="0">
                <a:solidFill>
                  <a:srgbClr val="FF0000"/>
                </a:solidFill>
              </a:rPr>
              <a:t>neelastična i jednolična ponuda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/>
              <a:t>grade se veliki hoteli i turistička naselja (hoteli, kampovi, apartmani)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/>
              <a:t>većina ljudi na odmor putuje </a:t>
            </a:r>
            <a:r>
              <a:rPr lang="hr-HR" sz="2200" b="1" dirty="0">
                <a:solidFill>
                  <a:srgbClr val="FF0000"/>
                </a:solidFill>
              </a:rPr>
              <a:t>ljeti</a:t>
            </a:r>
          </a:p>
          <a:p>
            <a:pPr lvl="1" indent="-288000">
              <a:spcBef>
                <a:spcPts val="1200"/>
              </a:spcBef>
            </a:pPr>
            <a:r>
              <a:rPr lang="hr-HR" sz="2200" b="1" dirty="0" smtClean="0"/>
              <a:t>pozitivan utjecaj </a:t>
            </a:r>
            <a:r>
              <a:rPr lang="hr-HR" sz="2200" dirty="0" smtClean="0"/>
              <a:t>na gospodarstvo, </a:t>
            </a:r>
            <a:r>
              <a:rPr lang="hr-HR" sz="2200" b="1" dirty="0" smtClean="0"/>
              <a:t>negativan utjecaj </a:t>
            </a:r>
            <a:r>
              <a:rPr lang="hr-HR" sz="2200" dirty="0" smtClean="0"/>
              <a:t>na prirodu i okoliš (divlja gradnja, onečišćenje okoliša)</a:t>
            </a:r>
          </a:p>
        </p:txBody>
      </p:sp>
    </p:spTree>
    <p:extLst>
      <p:ext uri="{BB962C8B-B14F-4D97-AF65-F5344CB8AC3E}">
        <p14:creationId xmlns:p14="http://schemas.microsoft.com/office/powerpoint/2010/main" val="436358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2800" dirty="0"/>
              <a:t>Nastanak i razvoj suvremenog </a:t>
            </a:r>
            <a:r>
              <a:rPr lang="hr-HR" sz="2800" dirty="0" smtClean="0"/>
              <a:t>turizma</a:t>
            </a:r>
            <a:r>
              <a:rPr lang="hr-HR" sz="2800" dirty="0"/>
              <a:t>		</a:t>
            </a:r>
            <a:r>
              <a:rPr lang="hr-HR" sz="2400" dirty="0"/>
              <a:t>(plan ploče)</a:t>
            </a:r>
            <a:endParaRPr lang="hr-HR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620688"/>
            <a:ext cx="9144000" cy="6165304"/>
          </a:xfrm>
        </p:spPr>
        <p:txBody>
          <a:bodyPr>
            <a:noAutofit/>
          </a:bodyPr>
          <a:lstStyle/>
          <a:p>
            <a:pPr marL="54900" indent="0">
              <a:spcBef>
                <a:spcPts val="1200"/>
              </a:spcBef>
              <a:buNone/>
            </a:pPr>
            <a:r>
              <a:rPr lang="hr-HR" sz="2200" b="1" dirty="0" smtClean="0"/>
              <a:t>ODRŽIVI TURIZAM (OD 1980-ih)</a:t>
            </a:r>
            <a:endParaRPr lang="hr-HR" sz="2200" b="1" dirty="0"/>
          </a:p>
          <a:p>
            <a:pPr lvl="1" indent="-28800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ODRŽIVI TURIZAM </a:t>
            </a:r>
            <a:r>
              <a:rPr lang="hr-HR" sz="2200" dirty="0"/>
              <a:t>obilježava </a:t>
            </a:r>
            <a:r>
              <a:rPr lang="hr-HR" sz="2200" b="1" dirty="0">
                <a:solidFill>
                  <a:srgbClr val="FF0000"/>
                </a:solidFill>
              </a:rPr>
              <a:t>dugoročna usklađenost </a:t>
            </a:r>
            <a:r>
              <a:rPr lang="hr-HR" sz="2200" dirty="0"/>
              <a:t>s prirodnim, društvenim i kulturnim okruženjem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/>
              <a:t>turizam se sve više okreće </a:t>
            </a:r>
            <a:r>
              <a:rPr lang="hr-HR" sz="2200" b="1" dirty="0"/>
              <a:t>pojedincu</a:t>
            </a:r>
            <a:r>
              <a:rPr lang="hr-HR" sz="2200" dirty="0"/>
              <a:t> i </a:t>
            </a:r>
            <a:r>
              <a:rPr lang="hr-HR" sz="2200" b="1" dirty="0"/>
              <a:t>individualnim potrebama</a:t>
            </a:r>
          </a:p>
          <a:p>
            <a:pPr lvl="1" indent="-28800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putovanje postaje doživljaj 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/>
              <a:t>umjesto na jedan duži odmor godišnje, ljudi putuju na </a:t>
            </a:r>
            <a:r>
              <a:rPr lang="hr-HR" sz="2200" b="1" dirty="0">
                <a:solidFill>
                  <a:srgbClr val="FF0000"/>
                </a:solidFill>
              </a:rPr>
              <a:t>više kraćih odmora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/>
              <a:t>ponuda postaje </a:t>
            </a:r>
            <a:r>
              <a:rPr lang="hr-HR" sz="2200" b="1" dirty="0">
                <a:solidFill>
                  <a:srgbClr val="FF0000"/>
                </a:solidFill>
              </a:rPr>
              <a:t>elastičnija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0000"/>
                </a:solidFill>
              </a:rPr>
              <a:t>raznolikija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– prati želje potražnje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 smtClean="0"/>
              <a:t>uloga </a:t>
            </a:r>
            <a:r>
              <a:rPr lang="hr-HR" sz="2200" b="1" dirty="0" smtClean="0"/>
              <a:t>interneta</a:t>
            </a:r>
            <a:r>
              <a:rPr lang="hr-HR" sz="2200" dirty="0" smtClean="0"/>
              <a:t> u organiziranju putovanja – aktivni turisti</a:t>
            </a:r>
          </a:p>
        </p:txBody>
      </p:sp>
    </p:spTree>
    <p:extLst>
      <p:ext uri="{BB962C8B-B14F-4D97-AF65-F5344CB8AC3E}">
        <p14:creationId xmlns:p14="http://schemas.microsoft.com/office/powerpoint/2010/main" val="22940532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2974"/>
            <a:ext cx="8858312" cy="642942"/>
          </a:xfrm>
        </p:spPr>
        <p:txBody>
          <a:bodyPr/>
          <a:lstStyle/>
          <a:p>
            <a:r>
              <a:rPr lang="hr-HR" sz="3600" dirty="0" smtClean="0"/>
              <a:t>Ponavljanje 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20687"/>
            <a:ext cx="9144000" cy="6222195"/>
          </a:xfrm>
        </p:spPr>
        <p:txBody>
          <a:bodyPr>
            <a:noAutofit/>
          </a:bodyPr>
          <a:lstStyle/>
          <a:p>
            <a:pPr marL="72000" lvl="0" indent="-252000"/>
            <a:r>
              <a:rPr lang="hr-HR" sz="2100" dirty="0" smtClean="0">
                <a:solidFill>
                  <a:srgbClr val="FF0000"/>
                </a:solidFill>
              </a:rPr>
              <a:t>Koji </a:t>
            </a:r>
            <a:r>
              <a:rPr lang="hr-HR" sz="2100" dirty="0">
                <a:solidFill>
                  <a:srgbClr val="FF0000"/>
                </a:solidFill>
              </a:rPr>
              <a:t>je glavni razlog putovanja u starom vijeku?</a:t>
            </a:r>
          </a:p>
          <a:p>
            <a:pPr marL="432000" lvl="1" indent="-252000"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trgovina </a:t>
            </a:r>
            <a:endParaRPr lang="hr-HR" sz="2000" i="1" dirty="0"/>
          </a:p>
          <a:p>
            <a:pPr marL="72000" lvl="0" indent="-252000"/>
            <a:r>
              <a:rPr lang="hr-HR" sz="2100" dirty="0" smtClean="0">
                <a:solidFill>
                  <a:srgbClr val="FF0000"/>
                </a:solidFill>
              </a:rPr>
              <a:t>Koja </a:t>
            </a:r>
            <a:r>
              <a:rPr lang="hr-HR" sz="2100" dirty="0">
                <a:solidFill>
                  <a:srgbClr val="FF0000"/>
                </a:solidFill>
              </a:rPr>
              <a:t>su „turistička mjesta“ bila popularna u antičkoj Grčkoj?</a:t>
            </a:r>
          </a:p>
          <a:p>
            <a:pPr marL="432000" lvl="1" indent="-252000"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Atena </a:t>
            </a:r>
            <a:r>
              <a:rPr lang="hr-HR" sz="2000" i="1" dirty="0"/>
              <a:t>(znanstveni), Delfi (proročište), </a:t>
            </a:r>
            <a:r>
              <a:rPr lang="hr-HR" sz="2000" i="1" dirty="0" err="1"/>
              <a:t>Olimpija</a:t>
            </a:r>
            <a:r>
              <a:rPr lang="hr-HR" sz="2000" i="1" dirty="0"/>
              <a:t> (olimpijske igre) i Epidaur (lječilište)</a:t>
            </a:r>
          </a:p>
          <a:p>
            <a:pPr marL="72000" indent="-252000"/>
            <a:r>
              <a:rPr lang="hr-HR" sz="2100" dirty="0" smtClean="0">
                <a:solidFill>
                  <a:srgbClr val="FF0000"/>
                </a:solidFill>
              </a:rPr>
              <a:t>Koje </a:t>
            </a:r>
            <a:r>
              <a:rPr lang="hr-HR" sz="2100" dirty="0">
                <a:solidFill>
                  <a:srgbClr val="FF0000"/>
                </a:solidFill>
              </a:rPr>
              <a:t>su prednosti putovanja za vrijeme Rimskog carstva?</a:t>
            </a:r>
          </a:p>
          <a:p>
            <a:pPr marL="432000" lvl="1" indent="-252000"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jedinstvena </a:t>
            </a:r>
            <a:r>
              <a:rPr lang="hr-HR" sz="2000" i="1" dirty="0"/>
              <a:t>valuta u carstvu, propisi vezani za strance, dobre </a:t>
            </a:r>
            <a:r>
              <a:rPr lang="hr-HR" sz="2000" i="1" dirty="0" smtClean="0"/>
              <a:t>ceste i gusta cestovna mreža, </a:t>
            </a:r>
            <a:r>
              <a:rPr lang="hr-HR" sz="2000" i="1" dirty="0"/>
              <a:t>politički i sigurnosni uvjeti</a:t>
            </a:r>
          </a:p>
          <a:p>
            <a:pPr marL="72000" lvl="0" indent="-252000"/>
            <a:r>
              <a:rPr lang="hr-HR" sz="2100" dirty="0" smtClean="0">
                <a:solidFill>
                  <a:srgbClr val="FF0000"/>
                </a:solidFill>
              </a:rPr>
              <a:t>Kad </a:t>
            </a:r>
            <a:r>
              <a:rPr lang="hr-HR" sz="2100" dirty="0">
                <a:solidFill>
                  <a:srgbClr val="FF0000"/>
                </a:solidFill>
              </a:rPr>
              <a:t>se najviše putovalo u starom vijeku? U kojim razdobljima?</a:t>
            </a:r>
          </a:p>
          <a:p>
            <a:pPr marL="432000" lvl="1" indent="-252000"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za </a:t>
            </a:r>
            <a:r>
              <a:rPr lang="hr-HR" sz="2000" i="1" dirty="0"/>
              <a:t>vrijeme mira</a:t>
            </a:r>
          </a:p>
          <a:p>
            <a:pPr marL="72000" lvl="0" indent="-252000"/>
            <a:r>
              <a:rPr lang="hr-HR" sz="2100" dirty="0" smtClean="0">
                <a:solidFill>
                  <a:srgbClr val="FF0000"/>
                </a:solidFill>
              </a:rPr>
              <a:t>Koji </a:t>
            </a:r>
            <a:r>
              <a:rPr lang="hr-HR" sz="2100" dirty="0">
                <a:solidFill>
                  <a:srgbClr val="FF0000"/>
                </a:solidFill>
              </a:rPr>
              <a:t>je najčešći razlog putovanja u srednjem vijeku?</a:t>
            </a:r>
          </a:p>
          <a:p>
            <a:pPr marL="432000" lvl="1" indent="-252000"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hodočašća</a:t>
            </a:r>
            <a:endParaRPr lang="hr-HR" sz="2000" i="1" dirty="0"/>
          </a:p>
          <a:p>
            <a:pPr marL="72000" lvl="0" indent="-252000"/>
            <a:r>
              <a:rPr lang="hr-HR" sz="2100" dirty="0" smtClean="0">
                <a:solidFill>
                  <a:srgbClr val="FF0000"/>
                </a:solidFill>
              </a:rPr>
              <a:t>Kako </a:t>
            </a:r>
            <a:r>
              <a:rPr lang="hr-HR" sz="2100" dirty="0">
                <a:solidFill>
                  <a:srgbClr val="FF0000"/>
                </a:solidFill>
              </a:rPr>
              <a:t>se zvao najpoznatiji putnik u srednjem vijeku?</a:t>
            </a:r>
          </a:p>
          <a:p>
            <a:pPr marL="432000" lvl="1" indent="-252000">
              <a:spcBef>
                <a:spcPts val="0"/>
              </a:spcBef>
              <a:spcAft>
                <a:spcPts val="600"/>
              </a:spcAft>
            </a:pPr>
            <a:r>
              <a:rPr lang="hr-HR" sz="2000" i="1" dirty="0" smtClean="0"/>
              <a:t>Marko Polo</a:t>
            </a:r>
          </a:p>
        </p:txBody>
      </p:sp>
    </p:spTree>
    <p:extLst>
      <p:ext uri="{BB962C8B-B14F-4D97-AF65-F5344CB8AC3E}">
        <p14:creationId xmlns:p14="http://schemas.microsoft.com/office/powerpoint/2010/main" val="16326753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Povijest turizma i prva putovanja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328592"/>
          </a:xfrm>
        </p:spPr>
        <p:txBody>
          <a:bodyPr>
            <a:normAutofit/>
          </a:bodyPr>
          <a:lstStyle/>
          <a:p>
            <a:pPr indent="-288000">
              <a:spcBef>
                <a:spcPts val="600"/>
              </a:spcBef>
            </a:pPr>
            <a:r>
              <a:rPr lang="hr-HR" b="1" dirty="0" smtClean="0"/>
              <a:t>dva</a:t>
            </a:r>
            <a:r>
              <a:rPr lang="hr-HR" dirty="0" smtClean="0"/>
              <a:t> velika </a:t>
            </a:r>
            <a:r>
              <a:rPr lang="hr-HR" b="1" dirty="0" smtClean="0"/>
              <a:t>razdoblja</a:t>
            </a:r>
            <a:r>
              <a:rPr lang="hr-HR" dirty="0" smtClean="0"/>
              <a:t> u povijesnom razvoju turizma:</a:t>
            </a:r>
          </a:p>
          <a:p>
            <a:pPr marL="900000" lvl="1" indent="-360000">
              <a:spcBef>
                <a:spcPts val="1800"/>
              </a:spcBef>
              <a:buFont typeface="+mj-lt"/>
              <a:buAutoNum type="arabicPeriod"/>
            </a:pPr>
            <a:r>
              <a:rPr lang="hr-HR" sz="2800" dirty="0" smtClean="0"/>
              <a:t>razdoblje </a:t>
            </a:r>
            <a:r>
              <a:rPr lang="hr-HR" sz="2800" b="1" dirty="0" smtClean="0">
                <a:solidFill>
                  <a:srgbClr val="FF0000"/>
                </a:solidFill>
              </a:rPr>
              <a:t>začetka</a:t>
            </a:r>
            <a:r>
              <a:rPr lang="hr-HR" sz="2800" b="1" dirty="0" smtClean="0"/>
              <a:t> </a:t>
            </a:r>
            <a:r>
              <a:rPr lang="hr-HR" sz="2800" dirty="0" smtClean="0"/>
              <a:t>turizma</a:t>
            </a:r>
          </a:p>
          <a:p>
            <a:pPr lvl="2" indent="-288000">
              <a:spcBef>
                <a:spcPts val="600"/>
              </a:spcBef>
            </a:pPr>
            <a:r>
              <a:rPr lang="hr-HR" sz="2400" dirty="0" smtClean="0"/>
              <a:t>od prvih putovanja (</a:t>
            </a:r>
            <a:r>
              <a:rPr lang="hr-HR" sz="2400" b="1" i="1" dirty="0" smtClean="0"/>
              <a:t>Grand tour</a:t>
            </a:r>
            <a:r>
              <a:rPr lang="hr-HR" sz="2400" dirty="0" smtClean="0"/>
              <a:t>) do početka organiziranog turizma u 19. st</a:t>
            </a:r>
          </a:p>
          <a:p>
            <a:pPr marL="900000" lvl="1" indent="-360000">
              <a:spcBef>
                <a:spcPts val="1800"/>
              </a:spcBef>
              <a:buFont typeface="+mj-lt"/>
              <a:buAutoNum type="arabicPeriod"/>
            </a:pPr>
            <a:r>
              <a:rPr lang="hr-HR" sz="2800" dirty="0" smtClean="0"/>
              <a:t>razdoblje </a:t>
            </a:r>
            <a:r>
              <a:rPr lang="hr-HR" sz="2800" b="1" dirty="0" smtClean="0">
                <a:solidFill>
                  <a:srgbClr val="FF0000"/>
                </a:solidFill>
              </a:rPr>
              <a:t>suvremenog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turizma</a:t>
            </a:r>
          </a:p>
          <a:p>
            <a:pPr lvl="2" indent="-288000">
              <a:spcBef>
                <a:spcPts val="600"/>
              </a:spcBef>
            </a:pPr>
            <a:r>
              <a:rPr lang="hr-HR" sz="2400" dirty="0" smtClean="0"/>
              <a:t>začetci suvremenog turizma početkom 20. st</a:t>
            </a:r>
          </a:p>
          <a:p>
            <a:pPr lvl="2" indent="-288000">
              <a:spcBef>
                <a:spcPts val="600"/>
              </a:spcBef>
            </a:pPr>
            <a:r>
              <a:rPr lang="hr-HR" sz="2400" dirty="0" smtClean="0"/>
              <a:t>razdoblje </a:t>
            </a:r>
            <a:r>
              <a:rPr lang="hr-HR" sz="2400" b="1" dirty="0" smtClean="0">
                <a:solidFill>
                  <a:srgbClr val="FF0000"/>
                </a:solidFill>
              </a:rPr>
              <a:t>masovnog turizma </a:t>
            </a:r>
            <a:r>
              <a:rPr lang="hr-HR" sz="2400" dirty="0" smtClean="0"/>
              <a:t>od kraja 2. </a:t>
            </a:r>
            <a:r>
              <a:rPr lang="hr-HR" sz="2400" dirty="0" err="1" smtClean="0"/>
              <a:t>svj</a:t>
            </a:r>
            <a:r>
              <a:rPr lang="hr-HR" sz="2400" dirty="0" smtClean="0"/>
              <a:t>. rata do 1980-ih</a:t>
            </a:r>
          </a:p>
          <a:p>
            <a:pPr lvl="2" indent="-288000">
              <a:spcBef>
                <a:spcPts val="600"/>
              </a:spcBef>
            </a:pPr>
            <a:r>
              <a:rPr lang="hr-HR" sz="2400" dirty="0" smtClean="0"/>
              <a:t>od 1980-ih do danas – </a:t>
            </a:r>
            <a:r>
              <a:rPr lang="hr-HR" sz="2400" b="1" dirty="0" smtClean="0">
                <a:solidFill>
                  <a:srgbClr val="FF0000"/>
                </a:solidFill>
              </a:rPr>
              <a:t>održivi turizam </a:t>
            </a:r>
            <a:r>
              <a:rPr lang="hr-HR" sz="2400" dirty="0" smtClean="0"/>
              <a:t>i velik broj </a:t>
            </a:r>
            <a:r>
              <a:rPr lang="hr-HR" sz="2400" b="1" dirty="0" smtClean="0">
                <a:solidFill>
                  <a:srgbClr val="FF0000"/>
                </a:solidFill>
              </a:rPr>
              <a:t>različitih oblika turizma</a:t>
            </a:r>
          </a:p>
          <a:p>
            <a:pPr marL="454950" lvl="1" indent="0">
              <a:spcBef>
                <a:spcPts val="600"/>
              </a:spcBef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99912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marL="72000" lvl="0" indent="-252000"/>
            <a:r>
              <a:rPr lang="hr-HR" sz="2100" dirty="0" smtClean="0">
                <a:solidFill>
                  <a:srgbClr val="FF0000"/>
                </a:solidFill>
              </a:rPr>
              <a:t>Što </a:t>
            </a:r>
            <a:r>
              <a:rPr lang="hr-HR" sz="2100" dirty="0">
                <a:solidFill>
                  <a:srgbClr val="FF0000"/>
                </a:solidFill>
              </a:rPr>
              <a:t>je </a:t>
            </a:r>
            <a:r>
              <a:rPr lang="hr-HR" sz="2100" i="1" dirty="0" err="1">
                <a:solidFill>
                  <a:srgbClr val="FF0000"/>
                </a:solidFill>
              </a:rPr>
              <a:t>grand</a:t>
            </a:r>
            <a:r>
              <a:rPr lang="hr-HR" sz="2100" i="1" dirty="0">
                <a:solidFill>
                  <a:srgbClr val="FF0000"/>
                </a:solidFill>
              </a:rPr>
              <a:t> tour</a:t>
            </a:r>
            <a:r>
              <a:rPr lang="hr-HR" sz="2100" dirty="0" smtClean="0">
                <a:solidFill>
                  <a:srgbClr val="FF0000"/>
                </a:solidFill>
              </a:rPr>
              <a:t>?</a:t>
            </a:r>
            <a:endParaRPr lang="hr-HR" sz="2100" dirty="0">
              <a:solidFill>
                <a:srgbClr val="FF0000"/>
              </a:solidFill>
            </a:endParaRPr>
          </a:p>
          <a:p>
            <a:pPr marL="432000" lvl="1" indent="-252000">
              <a:spcBef>
                <a:spcPts val="0"/>
              </a:spcBef>
            </a:pPr>
            <a:r>
              <a:rPr lang="hr-HR" sz="2000" i="1" dirty="0"/>
              <a:t>posjet stranim zemljama na više mjeseci (pa i do nekoliko godina) radi istraživanja i upoznavanja </a:t>
            </a:r>
            <a:r>
              <a:rPr lang="hr-HR" sz="2000" i="1" dirty="0" smtClean="0"/>
              <a:t>kultura; </a:t>
            </a:r>
          </a:p>
          <a:p>
            <a:pPr marL="432000" lvl="1" indent="-252000"/>
            <a:r>
              <a:rPr lang="hr-HR" sz="2000" i="1" dirty="0" smtClean="0"/>
              <a:t>putovali su pripadnici viših slojeva na završetku školovanja</a:t>
            </a:r>
          </a:p>
          <a:p>
            <a:pPr marL="432000" lvl="1" indent="-252000"/>
            <a:r>
              <a:rPr lang="hr-HR" sz="2000" i="1" dirty="0" smtClean="0"/>
              <a:t>putovanje </a:t>
            </a:r>
            <a:r>
              <a:rPr lang="hr-HR" sz="2000" i="1" dirty="0"/>
              <a:t>je uključivalo obilazak talijanskih renesansnih gradova</a:t>
            </a:r>
          </a:p>
          <a:p>
            <a:pPr marL="432000" lvl="1" indent="-252000"/>
            <a:r>
              <a:rPr lang="hr-HR" sz="2000" i="1" dirty="0"/>
              <a:t>putovanja su </a:t>
            </a:r>
            <a:r>
              <a:rPr lang="hr-HR" sz="2000" i="1" dirty="0" smtClean="0"/>
              <a:t>individualna</a:t>
            </a:r>
          </a:p>
          <a:p>
            <a:pPr marL="72000" lvl="0" indent="-252000"/>
            <a:r>
              <a:rPr lang="hr-HR" sz="2100" dirty="0" smtClean="0">
                <a:solidFill>
                  <a:srgbClr val="FF0000"/>
                </a:solidFill>
              </a:rPr>
              <a:t>Tko </a:t>
            </a:r>
            <a:r>
              <a:rPr lang="hr-HR" sz="2100" dirty="0">
                <a:solidFill>
                  <a:srgbClr val="FF0000"/>
                </a:solidFill>
              </a:rPr>
              <a:t>je organizirao prvo grupno putovanje?</a:t>
            </a:r>
          </a:p>
          <a:p>
            <a:pPr marL="432000" lvl="1" indent="-252000">
              <a:spcBef>
                <a:spcPts val="0"/>
              </a:spcBef>
            </a:pPr>
            <a:r>
              <a:rPr lang="hr-HR" sz="2000" i="1" dirty="0" err="1" smtClean="0"/>
              <a:t>Thomas</a:t>
            </a:r>
            <a:r>
              <a:rPr lang="hr-HR" sz="2000" i="1" dirty="0" smtClean="0"/>
              <a:t> </a:t>
            </a:r>
            <a:r>
              <a:rPr lang="hr-HR" sz="2000" i="1" dirty="0"/>
              <a:t>Cook – 1841.</a:t>
            </a:r>
          </a:p>
          <a:p>
            <a:pPr marL="72000" indent="-252000"/>
            <a:r>
              <a:rPr lang="hr-HR" sz="2100" dirty="0" smtClean="0">
                <a:solidFill>
                  <a:srgbClr val="FF0000"/>
                </a:solidFill>
              </a:rPr>
              <a:t>Tko </a:t>
            </a:r>
            <a:r>
              <a:rPr lang="hr-HR" sz="2100" dirty="0">
                <a:solidFill>
                  <a:srgbClr val="FF0000"/>
                </a:solidFill>
              </a:rPr>
              <a:t>je osnovo prvu putničku agenciju?</a:t>
            </a:r>
          </a:p>
          <a:p>
            <a:pPr marL="432000" lvl="1" indent="-252000">
              <a:spcBef>
                <a:spcPts val="0"/>
              </a:spcBef>
            </a:pPr>
            <a:r>
              <a:rPr lang="hr-HR" sz="2000" i="1" dirty="0" err="1" smtClean="0"/>
              <a:t>Thomas</a:t>
            </a:r>
            <a:r>
              <a:rPr lang="hr-HR" sz="2000" i="1" dirty="0" smtClean="0"/>
              <a:t> </a:t>
            </a:r>
            <a:r>
              <a:rPr lang="hr-HR" sz="2000" i="1" dirty="0"/>
              <a:t>Cook – 1841.</a:t>
            </a:r>
          </a:p>
          <a:p>
            <a:pPr marL="72000" indent="-252000"/>
            <a:r>
              <a:rPr lang="hr-HR" sz="2100" dirty="0" smtClean="0">
                <a:solidFill>
                  <a:srgbClr val="FF0000"/>
                </a:solidFill>
              </a:rPr>
              <a:t>Što </a:t>
            </a:r>
            <a:r>
              <a:rPr lang="hr-HR" sz="2100" dirty="0">
                <a:solidFill>
                  <a:srgbClr val="FF0000"/>
                </a:solidFill>
              </a:rPr>
              <a:t>je omogućilo razvoj organiziranog turizma?</a:t>
            </a:r>
          </a:p>
          <a:p>
            <a:pPr marL="432000" lvl="1" indent="-252000">
              <a:spcBef>
                <a:spcPts val="0"/>
              </a:spcBef>
            </a:pPr>
            <a:r>
              <a:rPr lang="hr-HR" sz="2000" i="1" dirty="0" smtClean="0"/>
              <a:t>razvoj </a:t>
            </a:r>
            <a:r>
              <a:rPr lang="hr-HR" sz="2000" i="1" dirty="0"/>
              <a:t>željeznice</a:t>
            </a:r>
          </a:p>
          <a:p>
            <a:pPr marL="72000" indent="-252000"/>
            <a:r>
              <a:rPr lang="hr-HR" sz="2100" dirty="0" smtClean="0">
                <a:solidFill>
                  <a:srgbClr val="FF0000"/>
                </a:solidFill>
              </a:rPr>
              <a:t>Koji </a:t>
            </a:r>
            <a:r>
              <a:rPr lang="hr-HR" sz="2100" dirty="0">
                <a:solidFill>
                  <a:srgbClr val="FF0000"/>
                </a:solidFill>
              </a:rPr>
              <a:t>oblik turizma je dominirao u prvoj polovici 19. st?</a:t>
            </a:r>
          </a:p>
          <a:p>
            <a:pPr marL="432000" lvl="1" indent="-252000">
              <a:spcBef>
                <a:spcPts val="0"/>
              </a:spcBef>
            </a:pPr>
            <a:r>
              <a:rPr lang="hr-HR" sz="2000" i="1" dirty="0" smtClean="0"/>
              <a:t>lječilišni </a:t>
            </a:r>
            <a:r>
              <a:rPr lang="hr-HR" sz="2000" i="1" dirty="0"/>
              <a:t>turizam</a:t>
            </a:r>
          </a:p>
          <a:p>
            <a:pPr marL="72000" indent="-252000"/>
            <a:r>
              <a:rPr lang="hr-HR" sz="2100" dirty="0" smtClean="0">
                <a:solidFill>
                  <a:srgbClr val="FF0000"/>
                </a:solidFill>
              </a:rPr>
              <a:t>Kad </a:t>
            </a:r>
            <a:r>
              <a:rPr lang="hr-HR" sz="2100" dirty="0">
                <a:solidFill>
                  <a:srgbClr val="FF0000"/>
                </a:solidFill>
              </a:rPr>
              <a:t>se počinje razvijati turizam na Jadranu? Kakav oblik turizma je to bio?</a:t>
            </a:r>
          </a:p>
          <a:p>
            <a:pPr marL="432000" lvl="1" indent="-252000">
              <a:spcBef>
                <a:spcPts val="0"/>
              </a:spcBef>
            </a:pPr>
            <a:r>
              <a:rPr lang="hr-HR" sz="2000" i="1" dirty="0" smtClean="0"/>
              <a:t>u </a:t>
            </a:r>
            <a:r>
              <a:rPr lang="hr-HR" sz="2000" i="1" dirty="0"/>
              <a:t>drugoj polovici 19. st – lječilišni – Opatija (Villa </a:t>
            </a:r>
            <a:r>
              <a:rPr lang="hr-HR" sz="2000" i="1" dirty="0" err="1"/>
              <a:t>Angiolina</a:t>
            </a:r>
            <a:r>
              <a:rPr lang="hr-HR" sz="2000" i="1" dirty="0"/>
              <a:t>)</a:t>
            </a:r>
          </a:p>
          <a:p>
            <a:pPr marL="72000" indent="-252000"/>
            <a:r>
              <a:rPr lang="hr-HR" sz="2100" dirty="0" smtClean="0">
                <a:solidFill>
                  <a:srgbClr val="FF0000"/>
                </a:solidFill>
              </a:rPr>
              <a:t>Što </a:t>
            </a:r>
            <a:r>
              <a:rPr lang="hr-HR" sz="2100" dirty="0">
                <a:solidFill>
                  <a:srgbClr val="FF0000"/>
                </a:solidFill>
              </a:rPr>
              <a:t>je omogućilo brži razvoj turizma u Dalmaciji (krajem 19. st)?</a:t>
            </a:r>
          </a:p>
          <a:p>
            <a:pPr marL="432000" lvl="1" indent="-252000">
              <a:spcBef>
                <a:spcPts val="0"/>
              </a:spcBef>
            </a:pPr>
            <a:r>
              <a:rPr lang="hr-HR" sz="2000" i="1" dirty="0" smtClean="0"/>
              <a:t>izgradnja </a:t>
            </a:r>
            <a:r>
              <a:rPr lang="hr-HR" sz="2000" i="1" dirty="0"/>
              <a:t>željeznica</a:t>
            </a:r>
          </a:p>
          <a:p>
            <a:pPr marL="72000" indent="-252000">
              <a:spcBef>
                <a:spcPts val="0"/>
              </a:spcBef>
            </a:pPr>
            <a:r>
              <a:rPr lang="hr-HR" sz="2100" dirty="0" smtClean="0">
                <a:solidFill>
                  <a:srgbClr val="FF0000"/>
                </a:solidFill>
              </a:rPr>
              <a:t>Kada </a:t>
            </a:r>
            <a:r>
              <a:rPr lang="hr-HR" sz="2100" dirty="0">
                <a:solidFill>
                  <a:srgbClr val="FF0000"/>
                </a:solidFill>
              </a:rPr>
              <a:t>turizam počinje poprimati sezonski karakter?</a:t>
            </a:r>
          </a:p>
          <a:p>
            <a:pPr marL="432000" lvl="1" indent="-252000">
              <a:spcBef>
                <a:spcPts val="0"/>
              </a:spcBef>
            </a:pPr>
            <a:r>
              <a:rPr lang="hr-HR" sz="2000" i="1" dirty="0" smtClean="0"/>
              <a:t>nakon </a:t>
            </a:r>
            <a:r>
              <a:rPr lang="hr-HR" sz="2000" i="1" dirty="0"/>
              <a:t>2. </a:t>
            </a:r>
            <a:r>
              <a:rPr lang="hr-HR" sz="2000" i="1" dirty="0" err="1"/>
              <a:t>svj</a:t>
            </a:r>
            <a:r>
              <a:rPr lang="hr-HR" sz="2000" i="1" dirty="0"/>
              <a:t>. rata</a:t>
            </a:r>
          </a:p>
        </p:txBody>
      </p:sp>
    </p:spTree>
    <p:extLst>
      <p:ext uri="{BB962C8B-B14F-4D97-AF65-F5344CB8AC3E}">
        <p14:creationId xmlns:p14="http://schemas.microsoft.com/office/powerpoint/2010/main" val="3138979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-27384"/>
            <a:ext cx="9144000" cy="6885384"/>
          </a:xfrm>
        </p:spPr>
        <p:txBody>
          <a:bodyPr>
            <a:noAutofit/>
          </a:bodyPr>
          <a:lstStyle/>
          <a:p>
            <a:pPr marL="72000" lvl="0" indent="-252000">
              <a:spcBef>
                <a:spcPts val="0"/>
              </a:spcBef>
            </a:pPr>
            <a:r>
              <a:rPr lang="vi-V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Što </a:t>
            </a:r>
            <a:r>
              <a:rPr lang="vi-VN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 uvjetovalo pojavu masovnog turizma?</a:t>
            </a:r>
          </a:p>
          <a:p>
            <a:pPr marL="432000" lvl="0" indent="-252000">
              <a:spcBef>
                <a:spcPts val="0"/>
              </a:spcBef>
            </a:pP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nagli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razvoj cestovnog i zračnog </a:t>
            </a: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prometa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rast standarda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velika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potražnja</a:t>
            </a:r>
          </a:p>
          <a:p>
            <a:pPr marL="72000" lvl="0" indent="-252000">
              <a:spcBef>
                <a:spcPts val="600"/>
              </a:spcBef>
            </a:pPr>
            <a:r>
              <a:rPr lang="vi-V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Koje </a:t>
            </a:r>
            <a:r>
              <a:rPr lang="vi-VN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negativne posljedice masovnog turizma?</a:t>
            </a:r>
          </a:p>
          <a:p>
            <a:pPr marL="432000" lvl="0" indent="-252000">
              <a:spcBef>
                <a:spcPts val="0"/>
              </a:spcBef>
            </a:pP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narušavanje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izvorne </a:t>
            </a: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prirode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onečišćenje okoliša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prekomjerna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divlja </a:t>
            </a: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gradnja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negativan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utjecaj na </a:t>
            </a: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kulturu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 lokalnu zajednicu</a:t>
            </a:r>
            <a:endParaRPr lang="vi-V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2000" lvl="0" indent="-252000">
              <a:spcBef>
                <a:spcPts val="600"/>
              </a:spcBef>
            </a:pPr>
            <a:r>
              <a:rPr lang="vi-V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Koje </a:t>
            </a:r>
            <a:r>
              <a:rPr lang="vi-VN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pozitivne posljedice masovnog turizma?</a:t>
            </a:r>
          </a:p>
          <a:p>
            <a:pPr marL="432000" lvl="0" indent="-252000">
              <a:spcBef>
                <a:spcPts val="0"/>
              </a:spcBef>
            </a:pP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podiže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životni </a:t>
            </a: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standar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d, </a:t>
            </a: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otvara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nova radna </a:t>
            </a: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mjesta</a:t>
            </a:r>
            <a:r>
              <a:rPr lang="hr-HR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potiče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gospodarski razvoj nerazvijenih krajeva</a:t>
            </a:r>
          </a:p>
          <a:p>
            <a:pPr marL="72000" lvl="0" indent="-252000">
              <a:spcBef>
                <a:spcPts val="600"/>
              </a:spcBef>
            </a:pPr>
            <a:r>
              <a:rPr lang="vi-V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Što </a:t>
            </a:r>
            <a:r>
              <a:rPr lang="vi-VN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 održivi turizam?</a:t>
            </a:r>
          </a:p>
          <a:p>
            <a:pPr marL="432000" lvl="0" indent="-252000">
              <a:spcBef>
                <a:spcPts val="0"/>
              </a:spcBef>
            </a:pP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obilježava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dugoročna usklađenost s prirodnim, društvenim i kulturnim okruženjem</a:t>
            </a:r>
          </a:p>
          <a:p>
            <a:pPr marL="72000" lvl="0" indent="-252000">
              <a:spcBef>
                <a:spcPts val="600"/>
              </a:spcBef>
            </a:pPr>
            <a:r>
              <a:rPr lang="vi-V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Koje </a:t>
            </a:r>
            <a:r>
              <a:rPr lang="vi-VN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značajke suvremenih turističkih kretanja?</a:t>
            </a:r>
          </a:p>
          <a:p>
            <a:pPr marL="432000" lvl="0" indent="-252000">
              <a:spcBef>
                <a:spcPts val="0"/>
              </a:spcBef>
            </a:pP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turizam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 sve više okreće pojedincu i individualnim potrebama</a:t>
            </a:r>
          </a:p>
          <a:p>
            <a:pPr marL="432000" lvl="0" indent="-252000"/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nastaje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više različitih oblika turizma prilagođeni potrebama turista</a:t>
            </a:r>
          </a:p>
          <a:p>
            <a:pPr marL="432000" lvl="0" indent="-252000"/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smanjuje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 broj putovanja motiviranih isključivo odmorom i rekreacijom</a:t>
            </a:r>
          </a:p>
          <a:p>
            <a:pPr marL="432000" lvl="0" indent="-252000"/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putovanje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postaje doživljaj </a:t>
            </a:r>
          </a:p>
          <a:p>
            <a:pPr marL="432000" lvl="0" indent="-252000"/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umjesto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na jedan duži odmor godišnje, ljudi putuju na više kraćih odmora</a:t>
            </a:r>
          </a:p>
          <a:p>
            <a:pPr marL="72000" lvl="0" indent="-252000">
              <a:spcBef>
                <a:spcPts val="600"/>
              </a:spcBef>
            </a:pPr>
            <a:r>
              <a:rPr lang="vi-VN" sz="21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Kad </a:t>
            </a:r>
            <a:r>
              <a:rPr lang="vi-VN" sz="2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javljaju posebni oblici turizma?</a:t>
            </a:r>
          </a:p>
          <a:p>
            <a:pPr marL="432000" lvl="0" indent="-252000">
              <a:spcBef>
                <a:spcPts val="0"/>
              </a:spcBef>
            </a:pPr>
            <a:r>
              <a:rPr lang="vi-VN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od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1980-ih – posebni oblici turizma ili održivi turizam ili selektivni turizam</a:t>
            </a:r>
          </a:p>
        </p:txBody>
      </p:sp>
    </p:spTree>
    <p:extLst>
      <p:ext uri="{BB962C8B-B14F-4D97-AF65-F5344CB8AC3E}">
        <p14:creationId xmlns:p14="http://schemas.microsoft.com/office/powerpoint/2010/main" val="3984806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8640"/>
            <a:ext cx="9144000" cy="6653485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1800"/>
              </a:spcBef>
            </a:pPr>
            <a:r>
              <a:rPr lang="hr-HR" sz="2100" dirty="0" smtClean="0">
                <a:solidFill>
                  <a:srgbClr val="FF0000"/>
                </a:solidFill>
              </a:rPr>
              <a:t>Usporedite motive putovanja u starom i srednjem vijeku s motivima današnjih turista.</a:t>
            </a:r>
          </a:p>
          <a:p>
            <a:pPr marL="252000" lvl="0" indent="-252000">
              <a:spcBef>
                <a:spcPts val="1800"/>
              </a:spcBef>
            </a:pPr>
            <a:r>
              <a:rPr lang="hr-HR" sz="2100" dirty="0" smtClean="0">
                <a:solidFill>
                  <a:srgbClr val="FF0000"/>
                </a:solidFill>
              </a:rPr>
              <a:t>U čemu su sličnosti i razlike između današnjih putnika i putnika u srednjem i starom vijeku?</a:t>
            </a:r>
          </a:p>
        </p:txBody>
      </p:sp>
    </p:spTree>
    <p:extLst>
      <p:ext uri="{BB962C8B-B14F-4D97-AF65-F5344CB8AC3E}">
        <p14:creationId xmlns:p14="http://schemas.microsoft.com/office/powerpoint/2010/main" val="125670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Putovanja u </a:t>
            </a:r>
            <a:r>
              <a:rPr lang="hr-HR" sz="3600" b="1" dirty="0" smtClean="0"/>
              <a:t>starom vijeku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76064"/>
            <a:ext cx="9180512" cy="6149589"/>
          </a:xfrm>
        </p:spPr>
        <p:txBody>
          <a:bodyPr>
            <a:normAutofit/>
          </a:bodyPr>
          <a:lstStyle/>
          <a:p>
            <a:pPr indent="-288000">
              <a:spcBef>
                <a:spcPts val="1200"/>
              </a:spcBef>
            </a:pPr>
            <a:r>
              <a:rPr lang="hr-HR" sz="2200" dirty="0" smtClean="0"/>
              <a:t>prva putovanja su potaknuta </a:t>
            </a:r>
            <a:r>
              <a:rPr lang="hr-HR" sz="2200" b="1" dirty="0" smtClean="0"/>
              <a:t>glađu, ratom, prirodnim nepogodama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skupine ljudi putuju u potrazi za sigurnijim područjima – </a:t>
            </a:r>
            <a:r>
              <a:rPr lang="hr-HR" sz="2200" b="1" dirty="0" smtClean="0">
                <a:solidFill>
                  <a:srgbClr val="FF0000"/>
                </a:solidFill>
              </a:rPr>
              <a:t>seobe naroda</a:t>
            </a:r>
          </a:p>
          <a:p>
            <a:pPr indent="-288000">
              <a:spcBef>
                <a:spcPts val="1200"/>
              </a:spcBef>
            </a:pPr>
            <a:r>
              <a:rPr lang="hr-HR" sz="2200" dirty="0" smtClean="0"/>
              <a:t>s izumom </a:t>
            </a:r>
            <a:r>
              <a:rPr lang="hr-HR" sz="2200" b="1" dirty="0" smtClean="0"/>
              <a:t>novca</a:t>
            </a:r>
            <a:r>
              <a:rPr lang="hr-HR" sz="2200" dirty="0" smtClean="0"/>
              <a:t> i </a:t>
            </a:r>
            <a:r>
              <a:rPr lang="hr-HR" sz="2200" b="1" dirty="0" smtClean="0"/>
              <a:t>kotača</a:t>
            </a:r>
            <a:r>
              <a:rPr lang="hr-HR" sz="2200" dirty="0" smtClean="0"/>
              <a:t> ljudi počinju putovati na veće udaljenosti</a:t>
            </a:r>
          </a:p>
          <a:p>
            <a:pPr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trgovina</a:t>
            </a:r>
            <a:r>
              <a:rPr lang="hr-HR" sz="2200" dirty="0" smtClean="0"/>
              <a:t> glavni razlog putovanja – kopneni i pomorski trgovački putovi</a:t>
            </a:r>
          </a:p>
          <a:p>
            <a:pPr indent="-288000">
              <a:spcBef>
                <a:spcPts val="1200"/>
              </a:spcBef>
            </a:pPr>
            <a:r>
              <a:rPr lang="hr-HR" sz="2200" dirty="0" smtClean="0"/>
              <a:t>najviše se putuje </a:t>
            </a:r>
            <a:r>
              <a:rPr lang="hr-HR" sz="2200" b="1" dirty="0" smtClean="0">
                <a:solidFill>
                  <a:srgbClr val="FF0000"/>
                </a:solidFill>
              </a:rPr>
              <a:t>za vrijeme mira </a:t>
            </a:r>
            <a:r>
              <a:rPr lang="hr-HR" sz="2200" dirty="0" smtClean="0"/>
              <a:t>i kad je </a:t>
            </a:r>
            <a:r>
              <a:rPr lang="hr-HR" sz="2200" b="1" dirty="0" smtClean="0">
                <a:solidFill>
                  <a:srgbClr val="FF0000"/>
                </a:solidFill>
              </a:rPr>
              <a:t>stabilna politička situacija</a:t>
            </a:r>
          </a:p>
          <a:p>
            <a:pPr indent="-288000">
              <a:spcBef>
                <a:spcPts val="2400"/>
              </a:spcBef>
            </a:pPr>
            <a:r>
              <a:rPr lang="hr-HR" sz="2200" b="1" dirty="0" smtClean="0"/>
              <a:t>Sredozemlje</a:t>
            </a:r>
            <a:r>
              <a:rPr lang="hr-HR" sz="2200" dirty="0" smtClean="0"/>
              <a:t> – posebno važno područje – gospodarski, politički i kulturno</a:t>
            </a:r>
          </a:p>
          <a:p>
            <a:pPr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antička Grča </a:t>
            </a:r>
            <a:r>
              <a:rPr lang="hr-HR" sz="2200" dirty="0" smtClean="0"/>
              <a:t>– razna „turistička” mjesta </a:t>
            </a:r>
          </a:p>
          <a:p>
            <a:pPr lvl="3" indent="-288000">
              <a:spcBef>
                <a:spcPts val="600"/>
              </a:spcBef>
            </a:pPr>
            <a:r>
              <a:rPr lang="hr-HR" sz="2200" dirty="0" smtClean="0"/>
              <a:t>Atena </a:t>
            </a:r>
            <a:r>
              <a:rPr lang="hr-HR" sz="2200" i="1" dirty="0" smtClean="0"/>
              <a:t>(znanstveno)</a:t>
            </a:r>
          </a:p>
          <a:p>
            <a:pPr lvl="3" indent="-288000">
              <a:spcBef>
                <a:spcPts val="600"/>
              </a:spcBef>
            </a:pPr>
            <a:r>
              <a:rPr lang="hr-HR" sz="2200" dirty="0" err="1" smtClean="0"/>
              <a:t>Olimpija</a:t>
            </a:r>
            <a:r>
              <a:rPr lang="hr-HR" sz="2200" dirty="0" smtClean="0"/>
              <a:t> </a:t>
            </a:r>
            <a:r>
              <a:rPr lang="hr-HR" sz="2200" i="1" dirty="0" smtClean="0"/>
              <a:t>(olimpijske igre)</a:t>
            </a:r>
          </a:p>
          <a:p>
            <a:pPr lvl="3" indent="-288000">
              <a:spcBef>
                <a:spcPts val="600"/>
              </a:spcBef>
            </a:pPr>
            <a:r>
              <a:rPr lang="hr-HR" sz="2200" dirty="0" smtClean="0"/>
              <a:t>Epidaur </a:t>
            </a:r>
            <a:r>
              <a:rPr lang="hr-HR" sz="2200" i="1" dirty="0" smtClean="0"/>
              <a:t>(lječilište)</a:t>
            </a:r>
          </a:p>
          <a:p>
            <a:pPr lvl="3" indent="-288000">
              <a:spcBef>
                <a:spcPts val="600"/>
              </a:spcBef>
            </a:pPr>
            <a:r>
              <a:rPr lang="hr-HR" sz="2200" dirty="0" smtClean="0"/>
              <a:t>Delfi </a:t>
            </a:r>
            <a:r>
              <a:rPr lang="hr-HR" sz="2200" i="1" dirty="0" smtClean="0"/>
              <a:t>(proročište)</a:t>
            </a:r>
          </a:p>
          <a:p>
            <a:pPr indent="-288000">
              <a:spcBef>
                <a:spcPts val="1800"/>
              </a:spcBef>
            </a:pPr>
            <a:r>
              <a:rPr lang="hr-HR" sz="2200" dirty="0" smtClean="0"/>
              <a:t>oko 170. g. – </a:t>
            </a:r>
            <a:r>
              <a:rPr lang="hr-HR" sz="2200" dirty="0" err="1" smtClean="0"/>
              <a:t>Pausanije</a:t>
            </a:r>
            <a:r>
              <a:rPr lang="hr-HR" sz="2200" dirty="0" smtClean="0"/>
              <a:t> – vodič </a:t>
            </a:r>
            <a:r>
              <a:rPr lang="hr-HR" sz="2200" dirty="0"/>
              <a:t>kroz Grčku </a:t>
            </a:r>
            <a:r>
              <a:rPr lang="hr-HR" sz="2200" dirty="0" smtClean="0"/>
              <a:t>– </a:t>
            </a:r>
            <a:r>
              <a:rPr lang="hr-HR" sz="2200" b="1" dirty="0" smtClean="0">
                <a:solidFill>
                  <a:srgbClr val="FF0000"/>
                </a:solidFill>
              </a:rPr>
              <a:t>prvi turistički vodič</a:t>
            </a:r>
          </a:p>
        </p:txBody>
      </p:sp>
    </p:spTree>
    <p:extLst>
      <p:ext uri="{BB962C8B-B14F-4D97-AF65-F5344CB8AC3E}">
        <p14:creationId xmlns:p14="http://schemas.microsoft.com/office/powerpoint/2010/main" val="2757141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3534" y="515588"/>
            <a:ext cx="8880922" cy="5976309"/>
            <a:chOff x="155574" y="620688"/>
            <a:chExt cx="8880922" cy="5976309"/>
          </a:xfrm>
        </p:grpSpPr>
        <p:pic>
          <p:nvPicPr>
            <p:cNvPr id="3074" name="Picture 2" descr="http://downloads.bbc.co.uk/rmhttp/schools/primaryhistory/images/ancient_greeks/greek_world/g_map_city_stat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574" y="620688"/>
              <a:ext cx="8880922" cy="5976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>
            <a:xfrm>
              <a:off x="3131840" y="371703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31840" y="3789040"/>
              <a:ext cx="12442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2000" b="1" dirty="0" err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Epidaurus</a:t>
              </a:r>
              <a:endParaRPr lang="hr-HR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675607" y="345212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8" name="Oval 7"/>
            <p:cNvSpPr/>
            <p:nvPr/>
          </p:nvSpPr>
          <p:spPr>
            <a:xfrm>
              <a:off x="2856508" y="3490110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" name="Oval 8"/>
            <p:cNvSpPr/>
            <p:nvPr/>
          </p:nvSpPr>
          <p:spPr>
            <a:xfrm>
              <a:off x="2483768" y="292494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0" name="Oval 9"/>
            <p:cNvSpPr/>
            <p:nvPr/>
          </p:nvSpPr>
          <p:spPr>
            <a:xfrm>
              <a:off x="1998762" y="367042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1" name="Oval 10"/>
            <p:cNvSpPr/>
            <p:nvPr/>
          </p:nvSpPr>
          <p:spPr>
            <a:xfrm>
              <a:off x="2759100" y="440536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Oval 11"/>
            <p:cNvSpPr/>
            <p:nvPr/>
          </p:nvSpPr>
          <p:spPr>
            <a:xfrm>
              <a:off x="4369741" y="5974680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127055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Putovanja u </a:t>
            </a:r>
            <a:r>
              <a:rPr lang="hr-HR" sz="3600" b="1" dirty="0" smtClean="0"/>
              <a:t>starom vijeku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76064"/>
            <a:ext cx="9180512" cy="2276872"/>
          </a:xfrm>
        </p:spPr>
        <p:txBody>
          <a:bodyPr>
            <a:normAutofit/>
          </a:bodyPr>
          <a:lstStyle/>
          <a:p>
            <a:pPr indent="-288000">
              <a:spcBef>
                <a:spcPts val="240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mreža rimskih cesta </a:t>
            </a:r>
            <a:r>
              <a:rPr lang="hr-HR" sz="2200" dirty="0" smtClean="0"/>
              <a:t>– važna za povezivanje carstva</a:t>
            </a:r>
          </a:p>
          <a:p>
            <a:pPr indent="-288000">
              <a:spcBef>
                <a:spcPts val="1200"/>
              </a:spcBef>
            </a:pPr>
            <a:r>
              <a:rPr lang="hr-HR" sz="2200" dirty="0" smtClean="0"/>
              <a:t>Rimljani putuju (osim trgovine) radi </a:t>
            </a:r>
            <a:r>
              <a:rPr lang="hr-HR" sz="2200" b="1" dirty="0" smtClean="0"/>
              <a:t>odmora, zabave, zdravlja i religije</a:t>
            </a:r>
          </a:p>
          <a:p>
            <a:pPr lvl="1" indent="-288000">
              <a:spcBef>
                <a:spcPts val="1200"/>
              </a:spcBef>
            </a:pPr>
            <a:r>
              <a:rPr lang="hr-HR" sz="2200" b="1" dirty="0" smtClean="0"/>
              <a:t>prednosti</a:t>
            </a:r>
            <a:r>
              <a:rPr lang="hr-HR" sz="2200" dirty="0" smtClean="0"/>
              <a:t>: jedinstvena valuta u carstvu, propisi vezani za strance, dobre ceste, politički i sigurnosni uvjeti</a:t>
            </a:r>
          </a:p>
          <a:p>
            <a:pPr lvl="1" indent="-288000">
              <a:spcBef>
                <a:spcPts val="1200"/>
              </a:spcBef>
            </a:pPr>
            <a:r>
              <a:rPr lang="hr-HR" sz="2200" dirty="0" smtClean="0"/>
              <a:t>putuju u Malu Aziju, Egipat i Grčku</a:t>
            </a:r>
            <a:endParaRPr lang="hr-HR" sz="2200" dirty="0"/>
          </a:p>
        </p:txBody>
      </p:sp>
      <p:pic>
        <p:nvPicPr>
          <p:cNvPr id="1026" name="Picture 2" descr="http://www.terracon-news.com/wp-content/uploads/2014/10/Rimske-ceste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92004" y="3604641"/>
            <a:ext cx="3644492" cy="312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.embed.ly/1/display/resize?key=1e6a1a1efdb011df84894040444cdc60&amp;url=http%3A%2F%2Fpeople.hofstra.edu%2Fgeotrans%2Feng%2Fch2en%2Fconc2en%2Fimg%2FRoman_Empire_c125AD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3105252"/>
            <a:ext cx="5200538" cy="36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davy.potdevin.free.fr/1%20Roman%20coins%200%20(Repubican)/crawford%200-99/cr50-2_800ch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564" y="2011028"/>
            <a:ext cx="3233648" cy="152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98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Putovanja u </a:t>
            </a:r>
            <a:r>
              <a:rPr lang="hr-HR" sz="3600" b="1" dirty="0" smtClean="0"/>
              <a:t>srednjem vijeku</a:t>
            </a:r>
            <a:endParaRPr lang="hr-HR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548680"/>
            <a:ext cx="9180512" cy="6309320"/>
          </a:xfrm>
        </p:spPr>
        <p:txBody>
          <a:bodyPr>
            <a:normAutofit/>
          </a:bodyPr>
          <a:lstStyle/>
          <a:p>
            <a:pPr indent="-288000">
              <a:spcBef>
                <a:spcPts val="600"/>
              </a:spcBef>
            </a:pPr>
            <a:r>
              <a:rPr lang="hr-HR" sz="2400" dirty="0" smtClean="0"/>
              <a:t>nestabilno i nesigurno razdoblje – slabije se putuje</a:t>
            </a:r>
          </a:p>
          <a:p>
            <a:pPr indent="-288000">
              <a:spcBef>
                <a:spcPts val="1800"/>
              </a:spcBef>
            </a:pPr>
            <a:r>
              <a:rPr lang="hr-HR" sz="2400" dirty="0" smtClean="0"/>
              <a:t>zapuštena rimska cestovna mreža</a:t>
            </a:r>
          </a:p>
          <a:p>
            <a:pPr indent="-288000">
              <a:spcBef>
                <a:spcPts val="1800"/>
              </a:spcBef>
            </a:pPr>
            <a:r>
              <a:rPr lang="hr-HR" sz="2400" dirty="0" smtClean="0"/>
              <a:t>najčešća putovanja su iz </a:t>
            </a:r>
            <a:r>
              <a:rPr lang="hr-HR" sz="2400" b="1" dirty="0" smtClean="0">
                <a:solidFill>
                  <a:srgbClr val="FF0000"/>
                </a:solidFill>
              </a:rPr>
              <a:t>religijskih razloga </a:t>
            </a:r>
            <a:r>
              <a:rPr lang="hr-HR" sz="2400" dirty="0" smtClean="0"/>
              <a:t>(hodočašća)</a:t>
            </a:r>
            <a:r>
              <a:rPr lang="hr-HR" sz="2400" b="1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/>
              <a:t>– u Svetu zemlju i hodočasnička mjesta u Europi</a:t>
            </a:r>
          </a:p>
          <a:p>
            <a:pPr indent="-288000">
              <a:spcBef>
                <a:spcPts val="1200"/>
              </a:spcBef>
            </a:pPr>
            <a:r>
              <a:rPr lang="hr-HR" sz="2400" dirty="0" smtClean="0"/>
              <a:t>osim hodočašća putuje se radi </a:t>
            </a:r>
            <a:r>
              <a:rPr lang="hr-HR" sz="2400" b="1" dirty="0" smtClean="0"/>
              <a:t>lova, viteških turnira i sajmova</a:t>
            </a:r>
          </a:p>
          <a:p>
            <a:pPr indent="-288000">
              <a:spcBef>
                <a:spcPts val="1800"/>
              </a:spcBef>
            </a:pPr>
            <a:r>
              <a:rPr lang="hr-HR" sz="2400" dirty="0" smtClean="0"/>
              <a:t>13. st – </a:t>
            </a:r>
            <a:r>
              <a:rPr lang="hr-HR" sz="2400" b="1" dirty="0" smtClean="0"/>
              <a:t>Marko</a:t>
            </a:r>
            <a:r>
              <a:rPr lang="hr-HR" sz="2400" dirty="0" smtClean="0"/>
              <a:t> </a:t>
            </a:r>
            <a:r>
              <a:rPr lang="hr-HR" sz="2400" i="1" dirty="0" err="1" smtClean="0"/>
              <a:t>Emilio</a:t>
            </a:r>
            <a:r>
              <a:rPr lang="hr-HR" sz="2400" i="1" dirty="0" smtClean="0"/>
              <a:t> </a:t>
            </a:r>
            <a:r>
              <a:rPr lang="hr-HR" sz="2400" b="1" dirty="0" smtClean="0"/>
              <a:t>Polo</a:t>
            </a:r>
            <a:r>
              <a:rPr lang="hr-HR" sz="2400" dirty="0" smtClean="0"/>
              <a:t> – putuje do Kine i natrag – knjiga putopis </a:t>
            </a:r>
            <a:r>
              <a:rPr lang="hr-HR" sz="2400" i="1" dirty="0" smtClean="0"/>
              <a:t>Milion</a:t>
            </a:r>
          </a:p>
          <a:p>
            <a:pPr indent="-288000">
              <a:spcBef>
                <a:spcPts val="1800"/>
              </a:spcBef>
            </a:pPr>
            <a:r>
              <a:rPr lang="hr-HR" sz="2400" dirty="0" smtClean="0"/>
              <a:t>otkrićem Amerike završava srednji vijek i započinje </a:t>
            </a:r>
            <a:r>
              <a:rPr lang="hr-HR" sz="2400" b="1" dirty="0" smtClean="0"/>
              <a:t>novi vijek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putovanja u Ameriku, Australiju i Aziju</a:t>
            </a:r>
          </a:p>
          <a:p>
            <a:pPr lvl="1" indent="-288000">
              <a:spcBef>
                <a:spcPts val="600"/>
              </a:spcBef>
            </a:pPr>
            <a:r>
              <a:rPr lang="hr-HR" dirty="0" smtClean="0"/>
              <a:t>velika geografska otkrića</a:t>
            </a:r>
          </a:p>
          <a:p>
            <a:pPr lvl="1" indent="-288000">
              <a:spcBef>
                <a:spcPts val="600"/>
              </a:spcBef>
            </a:pPr>
            <a:endParaRPr lang="hr-HR" sz="1600" dirty="0" smtClean="0"/>
          </a:p>
          <a:p>
            <a:pPr indent="-288000">
              <a:spcBef>
                <a:spcPts val="600"/>
              </a:spcBef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360052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7/78/Travels_of_Marco_Polo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504" y="116632"/>
            <a:ext cx="8928992" cy="663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216" y="121762"/>
            <a:ext cx="8426264" cy="642942"/>
          </a:xfrm>
        </p:spPr>
        <p:txBody>
          <a:bodyPr/>
          <a:lstStyle/>
          <a:p>
            <a:r>
              <a:rPr lang="hr-HR" b="1" dirty="0" smtClean="0"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Putovanje Marka Pola</a:t>
            </a:r>
            <a:endParaRPr lang="hr-HR" b="1" dirty="0"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31881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-50942"/>
            <a:ext cx="9001156" cy="642942"/>
          </a:xfrm>
        </p:spPr>
        <p:txBody>
          <a:bodyPr/>
          <a:lstStyle/>
          <a:p>
            <a:r>
              <a:rPr lang="hr-HR" sz="3200" dirty="0" smtClean="0"/>
              <a:t>Povijest turizma i prva putovanja</a:t>
            </a:r>
            <a:r>
              <a:rPr lang="hr-HR" sz="2800" dirty="0" smtClean="0"/>
              <a:t>			   </a:t>
            </a:r>
            <a:r>
              <a:rPr lang="hr-HR" sz="2000" dirty="0" smtClean="0"/>
              <a:t>(plan ploče)</a:t>
            </a:r>
            <a:endParaRPr lang="hr-H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237312"/>
          </a:xfrm>
        </p:spPr>
        <p:txBody>
          <a:bodyPr>
            <a:noAutofit/>
          </a:bodyPr>
          <a:lstStyle/>
          <a:p>
            <a:pPr indent="-288000">
              <a:spcBef>
                <a:spcPts val="600"/>
              </a:spcBef>
            </a:pPr>
            <a:r>
              <a:rPr lang="hr-HR" sz="2200" dirty="0" smtClean="0"/>
              <a:t>razvoj organiziranog turizma potiče nagli razvoj industrije i prometa u 19. st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masovni turizam se počinje razvijati poslije 2. </a:t>
            </a:r>
            <a:r>
              <a:rPr lang="hr-HR" sz="2200" dirty="0" err="1" smtClean="0"/>
              <a:t>svj</a:t>
            </a:r>
            <a:r>
              <a:rPr lang="hr-HR" sz="2200" dirty="0" smtClean="0"/>
              <a:t>. rata 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nakon 1980-ih – održivi razvoj turizma i posebni oblici turizma</a:t>
            </a:r>
          </a:p>
          <a:p>
            <a:pPr indent="-288000">
              <a:spcBef>
                <a:spcPts val="600"/>
              </a:spcBef>
            </a:pPr>
            <a:r>
              <a:rPr lang="hr-HR" sz="2200" dirty="0" smtClean="0"/>
              <a:t>2 </a:t>
            </a:r>
            <a:r>
              <a:rPr lang="hr-HR" sz="2200" b="1" dirty="0" smtClean="0"/>
              <a:t>razdoblja u povijesnom razvoju turizma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razdoblje </a:t>
            </a:r>
            <a:r>
              <a:rPr lang="hr-HR" sz="2200" b="1" dirty="0" smtClean="0">
                <a:solidFill>
                  <a:srgbClr val="FF0000"/>
                </a:solidFill>
              </a:rPr>
              <a:t>začetka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turizma – od prvih putovanja do 19. st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razdoblje </a:t>
            </a:r>
            <a:r>
              <a:rPr lang="hr-HR" sz="2200" b="1" dirty="0" smtClean="0">
                <a:solidFill>
                  <a:srgbClr val="FF0000"/>
                </a:solidFill>
              </a:rPr>
              <a:t>suvremenog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turizma – od početka 20. st do danas</a:t>
            </a:r>
          </a:p>
          <a:p>
            <a:pPr marL="54900" indent="0">
              <a:spcBef>
                <a:spcPts val="1800"/>
              </a:spcBef>
              <a:buNone/>
            </a:pPr>
            <a:r>
              <a:rPr lang="hr-HR" sz="2200" b="1" dirty="0" smtClean="0"/>
              <a:t>STARI I SREDNJI VIJEK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u početku je glavni razlog putovanja bila </a:t>
            </a:r>
            <a:r>
              <a:rPr lang="hr-HR" sz="2200" b="1" dirty="0" smtClean="0">
                <a:solidFill>
                  <a:srgbClr val="FF0000"/>
                </a:solidFill>
              </a:rPr>
              <a:t>trgovina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/>
              <a:t>Sredozemlje</a:t>
            </a:r>
            <a:r>
              <a:rPr lang="hr-HR" sz="2200" dirty="0" smtClean="0"/>
              <a:t> – posebno važno područje – trgovina i kultura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/>
              <a:t>Grci</a:t>
            </a:r>
            <a:r>
              <a:rPr lang="hr-HR" sz="2200" dirty="0" smtClean="0"/>
              <a:t> i </a:t>
            </a:r>
            <a:r>
              <a:rPr lang="hr-HR" sz="2200" b="1" dirty="0" smtClean="0"/>
              <a:t>Rimljani</a:t>
            </a:r>
            <a:r>
              <a:rPr lang="hr-HR" sz="2200" dirty="0" smtClean="0"/>
              <a:t> putuju radi trgovine, odmora, zabave, zdravlja i religije</a:t>
            </a:r>
          </a:p>
          <a:p>
            <a:pPr lvl="2" indent="-288000">
              <a:spcBef>
                <a:spcPts val="600"/>
              </a:spcBef>
            </a:pPr>
            <a:r>
              <a:rPr lang="hr-HR" sz="2200" dirty="0" smtClean="0"/>
              <a:t>„turistička” mjesta: Atena, </a:t>
            </a:r>
            <a:r>
              <a:rPr lang="hr-HR" sz="2200" dirty="0" err="1" smtClean="0"/>
              <a:t>Olimpija</a:t>
            </a:r>
            <a:r>
              <a:rPr lang="hr-HR" sz="2200" dirty="0" smtClean="0"/>
              <a:t>, Epidaur, Delfi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u srednjem vijeku – glavni razlog putovanja je </a:t>
            </a:r>
            <a:r>
              <a:rPr lang="hr-HR" sz="2200" b="1" dirty="0" smtClean="0">
                <a:solidFill>
                  <a:srgbClr val="FF0000"/>
                </a:solidFill>
              </a:rPr>
              <a:t>religija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hodočašća u Svetu zemlju i druga hodočasnička mjesta u Europi</a:t>
            </a:r>
          </a:p>
          <a:p>
            <a:pPr lvl="1" indent="-288000">
              <a:spcBef>
                <a:spcPts val="600"/>
              </a:spcBef>
            </a:pPr>
            <a:r>
              <a:rPr lang="hr-HR" sz="2200" b="1" dirty="0" smtClean="0"/>
              <a:t>Marko Polo </a:t>
            </a:r>
            <a:r>
              <a:rPr lang="hr-HR" sz="2200" dirty="0" smtClean="0"/>
              <a:t>– putuje u Kinu (put svile)</a:t>
            </a:r>
          </a:p>
          <a:p>
            <a:pPr lvl="1" indent="-288000">
              <a:spcBef>
                <a:spcPts val="600"/>
              </a:spcBef>
            </a:pPr>
            <a:r>
              <a:rPr lang="hr-HR" sz="2200" dirty="0" smtClean="0"/>
              <a:t>najviše se putovalo </a:t>
            </a:r>
            <a:r>
              <a:rPr lang="hr-HR" sz="2200" b="1" dirty="0" smtClean="0"/>
              <a:t>za vrijeme mira</a:t>
            </a:r>
            <a:endParaRPr lang="hr-HR" sz="2200" b="1" dirty="0"/>
          </a:p>
        </p:txBody>
      </p:sp>
    </p:spTree>
    <p:extLst>
      <p:ext uri="{BB962C8B-B14F-4D97-AF65-F5344CB8AC3E}">
        <p14:creationId xmlns:p14="http://schemas.microsoft.com/office/powerpoint/2010/main" val="9463200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2499</Words>
  <Application>Microsoft Office PowerPoint</Application>
  <PresentationFormat>On-screen Show (4:3)</PresentationFormat>
  <Paragraphs>272</Paragraphs>
  <Slides>32</Slides>
  <Notes>0</Notes>
  <HiddenSlides>23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tema</vt:lpstr>
      <vt:lpstr>Nastanak i razvoj turizma</vt:lpstr>
      <vt:lpstr>Povijest turizma i prva putovanja</vt:lpstr>
      <vt:lpstr>Povijest turizma i prva putovanja</vt:lpstr>
      <vt:lpstr>Putovanja u starom vijeku</vt:lpstr>
      <vt:lpstr>PowerPoint Presentation</vt:lpstr>
      <vt:lpstr>Putovanja u starom vijeku</vt:lpstr>
      <vt:lpstr>Putovanja u srednjem vijeku</vt:lpstr>
      <vt:lpstr>Putovanje Marka Pola</vt:lpstr>
      <vt:lpstr>Povijest turizma i prva putovanja      (plan ploče)</vt:lpstr>
      <vt:lpstr>PowerPoint Presentation</vt:lpstr>
      <vt:lpstr>Grand tour putovanja (od 16. do 19. st)</vt:lpstr>
      <vt:lpstr>Početci organiziranog turizma i Thomas Cook</vt:lpstr>
      <vt:lpstr>Razvoj turizma u drugoj polovici 19. st</vt:lpstr>
      <vt:lpstr>PowerPoint Presentation</vt:lpstr>
      <vt:lpstr>Grand tour i početci organiziranog turizma  (plan ploče)</vt:lpstr>
      <vt:lpstr>Grand tour i početci organiziranog turizma  (plan ploče)</vt:lpstr>
      <vt:lpstr>PowerPoint Presentation</vt:lpstr>
      <vt:lpstr>Nastanak i razvoj suvremenog turizma (do 2. svj. rata)</vt:lpstr>
      <vt:lpstr>Masovni turizma (od 2. svj. rata do 1980-ih)</vt:lpstr>
      <vt:lpstr>Održivi turizam</vt:lpstr>
      <vt:lpstr>Nastanak i razvoj suvremenog turizma  (plan ploče)</vt:lpstr>
      <vt:lpstr>Nastanak i razvoj suvremenog turizma  (plan ploče)</vt:lpstr>
      <vt:lpstr>Ponovimo</vt:lpstr>
      <vt:lpstr>Povijest turizma i prva putovanja      (plan ploče)</vt:lpstr>
      <vt:lpstr>Grand tour i početci organiziranog turizma  (plan ploče)</vt:lpstr>
      <vt:lpstr>Grand tour i početci organiziranog turizma  (plan ploče)</vt:lpstr>
      <vt:lpstr>Nastanak i razvoj suvremenog turizma  (plan ploče)</vt:lpstr>
      <vt:lpstr>Nastanak i razvoj suvremenog turizma  (plan ploče)</vt:lpstr>
      <vt:lpstr>Ponavljanje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Osnove turizma</dc:title>
  <dc:creator>cornx</dc:creator>
  <cp:lastModifiedBy>cornx</cp:lastModifiedBy>
  <cp:revision>357</cp:revision>
  <dcterms:created xsi:type="dcterms:W3CDTF">2016-08-31T08:55:11Z</dcterms:created>
  <dcterms:modified xsi:type="dcterms:W3CDTF">2017-02-13T10:50:18Z</dcterms:modified>
</cp:coreProperties>
</file>