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407" r:id="rId3"/>
    <p:sldId id="408" r:id="rId4"/>
    <p:sldId id="409" r:id="rId5"/>
    <p:sldId id="345" r:id="rId6"/>
    <p:sldId id="364" r:id="rId7"/>
    <p:sldId id="363" r:id="rId8"/>
    <p:sldId id="366" r:id="rId9"/>
    <p:sldId id="365" r:id="rId10"/>
    <p:sldId id="387" r:id="rId11"/>
    <p:sldId id="388" r:id="rId12"/>
    <p:sldId id="394" r:id="rId13"/>
    <p:sldId id="393" r:id="rId14"/>
    <p:sldId id="395" r:id="rId15"/>
    <p:sldId id="403" r:id="rId16"/>
    <p:sldId id="405" r:id="rId17"/>
    <p:sldId id="410" r:id="rId18"/>
    <p:sldId id="411" r:id="rId19"/>
    <p:sldId id="398" r:id="rId20"/>
    <p:sldId id="406" r:id="rId21"/>
    <p:sldId id="399" r:id="rId22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5CB4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0" autoAdjust="0"/>
    <p:restoredTop sz="86333" autoAdjust="0"/>
  </p:normalViewPr>
  <p:slideViewPr>
    <p:cSldViewPr>
      <p:cViewPr varScale="1">
        <p:scale>
          <a:sx n="93" d="100"/>
          <a:sy n="93" d="100"/>
        </p:scale>
        <p:origin x="-108" y="-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76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9FAB5-77D1-4C2E-95F0-8A320A3B6DBA}" type="datetimeFigureOut">
              <a:rPr lang="hr-HR" smtClean="0"/>
              <a:pPr/>
              <a:t>25.4.2017.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3DF61-A83C-4DCB-AA7F-3F551EA59FD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42494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25.4.2017.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25.4.2017.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25.4.2017.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25.4.2017.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5094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42918"/>
            <a:ext cx="9144000" cy="6215082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400"/>
            </a:lvl3pPr>
            <a:lvl4pPr>
              <a:buFont typeface="Calibri" pitchFamily="34" charset="0"/>
              <a:buChar char="–"/>
              <a:defRPr sz="2400"/>
            </a:lvl4pPr>
            <a:lvl5pPr>
              <a:buFont typeface="Calibri" pitchFamily="34" charset="0"/>
              <a:buChar char="–"/>
              <a:defRPr sz="2400"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00042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25.4.2017.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25.4.2017.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25.4.2017.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25.4.2017.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25.4.2017.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25.4.2017.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https://1huntech.files.wordpress.com/2014/06/dollarphotoclub_65482539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2595" t="-4045" r="-10942" b="-15126"/>
          <a:stretch/>
        </p:blipFill>
        <p:spPr bwMode="auto">
          <a:xfrm>
            <a:off x="-1323833" y="1965277"/>
            <a:ext cx="11627893" cy="58002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0"/>
          </a:effectLst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2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hr-HR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Činitelji razvoja turizma</a:t>
            </a:r>
            <a:endParaRPr lang="hr-HR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44352"/>
            <a:ext cx="6400800" cy="672480"/>
          </a:xfrm>
        </p:spPr>
        <p:txBody>
          <a:bodyPr>
            <a:norm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ponavljanje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108520" y="4869160"/>
            <a:ext cx="9361040" cy="1864509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251520" y="4987108"/>
            <a:ext cx="8280920" cy="1584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600"/>
              </a:spcBef>
              <a:buFont typeface="Calibri" panose="020F0502020204030204" pitchFamily="34" charset="0"/>
              <a:buChar char="―"/>
            </a:pPr>
            <a:r>
              <a:rPr lang="hr-HR" dirty="0">
                <a:solidFill>
                  <a:schemeClr val="tx1"/>
                </a:solidFill>
              </a:rPr>
              <a:t>Činitelji turističke</a:t>
            </a:r>
            <a:r>
              <a:rPr lang="hr-HR" b="1" dirty="0">
                <a:solidFill>
                  <a:schemeClr val="tx1"/>
                </a:solidFill>
              </a:rPr>
              <a:t> </a:t>
            </a:r>
            <a:r>
              <a:rPr lang="hr-HR" b="1" dirty="0">
                <a:solidFill>
                  <a:srgbClr val="FF0000"/>
                </a:solidFill>
              </a:rPr>
              <a:t>potražnje</a:t>
            </a:r>
            <a:endParaRPr lang="hr-HR" b="1" dirty="0" smtClean="0">
              <a:solidFill>
                <a:srgbClr val="FF0000"/>
              </a:solidFill>
            </a:endParaRPr>
          </a:p>
          <a:p>
            <a:pPr marL="457200" indent="-457200" algn="l">
              <a:spcBef>
                <a:spcPts val="600"/>
              </a:spcBef>
              <a:buFont typeface="Calibri" panose="020F0502020204030204" pitchFamily="34" charset="0"/>
              <a:buChar char="―"/>
            </a:pPr>
            <a:r>
              <a:rPr lang="hr-HR" dirty="0">
                <a:solidFill>
                  <a:schemeClr val="tx1"/>
                </a:solidFill>
              </a:rPr>
              <a:t>Činitelji </a:t>
            </a:r>
            <a:r>
              <a:rPr lang="hr-HR" dirty="0" smtClean="0">
                <a:solidFill>
                  <a:schemeClr val="tx1"/>
                </a:solidFill>
              </a:rPr>
              <a:t>turističke</a:t>
            </a:r>
            <a:r>
              <a:rPr lang="hr-HR" b="1" dirty="0" smtClean="0">
                <a:solidFill>
                  <a:schemeClr val="tx1"/>
                </a:solidFill>
              </a:rPr>
              <a:t> </a:t>
            </a:r>
            <a:r>
              <a:rPr lang="hr-HR" b="1" dirty="0" smtClean="0">
                <a:solidFill>
                  <a:srgbClr val="FF0000"/>
                </a:solidFill>
              </a:rPr>
              <a:t>ponude</a:t>
            </a:r>
          </a:p>
          <a:p>
            <a:pPr marL="457200" indent="-457200" algn="l">
              <a:spcBef>
                <a:spcPts val="600"/>
              </a:spcBef>
              <a:buFont typeface="Calibri" panose="020F0502020204030204" pitchFamily="34" charset="0"/>
              <a:buChar char="―"/>
            </a:pPr>
            <a:r>
              <a:rPr lang="hr-HR" b="1" dirty="0" smtClean="0">
                <a:solidFill>
                  <a:srgbClr val="FF0000"/>
                </a:solidFill>
              </a:rPr>
              <a:t>Posrednički</a:t>
            </a:r>
            <a:r>
              <a:rPr lang="hr-HR" b="1" dirty="0" smtClean="0">
                <a:solidFill>
                  <a:schemeClr val="tx1"/>
                </a:solidFill>
              </a:rPr>
              <a:t> </a:t>
            </a:r>
            <a:r>
              <a:rPr lang="hr-HR" dirty="0" smtClean="0">
                <a:solidFill>
                  <a:schemeClr val="tx1"/>
                </a:solidFill>
              </a:rPr>
              <a:t>činitelji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3200" dirty="0"/>
              <a:t>Činitelji turističke </a:t>
            </a:r>
            <a:r>
              <a:rPr lang="hr-HR" sz="3200" dirty="0" smtClean="0"/>
              <a:t>ponude</a:t>
            </a:r>
            <a:r>
              <a:rPr lang="hr-HR" sz="2800" dirty="0"/>
              <a:t>		</a:t>
            </a:r>
            <a:r>
              <a:rPr lang="hr-HR" sz="2800" dirty="0" smtClean="0"/>
              <a:t>		</a:t>
            </a:r>
            <a:r>
              <a:rPr lang="hr-HR" sz="2400" dirty="0" smtClean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48680"/>
            <a:ext cx="9144000" cy="6309320"/>
          </a:xfrm>
        </p:spPr>
        <p:txBody>
          <a:bodyPr>
            <a:noAutofit/>
          </a:bodyPr>
          <a:lstStyle/>
          <a:p>
            <a:r>
              <a:rPr lang="hr-HR" sz="2200" b="1" dirty="0" smtClean="0">
                <a:solidFill>
                  <a:srgbClr val="FF0000"/>
                </a:solidFill>
              </a:rPr>
              <a:t>SKUPINE </a:t>
            </a:r>
            <a:r>
              <a:rPr lang="hr-HR" sz="2200" b="1" dirty="0">
                <a:solidFill>
                  <a:srgbClr val="FF0000"/>
                </a:solidFill>
              </a:rPr>
              <a:t>ČINITELJA TURISTIČKE PONUDE: </a:t>
            </a:r>
            <a:endParaRPr lang="hr-HR" sz="2200" dirty="0">
              <a:solidFill>
                <a:srgbClr val="FF0000"/>
              </a:solidFill>
            </a:endParaRPr>
          </a:p>
          <a:p>
            <a:pPr lvl="1"/>
            <a:r>
              <a:rPr lang="hr-HR" sz="2200" dirty="0" smtClean="0">
                <a:solidFill>
                  <a:srgbClr val="000000"/>
                </a:solidFill>
              </a:rPr>
              <a:t>turističke </a:t>
            </a:r>
            <a:r>
              <a:rPr lang="hr-HR" sz="2200" dirty="0">
                <a:solidFill>
                  <a:srgbClr val="000000"/>
                </a:solidFill>
              </a:rPr>
              <a:t>atrakcije </a:t>
            </a:r>
          </a:p>
          <a:p>
            <a:pPr lvl="1"/>
            <a:r>
              <a:rPr lang="hr-HR" sz="2200" dirty="0" smtClean="0">
                <a:solidFill>
                  <a:srgbClr val="000000"/>
                </a:solidFill>
              </a:rPr>
              <a:t>prometna </a:t>
            </a:r>
            <a:r>
              <a:rPr lang="hr-HR" sz="2200" dirty="0">
                <a:solidFill>
                  <a:srgbClr val="000000"/>
                </a:solidFill>
              </a:rPr>
              <a:t>dostupnost </a:t>
            </a:r>
          </a:p>
          <a:p>
            <a:pPr lvl="1"/>
            <a:r>
              <a:rPr lang="hr-HR" sz="2200" dirty="0" smtClean="0">
                <a:solidFill>
                  <a:srgbClr val="000000"/>
                </a:solidFill>
              </a:rPr>
              <a:t>informacijska dostupnost</a:t>
            </a:r>
            <a:endParaRPr lang="hr-HR" sz="2200" dirty="0">
              <a:solidFill>
                <a:srgbClr val="000000"/>
              </a:solidFill>
            </a:endParaRPr>
          </a:p>
          <a:p>
            <a:pPr lvl="1"/>
            <a:r>
              <a:rPr lang="hr-HR" sz="2200" dirty="0" smtClean="0">
                <a:solidFill>
                  <a:srgbClr val="000000"/>
                </a:solidFill>
              </a:rPr>
              <a:t>ugostiteljski objekti</a:t>
            </a:r>
            <a:endParaRPr lang="hr-HR" sz="2200" dirty="0">
              <a:solidFill>
                <a:srgbClr val="000000"/>
              </a:solidFill>
            </a:endParaRPr>
          </a:p>
          <a:p>
            <a:pPr lvl="1"/>
            <a:r>
              <a:rPr lang="hr-HR" sz="2200" dirty="0" smtClean="0">
                <a:solidFill>
                  <a:srgbClr val="000000"/>
                </a:solidFill>
              </a:rPr>
              <a:t>ostali </a:t>
            </a:r>
            <a:r>
              <a:rPr lang="hr-HR" sz="2200" dirty="0">
                <a:solidFill>
                  <a:srgbClr val="000000"/>
                </a:solidFill>
              </a:rPr>
              <a:t>prihvatni činitelji </a:t>
            </a:r>
            <a:endParaRPr lang="hr-HR" sz="2200" dirty="0" smtClean="0">
              <a:solidFill>
                <a:srgbClr val="000000"/>
              </a:solidFill>
            </a:endParaRPr>
          </a:p>
          <a:p>
            <a:pPr>
              <a:spcBef>
                <a:spcPts val="2400"/>
              </a:spcBef>
            </a:pPr>
            <a:r>
              <a:rPr lang="hr-HR" b="1" dirty="0">
                <a:solidFill>
                  <a:srgbClr val="FF0000"/>
                </a:solidFill>
              </a:rPr>
              <a:t>turističke atrakcije </a:t>
            </a:r>
            <a:r>
              <a:rPr lang="hr-HR" sz="2200" dirty="0">
                <a:solidFill>
                  <a:srgbClr val="000000"/>
                </a:solidFill>
              </a:rPr>
              <a:t>su sve prirodne ili društvene pojave koje privlače posjetitelje i koje se mogu turistički </a:t>
            </a:r>
            <a:r>
              <a:rPr lang="hr-HR" sz="2200" dirty="0" smtClean="0">
                <a:solidFill>
                  <a:srgbClr val="000000"/>
                </a:solidFill>
              </a:rPr>
              <a:t>iskoristiti</a:t>
            </a:r>
          </a:p>
          <a:p>
            <a:pPr>
              <a:spcBef>
                <a:spcPts val="1200"/>
              </a:spcBef>
            </a:pPr>
            <a:r>
              <a:rPr lang="hr-HR" sz="2200" dirty="0">
                <a:solidFill>
                  <a:srgbClr val="000000"/>
                </a:solidFill>
              </a:rPr>
              <a:t>turističke atrakcije su </a:t>
            </a:r>
            <a:r>
              <a:rPr lang="hr-HR" sz="2200" b="1" dirty="0">
                <a:solidFill>
                  <a:srgbClr val="FF0000"/>
                </a:solidFill>
              </a:rPr>
              <a:t>glavni privlačni činitelji turističke </a:t>
            </a:r>
            <a:r>
              <a:rPr lang="hr-HR" sz="2200" b="1" dirty="0" smtClean="0">
                <a:solidFill>
                  <a:srgbClr val="FF0000"/>
                </a:solidFill>
              </a:rPr>
              <a:t>ponude</a:t>
            </a:r>
          </a:p>
          <a:p>
            <a:pPr indent="-288000">
              <a:spcBef>
                <a:spcPts val="2400"/>
              </a:spcBef>
            </a:pPr>
            <a:r>
              <a:rPr lang="hr-HR" sz="2200" b="1" dirty="0">
                <a:solidFill>
                  <a:srgbClr val="FF0000"/>
                </a:solidFill>
              </a:rPr>
              <a:t>VRSTE TURISTIČKIH ATRAKCIJA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/>
              <a:t>prema načinu postanka – </a:t>
            </a:r>
            <a:r>
              <a:rPr lang="hr-HR" sz="2200" b="1" dirty="0">
                <a:solidFill>
                  <a:srgbClr val="FF0000"/>
                </a:solidFill>
              </a:rPr>
              <a:t>prirodne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i </a:t>
            </a:r>
            <a:r>
              <a:rPr lang="hr-HR" sz="2200" b="1" dirty="0">
                <a:solidFill>
                  <a:srgbClr val="FF0000"/>
                </a:solidFill>
              </a:rPr>
              <a:t>stvorene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/>
              <a:t>kao činitelji turističke ponude – </a:t>
            </a:r>
            <a:r>
              <a:rPr lang="hr-HR" sz="2200" b="1" dirty="0">
                <a:solidFill>
                  <a:srgbClr val="FF0000"/>
                </a:solidFill>
              </a:rPr>
              <a:t>primarne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i </a:t>
            </a:r>
            <a:r>
              <a:rPr lang="hr-HR" sz="2200" b="1" dirty="0">
                <a:solidFill>
                  <a:srgbClr val="FF0000"/>
                </a:solidFill>
              </a:rPr>
              <a:t>sekundarne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/>
              <a:t>kao posljedica razvoja turizma – </a:t>
            </a:r>
            <a:r>
              <a:rPr lang="hr-HR" sz="2200" b="1" dirty="0">
                <a:solidFill>
                  <a:srgbClr val="FF0000"/>
                </a:solidFill>
              </a:rPr>
              <a:t>dorađene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i </a:t>
            </a:r>
            <a:r>
              <a:rPr lang="hr-HR" sz="2200" b="1" dirty="0">
                <a:solidFill>
                  <a:srgbClr val="FF0000"/>
                </a:solidFill>
              </a:rPr>
              <a:t>izvorne</a:t>
            </a:r>
          </a:p>
          <a:p>
            <a:pPr lvl="1" indent="-288000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materijalne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nematerijalne</a:t>
            </a:r>
            <a:endParaRPr lang="hr-HR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032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3200" dirty="0"/>
              <a:t>Činitelji turističke </a:t>
            </a:r>
            <a:r>
              <a:rPr lang="hr-HR" sz="3200" dirty="0" smtClean="0"/>
              <a:t>ponude</a:t>
            </a:r>
            <a:r>
              <a:rPr lang="hr-HR" sz="2800" dirty="0"/>
              <a:t>		</a:t>
            </a:r>
            <a:r>
              <a:rPr lang="hr-HR" sz="2800" dirty="0" smtClean="0"/>
              <a:t>		</a:t>
            </a:r>
            <a:r>
              <a:rPr lang="hr-HR" sz="2400" dirty="0" smtClean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620688"/>
            <a:ext cx="9144000" cy="6165304"/>
          </a:xfrm>
        </p:spPr>
        <p:txBody>
          <a:bodyPr>
            <a:noAutofit/>
          </a:bodyPr>
          <a:lstStyle/>
          <a:p>
            <a:pPr indent="-288000">
              <a:spcBef>
                <a:spcPts val="2400"/>
              </a:spcBef>
            </a:pPr>
            <a:r>
              <a:rPr lang="hr-HR" sz="2200" dirty="0">
                <a:latin typeface="+mj-lt"/>
              </a:rPr>
              <a:t>atrakcije kao </a:t>
            </a:r>
            <a:r>
              <a:rPr lang="hr-HR" sz="2200" b="1" dirty="0">
                <a:solidFill>
                  <a:srgbClr val="FF0000"/>
                </a:solidFill>
                <a:latin typeface="+mj-lt"/>
              </a:rPr>
              <a:t>primarni</a:t>
            </a:r>
            <a:r>
              <a:rPr lang="hr-HR" sz="2200" dirty="0">
                <a:solidFill>
                  <a:srgbClr val="FF0000"/>
                </a:solidFill>
                <a:latin typeface="+mj-lt"/>
              </a:rPr>
              <a:t> </a:t>
            </a:r>
            <a:r>
              <a:rPr lang="hr-HR" sz="2200" dirty="0">
                <a:latin typeface="+mj-lt"/>
              </a:rPr>
              <a:t>i </a:t>
            </a:r>
            <a:r>
              <a:rPr lang="hr-HR" sz="2200" b="1" dirty="0">
                <a:solidFill>
                  <a:srgbClr val="FF0000"/>
                </a:solidFill>
                <a:latin typeface="+mj-lt"/>
              </a:rPr>
              <a:t>sekundarni</a:t>
            </a:r>
            <a:r>
              <a:rPr lang="hr-HR" sz="2200" dirty="0">
                <a:solidFill>
                  <a:srgbClr val="FF0000"/>
                </a:solidFill>
                <a:latin typeface="+mj-lt"/>
              </a:rPr>
              <a:t> </a:t>
            </a:r>
            <a:r>
              <a:rPr lang="hr-HR" sz="2200" b="1" dirty="0">
                <a:solidFill>
                  <a:srgbClr val="FF0000"/>
                </a:solidFill>
                <a:latin typeface="+mj-lt"/>
              </a:rPr>
              <a:t>činitelji</a:t>
            </a:r>
            <a:r>
              <a:rPr lang="hr-HR" sz="2200" dirty="0">
                <a:solidFill>
                  <a:srgbClr val="FF0000"/>
                </a:solidFill>
                <a:latin typeface="+mj-lt"/>
              </a:rPr>
              <a:t> </a:t>
            </a:r>
            <a:r>
              <a:rPr lang="hr-HR" sz="2200" dirty="0">
                <a:latin typeface="+mj-lt"/>
              </a:rPr>
              <a:t>turističke ponude</a:t>
            </a:r>
          </a:p>
          <a:p>
            <a:pPr lvl="1" indent="-288000">
              <a:spcBef>
                <a:spcPts val="600"/>
              </a:spcBef>
            </a:pPr>
            <a:r>
              <a:rPr lang="hr-HR" sz="2200" i="1" dirty="0">
                <a:latin typeface="+mj-lt"/>
              </a:rPr>
              <a:t>npr.  turisti u Šibenik dođu radi Međunarodnog dječjeg festivala, ali posjete i vrijedne kulturno-povijesne znamenitosti te uživaju u mediteranskoj klimi</a:t>
            </a:r>
            <a:endParaRPr lang="hr-HR" sz="2200" dirty="0">
              <a:latin typeface="+mj-lt"/>
            </a:endParaRPr>
          </a:p>
          <a:p>
            <a:pPr>
              <a:spcBef>
                <a:spcPts val="2400"/>
              </a:spcBef>
            </a:pPr>
            <a:r>
              <a:rPr lang="hr-HR" sz="2200" dirty="0" smtClean="0">
                <a:latin typeface="+mj-lt"/>
              </a:rPr>
              <a:t>atrakcije </a:t>
            </a:r>
            <a:r>
              <a:rPr lang="hr-HR" sz="2200" dirty="0">
                <a:latin typeface="+mj-lt"/>
              </a:rPr>
              <a:t>kao </a:t>
            </a:r>
            <a:r>
              <a:rPr lang="hr-HR" sz="2200" b="1" dirty="0">
                <a:solidFill>
                  <a:srgbClr val="FF0000"/>
                </a:solidFill>
                <a:latin typeface="+mj-lt"/>
              </a:rPr>
              <a:t>posljedica razvoja turizma </a:t>
            </a:r>
            <a:endParaRPr lang="hr-HR" sz="2200" dirty="0">
              <a:solidFill>
                <a:srgbClr val="FF0000"/>
              </a:solidFill>
              <a:latin typeface="+mj-lt"/>
            </a:endParaRPr>
          </a:p>
          <a:p>
            <a:pPr lvl="1"/>
            <a:r>
              <a:rPr lang="hr-HR" sz="2200" b="1" dirty="0" smtClean="0">
                <a:solidFill>
                  <a:srgbClr val="FF0000"/>
                </a:solidFill>
                <a:latin typeface="+mj-lt"/>
              </a:rPr>
              <a:t>izvorne </a:t>
            </a:r>
            <a:r>
              <a:rPr lang="hr-HR" sz="2200" dirty="0">
                <a:solidFill>
                  <a:srgbClr val="000000"/>
                </a:solidFill>
                <a:latin typeface="+mj-lt"/>
              </a:rPr>
              <a:t>– nove atrakcije koje nastaju djelovanjem čovjeka u </a:t>
            </a:r>
            <a:r>
              <a:rPr lang="hr-HR" sz="2200" dirty="0" smtClean="0">
                <a:solidFill>
                  <a:srgbClr val="000000"/>
                </a:solidFill>
                <a:latin typeface="+mj-lt"/>
              </a:rPr>
              <a:t>svrhu </a:t>
            </a:r>
            <a:r>
              <a:rPr lang="hr-HR" sz="2200" dirty="0">
                <a:solidFill>
                  <a:srgbClr val="000000"/>
                </a:solidFill>
                <a:latin typeface="+mj-lt"/>
              </a:rPr>
              <a:t>razvoja turizma </a:t>
            </a:r>
          </a:p>
          <a:p>
            <a:pPr lvl="2"/>
            <a:r>
              <a:rPr lang="hr-HR" sz="2200" i="1" dirty="0" smtClean="0">
                <a:solidFill>
                  <a:srgbClr val="000000"/>
                </a:solidFill>
                <a:latin typeface="+mj-lt"/>
              </a:rPr>
              <a:t>npr</a:t>
            </a:r>
            <a:r>
              <a:rPr lang="hr-HR" sz="2200" i="1" dirty="0">
                <a:solidFill>
                  <a:srgbClr val="000000"/>
                </a:solidFill>
                <a:latin typeface="+mj-lt"/>
              </a:rPr>
              <a:t>. izgradnja tematskog parka, </a:t>
            </a:r>
            <a:r>
              <a:rPr lang="hr-HR" sz="2200" i="1" dirty="0" err="1">
                <a:solidFill>
                  <a:srgbClr val="000000"/>
                </a:solidFill>
                <a:latin typeface="+mj-lt"/>
              </a:rPr>
              <a:t>Disneylanda</a:t>
            </a:r>
            <a:r>
              <a:rPr lang="hr-HR" sz="2200" i="1" dirty="0">
                <a:solidFill>
                  <a:srgbClr val="000000"/>
                </a:solidFill>
                <a:latin typeface="+mj-lt"/>
              </a:rPr>
              <a:t> ili </a:t>
            </a:r>
            <a:r>
              <a:rPr lang="hr-HR" sz="2200" i="1" dirty="0" err="1">
                <a:solidFill>
                  <a:srgbClr val="000000"/>
                </a:solidFill>
                <a:latin typeface="+mj-lt"/>
              </a:rPr>
              <a:t>Gardalanda</a:t>
            </a:r>
            <a:r>
              <a:rPr lang="hr-HR" sz="2200" i="1" dirty="0">
                <a:solidFill>
                  <a:srgbClr val="000000"/>
                </a:solidFill>
                <a:latin typeface="+mj-lt"/>
              </a:rPr>
              <a:t>… </a:t>
            </a:r>
            <a:endParaRPr lang="hr-HR" sz="2200" dirty="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vi-VN" sz="2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dorađene </a:t>
            </a:r>
            <a:r>
              <a:rPr lang="vi-VN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prilagođene postojeće atrakcije </a:t>
            </a:r>
          </a:p>
          <a:p>
            <a:pPr lvl="2"/>
            <a:r>
              <a:rPr lang="hr-HR" sz="2200" i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npr</a:t>
            </a:r>
            <a:r>
              <a:rPr lang="hr-HR" sz="22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Splitsko ljeto u prostorima Dioklecijanove palače </a:t>
            </a:r>
            <a:endParaRPr lang="hr-HR" sz="2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400"/>
              </a:spcBef>
            </a:pPr>
            <a:r>
              <a:rPr lang="hr-HR" sz="2200" dirty="0" smtClean="0">
                <a:solidFill>
                  <a:srgbClr val="000000"/>
                </a:solidFill>
                <a:latin typeface="+mj-lt"/>
              </a:rPr>
              <a:t>atrakcije </a:t>
            </a:r>
            <a:r>
              <a:rPr lang="hr-HR" sz="2200" dirty="0">
                <a:solidFill>
                  <a:srgbClr val="000000"/>
                </a:solidFill>
                <a:latin typeface="+mj-lt"/>
              </a:rPr>
              <a:t>mogu biti </a:t>
            </a:r>
            <a:r>
              <a:rPr lang="hr-HR" sz="2200" b="1" dirty="0">
                <a:solidFill>
                  <a:srgbClr val="FF0000"/>
                </a:solidFill>
                <a:latin typeface="+mj-lt"/>
              </a:rPr>
              <a:t>materijalne </a:t>
            </a:r>
            <a:r>
              <a:rPr lang="hr-HR" sz="2200" dirty="0">
                <a:solidFill>
                  <a:srgbClr val="000000"/>
                </a:solidFill>
                <a:latin typeface="+mj-lt"/>
              </a:rPr>
              <a:t>i </a:t>
            </a:r>
            <a:r>
              <a:rPr lang="hr-HR" sz="2200" b="1" dirty="0">
                <a:solidFill>
                  <a:srgbClr val="FF0000"/>
                </a:solidFill>
                <a:latin typeface="+mj-lt"/>
              </a:rPr>
              <a:t>nematerijalne </a:t>
            </a:r>
            <a:endParaRPr lang="hr-HR" sz="2200" dirty="0">
              <a:solidFill>
                <a:srgbClr val="FF0000"/>
              </a:solidFill>
              <a:latin typeface="+mj-lt"/>
            </a:endParaRPr>
          </a:p>
          <a:p>
            <a:pPr lvl="1"/>
            <a:r>
              <a:rPr lang="hr-HR" sz="2200" b="1" dirty="0" smtClean="0">
                <a:solidFill>
                  <a:srgbClr val="FF0000"/>
                </a:solidFill>
                <a:latin typeface="+mj-lt"/>
              </a:rPr>
              <a:t>nematerijalne </a:t>
            </a:r>
            <a:r>
              <a:rPr lang="hr-HR" sz="2200" dirty="0">
                <a:solidFill>
                  <a:srgbClr val="000000"/>
                </a:solidFill>
                <a:latin typeface="+mj-lt"/>
              </a:rPr>
              <a:t>atrakcije – mitovi, legende, manifestacije, kultura života i rada… </a:t>
            </a:r>
          </a:p>
        </p:txBody>
      </p:sp>
    </p:spTree>
    <p:extLst>
      <p:ext uri="{BB962C8B-B14F-4D97-AF65-F5344CB8AC3E}">
        <p14:creationId xmlns:p14="http://schemas.microsoft.com/office/powerpoint/2010/main" val="4444794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3200" dirty="0"/>
              <a:t>Činitelji turističke </a:t>
            </a:r>
            <a:r>
              <a:rPr lang="hr-HR" sz="3200" dirty="0" smtClean="0"/>
              <a:t>ponude</a:t>
            </a:r>
            <a:r>
              <a:rPr lang="hr-HR" sz="2800" dirty="0"/>
              <a:t>		</a:t>
            </a:r>
            <a:r>
              <a:rPr lang="hr-HR" sz="2800" dirty="0" smtClean="0"/>
              <a:t>		</a:t>
            </a:r>
            <a:r>
              <a:rPr lang="hr-HR" sz="2400" dirty="0" smtClean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" y="548680"/>
            <a:ext cx="9144000" cy="6309320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hr-HR" b="1" dirty="0" smtClean="0">
                <a:solidFill>
                  <a:srgbClr val="FF0000"/>
                </a:solidFill>
              </a:rPr>
              <a:t>PROMETNA DOSTUPNOST</a:t>
            </a:r>
          </a:p>
          <a:p>
            <a:pPr>
              <a:spcBef>
                <a:spcPts val="600"/>
              </a:spcBef>
            </a:pPr>
            <a:r>
              <a:rPr lang="hr-HR" sz="2000" dirty="0"/>
              <a:t>turistički razvoj povezan je s razvojem prometa:</a:t>
            </a:r>
          </a:p>
          <a:p>
            <a:pPr lvl="1">
              <a:spcBef>
                <a:spcPts val="600"/>
              </a:spcBef>
            </a:pPr>
            <a:r>
              <a:rPr lang="hr-HR" sz="2000" dirty="0" smtClean="0"/>
              <a:t>razvoj </a:t>
            </a:r>
            <a:r>
              <a:rPr lang="hr-HR" sz="2000" dirty="0"/>
              <a:t>željeznice u 19. st potaknuo je razvoj turizma</a:t>
            </a:r>
          </a:p>
          <a:p>
            <a:pPr lvl="1">
              <a:spcBef>
                <a:spcPts val="600"/>
              </a:spcBef>
            </a:pPr>
            <a:r>
              <a:rPr lang="hr-HR" sz="2000" dirty="0" smtClean="0"/>
              <a:t>nakon </a:t>
            </a:r>
            <a:r>
              <a:rPr lang="hr-HR" sz="2000" dirty="0"/>
              <a:t>2. </a:t>
            </a:r>
            <a:r>
              <a:rPr lang="hr-HR" sz="2000" dirty="0" err="1"/>
              <a:t>svj</a:t>
            </a:r>
            <a:r>
              <a:rPr lang="hr-HR" sz="2000" dirty="0"/>
              <a:t>. rata – razvoj cestovnog prometa</a:t>
            </a:r>
          </a:p>
          <a:p>
            <a:pPr lvl="1">
              <a:spcBef>
                <a:spcPts val="600"/>
              </a:spcBef>
            </a:pPr>
            <a:r>
              <a:rPr lang="hr-HR" sz="2000" dirty="0" smtClean="0"/>
              <a:t>od </a:t>
            </a:r>
            <a:r>
              <a:rPr lang="hr-HR" sz="2000" dirty="0"/>
              <a:t>1960-ih – razvoj zračnog prometa – jeftin i brz prijevoz putnika</a:t>
            </a:r>
          </a:p>
          <a:p>
            <a:pPr lvl="1">
              <a:spcBef>
                <a:spcPts val="600"/>
              </a:spcBef>
            </a:pPr>
            <a:r>
              <a:rPr lang="hr-HR" sz="2000" dirty="0"/>
              <a:t>u</a:t>
            </a:r>
            <a:r>
              <a:rPr lang="hr-HR" sz="2000" dirty="0" smtClean="0"/>
              <a:t> </a:t>
            </a:r>
            <a:r>
              <a:rPr lang="hr-HR" sz="2000" dirty="0"/>
              <a:t>skoroj budućnosti – let u svemir i virtualna </a:t>
            </a:r>
            <a:r>
              <a:rPr lang="hr-HR" sz="2000" dirty="0" smtClean="0"/>
              <a:t>putovanja</a:t>
            </a:r>
          </a:p>
          <a:p>
            <a:pPr>
              <a:spcBef>
                <a:spcPts val="1200"/>
              </a:spcBef>
            </a:pPr>
            <a:r>
              <a:rPr lang="hr-HR" sz="2000" b="1" dirty="0">
                <a:solidFill>
                  <a:srgbClr val="FF0000"/>
                </a:solidFill>
              </a:rPr>
              <a:t>vanjska i unutarnja prometna dostupnost</a:t>
            </a:r>
            <a:r>
              <a:rPr lang="hr-HR" sz="2000" dirty="0"/>
              <a:t>:</a:t>
            </a:r>
          </a:p>
          <a:p>
            <a:pPr lvl="1">
              <a:spcBef>
                <a:spcPts val="600"/>
              </a:spcBef>
            </a:pPr>
            <a:r>
              <a:rPr lang="hr-HR" sz="2000" dirty="0" smtClean="0"/>
              <a:t>vanjska </a:t>
            </a:r>
            <a:r>
              <a:rPr lang="hr-HR" sz="2000" dirty="0"/>
              <a:t>dostupnost – mogućnost dolaska do destinacije</a:t>
            </a:r>
          </a:p>
          <a:p>
            <a:pPr lvl="1">
              <a:spcBef>
                <a:spcPts val="600"/>
              </a:spcBef>
            </a:pPr>
            <a:r>
              <a:rPr lang="hr-HR" sz="2000" dirty="0" smtClean="0"/>
              <a:t>unutarnja </a:t>
            </a:r>
            <a:r>
              <a:rPr lang="hr-HR" sz="2000" dirty="0"/>
              <a:t>dostupnost – prometni sustavi unutar </a:t>
            </a:r>
            <a:r>
              <a:rPr lang="hr-HR" sz="2000" dirty="0" smtClean="0"/>
              <a:t>destinacije</a:t>
            </a:r>
          </a:p>
          <a:p>
            <a:pPr>
              <a:spcBef>
                <a:spcPts val="1200"/>
              </a:spcBef>
            </a:pPr>
            <a:r>
              <a:rPr lang="hr-HR" sz="2000" b="1" dirty="0">
                <a:solidFill>
                  <a:srgbClr val="FF0000"/>
                </a:solidFill>
              </a:rPr>
              <a:t>prijevoz kao turistička atrakcija </a:t>
            </a:r>
            <a:r>
              <a:rPr lang="hr-HR" sz="2000" dirty="0"/>
              <a:t>– plovidba starim jedrenjacima, parnim lokomotivama, uspinjačama</a:t>
            </a:r>
            <a:r>
              <a:rPr lang="hr-HR" sz="20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66844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3200" dirty="0"/>
              <a:t>Činitelji turističke </a:t>
            </a:r>
            <a:r>
              <a:rPr lang="hr-HR" sz="3200" dirty="0" smtClean="0"/>
              <a:t>ponude</a:t>
            </a:r>
            <a:r>
              <a:rPr lang="hr-HR" sz="2800" dirty="0"/>
              <a:t>		</a:t>
            </a:r>
            <a:r>
              <a:rPr lang="hr-HR" sz="2800" dirty="0" smtClean="0"/>
              <a:t>		</a:t>
            </a:r>
            <a:r>
              <a:rPr lang="hr-HR" sz="2400" dirty="0" smtClean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" y="548680"/>
            <a:ext cx="9144000" cy="6309320"/>
          </a:xfrm>
        </p:spPr>
        <p:txBody>
          <a:bodyPr>
            <a:no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hr-HR" b="1" dirty="0" smtClean="0">
                <a:solidFill>
                  <a:srgbClr val="FF0000"/>
                </a:solidFill>
              </a:rPr>
              <a:t>DOSTUPNOST INFORMACIJA</a:t>
            </a:r>
          </a:p>
          <a:p>
            <a:pPr>
              <a:spcBef>
                <a:spcPts val="600"/>
              </a:spcBef>
            </a:pPr>
            <a:r>
              <a:rPr lang="hr-HR" sz="2000" dirty="0"/>
              <a:t>razni izvori informacija o turističkoj destinaciji – turistički posrednici (agencije), mediji, turistička literatura (brošure i letci), </a:t>
            </a:r>
            <a:r>
              <a:rPr lang="hr-HR" sz="2000" dirty="0" smtClean="0"/>
              <a:t>internet, preporuke prijatelja…</a:t>
            </a:r>
          </a:p>
          <a:p>
            <a:pPr>
              <a:spcBef>
                <a:spcPts val="1200"/>
              </a:spcBef>
            </a:pPr>
            <a:r>
              <a:rPr lang="hr-HR" sz="2000" dirty="0" smtClean="0"/>
              <a:t>sve važniji internet i preporuka prijatelja kao izvor informacija o destinaciji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hr-HR" b="1" dirty="0" smtClean="0">
                <a:solidFill>
                  <a:srgbClr val="FF0000"/>
                </a:solidFill>
              </a:rPr>
              <a:t>UGOSTITELJSKI OBJEKTI</a:t>
            </a:r>
          </a:p>
          <a:p>
            <a:pPr>
              <a:spcBef>
                <a:spcPts val="600"/>
              </a:spcBef>
            </a:pPr>
            <a:r>
              <a:rPr lang="hr-HR" sz="2000" dirty="0" err="1" smtClean="0"/>
              <a:t>ug</a:t>
            </a:r>
            <a:r>
              <a:rPr lang="hr-HR" sz="2000" dirty="0" smtClean="0"/>
              <a:t>. objekti su najvažniji </a:t>
            </a:r>
            <a:r>
              <a:rPr lang="hr-HR" sz="2000" b="1" dirty="0" smtClean="0">
                <a:solidFill>
                  <a:srgbClr val="FF0000"/>
                </a:solidFill>
              </a:rPr>
              <a:t>prihvatni činitelji </a:t>
            </a:r>
            <a:r>
              <a:rPr lang="hr-HR" sz="2000" dirty="0" smtClean="0"/>
              <a:t>turističke ponude</a:t>
            </a:r>
          </a:p>
          <a:p>
            <a:pPr lvl="1">
              <a:spcBef>
                <a:spcPts val="1200"/>
              </a:spcBef>
            </a:pPr>
            <a:endParaRPr lang="hr-HR" sz="2000" dirty="0" smtClean="0"/>
          </a:p>
          <a:p>
            <a:pPr>
              <a:spcBef>
                <a:spcPts val="1200"/>
              </a:spcBef>
            </a:pPr>
            <a:endParaRPr lang="hr-HR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2857360" y="3293838"/>
            <a:ext cx="3534938" cy="491824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UGOSTITELJSKI OBJEKTI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4871" y="4168456"/>
            <a:ext cx="2707482" cy="54100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HOTELIJERSTVO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68645" y="4168456"/>
            <a:ext cx="3312368" cy="541006"/>
          </a:xfrm>
          <a:prstGeom prst="roundRect">
            <a:avLst/>
          </a:prstGeom>
          <a:solidFill>
            <a:srgbClr val="00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RESTAURATERSTVO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503583" y="4168456"/>
            <a:ext cx="2448272" cy="54100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BAROVI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Elbow Connector 7"/>
          <p:cNvCxnSpPr>
            <a:stCxn id="4" idx="2"/>
            <a:endCxn id="5" idx="0"/>
          </p:cNvCxnSpPr>
          <p:nvPr/>
        </p:nvCxnSpPr>
        <p:spPr>
          <a:xfrm rot="5400000">
            <a:off x="2845324" y="2388951"/>
            <a:ext cx="382794" cy="3176217"/>
          </a:xfrm>
          <a:prstGeom prst="bentConnector3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2"/>
            <a:endCxn id="6" idx="0"/>
          </p:cNvCxnSpPr>
          <p:nvPr/>
        </p:nvCxnSpPr>
        <p:spPr>
          <a:xfrm rot="5400000">
            <a:off x="4433432" y="3977059"/>
            <a:ext cx="382794" cy="12700"/>
          </a:xfrm>
          <a:prstGeom prst="bentConnector3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2"/>
            <a:endCxn id="7" idx="0"/>
          </p:cNvCxnSpPr>
          <p:nvPr/>
        </p:nvCxnSpPr>
        <p:spPr>
          <a:xfrm rot="16200000" flipH="1">
            <a:off x="5984877" y="2425614"/>
            <a:ext cx="382794" cy="3102890"/>
          </a:xfrm>
          <a:prstGeom prst="bentConnector3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4871" y="4853478"/>
            <a:ext cx="2651204" cy="15388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520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dirty="0">
                <a:solidFill>
                  <a:prstClr val="black"/>
                </a:solidFill>
              </a:rPr>
              <a:t>hoteli, moteli, </a:t>
            </a:r>
            <a:r>
              <a:rPr lang="hr-HR" dirty="0" err="1">
                <a:solidFill>
                  <a:prstClr val="black"/>
                </a:solidFill>
              </a:rPr>
              <a:t>aparthoteli</a:t>
            </a:r>
            <a:r>
              <a:rPr lang="hr-HR" dirty="0">
                <a:solidFill>
                  <a:prstClr val="black"/>
                </a:solidFill>
              </a:rPr>
              <a:t>, pansioni, apartmani…</a:t>
            </a:r>
          </a:p>
          <a:p>
            <a:pPr marL="252000" lvl="2" indent="-252000">
              <a:spcBef>
                <a:spcPts val="1200"/>
              </a:spcBef>
              <a:buFont typeface="Calibri" pitchFamily="34" charset="0"/>
              <a:buChar char="–"/>
            </a:pPr>
            <a:r>
              <a:rPr lang="hr-HR" dirty="0">
                <a:solidFill>
                  <a:prstClr val="black"/>
                </a:solidFill>
              </a:rPr>
              <a:t>nude usluge smještaja i prehrane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40653" y="4853478"/>
            <a:ext cx="3030882" cy="15388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520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dirty="0">
                <a:solidFill>
                  <a:prstClr val="black"/>
                </a:solidFill>
              </a:rPr>
              <a:t>restorani, gostionice, zdravljaci, zalogajnice, pečenjarnice, </a:t>
            </a:r>
            <a:r>
              <a:rPr lang="hr-HR" dirty="0" err="1">
                <a:solidFill>
                  <a:prstClr val="black"/>
                </a:solidFill>
              </a:rPr>
              <a:t>pizzerije</a:t>
            </a:r>
            <a:r>
              <a:rPr lang="hr-HR" dirty="0" smtClean="0">
                <a:solidFill>
                  <a:prstClr val="black"/>
                </a:solidFill>
              </a:rPr>
              <a:t>…</a:t>
            </a:r>
          </a:p>
          <a:p>
            <a:pPr marL="252000" lvl="1" indent="-252000">
              <a:spcBef>
                <a:spcPts val="1200"/>
              </a:spcBef>
              <a:buFont typeface="Calibri" pitchFamily="34" charset="0"/>
              <a:buChar char="–"/>
            </a:pPr>
            <a:r>
              <a:rPr lang="hr-HR" dirty="0"/>
              <a:t>nude </a:t>
            </a:r>
            <a:r>
              <a:rPr lang="hr-HR" dirty="0" smtClean="0"/>
              <a:t>usluge </a:t>
            </a:r>
            <a:r>
              <a:rPr lang="hr-HR" dirty="0"/>
              <a:t>jela, pića i </a:t>
            </a:r>
            <a:r>
              <a:rPr lang="hr-HR" dirty="0" smtClean="0"/>
              <a:t>napitaka</a:t>
            </a:r>
            <a:endParaRPr lang="hr-HR" dirty="0"/>
          </a:p>
        </p:txBody>
      </p:sp>
      <p:sp>
        <p:nvSpPr>
          <p:cNvPr id="13" name="Rectangle 12"/>
          <p:cNvSpPr/>
          <p:nvPr/>
        </p:nvSpPr>
        <p:spPr>
          <a:xfrm>
            <a:off x="6287559" y="4853478"/>
            <a:ext cx="2850354" cy="18158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520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dirty="0" err="1">
                <a:solidFill>
                  <a:prstClr val="black"/>
                </a:solidFill>
              </a:rPr>
              <a:t>caffe</a:t>
            </a:r>
            <a:r>
              <a:rPr lang="hr-HR" dirty="0">
                <a:solidFill>
                  <a:prstClr val="black"/>
                </a:solidFill>
              </a:rPr>
              <a:t>-bar, kavana, </a:t>
            </a:r>
            <a:r>
              <a:rPr lang="hr-HR" dirty="0" smtClean="0">
                <a:solidFill>
                  <a:prstClr val="black"/>
                </a:solidFill>
              </a:rPr>
              <a:t>klet, pivnica</a:t>
            </a:r>
            <a:r>
              <a:rPr lang="hr-HR" dirty="0">
                <a:solidFill>
                  <a:prstClr val="black"/>
                </a:solidFill>
              </a:rPr>
              <a:t>, krčma, </a:t>
            </a:r>
            <a:r>
              <a:rPr lang="hr-HR" dirty="0" smtClean="0">
                <a:solidFill>
                  <a:prstClr val="black"/>
                </a:solidFill>
              </a:rPr>
              <a:t>konoba…</a:t>
            </a:r>
            <a:endParaRPr lang="hr-HR" dirty="0">
              <a:solidFill>
                <a:prstClr val="black"/>
              </a:solidFill>
            </a:endParaRPr>
          </a:p>
          <a:p>
            <a:pPr marL="252000" lvl="1" indent="-252000">
              <a:spcBef>
                <a:spcPts val="1200"/>
              </a:spcBef>
              <a:buFont typeface="Calibri" pitchFamily="34" charset="0"/>
              <a:buChar char="–"/>
            </a:pPr>
            <a:r>
              <a:rPr lang="hr-HR" dirty="0">
                <a:solidFill>
                  <a:prstClr val="black"/>
                </a:solidFill>
              </a:rPr>
              <a:t>nude </a:t>
            </a:r>
            <a:r>
              <a:rPr lang="hr-HR" dirty="0" smtClean="0">
                <a:solidFill>
                  <a:prstClr val="black"/>
                </a:solidFill>
              </a:rPr>
              <a:t>usluge </a:t>
            </a:r>
            <a:r>
              <a:rPr lang="hr-HR" dirty="0">
                <a:solidFill>
                  <a:prstClr val="black"/>
                </a:solidFill>
              </a:rPr>
              <a:t>pića i napitaka te zabavnog programa (diskoteke, noćni barovi ili klubovi)</a:t>
            </a:r>
          </a:p>
        </p:txBody>
      </p:sp>
    </p:spTree>
    <p:extLst>
      <p:ext uri="{BB962C8B-B14F-4D97-AF65-F5344CB8AC3E}">
        <p14:creationId xmlns:p14="http://schemas.microsoft.com/office/powerpoint/2010/main" val="39011280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3200" dirty="0"/>
              <a:t>Činitelji turističke </a:t>
            </a:r>
            <a:r>
              <a:rPr lang="hr-HR" sz="3200" dirty="0" smtClean="0"/>
              <a:t>ponude</a:t>
            </a:r>
            <a:r>
              <a:rPr lang="hr-HR" sz="2800" dirty="0"/>
              <a:t>		</a:t>
            </a:r>
            <a:r>
              <a:rPr lang="hr-HR" sz="2800" dirty="0" smtClean="0"/>
              <a:t>		</a:t>
            </a:r>
            <a:r>
              <a:rPr lang="hr-HR" sz="2400" dirty="0" smtClean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" y="548680"/>
            <a:ext cx="9144000" cy="6309320"/>
          </a:xfrm>
        </p:spPr>
        <p:txBody>
          <a:bodyPr>
            <a:no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hr-HR" b="1" dirty="0" smtClean="0">
                <a:solidFill>
                  <a:srgbClr val="FF0000"/>
                </a:solidFill>
              </a:rPr>
              <a:t>OSTALI PRIHVATNI ČINITELJI</a:t>
            </a:r>
          </a:p>
          <a:p>
            <a:pPr marL="342900" lvl="2" indent="-252000">
              <a:spcBef>
                <a:spcPts val="600"/>
              </a:spcBef>
            </a:pPr>
            <a:r>
              <a:rPr lang="hr-HR" sz="2000" dirty="0"/>
              <a:t>uključuje ostale objekte koji su potrebni gostima tijekom boravka, a </a:t>
            </a:r>
            <a:r>
              <a:rPr lang="hr-HR" sz="2000" b="1" dirty="0">
                <a:solidFill>
                  <a:srgbClr val="FF0000"/>
                </a:solidFill>
              </a:rPr>
              <a:t>nisu vezani za ugostiteljstvo i turističke djelatnosti</a:t>
            </a:r>
          </a:p>
          <a:p>
            <a:pPr lvl="1">
              <a:spcBef>
                <a:spcPts val="1200"/>
              </a:spcBef>
            </a:pPr>
            <a:r>
              <a:rPr lang="hr-HR" sz="2000" dirty="0"/>
              <a:t>trgovine, zdravstvene ustanove, kulturne ustanove, vjerske ustanove, pošta, </a:t>
            </a:r>
            <a:r>
              <a:rPr lang="hr-HR" sz="2000" dirty="0" smtClean="0"/>
              <a:t>banke…</a:t>
            </a:r>
            <a:endParaRPr lang="hr-HR" sz="2000" dirty="0"/>
          </a:p>
          <a:p>
            <a:pPr>
              <a:spcBef>
                <a:spcPts val="1200"/>
              </a:spcBef>
            </a:pPr>
            <a:endParaRPr lang="hr-HR" sz="2000" dirty="0" smtClean="0"/>
          </a:p>
          <a:p>
            <a:pPr>
              <a:spcBef>
                <a:spcPts val="1200"/>
              </a:spcBef>
            </a:pP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12893233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3200" dirty="0" smtClean="0"/>
              <a:t>Posrednički činitelji	</a:t>
            </a:r>
            <a:r>
              <a:rPr lang="hr-HR" sz="2800" dirty="0"/>
              <a:t>		</a:t>
            </a:r>
            <a:r>
              <a:rPr lang="hr-HR" sz="2800" dirty="0" smtClean="0"/>
              <a:t>		</a:t>
            </a:r>
            <a:r>
              <a:rPr lang="hr-HR" sz="2400" dirty="0" smtClean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" y="548680"/>
            <a:ext cx="9144000" cy="6309320"/>
          </a:xfrm>
        </p:spPr>
        <p:txBody>
          <a:bodyPr>
            <a:noAutofit/>
          </a:bodyPr>
          <a:lstStyle/>
          <a:p>
            <a:pPr marL="342900" lvl="2" indent="-252000">
              <a:spcBef>
                <a:spcPts val="1800"/>
              </a:spcBef>
            </a:pPr>
            <a:r>
              <a:rPr lang="hr-HR" sz="2200" b="1" dirty="0">
                <a:solidFill>
                  <a:srgbClr val="FF0000"/>
                </a:solidFill>
              </a:rPr>
              <a:t>turističke agencije </a:t>
            </a:r>
            <a:r>
              <a:rPr lang="hr-HR" sz="2200" dirty="0"/>
              <a:t>su najvažniji posrednici u </a:t>
            </a:r>
            <a:r>
              <a:rPr lang="hr-HR" sz="2200" dirty="0" smtClean="0"/>
              <a:t>turizmu</a:t>
            </a:r>
            <a:endParaRPr lang="hr-HR" sz="2200" dirty="0"/>
          </a:p>
          <a:p>
            <a:pPr marL="342900" lvl="2" indent="-252000">
              <a:spcBef>
                <a:spcPts val="1800"/>
              </a:spcBef>
            </a:pPr>
            <a:r>
              <a:rPr lang="hr-HR" sz="2200" dirty="0" smtClean="0"/>
              <a:t>funkcije turističkih agencija:</a:t>
            </a:r>
          </a:p>
          <a:p>
            <a:pPr marL="648000" lvl="3" indent="-252000">
              <a:spcBef>
                <a:spcPts val="1200"/>
              </a:spcBef>
              <a:buFont typeface="+mj-lt"/>
              <a:buAutoNum type="arabicPeriod"/>
            </a:pPr>
            <a:r>
              <a:rPr lang="hr-HR" sz="2200" b="1" dirty="0" smtClean="0">
                <a:solidFill>
                  <a:srgbClr val="FF0000"/>
                </a:solidFill>
              </a:rPr>
              <a:t>informacijsko-savjetodavna</a:t>
            </a:r>
            <a:r>
              <a:rPr lang="hr-HR" sz="2200" dirty="0" smtClean="0"/>
              <a:t> – besplatna usluga informiranja o destinaciji </a:t>
            </a:r>
          </a:p>
          <a:p>
            <a:pPr marL="648000" lvl="3" indent="-252000">
              <a:spcBef>
                <a:spcPts val="1200"/>
              </a:spcBef>
              <a:buFont typeface="+mj-lt"/>
              <a:buAutoNum type="arabicPeriod"/>
            </a:pPr>
            <a:r>
              <a:rPr lang="hr-HR" sz="2200" b="1" dirty="0" smtClean="0">
                <a:solidFill>
                  <a:srgbClr val="FF0000"/>
                </a:solidFill>
              </a:rPr>
              <a:t>propagandna </a:t>
            </a:r>
            <a:r>
              <a:rPr lang="hr-HR" sz="2200" dirty="0" smtClean="0"/>
              <a:t>– promidžbom potiču turiste na potrošnju</a:t>
            </a:r>
          </a:p>
          <a:p>
            <a:pPr marL="648000" lvl="3" indent="-252000">
              <a:spcBef>
                <a:spcPts val="1200"/>
              </a:spcBef>
              <a:buFont typeface="+mj-lt"/>
              <a:buAutoNum type="arabicPeriod"/>
            </a:pPr>
            <a:r>
              <a:rPr lang="hr-HR" sz="2200" b="1" dirty="0" smtClean="0">
                <a:solidFill>
                  <a:srgbClr val="FF0000"/>
                </a:solidFill>
              </a:rPr>
              <a:t>posrednička </a:t>
            </a:r>
            <a:r>
              <a:rPr lang="hr-HR" sz="2200" dirty="0" smtClean="0"/>
              <a:t>– organiziranje putovanja</a:t>
            </a:r>
          </a:p>
          <a:p>
            <a:pPr marL="1196100" lvl="4" indent="-252000">
              <a:spcBef>
                <a:spcPts val="600"/>
              </a:spcBef>
            </a:pPr>
            <a:r>
              <a:rPr lang="hr-HR" sz="2200" dirty="0" smtClean="0"/>
              <a:t>prednosti – povjerenje i sigurnost od prijevare ili nesporazuma</a:t>
            </a:r>
          </a:p>
          <a:p>
            <a:pPr marL="648000" lvl="3" indent="-252000">
              <a:spcBef>
                <a:spcPts val="1200"/>
              </a:spcBef>
              <a:buFont typeface="+mj-lt"/>
              <a:buAutoNum type="arabicPeriod"/>
            </a:pPr>
            <a:r>
              <a:rPr lang="hr-HR" sz="2200" b="1" dirty="0" smtClean="0">
                <a:solidFill>
                  <a:srgbClr val="FF0000"/>
                </a:solidFill>
              </a:rPr>
              <a:t>organizatorska </a:t>
            </a:r>
            <a:r>
              <a:rPr lang="hr-HR" sz="2200" dirty="0" smtClean="0"/>
              <a:t>– najvažnija funkcija tur. agencije</a:t>
            </a:r>
          </a:p>
          <a:p>
            <a:pPr marL="1196100" lvl="4" indent="-252000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paket-aranžman</a:t>
            </a:r>
            <a:r>
              <a:rPr lang="hr-HR" sz="2200" dirty="0" smtClean="0">
                <a:solidFill>
                  <a:prstClr val="black"/>
                </a:solidFill>
              </a:rPr>
              <a:t> – organiziranje putovanja i preuzimanje rizika i odgovornosti za ugovorenu uslugu</a:t>
            </a:r>
          </a:p>
        </p:txBody>
      </p:sp>
    </p:spTree>
    <p:extLst>
      <p:ext uri="{BB962C8B-B14F-4D97-AF65-F5344CB8AC3E}">
        <p14:creationId xmlns:p14="http://schemas.microsoft.com/office/powerpoint/2010/main" val="1387577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3200" dirty="0"/>
              <a:t>Posrednički činitelji	</a:t>
            </a:r>
            <a:r>
              <a:rPr lang="hr-HR" sz="2800" dirty="0"/>
              <a:t>				</a:t>
            </a:r>
            <a:r>
              <a:rPr lang="hr-HR" sz="2400" dirty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" y="548680"/>
            <a:ext cx="9144000" cy="6309320"/>
          </a:xfrm>
        </p:spPr>
        <p:txBody>
          <a:bodyPr>
            <a:noAutofit/>
          </a:bodyPr>
          <a:lstStyle/>
          <a:p>
            <a:pPr marL="281700" lvl="2" indent="-252000">
              <a:spcBef>
                <a:spcPts val="600"/>
              </a:spcBef>
            </a:pPr>
            <a:r>
              <a:rPr lang="hr-HR" sz="2200" dirty="0">
                <a:solidFill>
                  <a:prstClr val="black"/>
                </a:solidFill>
              </a:rPr>
              <a:t>podjela turističkih agencija:</a:t>
            </a:r>
            <a:endParaRPr lang="hr-HR" sz="2200" dirty="0"/>
          </a:p>
          <a:p>
            <a:pPr marL="648000" lvl="3" indent="-360000">
              <a:spcBef>
                <a:spcPts val="600"/>
              </a:spcBef>
              <a:buFont typeface="+mj-lt"/>
              <a:buAutoNum type="arabicPeriod"/>
            </a:pPr>
            <a:r>
              <a:rPr lang="hr-HR" sz="2200" dirty="0">
                <a:solidFill>
                  <a:prstClr val="black"/>
                </a:solidFill>
              </a:rPr>
              <a:t>prema </a:t>
            </a:r>
            <a:r>
              <a:rPr lang="hr-HR" sz="2200" b="1" dirty="0">
                <a:solidFill>
                  <a:srgbClr val="FF0000"/>
                </a:solidFill>
              </a:rPr>
              <a:t>poslovima kojima se bave</a:t>
            </a:r>
          </a:p>
          <a:p>
            <a:pPr marL="1196100" lvl="4" indent="-252000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turoperatori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>
                <a:solidFill>
                  <a:prstClr val="black"/>
                </a:solidFill>
              </a:rPr>
              <a:t>– organiziraju putovanja (paket-aranžmane)</a:t>
            </a:r>
          </a:p>
          <a:p>
            <a:pPr marL="1196100" lvl="4" indent="-252000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posrednici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>
                <a:solidFill>
                  <a:prstClr val="black"/>
                </a:solidFill>
              </a:rPr>
              <a:t>– bave se posredničkim i ostalim poslovima</a:t>
            </a:r>
          </a:p>
          <a:p>
            <a:pPr marL="648000" lvl="3" indent="-360000">
              <a:spcBef>
                <a:spcPts val="1800"/>
              </a:spcBef>
              <a:buFont typeface="+mj-lt"/>
              <a:buAutoNum type="arabicPeriod"/>
            </a:pPr>
            <a:r>
              <a:rPr lang="hr-HR" sz="2200" dirty="0">
                <a:solidFill>
                  <a:prstClr val="black"/>
                </a:solidFill>
              </a:rPr>
              <a:t>prema </a:t>
            </a:r>
            <a:r>
              <a:rPr lang="hr-HR" sz="2200" b="1" dirty="0">
                <a:solidFill>
                  <a:srgbClr val="FF0000"/>
                </a:solidFill>
              </a:rPr>
              <a:t>položaju na turističkom tržištu</a:t>
            </a:r>
          </a:p>
          <a:p>
            <a:pPr marL="1196100" lvl="4" indent="-252000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emitivne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>
                <a:solidFill>
                  <a:prstClr val="black"/>
                </a:solidFill>
              </a:rPr>
              <a:t>tur. agencije – posluju </a:t>
            </a:r>
            <a:r>
              <a:rPr lang="hr-HR" sz="2200" dirty="0"/>
              <a:t>na području tur. </a:t>
            </a:r>
            <a:r>
              <a:rPr lang="hr-HR" sz="2200" b="1" dirty="0">
                <a:solidFill>
                  <a:srgbClr val="FF0000"/>
                </a:solidFill>
              </a:rPr>
              <a:t>potražnje</a:t>
            </a:r>
            <a:endParaRPr lang="hr-HR" sz="2200" dirty="0">
              <a:solidFill>
                <a:prstClr val="black"/>
              </a:solidFill>
            </a:endParaRPr>
          </a:p>
          <a:p>
            <a:pPr marL="1196100" lvl="4" indent="-252000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receptivne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>
                <a:solidFill>
                  <a:prstClr val="black"/>
                </a:solidFill>
              </a:rPr>
              <a:t>tur. agencije </a:t>
            </a:r>
            <a:r>
              <a:rPr lang="hr-HR" sz="2200" dirty="0" smtClean="0">
                <a:solidFill>
                  <a:prstClr val="black"/>
                </a:solidFill>
              </a:rPr>
              <a:t>– </a:t>
            </a:r>
            <a:r>
              <a:rPr lang="hr-HR" sz="2200" dirty="0" smtClean="0"/>
              <a:t>posluju na </a:t>
            </a:r>
            <a:r>
              <a:rPr lang="hr-HR" sz="2200" dirty="0"/>
              <a:t>području tur. </a:t>
            </a:r>
            <a:r>
              <a:rPr lang="hr-HR" sz="2200" b="1" dirty="0" smtClean="0">
                <a:solidFill>
                  <a:srgbClr val="FF0000"/>
                </a:solidFill>
              </a:rPr>
              <a:t>ponude</a:t>
            </a:r>
          </a:p>
          <a:p>
            <a:pPr marL="648000" lvl="3" indent="-360000">
              <a:spcBef>
                <a:spcPts val="1800"/>
              </a:spcBef>
              <a:buFont typeface="+mj-lt"/>
              <a:buAutoNum type="arabicPeriod"/>
            </a:pPr>
            <a:r>
              <a:rPr lang="hr-HR" sz="2200" dirty="0" smtClean="0">
                <a:solidFill>
                  <a:prstClr val="black"/>
                </a:solidFill>
              </a:rPr>
              <a:t>prema </a:t>
            </a:r>
            <a:r>
              <a:rPr lang="hr-HR" sz="2200" b="1" dirty="0">
                <a:solidFill>
                  <a:srgbClr val="FF0000"/>
                </a:solidFill>
              </a:rPr>
              <a:t>prostornom obuhvatu poslovanja </a:t>
            </a:r>
            <a:r>
              <a:rPr lang="hr-HR" sz="2200" i="1" dirty="0">
                <a:solidFill>
                  <a:prstClr val="black"/>
                </a:solidFill>
              </a:rPr>
              <a:t>(području poslovanja)</a:t>
            </a:r>
          </a:p>
          <a:p>
            <a:pPr marL="1195200" lvl="4" indent="-252000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lokalne</a:t>
            </a:r>
          </a:p>
          <a:p>
            <a:pPr marL="1195200" lvl="4" indent="-252000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regionalne</a:t>
            </a:r>
          </a:p>
          <a:p>
            <a:pPr marL="1195200" lvl="4" indent="-252000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nacionalne</a:t>
            </a:r>
          </a:p>
          <a:p>
            <a:pPr marL="1195200" lvl="4" indent="-252000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međunarodne</a:t>
            </a:r>
            <a:endParaRPr lang="hr-HR" sz="2200" dirty="0">
              <a:solidFill>
                <a:prstClr val="black"/>
              </a:solidFill>
            </a:endParaRPr>
          </a:p>
          <a:p>
            <a:pPr marL="738900" lvl="3" indent="-252000">
              <a:spcBef>
                <a:spcPts val="600"/>
              </a:spcBef>
            </a:pPr>
            <a:endParaRPr lang="hr-HR" sz="2200" dirty="0" smtClean="0">
              <a:solidFill>
                <a:prstClr val="black"/>
              </a:solidFill>
            </a:endParaRPr>
          </a:p>
          <a:p>
            <a:pPr marL="342900" lvl="2" indent="-252000">
              <a:spcBef>
                <a:spcPts val="1800"/>
              </a:spcBef>
            </a:pPr>
            <a:endParaRPr lang="hr-HR" sz="2200" dirty="0" smtClean="0">
              <a:solidFill>
                <a:prstClr val="black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2964074" y="4165592"/>
            <a:ext cx="432048" cy="1636545"/>
          </a:xfrm>
          <a:prstGeom prst="rightBrace">
            <a:avLst>
              <a:gd name="adj1" fmla="val 68115"/>
              <a:gd name="adj2" fmla="val 5131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xtBox 4"/>
          <p:cNvSpPr txBox="1"/>
          <p:nvPr/>
        </p:nvSpPr>
        <p:spPr>
          <a:xfrm>
            <a:off x="3491880" y="4581128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podjela na temelju </a:t>
            </a:r>
            <a:r>
              <a:rPr lang="hr-HR" sz="2400" b="1" dirty="0" smtClean="0">
                <a:solidFill>
                  <a:srgbClr val="FF0000"/>
                </a:solidFill>
              </a:rPr>
              <a:t>područja na kojem ostvaruju većinu svog poslovanja</a:t>
            </a:r>
          </a:p>
        </p:txBody>
      </p:sp>
    </p:spTree>
    <p:extLst>
      <p:ext uri="{BB962C8B-B14F-4D97-AF65-F5344CB8AC3E}">
        <p14:creationId xmlns:p14="http://schemas.microsoft.com/office/powerpoint/2010/main" val="33371492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2974"/>
            <a:ext cx="8999868" cy="642942"/>
          </a:xfrm>
        </p:spPr>
        <p:txBody>
          <a:bodyPr/>
          <a:lstStyle/>
          <a:p>
            <a:r>
              <a:rPr lang="hr-HR" sz="3600" dirty="0" smtClean="0"/>
              <a:t>Ponovimo			      </a:t>
            </a:r>
            <a:r>
              <a:rPr lang="hr-HR" sz="2400" i="1" dirty="0" smtClean="0">
                <a:solidFill>
                  <a:prstClr val="black"/>
                </a:solidFill>
              </a:rPr>
              <a:t>(</a:t>
            </a:r>
            <a:r>
              <a:rPr lang="hr-HR" sz="2400" i="1" dirty="0">
                <a:solidFill>
                  <a:prstClr val="black"/>
                </a:solidFill>
              </a:rPr>
              <a:t>Činitelji turističke </a:t>
            </a:r>
            <a:r>
              <a:rPr lang="hr-HR" sz="2400" i="1" dirty="0" smtClean="0">
                <a:solidFill>
                  <a:prstClr val="black"/>
                </a:solidFill>
              </a:rPr>
              <a:t>potražnje)</a:t>
            </a:r>
            <a:endParaRPr lang="hr-H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4608513"/>
          </a:xfrm>
        </p:spPr>
        <p:txBody>
          <a:bodyPr>
            <a:noAutofit/>
          </a:bodyPr>
          <a:lstStyle/>
          <a:p>
            <a:pPr marL="252000" lvl="0" indent="-252000">
              <a:spcBef>
                <a:spcPts val="1800"/>
              </a:spcBef>
            </a:pPr>
            <a:r>
              <a:rPr lang="hr-HR" sz="2200" dirty="0" smtClean="0"/>
              <a:t>Koji su činitelji turističke </a:t>
            </a:r>
            <a:r>
              <a:rPr lang="hr-HR" sz="2200" b="1" dirty="0" smtClean="0">
                <a:solidFill>
                  <a:srgbClr val="FF0000"/>
                </a:solidFill>
              </a:rPr>
              <a:t>potražnje</a:t>
            </a:r>
            <a:r>
              <a:rPr lang="hr-HR" sz="2200" dirty="0" smtClean="0"/>
              <a:t>?</a:t>
            </a:r>
          </a:p>
          <a:p>
            <a:pPr marL="652050" lvl="1" indent="-252000">
              <a:spcBef>
                <a:spcPts val="600"/>
              </a:spcBef>
            </a:pPr>
            <a:r>
              <a:rPr lang="hr-HR" sz="2000" dirty="0" smtClean="0"/>
              <a:t>ekonomski činitelji</a:t>
            </a:r>
          </a:p>
          <a:p>
            <a:pPr marL="652050" lvl="1" indent="-252000">
              <a:spcBef>
                <a:spcPts val="600"/>
              </a:spcBef>
            </a:pPr>
            <a:r>
              <a:rPr lang="hr-HR" sz="2000" dirty="0" smtClean="0"/>
              <a:t>demografski</a:t>
            </a:r>
          </a:p>
          <a:p>
            <a:pPr marL="652050" lvl="1" indent="-252000">
              <a:spcBef>
                <a:spcPts val="600"/>
              </a:spcBef>
            </a:pPr>
            <a:r>
              <a:rPr lang="hr-HR" sz="2000" dirty="0" smtClean="0"/>
              <a:t>sociokulturni i psihološki činitelji</a:t>
            </a:r>
          </a:p>
          <a:p>
            <a:pPr marL="652050" lvl="1" indent="-252000">
              <a:spcBef>
                <a:spcPts val="600"/>
              </a:spcBef>
            </a:pPr>
            <a:r>
              <a:rPr lang="hr-HR" sz="2000" dirty="0" smtClean="0"/>
              <a:t>sociopolitički, geografski i ostali činitelji</a:t>
            </a:r>
          </a:p>
          <a:p>
            <a:pPr marL="252000" indent="-252000">
              <a:spcBef>
                <a:spcPts val="1200"/>
              </a:spcBef>
            </a:pPr>
            <a:r>
              <a:rPr lang="hr-HR" sz="2200" dirty="0" smtClean="0"/>
              <a:t>Koji su </a:t>
            </a:r>
            <a:r>
              <a:rPr lang="hr-HR" sz="2200" b="1" dirty="0" smtClean="0">
                <a:solidFill>
                  <a:srgbClr val="FF0000"/>
                </a:solidFill>
              </a:rPr>
              <a:t>ekonomski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činitelji potražnje?</a:t>
            </a:r>
          </a:p>
          <a:p>
            <a:pPr marL="252000" indent="-252000">
              <a:spcBef>
                <a:spcPts val="2400"/>
              </a:spcBef>
            </a:pPr>
            <a:r>
              <a:rPr lang="hr-HR" sz="2200" dirty="0" smtClean="0"/>
              <a:t>Kako </a:t>
            </a:r>
            <a:r>
              <a:rPr lang="hr-HR" sz="2200" b="1" dirty="0" smtClean="0">
                <a:solidFill>
                  <a:srgbClr val="FF0000"/>
                </a:solidFill>
              </a:rPr>
              <a:t>visina</a:t>
            </a:r>
            <a:r>
              <a:rPr lang="hr-HR" sz="2200" b="1" dirty="0" smtClean="0"/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dohotka</a:t>
            </a:r>
            <a:r>
              <a:rPr lang="hr-HR" sz="2200" b="1" dirty="0" smtClean="0"/>
              <a:t>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gospodarski</a:t>
            </a:r>
            <a:r>
              <a:rPr lang="hr-HR" sz="2200" b="1" dirty="0" smtClean="0"/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rast</a:t>
            </a:r>
            <a:r>
              <a:rPr lang="hr-HR" sz="2200" b="1" dirty="0" smtClean="0"/>
              <a:t> </a:t>
            </a:r>
            <a:r>
              <a:rPr lang="hr-HR" sz="2200" dirty="0" smtClean="0"/>
              <a:t>utječe na dolazak turista u Hrvatsku?</a:t>
            </a:r>
          </a:p>
          <a:p>
            <a:pPr marL="252000" indent="-252000">
              <a:spcBef>
                <a:spcPts val="1200"/>
              </a:spcBef>
            </a:pPr>
            <a:r>
              <a:rPr lang="hr-HR" sz="2200" dirty="0" smtClean="0"/>
              <a:t>Kako </a:t>
            </a:r>
            <a:r>
              <a:rPr lang="hr-HR" sz="2200" b="1" dirty="0" smtClean="0">
                <a:solidFill>
                  <a:srgbClr val="FF0000"/>
                </a:solidFill>
              </a:rPr>
              <a:t>razina</a:t>
            </a:r>
            <a:r>
              <a:rPr lang="hr-HR" sz="2200" b="1" dirty="0" smtClean="0"/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troškova</a:t>
            </a:r>
            <a:r>
              <a:rPr lang="hr-HR" sz="2200" b="1" dirty="0" smtClean="0"/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života</a:t>
            </a:r>
            <a:r>
              <a:rPr lang="hr-HR" sz="2200" b="1" dirty="0" smtClean="0"/>
              <a:t> </a:t>
            </a:r>
            <a:r>
              <a:rPr lang="hr-HR" sz="2200" dirty="0" smtClean="0"/>
              <a:t>u Hrvatskoj i cijene turističkih usluga utječu na  domaći turizam?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" t="988" r="2925" b="2936"/>
          <a:stretch/>
        </p:blipFill>
        <p:spPr bwMode="auto">
          <a:xfrm>
            <a:off x="4452067" y="3277590"/>
            <a:ext cx="4690645" cy="3564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4423295"/>
            <a:ext cx="5724128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>
              <a:spcBef>
                <a:spcPts val="800"/>
              </a:spcBef>
              <a:buFont typeface="Calibri" pitchFamily="34" charset="0"/>
              <a:buChar char="–"/>
            </a:pPr>
            <a:r>
              <a:rPr lang="hr-HR" sz="2200" dirty="0"/>
              <a:t>Koji su </a:t>
            </a:r>
            <a:r>
              <a:rPr lang="hr-HR" sz="2200" b="1" dirty="0">
                <a:solidFill>
                  <a:srgbClr val="FF0000"/>
                </a:solidFill>
              </a:rPr>
              <a:t>demografski</a:t>
            </a:r>
            <a:r>
              <a:rPr lang="hr-HR" sz="2200" b="1" dirty="0"/>
              <a:t> </a:t>
            </a:r>
            <a:r>
              <a:rPr lang="hr-HR" sz="2200" dirty="0"/>
              <a:t>činitelji potražnje</a:t>
            </a:r>
            <a:r>
              <a:rPr lang="hr-HR" sz="2200" dirty="0" smtClean="0"/>
              <a:t>?</a:t>
            </a:r>
          </a:p>
          <a:p>
            <a:pPr marL="252000" lvl="0" indent="-252000">
              <a:spcBef>
                <a:spcPts val="800"/>
              </a:spcBef>
              <a:buFont typeface="Calibri" pitchFamily="34" charset="0"/>
              <a:buChar char="–"/>
            </a:pPr>
            <a:r>
              <a:rPr lang="hr-HR" sz="2200" dirty="0" smtClean="0"/>
              <a:t>Kako </a:t>
            </a:r>
            <a:r>
              <a:rPr lang="hr-HR" sz="2200" b="1" dirty="0">
                <a:solidFill>
                  <a:srgbClr val="FF0000"/>
                </a:solidFill>
              </a:rPr>
              <a:t>dob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utječe na turističku potražnju</a:t>
            </a:r>
            <a:r>
              <a:rPr lang="hr-HR" sz="2200" dirty="0" smtClean="0"/>
              <a:t>?</a:t>
            </a:r>
          </a:p>
          <a:p>
            <a:pPr marL="252000" lvl="0" indent="-252000">
              <a:spcBef>
                <a:spcPts val="800"/>
              </a:spcBef>
              <a:buFont typeface="Calibri" pitchFamily="34" charset="0"/>
              <a:buChar char="–"/>
            </a:pPr>
            <a:r>
              <a:rPr lang="hr-HR" sz="2200" dirty="0" smtClean="0"/>
              <a:t>Kako </a:t>
            </a:r>
            <a:r>
              <a:rPr lang="hr-HR" sz="2200" b="1" dirty="0" smtClean="0">
                <a:solidFill>
                  <a:srgbClr val="FF0000"/>
                </a:solidFill>
              </a:rPr>
              <a:t>stupanj naobrazbe</a:t>
            </a:r>
            <a:r>
              <a:rPr lang="hr-HR" sz="2200" b="1" dirty="0" smtClean="0"/>
              <a:t>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zanimanje</a:t>
            </a:r>
            <a:r>
              <a:rPr lang="hr-HR" sz="2200" b="1" dirty="0" smtClean="0"/>
              <a:t> </a:t>
            </a:r>
            <a:r>
              <a:rPr lang="hr-HR" sz="2200" dirty="0" smtClean="0"/>
              <a:t>utječu</a:t>
            </a:r>
            <a:br>
              <a:rPr lang="hr-HR" sz="2200" dirty="0" smtClean="0"/>
            </a:br>
            <a:r>
              <a:rPr lang="hr-HR" sz="2200" dirty="0" smtClean="0"/>
              <a:t>na turističku potražnju?</a:t>
            </a:r>
          </a:p>
          <a:p>
            <a:pPr marL="252000" lvl="0" indent="-252000">
              <a:spcBef>
                <a:spcPts val="800"/>
              </a:spcBef>
              <a:buFont typeface="Calibri" pitchFamily="34" charset="0"/>
              <a:buChar char="–"/>
            </a:pPr>
            <a:r>
              <a:rPr lang="hr-HR" sz="2200" dirty="0" smtClean="0"/>
              <a:t>Kako </a:t>
            </a:r>
            <a:r>
              <a:rPr lang="hr-HR" sz="2200" b="1" dirty="0" smtClean="0">
                <a:solidFill>
                  <a:srgbClr val="FF0000"/>
                </a:solidFill>
              </a:rPr>
              <a:t>struktura</a:t>
            </a:r>
            <a:r>
              <a:rPr lang="hr-HR" sz="2200" b="1" dirty="0" smtClean="0"/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obitelji</a:t>
            </a:r>
            <a:r>
              <a:rPr lang="hr-HR" sz="2200" b="1" dirty="0" smtClean="0"/>
              <a:t> </a:t>
            </a:r>
            <a:r>
              <a:rPr lang="hr-HR" sz="2200" dirty="0" smtClean="0"/>
              <a:t>utječe na </a:t>
            </a:r>
            <a:br>
              <a:rPr lang="hr-HR" sz="2200" dirty="0" smtClean="0"/>
            </a:br>
            <a:r>
              <a:rPr lang="hr-HR" sz="2200" dirty="0" smtClean="0"/>
              <a:t>turističku potražnju?</a:t>
            </a:r>
            <a:endParaRPr lang="hr-HR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7" t="3386" r="4457" b="3386"/>
          <a:stretch/>
        </p:blipFill>
        <p:spPr bwMode="auto">
          <a:xfrm>
            <a:off x="4869285" y="25162"/>
            <a:ext cx="4241632" cy="325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67856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"/>
          <a:stretch/>
        </p:blipFill>
        <p:spPr bwMode="auto">
          <a:xfrm>
            <a:off x="3851921" y="2875970"/>
            <a:ext cx="5292080" cy="399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08" b="24439"/>
          <a:stretch/>
        </p:blipFill>
        <p:spPr bwMode="auto">
          <a:xfrm>
            <a:off x="3701604" y="390150"/>
            <a:ext cx="5425493" cy="2151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-27384"/>
            <a:ext cx="9144000" cy="6624736"/>
          </a:xfrm>
        </p:spPr>
        <p:txBody>
          <a:bodyPr>
            <a:noAutofit/>
          </a:bodyPr>
          <a:lstStyle/>
          <a:p>
            <a:pPr marL="252000" lvl="0" indent="-252000">
              <a:spcBef>
                <a:spcPts val="1200"/>
              </a:spcBef>
            </a:pPr>
            <a:r>
              <a:rPr lang="hr-HR" sz="2200" dirty="0" smtClean="0"/>
              <a:t>Koji su </a:t>
            </a:r>
            <a:r>
              <a:rPr lang="hr-HR" sz="2200" b="1" dirty="0" smtClean="0">
                <a:solidFill>
                  <a:srgbClr val="FF0000"/>
                </a:solidFill>
              </a:rPr>
              <a:t>sociokulturni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psihološki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činitelji potražnje?</a:t>
            </a:r>
          </a:p>
          <a:p>
            <a:pPr marL="252000" lvl="0" indent="-252000">
              <a:spcBef>
                <a:spcPts val="1200"/>
              </a:spcBef>
            </a:pPr>
            <a:r>
              <a:rPr lang="hr-HR" sz="2200" dirty="0" smtClean="0"/>
              <a:t>Kako </a:t>
            </a:r>
            <a:r>
              <a:rPr lang="hr-HR" sz="2200" b="1" dirty="0" smtClean="0">
                <a:solidFill>
                  <a:srgbClr val="FF0000"/>
                </a:solidFill>
              </a:rPr>
              <a:t>norme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ponašanja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utječu </a:t>
            </a:r>
            <a:br>
              <a:rPr lang="hr-HR" sz="2200" dirty="0" smtClean="0"/>
            </a:br>
            <a:r>
              <a:rPr lang="hr-HR" sz="2200" dirty="0" smtClean="0"/>
              <a:t>na turističku potražnju?</a:t>
            </a:r>
          </a:p>
          <a:p>
            <a:pPr marL="252000" lvl="0" indent="-252000">
              <a:spcBef>
                <a:spcPts val="1200"/>
              </a:spcBef>
            </a:pPr>
            <a:r>
              <a:rPr lang="hr-HR" sz="2200" dirty="0" smtClean="0"/>
              <a:t>Kako </a:t>
            </a:r>
            <a:r>
              <a:rPr lang="hr-HR" sz="2200" b="1" dirty="0" smtClean="0">
                <a:solidFill>
                  <a:srgbClr val="FF0000"/>
                </a:solidFill>
              </a:rPr>
              <a:t>moda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utječe na potražnju?</a:t>
            </a:r>
          </a:p>
          <a:p>
            <a:pPr marL="252000" lvl="0" indent="-252000">
              <a:spcBef>
                <a:spcPts val="1200"/>
              </a:spcBef>
            </a:pPr>
            <a:r>
              <a:rPr lang="hr-HR" sz="2200" dirty="0" smtClean="0"/>
              <a:t>Kako </a:t>
            </a:r>
            <a:r>
              <a:rPr lang="hr-HR" sz="2200" b="1" dirty="0" smtClean="0">
                <a:solidFill>
                  <a:srgbClr val="FF0000"/>
                </a:solidFill>
              </a:rPr>
              <a:t>psihološke značajke</a:t>
            </a:r>
            <a:br>
              <a:rPr lang="hr-HR" sz="2200" b="1" dirty="0" smtClean="0">
                <a:solidFill>
                  <a:srgbClr val="FF0000"/>
                </a:solidFill>
              </a:rPr>
            </a:br>
            <a:r>
              <a:rPr lang="hr-HR" sz="2200" b="1" dirty="0" smtClean="0">
                <a:solidFill>
                  <a:srgbClr val="FF0000"/>
                </a:solidFill>
              </a:rPr>
              <a:t>čovjeka </a:t>
            </a:r>
            <a:r>
              <a:rPr lang="hr-HR" sz="2200" dirty="0" smtClean="0"/>
              <a:t>utječu na potražnju?</a:t>
            </a:r>
          </a:p>
          <a:p>
            <a:pPr marL="252000" lvl="0" indent="-252000">
              <a:spcBef>
                <a:spcPts val="1200"/>
              </a:spcBef>
            </a:pPr>
            <a:r>
              <a:rPr lang="hr-HR" sz="2200" dirty="0" smtClean="0"/>
              <a:t>Koji su </a:t>
            </a:r>
            <a:r>
              <a:rPr lang="hr-HR" sz="2200" b="1" dirty="0" smtClean="0">
                <a:solidFill>
                  <a:srgbClr val="FF0000"/>
                </a:solidFill>
              </a:rPr>
              <a:t>sociopolitički</a:t>
            </a:r>
            <a:r>
              <a:rPr lang="hr-HR" sz="2200" dirty="0" smtClean="0"/>
              <a:t>, </a:t>
            </a:r>
            <a:r>
              <a:rPr lang="hr-HR" sz="2200" b="1" dirty="0" smtClean="0">
                <a:solidFill>
                  <a:srgbClr val="FF0000"/>
                </a:solidFill>
              </a:rPr>
              <a:t>geografski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ostali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činitelji potražnje?</a:t>
            </a:r>
          </a:p>
          <a:p>
            <a:pPr marL="252000" indent="-252000">
              <a:spcBef>
                <a:spcPts val="1200"/>
              </a:spcBef>
            </a:pPr>
            <a:r>
              <a:rPr lang="hr-HR" sz="2200" dirty="0"/>
              <a:t>Kako </a:t>
            </a:r>
            <a:r>
              <a:rPr lang="hr-HR" sz="2200" b="1" dirty="0">
                <a:solidFill>
                  <a:srgbClr val="FF0000"/>
                </a:solidFill>
              </a:rPr>
              <a:t>klimatske prilike </a:t>
            </a:r>
            <a:r>
              <a:rPr lang="hr-HR" sz="2200" dirty="0"/>
              <a:t>utječu na </a:t>
            </a:r>
            <a:br>
              <a:rPr lang="hr-HR" sz="2200" dirty="0"/>
            </a:br>
            <a:r>
              <a:rPr lang="hr-HR" sz="2200" dirty="0"/>
              <a:t>turističku potražnju?</a:t>
            </a:r>
          </a:p>
          <a:p>
            <a:pPr marL="252000" indent="-252000">
              <a:spcBef>
                <a:spcPts val="1200"/>
              </a:spcBef>
            </a:pPr>
            <a:r>
              <a:rPr lang="hr-HR" sz="2200" dirty="0"/>
              <a:t>Kako </a:t>
            </a:r>
            <a:r>
              <a:rPr lang="hr-HR" sz="2200" b="1" dirty="0">
                <a:solidFill>
                  <a:srgbClr val="FF0000"/>
                </a:solidFill>
              </a:rPr>
              <a:t>veličina naselja </a:t>
            </a:r>
            <a:r>
              <a:rPr lang="hr-HR" sz="2200" dirty="0"/>
              <a:t>utječe </a:t>
            </a:r>
            <a:br>
              <a:rPr lang="hr-HR" sz="2200" dirty="0"/>
            </a:br>
            <a:r>
              <a:rPr lang="hr-HR" sz="2200" dirty="0"/>
              <a:t>na turističku potražnju?</a:t>
            </a:r>
          </a:p>
          <a:p>
            <a:pPr marL="252000" indent="-252000">
              <a:spcBef>
                <a:spcPts val="1200"/>
              </a:spcBef>
            </a:pPr>
            <a:r>
              <a:rPr lang="hr-HR" sz="2200" dirty="0"/>
              <a:t>Kako </a:t>
            </a:r>
            <a:r>
              <a:rPr lang="hr-HR" sz="2200" b="1" dirty="0">
                <a:solidFill>
                  <a:srgbClr val="FF0000"/>
                </a:solidFill>
              </a:rPr>
              <a:t>sredstva stvaranja javnog </a:t>
            </a:r>
            <a:br>
              <a:rPr lang="hr-HR" sz="2200" b="1" dirty="0">
                <a:solidFill>
                  <a:srgbClr val="FF0000"/>
                </a:solidFill>
              </a:rPr>
            </a:br>
            <a:r>
              <a:rPr lang="hr-HR" sz="2200" b="1" dirty="0">
                <a:solidFill>
                  <a:srgbClr val="FF0000"/>
                </a:solidFill>
              </a:rPr>
              <a:t>mnijenja </a:t>
            </a:r>
            <a:r>
              <a:rPr lang="hr-HR" sz="2200" dirty="0"/>
              <a:t>utječu na potražnju</a:t>
            </a:r>
            <a:r>
              <a:rPr lang="hr-HR" sz="2200" dirty="0" smtClean="0"/>
              <a:t>?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26617902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2974"/>
            <a:ext cx="8858312" cy="642942"/>
          </a:xfrm>
        </p:spPr>
        <p:txBody>
          <a:bodyPr/>
          <a:lstStyle/>
          <a:p>
            <a:r>
              <a:rPr lang="hr-HR" sz="3600" dirty="0" smtClean="0"/>
              <a:t>Ponovimo 	</a:t>
            </a:r>
            <a:r>
              <a:rPr lang="hr-HR" sz="2400" i="1" dirty="0" smtClean="0"/>
              <a:t>(Činitelji turističke ponude i posrednički činitelji)</a:t>
            </a:r>
            <a:endParaRPr lang="hr-HR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Autofit/>
          </a:bodyPr>
          <a:lstStyle/>
          <a:p>
            <a:pPr marL="252000" lvl="0" indent="-252000">
              <a:spcBef>
                <a:spcPts val="1800"/>
              </a:spcBef>
            </a:pPr>
            <a:r>
              <a:rPr lang="hr-HR" sz="2200" dirty="0" smtClean="0"/>
              <a:t>Nabroj skupine činitelja turističke </a:t>
            </a:r>
            <a:r>
              <a:rPr lang="hr-HR" sz="2200" b="1" dirty="0" smtClean="0">
                <a:solidFill>
                  <a:srgbClr val="FF0000"/>
                </a:solidFill>
              </a:rPr>
              <a:t>ponude</a:t>
            </a:r>
            <a:r>
              <a:rPr lang="hr-HR" sz="2200" dirty="0" smtClean="0"/>
              <a:t>?</a:t>
            </a:r>
          </a:p>
          <a:p>
            <a:pPr marL="652050" lvl="1" indent="-252000">
              <a:spcBef>
                <a:spcPts val="600"/>
              </a:spcBef>
            </a:pPr>
            <a:r>
              <a:rPr lang="hr-HR" sz="2000" dirty="0" smtClean="0"/>
              <a:t>turističke atrakcije, prometna i informacijska dostupnost, ugostiteljski objekti i ostali prihvatni činitelji</a:t>
            </a:r>
          </a:p>
          <a:p>
            <a:pPr marL="252000" indent="-252000">
              <a:spcBef>
                <a:spcPts val="800"/>
              </a:spcBef>
            </a:pPr>
            <a:r>
              <a:rPr lang="hr-HR" sz="2200" dirty="0" smtClean="0"/>
              <a:t>Što su turističke </a:t>
            </a:r>
            <a:r>
              <a:rPr lang="hr-HR" sz="2200" b="1" dirty="0" smtClean="0">
                <a:solidFill>
                  <a:srgbClr val="FF0000"/>
                </a:solidFill>
              </a:rPr>
              <a:t>atrakcije</a:t>
            </a:r>
            <a:r>
              <a:rPr lang="hr-HR" sz="2200" dirty="0" smtClean="0"/>
              <a:t>?</a:t>
            </a:r>
            <a:endParaRPr lang="hr-HR" sz="2200" dirty="0"/>
          </a:p>
          <a:p>
            <a:pPr marL="252000" lvl="0" indent="-252000">
              <a:spcBef>
                <a:spcPts val="800"/>
              </a:spcBef>
            </a:pPr>
            <a:r>
              <a:rPr lang="hr-HR" sz="2200" dirty="0" smtClean="0"/>
              <a:t>O komu ovisi </a:t>
            </a:r>
            <a:r>
              <a:rPr lang="hr-HR" sz="2200" b="1" dirty="0" smtClean="0">
                <a:solidFill>
                  <a:srgbClr val="FF0000"/>
                </a:solidFill>
              </a:rPr>
              <a:t>važnost turističke atrakcije</a:t>
            </a:r>
            <a:r>
              <a:rPr lang="hr-HR" sz="2200" dirty="0" smtClean="0"/>
              <a:t>? Objasni na primjeru </a:t>
            </a:r>
            <a:r>
              <a:rPr lang="hr-HR" sz="2200" dirty="0" err="1" smtClean="0"/>
              <a:t>Zrća</a:t>
            </a:r>
            <a:r>
              <a:rPr lang="hr-HR" sz="2200" dirty="0" smtClean="0"/>
              <a:t>.</a:t>
            </a:r>
          </a:p>
          <a:p>
            <a:pPr marL="252000" lvl="0" indent="-252000">
              <a:spcBef>
                <a:spcPts val="800"/>
              </a:spcBef>
            </a:pPr>
            <a:r>
              <a:rPr lang="hr-HR" sz="2200" dirty="0" smtClean="0"/>
              <a:t>Kako smo podijelili </a:t>
            </a:r>
            <a:r>
              <a:rPr lang="hr-HR" sz="2200" b="1" dirty="0" smtClean="0">
                <a:solidFill>
                  <a:srgbClr val="FF0000"/>
                </a:solidFill>
              </a:rPr>
              <a:t>vrste turističkih atrakcija</a:t>
            </a:r>
            <a:r>
              <a:rPr lang="hr-HR" sz="2200" dirty="0" smtClean="0"/>
              <a:t>? (4)</a:t>
            </a:r>
          </a:p>
          <a:p>
            <a:pPr marL="652050" lvl="1" indent="-252000">
              <a:spcBef>
                <a:spcPts val="600"/>
              </a:spcBef>
            </a:pPr>
            <a:r>
              <a:rPr lang="hr-HR" sz="2000" dirty="0" smtClean="0"/>
              <a:t>materijalne i nematerijalne</a:t>
            </a:r>
          </a:p>
          <a:p>
            <a:pPr marL="652050" lvl="1" indent="-252000">
              <a:spcBef>
                <a:spcPts val="600"/>
              </a:spcBef>
            </a:pPr>
            <a:r>
              <a:rPr lang="hr-HR" sz="2000" dirty="0" smtClean="0"/>
              <a:t>prema načinu postanka – prirodne i stvorene</a:t>
            </a:r>
          </a:p>
          <a:p>
            <a:pPr marL="652050" lvl="1" indent="-252000">
              <a:spcBef>
                <a:spcPts val="600"/>
              </a:spcBef>
            </a:pPr>
            <a:r>
              <a:rPr lang="hr-HR" sz="2000" dirty="0" smtClean="0"/>
              <a:t>kao činitelje tur. ponude – primarne i sekundarne</a:t>
            </a:r>
          </a:p>
          <a:p>
            <a:pPr marL="652050" lvl="1" indent="-252000">
              <a:spcBef>
                <a:spcPts val="600"/>
              </a:spcBef>
            </a:pPr>
            <a:r>
              <a:rPr lang="hr-HR" sz="2000" dirty="0" smtClean="0"/>
              <a:t>kao posljedica razvoja turizma – dorađene i izvorne</a:t>
            </a:r>
            <a:endParaRPr lang="hr-HR" sz="2200" dirty="0"/>
          </a:p>
          <a:p>
            <a:pPr marL="252000" lvl="0" indent="-252000">
              <a:spcBef>
                <a:spcPts val="800"/>
              </a:spcBef>
            </a:pPr>
            <a:r>
              <a:rPr lang="hr-HR" sz="2200" dirty="0" smtClean="0"/>
              <a:t>Na primjeru objasni razliku između </a:t>
            </a:r>
            <a:r>
              <a:rPr lang="hr-HR" sz="2200" b="1" dirty="0" smtClean="0">
                <a:solidFill>
                  <a:srgbClr val="FF0000"/>
                </a:solidFill>
              </a:rPr>
              <a:t>izvornih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dorađenih </a:t>
            </a:r>
            <a:r>
              <a:rPr lang="hr-HR" sz="2200" dirty="0" smtClean="0"/>
              <a:t>turističkih atrakcija.</a:t>
            </a:r>
          </a:p>
          <a:p>
            <a:pPr marL="252000" lvl="0" indent="-252000">
              <a:spcBef>
                <a:spcPts val="800"/>
              </a:spcBef>
            </a:pPr>
            <a:r>
              <a:rPr lang="hr-HR" sz="2200" dirty="0" smtClean="0"/>
              <a:t>Nabroj neke </a:t>
            </a:r>
            <a:r>
              <a:rPr lang="hr-HR" sz="2200" b="1" dirty="0" smtClean="0">
                <a:solidFill>
                  <a:srgbClr val="FF0000"/>
                </a:solidFill>
              </a:rPr>
              <a:t>nematerijalne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materijalne </a:t>
            </a:r>
            <a:r>
              <a:rPr lang="hr-HR" sz="2200" dirty="0" smtClean="0"/>
              <a:t>turističke atrakcije.</a:t>
            </a:r>
          </a:p>
          <a:p>
            <a:pPr marL="252000" lvl="0" indent="-252000">
              <a:spcBef>
                <a:spcPts val="800"/>
              </a:spcBef>
            </a:pPr>
            <a:r>
              <a:rPr lang="hr-HR" sz="2200" dirty="0" smtClean="0"/>
              <a:t>Na primjeru objasni razliku između </a:t>
            </a:r>
            <a:r>
              <a:rPr lang="hr-HR" sz="2200" b="1" dirty="0" smtClean="0">
                <a:solidFill>
                  <a:srgbClr val="FF0000"/>
                </a:solidFill>
              </a:rPr>
              <a:t>primarnih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sekundarnih </a:t>
            </a:r>
            <a:r>
              <a:rPr lang="hr-HR" sz="2200" dirty="0" smtClean="0"/>
              <a:t>atrakcija.</a:t>
            </a:r>
          </a:p>
          <a:p>
            <a:pPr marL="252000" lvl="0" indent="-252000">
              <a:spcBef>
                <a:spcPts val="800"/>
              </a:spcBef>
            </a:pPr>
            <a:r>
              <a:rPr lang="hr-HR" sz="2200" dirty="0" smtClean="0"/>
              <a:t>Kako je </a:t>
            </a:r>
            <a:r>
              <a:rPr lang="hr-HR" sz="2200" b="1" dirty="0" smtClean="0">
                <a:solidFill>
                  <a:srgbClr val="FF0000"/>
                </a:solidFill>
              </a:rPr>
              <a:t>razvoj prometa </a:t>
            </a:r>
            <a:r>
              <a:rPr lang="hr-HR" sz="2200" dirty="0" smtClean="0"/>
              <a:t>utjecao na razvoj turizma? Navedi primjere kroz povijest.</a:t>
            </a:r>
          </a:p>
        </p:txBody>
      </p:sp>
    </p:spTree>
    <p:extLst>
      <p:ext uri="{BB962C8B-B14F-4D97-AF65-F5344CB8AC3E}">
        <p14:creationId xmlns:p14="http://schemas.microsoft.com/office/powerpoint/2010/main" val="32030870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265" y="332656"/>
            <a:ext cx="2648839" cy="10801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hr-HR" sz="2200" b="1" dirty="0" smtClean="0"/>
              <a:t>ČINITELJI TURISTIČKE POTRAŽNJE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1577" y="332656"/>
            <a:ext cx="2648839" cy="108012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hr-HR" sz="2200" b="1" dirty="0"/>
              <a:t>ČINITELJI TURISTIČKE PONUDE</a:t>
            </a:r>
          </a:p>
        </p:txBody>
      </p:sp>
      <p:sp>
        <p:nvSpPr>
          <p:cNvPr id="4" name="Rectangle 3"/>
          <p:cNvSpPr/>
          <p:nvPr/>
        </p:nvSpPr>
        <p:spPr>
          <a:xfrm>
            <a:off x="6019889" y="332656"/>
            <a:ext cx="2648839" cy="108012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hr-HR" sz="2200" b="1" dirty="0" smtClean="0"/>
              <a:t>POSREDNIČKI ČINITELJI</a:t>
            </a:r>
            <a:endParaRPr lang="hr-HR" sz="2200" b="1" dirty="0"/>
          </a:p>
        </p:txBody>
      </p:sp>
      <p:sp>
        <p:nvSpPr>
          <p:cNvPr id="5" name="Rectangle 4"/>
          <p:cNvSpPr/>
          <p:nvPr/>
        </p:nvSpPr>
        <p:spPr>
          <a:xfrm>
            <a:off x="191352" y="2136415"/>
            <a:ext cx="2648839" cy="86409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hr-HR" sz="2200" b="1" dirty="0" smtClean="0"/>
              <a:t>EKONOMSKI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351" y="3384833"/>
            <a:ext cx="2648839" cy="86409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hr-HR" sz="2200" b="1" dirty="0" smtClean="0"/>
              <a:t>DEMOGRAFSKI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512" y="4511597"/>
            <a:ext cx="2648839" cy="7955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hr-HR" sz="2200" b="1" dirty="0" smtClean="0"/>
              <a:t>SOCIOKULTURNI I PSIHOLOŠKI</a:t>
            </a:r>
          </a:p>
        </p:txBody>
      </p:sp>
      <p:sp>
        <p:nvSpPr>
          <p:cNvPr id="8" name="Rectangle 7"/>
          <p:cNvSpPr/>
          <p:nvPr/>
        </p:nvSpPr>
        <p:spPr>
          <a:xfrm>
            <a:off x="179512" y="5506367"/>
            <a:ext cx="2648839" cy="7955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hr-HR" sz="2200" b="1" dirty="0" smtClean="0"/>
              <a:t>SOCIOPOLITIČKI, GEOGRAFSKI I OSTALI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44471" y="1968299"/>
            <a:ext cx="4536504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–"/>
            </a:pPr>
            <a:r>
              <a:rPr lang="hr-HR" dirty="0" smtClean="0"/>
              <a:t>visina dohotka i gospodarski rast</a:t>
            </a:r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hr-HR" dirty="0" smtClean="0"/>
              <a:t>cijene turističkih usluga</a:t>
            </a:r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hr-HR" dirty="0" smtClean="0"/>
              <a:t>troškovi </a:t>
            </a:r>
            <a:r>
              <a:rPr lang="hr-HR" dirty="0"/>
              <a:t>osnovnih životnih potreba</a:t>
            </a:r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hr-HR" dirty="0" smtClean="0"/>
              <a:t>osobna mobilnost</a:t>
            </a:r>
            <a:endParaRPr lang="hr-HR" dirty="0"/>
          </a:p>
        </p:txBody>
      </p:sp>
      <p:sp>
        <p:nvSpPr>
          <p:cNvPr id="12" name="TextBox 11"/>
          <p:cNvSpPr txBox="1"/>
          <p:nvPr/>
        </p:nvSpPr>
        <p:spPr>
          <a:xfrm>
            <a:off x="3244471" y="3216717"/>
            <a:ext cx="4536504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–"/>
            </a:pPr>
            <a:r>
              <a:rPr lang="hr-HR" dirty="0" smtClean="0"/>
              <a:t>dob i spol</a:t>
            </a:r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hr-HR" dirty="0" smtClean="0"/>
              <a:t>stupanj naobrazbe i zanimanje</a:t>
            </a:r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hr-HR" dirty="0" smtClean="0"/>
              <a:t>struktura i veličina obitelji</a:t>
            </a:r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hr-HR" dirty="0" smtClean="0"/>
              <a:t>ostali činitelji</a:t>
            </a:r>
            <a:endParaRPr lang="hr-HR" dirty="0"/>
          </a:p>
        </p:txBody>
      </p:sp>
      <p:sp>
        <p:nvSpPr>
          <p:cNvPr id="13" name="TextBox 12"/>
          <p:cNvSpPr txBox="1"/>
          <p:nvPr/>
        </p:nvSpPr>
        <p:spPr>
          <a:xfrm>
            <a:off x="3244471" y="4447692"/>
            <a:ext cx="4536504" cy="9233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–"/>
            </a:pPr>
            <a:r>
              <a:rPr lang="hr-HR" dirty="0" smtClean="0"/>
              <a:t>norme ponašanja</a:t>
            </a:r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hr-HR" dirty="0" smtClean="0"/>
              <a:t>moda</a:t>
            </a:r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hr-HR" dirty="0" smtClean="0"/>
              <a:t>psihološke značajke čovjeka</a:t>
            </a:r>
            <a:endParaRPr lang="hr-HR" dirty="0"/>
          </a:p>
        </p:txBody>
      </p:sp>
      <p:sp>
        <p:nvSpPr>
          <p:cNvPr id="14" name="TextBox 13"/>
          <p:cNvSpPr txBox="1"/>
          <p:nvPr/>
        </p:nvSpPr>
        <p:spPr>
          <a:xfrm>
            <a:off x="3244471" y="5442462"/>
            <a:ext cx="5796136" cy="9233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–"/>
            </a:pPr>
            <a:r>
              <a:rPr lang="hr-HR" dirty="0" smtClean="0"/>
              <a:t>pravo na odmor i slobodu kretanja</a:t>
            </a:r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hr-HR" dirty="0" smtClean="0"/>
              <a:t>veličina naselja, stupanj urbaniziranosti i klimatske prilike</a:t>
            </a:r>
          </a:p>
          <a:p>
            <a:pPr marL="285750" indent="-285750">
              <a:buFont typeface="Calibri" panose="020F0502020204030204" pitchFamily="34" charset="0"/>
              <a:buChar char="–"/>
            </a:pPr>
            <a:r>
              <a:rPr lang="hr-HR" dirty="0" smtClean="0"/>
              <a:t>sredstva stvaranja javnog mnijenja</a:t>
            </a:r>
            <a:endParaRPr lang="hr-HR" dirty="0"/>
          </a:p>
        </p:txBody>
      </p:sp>
      <p:sp>
        <p:nvSpPr>
          <p:cNvPr id="15" name="Right Brace 14"/>
          <p:cNvSpPr/>
          <p:nvPr/>
        </p:nvSpPr>
        <p:spPr>
          <a:xfrm flipH="1">
            <a:off x="2991935" y="2002701"/>
            <a:ext cx="231655" cy="1131525"/>
          </a:xfrm>
          <a:prstGeom prst="rightBrace">
            <a:avLst>
              <a:gd name="adj1" fmla="val 98043"/>
              <a:gd name="adj2" fmla="val 50612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>
              <a:solidFill>
                <a:srgbClr val="FF0000"/>
              </a:solidFill>
            </a:endParaRPr>
          </a:p>
        </p:txBody>
      </p:sp>
      <p:sp>
        <p:nvSpPr>
          <p:cNvPr id="16" name="Right Brace 15"/>
          <p:cNvSpPr/>
          <p:nvPr/>
        </p:nvSpPr>
        <p:spPr>
          <a:xfrm flipH="1">
            <a:off x="2991935" y="3251119"/>
            <a:ext cx="231655" cy="1131525"/>
          </a:xfrm>
          <a:prstGeom prst="rightBrace">
            <a:avLst>
              <a:gd name="adj1" fmla="val 98043"/>
              <a:gd name="adj2" fmla="val 50612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>
              <a:solidFill>
                <a:srgbClr val="FF0000"/>
              </a:solidFill>
            </a:endParaRPr>
          </a:p>
        </p:txBody>
      </p:sp>
      <p:sp>
        <p:nvSpPr>
          <p:cNvPr id="19" name="Right Brace 18"/>
          <p:cNvSpPr/>
          <p:nvPr/>
        </p:nvSpPr>
        <p:spPr>
          <a:xfrm flipH="1">
            <a:off x="2991935" y="4441785"/>
            <a:ext cx="231655" cy="935145"/>
          </a:xfrm>
          <a:prstGeom prst="rightBrace">
            <a:avLst>
              <a:gd name="adj1" fmla="val 98043"/>
              <a:gd name="adj2" fmla="val 50612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>
              <a:solidFill>
                <a:srgbClr val="FF0000"/>
              </a:solidFill>
            </a:endParaRPr>
          </a:p>
        </p:txBody>
      </p:sp>
      <p:sp>
        <p:nvSpPr>
          <p:cNvPr id="22" name="Right Brace 21"/>
          <p:cNvSpPr/>
          <p:nvPr/>
        </p:nvSpPr>
        <p:spPr>
          <a:xfrm flipH="1">
            <a:off x="2991935" y="5436555"/>
            <a:ext cx="231655" cy="935145"/>
          </a:xfrm>
          <a:prstGeom prst="rightBrace">
            <a:avLst>
              <a:gd name="adj1" fmla="val 98043"/>
              <a:gd name="adj2" fmla="val 50612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6644" y="321801"/>
            <a:ext cx="2702080" cy="11018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61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1" grpId="0"/>
      <p:bldP spid="12" grpId="0"/>
      <p:bldP spid="13" grpId="0"/>
      <p:bldP spid="14" grpId="0"/>
      <p:bldP spid="15" grpId="0" animBg="1"/>
      <p:bldP spid="16" grpId="0" animBg="1"/>
      <p:bldP spid="19" grpId="0" animBg="1"/>
      <p:bldP spid="22" grpId="0" animBg="1"/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392"/>
            <a:ext cx="9144000" cy="6858000"/>
          </a:xfrm>
        </p:spPr>
        <p:txBody>
          <a:bodyPr>
            <a:noAutofit/>
          </a:bodyPr>
          <a:lstStyle/>
          <a:p>
            <a:pPr marL="252000" lvl="0" indent="-252000">
              <a:spcBef>
                <a:spcPts val="1200"/>
              </a:spcBef>
            </a:pPr>
            <a:r>
              <a:rPr lang="hr-HR" sz="2200" dirty="0" smtClean="0"/>
              <a:t>Koji su </a:t>
            </a:r>
            <a:r>
              <a:rPr lang="hr-HR" sz="2200" b="1" dirty="0" smtClean="0">
                <a:solidFill>
                  <a:srgbClr val="FF0000"/>
                </a:solidFill>
              </a:rPr>
              <a:t>oblici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prometne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dostupnosti</a:t>
            </a:r>
            <a:r>
              <a:rPr lang="hr-HR" sz="2200" dirty="0" smtClean="0"/>
              <a:t>? (2)</a:t>
            </a:r>
          </a:p>
          <a:p>
            <a:pPr marL="252000" lvl="0" indent="-252000">
              <a:spcBef>
                <a:spcPts val="1200"/>
              </a:spcBef>
            </a:pPr>
            <a:r>
              <a:rPr lang="hr-HR" sz="2200" dirty="0" smtClean="0"/>
              <a:t>Navedi primjer </a:t>
            </a:r>
            <a:r>
              <a:rPr lang="hr-HR" sz="2200" b="1" dirty="0" smtClean="0">
                <a:solidFill>
                  <a:srgbClr val="FF0000"/>
                </a:solidFill>
              </a:rPr>
              <a:t>prijevoza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kao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turističke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atrakcije</a:t>
            </a:r>
            <a:r>
              <a:rPr lang="hr-HR" sz="2200" dirty="0" smtClean="0"/>
              <a:t>.</a:t>
            </a:r>
          </a:p>
          <a:p>
            <a:pPr marL="252000" lvl="0" indent="-252000">
              <a:spcBef>
                <a:spcPts val="1200"/>
              </a:spcBef>
            </a:pPr>
            <a:r>
              <a:rPr lang="hr-HR" sz="2200" dirty="0" smtClean="0"/>
              <a:t>Koji su </a:t>
            </a:r>
            <a:r>
              <a:rPr lang="hr-HR" sz="2200" b="1" dirty="0" smtClean="0">
                <a:solidFill>
                  <a:srgbClr val="FF0000"/>
                </a:solidFill>
              </a:rPr>
              <a:t>izvori informacija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o turističkoj destinaciji posebno važni gostima?</a:t>
            </a:r>
          </a:p>
          <a:p>
            <a:pPr marL="252000" lvl="0" indent="-252000">
              <a:spcBef>
                <a:spcPts val="1200"/>
              </a:spcBef>
            </a:pPr>
            <a:r>
              <a:rPr lang="hr-HR" sz="2200" dirty="0" smtClean="0"/>
              <a:t>Koje su </a:t>
            </a:r>
            <a:r>
              <a:rPr lang="hr-HR" sz="2200" b="1" dirty="0" smtClean="0">
                <a:solidFill>
                  <a:srgbClr val="FF0000"/>
                </a:solidFill>
              </a:rPr>
              <a:t>kategorije ugostiteljskih objekata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u turizmu? (3)</a:t>
            </a:r>
            <a:endParaRPr lang="hr-HR" sz="2200" dirty="0"/>
          </a:p>
          <a:p>
            <a:pPr marL="252000" lvl="0" indent="-252000">
              <a:spcBef>
                <a:spcPts val="1200"/>
              </a:spcBef>
            </a:pPr>
            <a:r>
              <a:rPr lang="hr-HR" sz="2200" dirty="0" smtClean="0"/>
              <a:t>Što uključuje </a:t>
            </a:r>
            <a:r>
              <a:rPr lang="hr-HR" sz="2200" b="1" dirty="0" smtClean="0">
                <a:solidFill>
                  <a:srgbClr val="FF0000"/>
                </a:solidFill>
              </a:rPr>
              <a:t>hotelijerstvo</a:t>
            </a:r>
            <a:r>
              <a:rPr lang="hr-HR" sz="2200" dirty="0" smtClean="0"/>
              <a:t>? </a:t>
            </a:r>
            <a:r>
              <a:rPr lang="hr-HR" sz="2200" i="1" dirty="0" smtClean="0"/>
              <a:t>(usluga i vrste </a:t>
            </a:r>
            <a:r>
              <a:rPr lang="hr-HR" sz="2200" i="1" dirty="0" err="1" smtClean="0"/>
              <a:t>ug</a:t>
            </a:r>
            <a:r>
              <a:rPr lang="hr-HR" sz="2200" i="1" dirty="0" smtClean="0"/>
              <a:t>. objekata)</a:t>
            </a:r>
          </a:p>
          <a:p>
            <a:pPr marL="252000" indent="-252000">
              <a:spcBef>
                <a:spcPts val="1200"/>
              </a:spcBef>
            </a:pPr>
            <a:r>
              <a:rPr lang="hr-HR" sz="2200" dirty="0" smtClean="0"/>
              <a:t>Što uključuje </a:t>
            </a:r>
            <a:r>
              <a:rPr lang="hr-HR" sz="2200" b="1" dirty="0">
                <a:solidFill>
                  <a:srgbClr val="FF0000"/>
                </a:solidFill>
              </a:rPr>
              <a:t>restauraterstvo</a:t>
            </a:r>
            <a:r>
              <a:rPr lang="hr-HR" sz="2200" dirty="0"/>
              <a:t>? </a:t>
            </a:r>
            <a:r>
              <a:rPr lang="hr-HR" sz="2200" i="1" dirty="0"/>
              <a:t>(usluga i vrste </a:t>
            </a:r>
            <a:r>
              <a:rPr lang="hr-HR" sz="2200" i="1" dirty="0" err="1"/>
              <a:t>ug</a:t>
            </a:r>
            <a:r>
              <a:rPr lang="hr-HR" sz="2200" i="1" dirty="0"/>
              <a:t>. objekata)</a:t>
            </a:r>
          </a:p>
          <a:p>
            <a:pPr marL="252000" indent="-252000">
              <a:spcBef>
                <a:spcPts val="1200"/>
              </a:spcBef>
            </a:pPr>
            <a:r>
              <a:rPr lang="hr-HR" sz="2200" dirty="0" smtClean="0"/>
              <a:t>Što uključuju </a:t>
            </a:r>
            <a:r>
              <a:rPr lang="hr-HR" sz="2200" b="1" dirty="0" smtClean="0">
                <a:solidFill>
                  <a:srgbClr val="FF0000"/>
                </a:solidFill>
              </a:rPr>
              <a:t>barovi</a:t>
            </a:r>
            <a:r>
              <a:rPr lang="hr-HR" sz="2200" dirty="0" smtClean="0"/>
              <a:t>? </a:t>
            </a:r>
            <a:r>
              <a:rPr lang="hr-HR" sz="2200" i="1" dirty="0"/>
              <a:t>(usluga i vrste </a:t>
            </a:r>
            <a:r>
              <a:rPr lang="hr-HR" sz="2200" i="1" dirty="0" err="1"/>
              <a:t>ug</a:t>
            </a:r>
            <a:r>
              <a:rPr lang="hr-HR" sz="2200" i="1" dirty="0"/>
              <a:t>. objekata)</a:t>
            </a:r>
          </a:p>
          <a:p>
            <a:pPr marL="252000" lvl="0" indent="-252000">
              <a:spcBef>
                <a:spcPts val="1200"/>
              </a:spcBef>
            </a:pPr>
            <a:r>
              <a:rPr lang="hr-HR" sz="2200" dirty="0" smtClean="0"/>
              <a:t>Kako se </a:t>
            </a:r>
            <a:r>
              <a:rPr lang="hr-HR" sz="2200" b="1" dirty="0" smtClean="0">
                <a:solidFill>
                  <a:srgbClr val="FF0000"/>
                </a:solidFill>
              </a:rPr>
              <a:t>kategoriziraju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ugostiteljski objekti? </a:t>
            </a:r>
            <a:r>
              <a:rPr lang="hr-HR" sz="2200" i="1" dirty="0" smtClean="0"/>
              <a:t>(oznake kategorije)</a:t>
            </a:r>
          </a:p>
          <a:p>
            <a:pPr marL="252000" lvl="0" indent="-252000">
              <a:spcBef>
                <a:spcPts val="1200"/>
              </a:spcBef>
            </a:pPr>
            <a:r>
              <a:rPr lang="hr-HR" sz="2200" dirty="0" smtClean="0"/>
              <a:t>Nabroj </a:t>
            </a:r>
            <a:r>
              <a:rPr lang="hr-HR" sz="2200" b="1" dirty="0" smtClean="0">
                <a:solidFill>
                  <a:srgbClr val="FF0000"/>
                </a:solidFill>
              </a:rPr>
              <a:t>funkcije turističkih agencija</a:t>
            </a:r>
            <a:r>
              <a:rPr lang="hr-HR" sz="2200" dirty="0" smtClean="0"/>
              <a:t>. (4)</a:t>
            </a:r>
          </a:p>
          <a:p>
            <a:pPr marL="252000" lvl="0" indent="-252000">
              <a:spcBef>
                <a:spcPts val="1200"/>
              </a:spcBef>
            </a:pPr>
            <a:r>
              <a:rPr lang="hr-HR" sz="2200" dirty="0" smtClean="0"/>
              <a:t>Što je </a:t>
            </a:r>
            <a:r>
              <a:rPr lang="hr-HR" sz="2200" b="1" dirty="0" smtClean="0">
                <a:solidFill>
                  <a:srgbClr val="FF0000"/>
                </a:solidFill>
              </a:rPr>
              <a:t>paket-aranžman</a:t>
            </a:r>
            <a:r>
              <a:rPr lang="hr-HR" sz="2200" dirty="0" smtClean="0"/>
              <a:t>?</a:t>
            </a:r>
          </a:p>
          <a:p>
            <a:pPr marL="252000" lvl="0" indent="-252000">
              <a:spcBef>
                <a:spcPts val="1200"/>
              </a:spcBef>
            </a:pPr>
            <a:r>
              <a:rPr lang="hr-HR" sz="2200" dirty="0" smtClean="0"/>
              <a:t>Kako dijelimo agencije </a:t>
            </a:r>
            <a:r>
              <a:rPr lang="hr-HR" sz="2200" b="1" dirty="0" smtClean="0">
                <a:solidFill>
                  <a:srgbClr val="FF0000"/>
                </a:solidFill>
              </a:rPr>
              <a:t>prema poslovima kojima se bave</a:t>
            </a:r>
            <a:r>
              <a:rPr lang="hr-HR" sz="2200" dirty="0" smtClean="0"/>
              <a:t>? (2)</a:t>
            </a:r>
          </a:p>
          <a:p>
            <a:pPr marL="252000" lvl="0" indent="-252000">
              <a:spcBef>
                <a:spcPts val="1200"/>
              </a:spcBef>
            </a:pPr>
            <a:r>
              <a:rPr lang="hr-HR" sz="2200" dirty="0" smtClean="0"/>
              <a:t>Kako dijelimo agencije </a:t>
            </a:r>
            <a:r>
              <a:rPr lang="hr-HR" sz="2200" b="1" dirty="0" smtClean="0">
                <a:solidFill>
                  <a:srgbClr val="FF0000"/>
                </a:solidFill>
              </a:rPr>
              <a:t>prema položaju na turističkom tržištu</a:t>
            </a:r>
            <a:r>
              <a:rPr lang="hr-HR" sz="2200" dirty="0" smtClean="0"/>
              <a:t>? (2)</a:t>
            </a:r>
          </a:p>
          <a:p>
            <a:pPr marL="252000" lvl="0" indent="-252000">
              <a:spcBef>
                <a:spcPts val="1200"/>
              </a:spcBef>
            </a:pPr>
            <a:r>
              <a:rPr lang="hr-HR" sz="2200" dirty="0" smtClean="0"/>
              <a:t>Kako dijelimo agencije </a:t>
            </a:r>
            <a:r>
              <a:rPr lang="hr-HR" sz="2200" b="1" dirty="0" smtClean="0">
                <a:solidFill>
                  <a:srgbClr val="FF0000"/>
                </a:solidFill>
              </a:rPr>
              <a:t>prema prostornom obuhvatu poslovanja</a:t>
            </a:r>
            <a:r>
              <a:rPr lang="hr-HR" sz="2200" dirty="0" smtClean="0"/>
              <a:t>? (4)</a:t>
            </a:r>
          </a:p>
        </p:txBody>
      </p:sp>
    </p:spTree>
    <p:extLst>
      <p:ext uri="{BB962C8B-B14F-4D97-AF65-F5344CB8AC3E}">
        <p14:creationId xmlns:p14="http://schemas.microsoft.com/office/powerpoint/2010/main" val="33654428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392"/>
            <a:ext cx="9144000" cy="6858000"/>
          </a:xfrm>
        </p:spPr>
        <p:txBody>
          <a:bodyPr>
            <a:noAutofit/>
          </a:bodyPr>
          <a:lstStyle/>
          <a:p>
            <a:pPr marL="252000" lvl="0" indent="-252000">
              <a:spcBef>
                <a:spcPts val="1200"/>
              </a:spcBef>
            </a:pPr>
            <a:r>
              <a:rPr lang="hr-HR" sz="2200" dirty="0" smtClean="0"/>
              <a:t>Koji je razlika između </a:t>
            </a:r>
            <a:r>
              <a:rPr lang="hr-HR" sz="2200" b="1" dirty="0" smtClean="0">
                <a:solidFill>
                  <a:srgbClr val="FF0000"/>
                </a:solidFill>
              </a:rPr>
              <a:t>turoperatora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posrednika</a:t>
            </a:r>
            <a:r>
              <a:rPr lang="hr-HR" sz="2200" dirty="0" smtClean="0"/>
              <a:t>?</a:t>
            </a:r>
          </a:p>
          <a:p>
            <a:pPr marL="252000" lvl="0" indent="-252000">
              <a:spcBef>
                <a:spcPts val="1200"/>
              </a:spcBef>
            </a:pPr>
            <a:r>
              <a:rPr lang="hr-HR" sz="2200" dirty="0" smtClean="0"/>
              <a:t>Na kojem području posluju </a:t>
            </a:r>
            <a:r>
              <a:rPr lang="hr-HR" sz="2200" b="1" dirty="0" smtClean="0">
                <a:solidFill>
                  <a:srgbClr val="FF0000"/>
                </a:solidFill>
              </a:rPr>
              <a:t>emitivne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turističke agencije, a na kojem </a:t>
            </a:r>
            <a:r>
              <a:rPr lang="hr-HR" sz="2200" b="1" dirty="0" smtClean="0">
                <a:solidFill>
                  <a:srgbClr val="FF0000"/>
                </a:solidFill>
              </a:rPr>
              <a:t>receptivne</a:t>
            </a:r>
            <a:r>
              <a:rPr lang="hr-HR" sz="22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449496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912912"/>
            <a:ext cx="2701109" cy="1064797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/>
          <a:lstStyle/>
          <a:p>
            <a:pPr algn="ctr"/>
            <a:r>
              <a:rPr lang="hr-HR" sz="2200" b="1" dirty="0" smtClean="0"/>
              <a:t>TURISTIČKE </a:t>
            </a:r>
            <a:br>
              <a:rPr lang="hr-HR" sz="2200" b="1" dirty="0" smtClean="0"/>
            </a:br>
            <a:r>
              <a:rPr lang="hr-HR" sz="2200" b="1" dirty="0" smtClean="0"/>
              <a:t>ATRAKCIJE</a:t>
            </a:r>
            <a:endParaRPr lang="hr-HR" sz="2200" b="1" dirty="0"/>
          </a:p>
        </p:txBody>
      </p:sp>
      <p:sp>
        <p:nvSpPr>
          <p:cNvPr id="4" name="Rectangle 3"/>
          <p:cNvSpPr/>
          <p:nvPr/>
        </p:nvSpPr>
        <p:spPr>
          <a:xfrm>
            <a:off x="251520" y="3051380"/>
            <a:ext cx="2701109" cy="730257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/>
          <a:lstStyle/>
          <a:p>
            <a:pPr algn="ctr"/>
            <a:r>
              <a:rPr lang="hr-HR" sz="2200" b="1" dirty="0" smtClean="0"/>
              <a:t>PROMETNA DOSTUPNOST</a:t>
            </a:r>
            <a:endParaRPr lang="hr-HR" sz="2200" b="1" dirty="0"/>
          </a:p>
        </p:txBody>
      </p:sp>
      <p:sp>
        <p:nvSpPr>
          <p:cNvPr id="5" name="Rectangle 4"/>
          <p:cNvSpPr/>
          <p:nvPr/>
        </p:nvSpPr>
        <p:spPr>
          <a:xfrm>
            <a:off x="251520" y="3897856"/>
            <a:ext cx="2701109" cy="803283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/>
          <a:lstStyle/>
          <a:p>
            <a:pPr algn="ctr"/>
            <a:r>
              <a:rPr lang="hr-HR" sz="2200" b="1" dirty="0" smtClean="0"/>
              <a:t>INFORMACIJSKA DOSTUPNOST</a:t>
            </a:r>
            <a:endParaRPr lang="hr-HR" sz="2200" b="1" dirty="0"/>
          </a:p>
        </p:txBody>
      </p:sp>
      <p:sp>
        <p:nvSpPr>
          <p:cNvPr id="6" name="Rectangle 5"/>
          <p:cNvSpPr/>
          <p:nvPr/>
        </p:nvSpPr>
        <p:spPr>
          <a:xfrm>
            <a:off x="251520" y="4801348"/>
            <a:ext cx="2701109" cy="803283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/>
          <a:lstStyle/>
          <a:p>
            <a:pPr algn="ctr"/>
            <a:r>
              <a:rPr lang="hr-HR" sz="2200" b="1" dirty="0" smtClean="0"/>
              <a:t>UGOSTITELJSKI OBJEKTI</a:t>
            </a:r>
            <a:endParaRPr lang="hr-HR" sz="2200" b="1" dirty="0"/>
          </a:p>
        </p:txBody>
      </p:sp>
      <p:sp>
        <p:nvSpPr>
          <p:cNvPr id="7" name="Rectangle 6"/>
          <p:cNvSpPr/>
          <p:nvPr/>
        </p:nvSpPr>
        <p:spPr>
          <a:xfrm>
            <a:off x="251520" y="5731446"/>
            <a:ext cx="2701109" cy="782935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/>
          <a:lstStyle/>
          <a:p>
            <a:pPr algn="ctr"/>
            <a:r>
              <a:rPr lang="hr-HR" sz="2200" b="1" dirty="0" smtClean="0"/>
              <a:t>OSTALI PRIHVATNI ČINITELJI</a:t>
            </a:r>
            <a:endParaRPr lang="hr-HR" sz="2200" b="1" dirty="0"/>
          </a:p>
        </p:txBody>
      </p:sp>
      <p:sp>
        <p:nvSpPr>
          <p:cNvPr id="8" name="Rectangle 7"/>
          <p:cNvSpPr/>
          <p:nvPr/>
        </p:nvSpPr>
        <p:spPr>
          <a:xfrm>
            <a:off x="3376971" y="1845146"/>
            <a:ext cx="55695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–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prema </a:t>
            </a:r>
            <a:r>
              <a:rPr lang="vi-VN" dirty="0">
                <a:highlight>
                  <a:srgbClr val="FFFF00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načinu postanka</a:t>
            </a:r>
            <a:r>
              <a:rPr lang="vi-VN" dirty="0"/>
              <a:t>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– prirodne i stvorene</a:t>
            </a:r>
          </a:p>
          <a:p>
            <a:pPr marL="285750" indent="-285750">
              <a:buFont typeface="Arial" panose="020B0604020202020204" pitchFamily="34" charset="0"/>
              <a:buChar char="–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kao </a:t>
            </a:r>
            <a:r>
              <a:rPr lang="vi-VN" dirty="0">
                <a:highlight>
                  <a:srgbClr val="FFFF00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činitelji turističke ponude</a:t>
            </a:r>
            <a:r>
              <a:rPr lang="vi-VN" dirty="0"/>
              <a:t>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– primarne i sekundarne</a:t>
            </a:r>
          </a:p>
          <a:p>
            <a:pPr marL="285750" indent="-285750">
              <a:buFont typeface="Arial" panose="020B0604020202020204" pitchFamily="34" charset="0"/>
              <a:buChar char="–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kao </a:t>
            </a:r>
            <a:r>
              <a:rPr lang="vi-VN" dirty="0">
                <a:highlight>
                  <a:srgbClr val="FFFF00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posljedica razvoja turizma</a:t>
            </a:r>
            <a:r>
              <a:rPr lang="vi-VN" dirty="0"/>
              <a:t>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– dorađene i izvorne</a:t>
            </a:r>
          </a:p>
          <a:p>
            <a:pPr marL="285750" indent="-285750">
              <a:buFont typeface="Arial" panose="020B0604020202020204" pitchFamily="34" charset="0"/>
              <a:buChar char="–"/>
            </a:pPr>
            <a:r>
              <a:rPr lang="vi-VN" dirty="0">
                <a:highlight>
                  <a:srgbClr val="FFFF00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materijalne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vi-VN" dirty="0">
                <a:highlight>
                  <a:srgbClr val="FFFF00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nematerijalne</a:t>
            </a:r>
          </a:p>
        </p:txBody>
      </p:sp>
      <p:sp>
        <p:nvSpPr>
          <p:cNvPr id="9" name="Rectangle 8"/>
          <p:cNvSpPr/>
          <p:nvPr/>
        </p:nvSpPr>
        <p:spPr>
          <a:xfrm>
            <a:off x="3376971" y="3093343"/>
            <a:ext cx="5569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–"/>
            </a:pP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razvoj turizma povezan je s razvojem prometa</a:t>
            </a:r>
          </a:p>
          <a:p>
            <a:pPr marL="285750" indent="-285750">
              <a:buFont typeface="Arial" panose="020B0604020202020204" pitchFamily="34" charset="0"/>
              <a:buChar char="–"/>
            </a:pPr>
            <a:r>
              <a:rPr lang="hr-HR" dirty="0">
                <a:highlight>
                  <a:srgbClr val="FFFF00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vanjska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hr-HR" dirty="0">
                <a:highlight>
                  <a:srgbClr val="FFFF00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unutarnja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 prometna povezanost</a:t>
            </a: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76971" y="3976332"/>
            <a:ext cx="5678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–"/>
            </a:pPr>
            <a:r>
              <a:rPr lang="hr-HR" dirty="0">
                <a:highlight>
                  <a:srgbClr val="FFFF00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turistička promidžba</a:t>
            </a:r>
            <a:r>
              <a:rPr lang="hr-HR" dirty="0"/>
              <a:t> 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– povezuje tur. ponudu i potražnju</a:t>
            </a:r>
          </a:p>
          <a:p>
            <a:pPr marL="285750" indent="-285750">
              <a:buFont typeface="Arial" panose="020B0604020202020204" pitchFamily="34" charset="0"/>
              <a:buChar char="–"/>
            </a:pPr>
            <a:r>
              <a:rPr lang="hr-HR" dirty="0">
                <a:highlight>
                  <a:srgbClr val="FFFF00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internet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hr-HR" dirty="0">
                <a:highlight>
                  <a:srgbClr val="FFFF00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preporuka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 rodbine i poznanika sve važniji</a:t>
            </a: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76971" y="4741324"/>
            <a:ext cx="56781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–"/>
            </a:pPr>
            <a:r>
              <a:rPr lang="hr-HR" dirty="0">
                <a:highlight>
                  <a:srgbClr val="FFFF00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hotelijerstvo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(usluge smještaja, hrane, pića i napitaka)</a:t>
            </a:r>
          </a:p>
          <a:p>
            <a:pPr marL="285750" indent="-285750">
              <a:buFont typeface="Arial" panose="020B0604020202020204" pitchFamily="34" charset="0"/>
              <a:buChar char="–"/>
            </a:pPr>
            <a:r>
              <a:rPr lang="hr-HR" dirty="0">
                <a:highlight>
                  <a:srgbClr val="FFFF00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restauraterstvo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(usluge hrana, piće i napitci)</a:t>
            </a:r>
          </a:p>
          <a:p>
            <a:pPr marL="285750" indent="-285750">
              <a:buFont typeface="Arial" panose="020B0604020202020204" pitchFamily="34" charset="0"/>
              <a:buChar char="–"/>
            </a:pPr>
            <a:r>
              <a:rPr lang="hr-HR" dirty="0">
                <a:highlight>
                  <a:srgbClr val="FFFF00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barovi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(usluge pića, napitaka i zabave)</a:t>
            </a:r>
            <a:endParaRPr lang="vi-VN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76971" y="5661248"/>
            <a:ext cx="56781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–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uključuje ostale objekte koji su potrebni gostima tijekom boravka, a </a:t>
            </a:r>
            <a:r>
              <a:rPr lang="vi-VN" dirty="0">
                <a:highlight>
                  <a:srgbClr val="FFFF00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nisu vezani za ugostiteljstvo i turističke djelatnosti</a:t>
            </a:r>
          </a:p>
        </p:txBody>
      </p:sp>
      <p:sp>
        <p:nvSpPr>
          <p:cNvPr id="13" name="Right Brace 12"/>
          <p:cNvSpPr/>
          <p:nvPr/>
        </p:nvSpPr>
        <p:spPr>
          <a:xfrm flipH="1">
            <a:off x="3152592" y="1930755"/>
            <a:ext cx="231655" cy="1076609"/>
          </a:xfrm>
          <a:prstGeom prst="rightBrace">
            <a:avLst>
              <a:gd name="adj1" fmla="val 98043"/>
              <a:gd name="adj2" fmla="val 50612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>
              <a:solidFill>
                <a:srgbClr val="FF0000"/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 flipH="1">
            <a:off x="3152592" y="3104089"/>
            <a:ext cx="231655" cy="702588"/>
          </a:xfrm>
          <a:prstGeom prst="rightBrace">
            <a:avLst>
              <a:gd name="adj1" fmla="val 98043"/>
              <a:gd name="adj2" fmla="val 50612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>
              <a:solidFill>
                <a:srgbClr val="FF0000"/>
              </a:solidFill>
            </a:endParaRPr>
          </a:p>
        </p:txBody>
      </p:sp>
      <p:sp>
        <p:nvSpPr>
          <p:cNvPr id="15" name="Right Brace 14"/>
          <p:cNvSpPr/>
          <p:nvPr/>
        </p:nvSpPr>
        <p:spPr>
          <a:xfrm flipH="1">
            <a:off x="3152592" y="3963421"/>
            <a:ext cx="231655" cy="702588"/>
          </a:xfrm>
          <a:prstGeom prst="rightBrace">
            <a:avLst>
              <a:gd name="adj1" fmla="val 98043"/>
              <a:gd name="adj2" fmla="val 50612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>
              <a:solidFill>
                <a:srgbClr val="FF0000"/>
              </a:solidFill>
            </a:endParaRPr>
          </a:p>
        </p:txBody>
      </p:sp>
      <p:sp>
        <p:nvSpPr>
          <p:cNvPr id="16" name="Right Brace 15"/>
          <p:cNvSpPr/>
          <p:nvPr/>
        </p:nvSpPr>
        <p:spPr>
          <a:xfrm flipH="1">
            <a:off x="3152592" y="4813376"/>
            <a:ext cx="231655" cy="772847"/>
          </a:xfrm>
          <a:prstGeom prst="rightBrace">
            <a:avLst>
              <a:gd name="adj1" fmla="val 98043"/>
              <a:gd name="adj2" fmla="val 50612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>
              <a:solidFill>
                <a:srgbClr val="FF0000"/>
              </a:solidFill>
            </a:endParaRPr>
          </a:p>
        </p:txBody>
      </p:sp>
      <p:sp>
        <p:nvSpPr>
          <p:cNvPr id="17" name="Right Brace 16"/>
          <p:cNvSpPr/>
          <p:nvPr/>
        </p:nvSpPr>
        <p:spPr>
          <a:xfrm flipH="1">
            <a:off x="3152592" y="5671425"/>
            <a:ext cx="231655" cy="850132"/>
          </a:xfrm>
          <a:prstGeom prst="rightBrace">
            <a:avLst>
              <a:gd name="adj1" fmla="val 98043"/>
              <a:gd name="adj2" fmla="val 50612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3265" y="332656"/>
            <a:ext cx="2648839" cy="10801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hr-HR" sz="2200" b="1" dirty="0" smtClean="0"/>
              <a:t>ČINITELJI TURISTIČKE POTRAŽNJE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11577" y="332656"/>
            <a:ext cx="2648839" cy="108012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hr-HR" sz="2200" b="1" dirty="0"/>
              <a:t>ČINITELJI TURISTIČKE PONUDE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19889" y="332656"/>
            <a:ext cx="2648839" cy="108012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hr-HR" sz="2200" b="1" dirty="0" smtClean="0"/>
              <a:t>POSREDNIČKI ČINITELJI</a:t>
            </a:r>
            <a:endParaRPr lang="hr-HR" sz="2200" b="1" dirty="0"/>
          </a:p>
        </p:txBody>
      </p:sp>
      <p:sp>
        <p:nvSpPr>
          <p:cNvPr id="21" name="Rectangle 20"/>
          <p:cNvSpPr/>
          <p:nvPr/>
        </p:nvSpPr>
        <p:spPr>
          <a:xfrm>
            <a:off x="3176304" y="321801"/>
            <a:ext cx="2729101" cy="11018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3982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912912"/>
            <a:ext cx="2701109" cy="1064797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/>
          <a:lstStyle/>
          <a:p>
            <a:pPr algn="ctr"/>
            <a:r>
              <a:rPr lang="hr-HR" sz="2400" b="1" dirty="0" smtClean="0"/>
              <a:t>TURISTIČKE AGENCIJE</a:t>
            </a:r>
            <a:endParaRPr lang="hr-HR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3376971" y="1983645"/>
            <a:ext cx="55695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–"/>
            </a:pPr>
            <a:r>
              <a:rPr lang="hr-HR" sz="2000" dirty="0">
                <a:highlight>
                  <a:srgbClr val="FFFF00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najvažniji posrednici u turizmu</a:t>
            </a:r>
          </a:p>
          <a:p>
            <a:pPr marL="285750" indent="-285750">
              <a:buFont typeface="Arial" panose="020B0604020202020204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osnovna djelatnost je </a:t>
            </a:r>
            <a:r>
              <a:rPr lang="hr-HR" sz="2000" dirty="0">
                <a:highlight>
                  <a:srgbClr val="FFFF00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organiziranje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turističkih putovanja i </a:t>
            </a:r>
            <a:r>
              <a:rPr lang="hr-HR" sz="2000" dirty="0">
                <a:highlight>
                  <a:srgbClr val="FFFF00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posredovanje</a:t>
            </a:r>
            <a:endParaRPr lang="vi-VN" sz="2000" dirty="0">
              <a:highlight>
                <a:srgbClr val="FFFF00"/>
              </a:highlight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3265" y="332656"/>
            <a:ext cx="2648839" cy="10801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hr-HR" sz="2200" b="1" dirty="0" smtClean="0"/>
              <a:t>ČINITELJI TURISTIČKE POTRAŽNJE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11577" y="332656"/>
            <a:ext cx="2648839" cy="108012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hr-HR" sz="2200" b="1" dirty="0"/>
              <a:t>ČINITELJI TURISTIČKE PONUDE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19889" y="332656"/>
            <a:ext cx="2648839" cy="108012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hr-HR" sz="2200" b="1" dirty="0" smtClean="0"/>
              <a:t>POSREDNIČKI ČINITELJI</a:t>
            </a:r>
            <a:endParaRPr lang="hr-HR" sz="2200" b="1" dirty="0"/>
          </a:p>
        </p:txBody>
      </p:sp>
      <p:sp>
        <p:nvSpPr>
          <p:cNvPr id="21" name="Rectangle 20"/>
          <p:cNvSpPr/>
          <p:nvPr/>
        </p:nvSpPr>
        <p:spPr>
          <a:xfrm>
            <a:off x="5987127" y="321801"/>
            <a:ext cx="2729101" cy="110183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2" name="Rectangle 21"/>
          <p:cNvSpPr/>
          <p:nvPr/>
        </p:nvSpPr>
        <p:spPr>
          <a:xfrm>
            <a:off x="179512" y="3447578"/>
            <a:ext cx="896448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252000">
              <a:spcBef>
                <a:spcPts val="6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FUNKCIJE TURISTIČKIH AGENCIJA:</a:t>
            </a:r>
          </a:p>
          <a:p>
            <a:pPr marL="540000" lvl="3" indent="-324000">
              <a:spcBef>
                <a:spcPts val="600"/>
              </a:spcBef>
              <a:buFont typeface="+mj-lt"/>
              <a:buAutoNum type="arabicPeriod"/>
            </a:pPr>
            <a:r>
              <a:rPr lang="hr-HR" sz="2400" b="1" dirty="0" smtClean="0">
                <a:solidFill>
                  <a:srgbClr val="FF0000"/>
                </a:solidFill>
              </a:rPr>
              <a:t>informacijsko-savjetodavna</a:t>
            </a:r>
            <a:r>
              <a:rPr lang="hr-HR" sz="2000" dirty="0" smtClean="0"/>
              <a:t> </a:t>
            </a:r>
            <a:r>
              <a:rPr lang="hr-HR" sz="2000" dirty="0"/>
              <a:t>– besplatna usluga informiranja o destinaciji </a:t>
            </a:r>
          </a:p>
          <a:p>
            <a:pPr marL="540000" lvl="3" indent="-324000">
              <a:spcBef>
                <a:spcPts val="600"/>
              </a:spcBef>
              <a:buFont typeface="+mj-lt"/>
              <a:buAutoNum type="arabicPeriod"/>
            </a:pPr>
            <a:r>
              <a:rPr lang="hr-HR" sz="2400" b="1" dirty="0">
                <a:solidFill>
                  <a:srgbClr val="FF0000"/>
                </a:solidFill>
              </a:rPr>
              <a:t>propagandna </a:t>
            </a:r>
            <a:r>
              <a:rPr lang="hr-HR" sz="2000" dirty="0"/>
              <a:t>– promidžbom potiču turiste na potrošnju</a:t>
            </a:r>
          </a:p>
          <a:p>
            <a:pPr marL="540000" lvl="3" indent="-324000">
              <a:spcBef>
                <a:spcPts val="600"/>
              </a:spcBef>
              <a:buFont typeface="+mj-lt"/>
              <a:buAutoNum type="arabicPeriod"/>
            </a:pPr>
            <a:r>
              <a:rPr lang="hr-HR" sz="2400" b="1" dirty="0">
                <a:solidFill>
                  <a:srgbClr val="FF0000"/>
                </a:solidFill>
              </a:rPr>
              <a:t>posrednička </a:t>
            </a:r>
            <a:r>
              <a:rPr lang="hr-HR" sz="2000" dirty="0"/>
              <a:t>– organiziranje putovanja</a:t>
            </a:r>
          </a:p>
          <a:p>
            <a:pPr marL="900000" lvl="4" indent="-216000">
              <a:buFont typeface="Calibri" panose="020F0502020204030204" pitchFamily="34" charset="0"/>
              <a:buChar char="–"/>
            </a:pPr>
            <a:r>
              <a:rPr lang="hr-HR" sz="2000" dirty="0"/>
              <a:t>prednosti – povjerenje i sigurnost od prijevare ili nesporazuma</a:t>
            </a:r>
          </a:p>
          <a:p>
            <a:pPr marL="540000" lvl="3" indent="-324000">
              <a:spcBef>
                <a:spcPts val="600"/>
              </a:spcBef>
              <a:buFont typeface="+mj-lt"/>
              <a:buAutoNum type="arabicPeriod"/>
            </a:pPr>
            <a:r>
              <a:rPr lang="hr-HR" sz="2400" b="1" dirty="0">
                <a:solidFill>
                  <a:srgbClr val="FF0000"/>
                </a:solidFill>
              </a:rPr>
              <a:t>organizatorska </a:t>
            </a:r>
            <a:r>
              <a:rPr lang="hr-HR" sz="2000" dirty="0"/>
              <a:t>– najvažnija funkcija tur. </a:t>
            </a:r>
            <a:r>
              <a:rPr lang="hr-HR" sz="2000" dirty="0" smtClean="0"/>
              <a:t>agencije</a:t>
            </a:r>
          </a:p>
          <a:p>
            <a:pPr marL="900000" lvl="4" indent="-216000">
              <a:buFont typeface="Calibri" panose="020F0502020204030204" pitchFamily="34" charset="0"/>
              <a:buChar char="–"/>
            </a:pPr>
            <a:r>
              <a:rPr lang="hr-HR" sz="2000" b="1" dirty="0" smtClean="0">
                <a:solidFill>
                  <a:srgbClr val="FF0000"/>
                </a:solidFill>
              </a:rPr>
              <a:t>paket-aranžman</a:t>
            </a:r>
            <a:r>
              <a:rPr lang="hr-HR" sz="2000" dirty="0" smtClean="0">
                <a:solidFill>
                  <a:prstClr val="black"/>
                </a:solidFill>
              </a:rPr>
              <a:t> – organiziranje putovanja i preuzimanje rizika i odgovornosti za ugovorenu uslugu</a:t>
            </a:r>
            <a:endParaRPr lang="hr-HR" sz="2000" dirty="0">
              <a:solidFill>
                <a:prstClr val="black"/>
              </a:solidFill>
            </a:endParaRPr>
          </a:p>
        </p:txBody>
      </p:sp>
      <p:sp>
        <p:nvSpPr>
          <p:cNvPr id="23" name="Right Brace 22"/>
          <p:cNvSpPr/>
          <p:nvPr/>
        </p:nvSpPr>
        <p:spPr>
          <a:xfrm flipH="1">
            <a:off x="3152592" y="1930755"/>
            <a:ext cx="231655" cy="1076609"/>
          </a:xfrm>
          <a:prstGeom prst="rightBrace">
            <a:avLst>
              <a:gd name="adj1" fmla="val 98043"/>
              <a:gd name="adj2" fmla="val 50612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61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21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2800" dirty="0"/>
              <a:t>Činitelji turističke potražnje		</a:t>
            </a:r>
            <a:r>
              <a:rPr lang="hr-HR" sz="2800" dirty="0" smtClean="0"/>
              <a:t>		</a:t>
            </a:r>
            <a:r>
              <a:rPr lang="hr-HR" sz="2400" dirty="0" smtClean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762" y="548680"/>
            <a:ext cx="9156762" cy="6165304"/>
          </a:xfrm>
        </p:spPr>
        <p:txBody>
          <a:bodyPr>
            <a:noAutofit/>
          </a:bodyPr>
          <a:lstStyle/>
          <a:p>
            <a:pPr indent="-288000">
              <a:spcBef>
                <a:spcPts val="1800"/>
              </a:spcBef>
            </a:pPr>
            <a:r>
              <a:rPr lang="hr-HR" sz="2200" dirty="0"/>
              <a:t>činitelji turističke potražnje su:</a:t>
            </a:r>
          </a:p>
          <a:p>
            <a:pPr marL="912150" lvl="1" indent="-457200">
              <a:spcBef>
                <a:spcPts val="300"/>
              </a:spcBef>
              <a:buFont typeface="+mj-lt"/>
              <a:buAutoNum type="arabicPeriod"/>
            </a:pPr>
            <a:r>
              <a:rPr lang="hr-HR" sz="2200" b="1" dirty="0">
                <a:solidFill>
                  <a:srgbClr val="FF0000"/>
                </a:solidFill>
              </a:rPr>
              <a:t>ekonomski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činitelji potražnje</a:t>
            </a:r>
          </a:p>
          <a:p>
            <a:pPr marL="912150" lvl="1" indent="-457200">
              <a:spcBef>
                <a:spcPts val="300"/>
              </a:spcBef>
              <a:buFont typeface="+mj-lt"/>
              <a:buAutoNum type="arabicPeriod"/>
            </a:pPr>
            <a:r>
              <a:rPr lang="hr-HR" sz="2200" b="1" dirty="0">
                <a:solidFill>
                  <a:srgbClr val="FF0000"/>
                </a:solidFill>
              </a:rPr>
              <a:t>demografski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činitelji</a:t>
            </a:r>
          </a:p>
          <a:p>
            <a:pPr marL="912150" lvl="1" indent="-457200">
              <a:spcBef>
                <a:spcPts val="300"/>
              </a:spcBef>
              <a:buFont typeface="+mj-lt"/>
              <a:buAutoNum type="arabicPeriod"/>
            </a:pPr>
            <a:r>
              <a:rPr lang="hr-HR" sz="2200" b="1" dirty="0">
                <a:solidFill>
                  <a:srgbClr val="FF0000"/>
                </a:solidFill>
              </a:rPr>
              <a:t>sociokulturni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i </a:t>
            </a:r>
            <a:r>
              <a:rPr lang="hr-HR" sz="2200" b="1" dirty="0">
                <a:solidFill>
                  <a:srgbClr val="FF0000"/>
                </a:solidFill>
              </a:rPr>
              <a:t>psihološki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činitelji</a:t>
            </a:r>
          </a:p>
          <a:p>
            <a:pPr marL="912150" lvl="1" indent="-457200">
              <a:spcBef>
                <a:spcPts val="300"/>
              </a:spcBef>
              <a:buFont typeface="+mj-lt"/>
              <a:buAutoNum type="arabicPeriod"/>
            </a:pPr>
            <a:r>
              <a:rPr lang="hr-HR" sz="2200" b="1" dirty="0">
                <a:solidFill>
                  <a:srgbClr val="FF0000"/>
                </a:solidFill>
              </a:rPr>
              <a:t>sociopolitički</a:t>
            </a:r>
            <a:r>
              <a:rPr lang="hr-HR" sz="2200" dirty="0"/>
              <a:t>, </a:t>
            </a:r>
            <a:r>
              <a:rPr lang="hr-HR" sz="2200" b="1" dirty="0">
                <a:solidFill>
                  <a:srgbClr val="FF0000"/>
                </a:solidFill>
              </a:rPr>
              <a:t>geografski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i </a:t>
            </a:r>
            <a:r>
              <a:rPr lang="hr-HR" sz="2200" b="1" dirty="0">
                <a:solidFill>
                  <a:srgbClr val="FF0000"/>
                </a:solidFill>
              </a:rPr>
              <a:t>ostali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činitelji</a:t>
            </a:r>
          </a:p>
          <a:p>
            <a:pPr marL="54900" lvl="0" indent="0">
              <a:spcBef>
                <a:spcPts val="1800"/>
              </a:spcBef>
              <a:buNone/>
            </a:pPr>
            <a:r>
              <a:rPr lang="hr-HR" sz="2400" b="1" dirty="0" smtClean="0">
                <a:solidFill>
                  <a:srgbClr val="FF0000"/>
                </a:solidFill>
              </a:rPr>
              <a:t>EKONOMSKI ČINITELJI POTRAŽNJE</a:t>
            </a:r>
          </a:p>
          <a:p>
            <a:pPr marL="432000" indent="-288000">
              <a:spcBef>
                <a:spcPts val="300"/>
              </a:spcBef>
            </a:pPr>
            <a:r>
              <a:rPr lang="hr-HR" sz="2200" b="1" dirty="0" smtClean="0">
                <a:solidFill>
                  <a:prstClr val="black"/>
                </a:solidFill>
              </a:rPr>
              <a:t>visina dohotka i gospodarski rast</a:t>
            </a:r>
          </a:p>
          <a:p>
            <a:pPr lvl="1" indent="-288000">
              <a:spcBef>
                <a:spcPts val="0"/>
              </a:spcBef>
              <a:spcAft>
                <a:spcPts val="300"/>
              </a:spcAft>
            </a:pPr>
            <a:r>
              <a:rPr lang="hr-HR" sz="2000" i="1" dirty="0" smtClean="0">
                <a:solidFill>
                  <a:prstClr val="black"/>
                </a:solidFill>
              </a:rPr>
              <a:t>visina dohotka u razvijenim zemljama omogućuje da 2/3 stanovništva putuje izvan mjesta boravka</a:t>
            </a:r>
          </a:p>
          <a:p>
            <a:pPr marL="432000" indent="-288000">
              <a:spcBef>
                <a:spcPts val="300"/>
              </a:spcBef>
            </a:pPr>
            <a:r>
              <a:rPr lang="hr-HR" sz="2200" b="1" dirty="0" smtClean="0">
                <a:solidFill>
                  <a:prstClr val="black"/>
                </a:solidFill>
              </a:rPr>
              <a:t>troškovi osnovnih životnih potreba</a:t>
            </a:r>
          </a:p>
          <a:p>
            <a:pPr lvl="1" indent="-288000">
              <a:spcBef>
                <a:spcPts val="0"/>
              </a:spcBef>
              <a:spcAft>
                <a:spcPts val="300"/>
              </a:spcAft>
            </a:pPr>
            <a:r>
              <a:rPr lang="hr-HR" sz="2000" i="1" dirty="0">
                <a:solidFill>
                  <a:prstClr val="black"/>
                </a:solidFill>
              </a:rPr>
              <a:t>što su veći troškovi životnih potreba, manje ostaje za putovanja (i suprotno)</a:t>
            </a:r>
          </a:p>
          <a:p>
            <a:pPr marL="432000" indent="-288000">
              <a:spcBef>
                <a:spcPts val="300"/>
              </a:spcBef>
            </a:pPr>
            <a:r>
              <a:rPr lang="hr-HR" sz="2200" b="1" dirty="0" smtClean="0">
                <a:solidFill>
                  <a:prstClr val="black"/>
                </a:solidFill>
              </a:rPr>
              <a:t>cijene turističkih usluga</a:t>
            </a:r>
          </a:p>
          <a:p>
            <a:pPr lvl="1" indent="-288000">
              <a:spcBef>
                <a:spcPts val="0"/>
              </a:spcBef>
              <a:spcAft>
                <a:spcPts val="300"/>
              </a:spcAft>
            </a:pPr>
            <a:r>
              <a:rPr lang="hr-HR" sz="2000" i="1" dirty="0"/>
              <a:t>razina cijena turističkih usluga kao ekonomski činitelj može potaknuti ili obeshrabriti pojedinca na putovanje </a:t>
            </a:r>
            <a:r>
              <a:rPr lang="hr-HR" sz="2000" i="1" dirty="0" smtClean="0"/>
              <a:t>– </a:t>
            </a:r>
            <a:r>
              <a:rPr lang="hr-HR" sz="2000" i="1" dirty="0"/>
              <a:t>npr. Dubrovnik i Hvar slove kao skupe destinacije</a:t>
            </a:r>
          </a:p>
          <a:p>
            <a:pPr marL="432000" indent="-288000">
              <a:spcBef>
                <a:spcPts val="300"/>
              </a:spcBef>
            </a:pPr>
            <a:r>
              <a:rPr lang="hr-HR" sz="2200" b="1" dirty="0" smtClean="0">
                <a:solidFill>
                  <a:prstClr val="black"/>
                </a:solidFill>
              </a:rPr>
              <a:t>osobna mobilnost </a:t>
            </a:r>
            <a:r>
              <a:rPr lang="hr-HR" sz="2000" dirty="0" smtClean="0">
                <a:solidFill>
                  <a:prstClr val="black"/>
                </a:solidFill>
              </a:rPr>
              <a:t>– turisti na putovanje uglavnom idu osobnim automobilom što im omogućuje veću mobilnost</a:t>
            </a:r>
          </a:p>
        </p:txBody>
      </p:sp>
    </p:spTree>
    <p:extLst>
      <p:ext uri="{BB962C8B-B14F-4D97-AF65-F5344CB8AC3E}">
        <p14:creationId xmlns:p14="http://schemas.microsoft.com/office/powerpoint/2010/main" val="38271155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2800" dirty="0"/>
              <a:t>Činitelji turističke potražnje		</a:t>
            </a:r>
            <a:r>
              <a:rPr lang="hr-HR" sz="2800" dirty="0" smtClean="0"/>
              <a:t>		</a:t>
            </a:r>
            <a:r>
              <a:rPr lang="hr-HR" sz="2400" dirty="0" smtClean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576064"/>
            <a:ext cx="9144000" cy="6281936"/>
          </a:xfrm>
        </p:spPr>
        <p:txBody>
          <a:bodyPr>
            <a:noAutofit/>
          </a:bodyPr>
          <a:lstStyle/>
          <a:p>
            <a:pPr marL="54900" lvl="0" indent="0">
              <a:spcBef>
                <a:spcPts val="1800"/>
              </a:spcBef>
              <a:buNone/>
            </a:pPr>
            <a:r>
              <a:rPr lang="hr-HR" sz="2200" b="1" dirty="0" smtClean="0">
                <a:solidFill>
                  <a:srgbClr val="FF0000"/>
                </a:solidFill>
              </a:rPr>
              <a:t>DEMOGRAFSKI ČINITELJI POTRAŽNJE </a:t>
            </a:r>
            <a:r>
              <a:rPr lang="hr-HR" sz="2200" dirty="0" smtClean="0"/>
              <a:t>– </a:t>
            </a:r>
            <a:r>
              <a:rPr lang="hr-HR" sz="2200" i="1" dirty="0" smtClean="0"/>
              <a:t>osnovni činitelji populacije koji djeluju poticajno ili ograničavajuće na zanimanje za turističku destinaciju</a:t>
            </a:r>
          </a:p>
          <a:p>
            <a:pPr marL="432000" lvl="1" indent="-288000">
              <a:spcBef>
                <a:spcPts val="600"/>
              </a:spcBef>
            </a:pPr>
            <a:r>
              <a:rPr lang="hr-HR" sz="2200" b="1" dirty="0" smtClean="0">
                <a:solidFill>
                  <a:prstClr val="black"/>
                </a:solidFill>
              </a:rPr>
              <a:t>dob i spol</a:t>
            </a:r>
          </a:p>
          <a:p>
            <a:pPr marL="832050" lvl="2" indent="-288000">
              <a:spcBef>
                <a:spcPts val="600"/>
              </a:spcBef>
            </a:pPr>
            <a:r>
              <a:rPr lang="hr-HR" sz="2200" dirty="0" smtClean="0">
                <a:solidFill>
                  <a:prstClr val="black"/>
                </a:solidFill>
              </a:rPr>
              <a:t>mladi ljudi – češća grupna putovanja (upoznavanje novih krajeva)</a:t>
            </a:r>
          </a:p>
          <a:p>
            <a:pPr marL="832050" lvl="2" indent="-288000">
              <a:spcBef>
                <a:spcPts val="600"/>
              </a:spcBef>
            </a:pPr>
            <a:r>
              <a:rPr lang="hr-HR" sz="2200" dirty="0" smtClean="0">
                <a:solidFill>
                  <a:prstClr val="black"/>
                </a:solidFill>
              </a:rPr>
              <a:t>srednja životna dob – češće putuju s obitelji ili sami (bitan im je komfor)</a:t>
            </a:r>
          </a:p>
          <a:p>
            <a:pPr marL="832050" lvl="2" indent="-288000">
              <a:spcBef>
                <a:spcPts val="600"/>
              </a:spcBef>
            </a:pPr>
            <a:r>
              <a:rPr lang="hr-HR" sz="2200" dirty="0" smtClean="0">
                <a:solidFill>
                  <a:prstClr val="black"/>
                </a:solidFill>
              </a:rPr>
              <a:t>stariji ljudi – </a:t>
            </a:r>
            <a:r>
              <a:rPr lang="hr-HR" sz="2200" dirty="0">
                <a:solidFill>
                  <a:prstClr val="black"/>
                </a:solidFill>
              </a:rPr>
              <a:t>č</a:t>
            </a:r>
            <a:r>
              <a:rPr lang="hr-HR" sz="2200" dirty="0" smtClean="0">
                <a:solidFill>
                  <a:prstClr val="black"/>
                </a:solidFill>
              </a:rPr>
              <a:t>ešća grupna putovanja (bitan osjećaj sigurnosti i druženje)</a:t>
            </a:r>
          </a:p>
          <a:p>
            <a:pPr marL="432000" lvl="1" indent="-288000">
              <a:spcBef>
                <a:spcPts val="600"/>
              </a:spcBef>
            </a:pPr>
            <a:r>
              <a:rPr lang="hr-HR" sz="2200" b="1" dirty="0" smtClean="0">
                <a:solidFill>
                  <a:prstClr val="black"/>
                </a:solidFill>
              </a:rPr>
              <a:t>zanimanje i stupanj naobrazbe</a:t>
            </a:r>
          </a:p>
          <a:p>
            <a:pPr marL="832050" lvl="2" indent="-288000">
              <a:spcBef>
                <a:spcPts val="300"/>
              </a:spcBef>
            </a:pPr>
            <a:r>
              <a:rPr lang="hr-HR" sz="2200" dirty="0">
                <a:solidFill>
                  <a:prstClr val="black"/>
                </a:solidFill>
              </a:rPr>
              <a:t>više putuju oni na višim pozicijama u poduzeću od onih na nižim</a:t>
            </a:r>
          </a:p>
          <a:p>
            <a:pPr marL="1289250" lvl="3" indent="-288000">
              <a:spcBef>
                <a:spcPts val="300"/>
              </a:spcBef>
            </a:pPr>
            <a:r>
              <a:rPr lang="hr-HR" sz="2200" dirty="0">
                <a:solidFill>
                  <a:prstClr val="black"/>
                </a:solidFill>
              </a:rPr>
              <a:t>npr. direktor nekog poduzeća češće putuje od radnika istog poduzeća</a:t>
            </a:r>
          </a:p>
          <a:p>
            <a:pPr marL="832050" lvl="2" indent="-288000">
              <a:spcBef>
                <a:spcPts val="300"/>
              </a:spcBef>
            </a:pPr>
            <a:r>
              <a:rPr lang="hr-HR" sz="2200" dirty="0" smtClean="0">
                <a:solidFill>
                  <a:prstClr val="black"/>
                </a:solidFill>
              </a:rPr>
              <a:t>osobe s većim stupnjem naobrazbe češće putuju</a:t>
            </a:r>
            <a:endParaRPr lang="hr-HR" sz="2200" dirty="0">
              <a:solidFill>
                <a:prstClr val="black"/>
              </a:solidFill>
            </a:endParaRPr>
          </a:p>
          <a:p>
            <a:pPr marL="432000" lvl="1" indent="-288000">
              <a:spcBef>
                <a:spcPts val="600"/>
              </a:spcBef>
            </a:pPr>
            <a:r>
              <a:rPr lang="hr-HR" sz="2200" b="1" dirty="0" smtClean="0">
                <a:solidFill>
                  <a:prstClr val="black"/>
                </a:solidFill>
              </a:rPr>
              <a:t>struktura i veličina obitelji</a:t>
            </a:r>
          </a:p>
          <a:p>
            <a:pPr marL="832050" lvl="2" indent="-288000">
              <a:spcBef>
                <a:spcPts val="300"/>
              </a:spcBef>
            </a:pPr>
            <a:r>
              <a:rPr lang="hr-HR" sz="2200" dirty="0">
                <a:solidFill>
                  <a:prstClr val="black"/>
                </a:solidFill>
              </a:rPr>
              <a:t>djeca i njihova dob utječu na odluke </a:t>
            </a:r>
          </a:p>
          <a:p>
            <a:pPr marL="832050" lvl="2" indent="-288000">
              <a:spcBef>
                <a:spcPts val="300"/>
              </a:spcBef>
            </a:pPr>
            <a:r>
              <a:rPr lang="hr-HR" sz="2200" dirty="0">
                <a:solidFill>
                  <a:prstClr val="black"/>
                </a:solidFill>
              </a:rPr>
              <a:t>promjene u obitelji – manji broj djece, veći broj razvoda – brojnije obitelji s jednim roditeljem i veći broj samaca</a:t>
            </a:r>
          </a:p>
          <a:p>
            <a:pPr marL="432000" lvl="1" indent="-288000">
              <a:spcBef>
                <a:spcPts val="600"/>
              </a:spcBef>
            </a:pPr>
            <a:r>
              <a:rPr lang="hr-HR" sz="2200" b="1" dirty="0" smtClean="0">
                <a:solidFill>
                  <a:prstClr val="black"/>
                </a:solidFill>
              </a:rPr>
              <a:t>ostali činitelji (religija, rasa…)</a:t>
            </a:r>
            <a:endParaRPr lang="hr-HR" sz="2200" dirty="0" smtClean="0"/>
          </a:p>
        </p:txBody>
      </p:sp>
    </p:spTree>
    <p:extLst>
      <p:ext uri="{BB962C8B-B14F-4D97-AF65-F5344CB8AC3E}">
        <p14:creationId xmlns:p14="http://schemas.microsoft.com/office/powerpoint/2010/main" val="3399878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2800" dirty="0"/>
              <a:t>Činitelji turističke potražnje		</a:t>
            </a:r>
            <a:r>
              <a:rPr lang="hr-HR" sz="2800" dirty="0" smtClean="0"/>
              <a:t>		</a:t>
            </a:r>
            <a:r>
              <a:rPr lang="hr-HR" sz="2400" dirty="0" smtClean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620688"/>
            <a:ext cx="9180512" cy="6165304"/>
          </a:xfrm>
        </p:spPr>
        <p:txBody>
          <a:bodyPr>
            <a:noAutofit/>
          </a:bodyPr>
          <a:lstStyle/>
          <a:p>
            <a:pPr marL="54900" lvl="0" indent="0">
              <a:spcBef>
                <a:spcPts val="1800"/>
              </a:spcBef>
              <a:buNone/>
            </a:pPr>
            <a:r>
              <a:rPr lang="hr-HR" sz="2400" b="1" dirty="0" smtClean="0">
                <a:solidFill>
                  <a:srgbClr val="FF0000"/>
                </a:solidFill>
              </a:rPr>
              <a:t>SOCIOKULTURNI I PSIHOLOŠKI ČINITELJI </a:t>
            </a:r>
            <a:r>
              <a:rPr lang="hr-HR" sz="2400" b="1" dirty="0">
                <a:solidFill>
                  <a:srgbClr val="FF0000"/>
                </a:solidFill>
              </a:rPr>
              <a:t>POTRAŽNJE</a:t>
            </a:r>
          </a:p>
          <a:p>
            <a:pPr marL="288000" indent="-216000">
              <a:spcBef>
                <a:spcPts val="300"/>
              </a:spcBef>
            </a:pPr>
            <a:r>
              <a:rPr lang="hr-HR" sz="2200" b="1" dirty="0" smtClean="0">
                <a:solidFill>
                  <a:prstClr val="black"/>
                </a:solidFill>
              </a:rPr>
              <a:t>norme ponašanja</a:t>
            </a:r>
          </a:p>
          <a:p>
            <a:pPr marL="576000" lvl="1" indent="-216000">
              <a:spcBef>
                <a:spcPts val="300"/>
              </a:spcBef>
            </a:pPr>
            <a:r>
              <a:rPr lang="hr-HR" sz="2000" dirty="0">
                <a:solidFill>
                  <a:prstClr val="black"/>
                </a:solidFill>
              </a:rPr>
              <a:t>norme su općeprihvaćena vjerovanja i vrijednosti u kojima smo odgojeni, nesvjesno ih nosimo u sebi i postupamo u skladu s </a:t>
            </a:r>
            <a:r>
              <a:rPr lang="hr-HR" sz="2000" dirty="0" smtClean="0">
                <a:solidFill>
                  <a:prstClr val="black"/>
                </a:solidFill>
              </a:rPr>
              <a:t>njima</a:t>
            </a:r>
          </a:p>
          <a:p>
            <a:pPr marL="576000" lvl="1" indent="-216000">
              <a:spcBef>
                <a:spcPts val="300"/>
              </a:spcBef>
            </a:pPr>
            <a:r>
              <a:rPr lang="hr-HR" sz="2000" dirty="0" smtClean="0">
                <a:solidFill>
                  <a:prstClr val="black"/>
                </a:solidFill>
              </a:rPr>
              <a:t>norme i ponašanje ovise o kulturi – </a:t>
            </a:r>
            <a:r>
              <a:rPr lang="hr-HR" sz="2000" i="1" dirty="0" smtClean="0">
                <a:solidFill>
                  <a:prstClr val="black"/>
                </a:solidFill>
              </a:rPr>
              <a:t>npr. odmor kao potreba a ne luksuz, putovanje u inozemstvo kao znak bogatstva i uspjeha…</a:t>
            </a:r>
            <a:endParaRPr lang="hr-HR" sz="2000" i="1" dirty="0">
              <a:solidFill>
                <a:prstClr val="black"/>
              </a:solidFill>
            </a:endParaRPr>
          </a:p>
          <a:p>
            <a:pPr marL="288000" indent="-216000">
              <a:spcBef>
                <a:spcPts val="1800"/>
              </a:spcBef>
            </a:pPr>
            <a:r>
              <a:rPr lang="hr-HR" sz="2200" b="1" dirty="0" smtClean="0">
                <a:solidFill>
                  <a:prstClr val="black"/>
                </a:solidFill>
              </a:rPr>
              <a:t>moda</a:t>
            </a:r>
          </a:p>
          <a:p>
            <a:pPr marL="576000" lvl="1" indent="-216000">
              <a:spcBef>
                <a:spcPts val="300"/>
              </a:spcBef>
            </a:pPr>
            <a:r>
              <a:rPr lang="hr-HR" sz="2000" dirty="0">
                <a:solidFill>
                  <a:prstClr val="black"/>
                </a:solidFill>
              </a:rPr>
              <a:t>moda ima utjecaj na kretanje turističke ponude i na stvaranje turističke </a:t>
            </a:r>
            <a:r>
              <a:rPr lang="hr-HR" sz="2000" dirty="0" smtClean="0">
                <a:solidFill>
                  <a:prstClr val="black"/>
                </a:solidFill>
              </a:rPr>
              <a:t>potražnje</a:t>
            </a:r>
          </a:p>
          <a:p>
            <a:pPr marL="576000" lvl="1" indent="-216000">
              <a:spcBef>
                <a:spcPts val="300"/>
              </a:spcBef>
            </a:pPr>
            <a:r>
              <a:rPr lang="hr-HR" sz="2000" i="1" dirty="0" smtClean="0">
                <a:solidFill>
                  <a:prstClr val="black"/>
                </a:solidFill>
              </a:rPr>
              <a:t>npr. moda „preplanule” ili „blijede” kože ili putovanja u određena ljetovališta/zimovališta</a:t>
            </a:r>
            <a:endParaRPr lang="hr-HR" sz="2000" i="1" dirty="0">
              <a:solidFill>
                <a:prstClr val="black"/>
              </a:solidFill>
            </a:endParaRPr>
          </a:p>
          <a:p>
            <a:pPr marL="288000" indent="-216000">
              <a:spcBef>
                <a:spcPts val="1800"/>
              </a:spcBef>
            </a:pPr>
            <a:r>
              <a:rPr lang="hr-HR" sz="2200" b="1" dirty="0" smtClean="0">
                <a:solidFill>
                  <a:prstClr val="black"/>
                </a:solidFill>
              </a:rPr>
              <a:t>psihološke značajke čovjeka</a:t>
            </a:r>
          </a:p>
          <a:p>
            <a:pPr marL="576000" lvl="1" indent="-216000">
              <a:spcBef>
                <a:spcPts val="300"/>
              </a:spcBef>
            </a:pPr>
            <a:r>
              <a:rPr lang="hr-HR" sz="2000" b="1" dirty="0">
                <a:solidFill>
                  <a:srgbClr val="FF0000"/>
                </a:solidFill>
              </a:rPr>
              <a:t>strah od nepoznatoga </a:t>
            </a:r>
            <a:r>
              <a:rPr lang="hr-HR" sz="2000" dirty="0">
                <a:solidFill>
                  <a:prstClr val="black"/>
                </a:solidFill>
              </a:rPr>
              <a:t>– ljudi putuju u poznate krajeve </a:t>
            </a:r>
            <a:r>
              <a:rPr lang="hr-HR" sz="2000" dirty="0" smtClean="0">
                <a:solidFill>
                  <a:prstClr val="black"/>
                </a:solidFill>
              </a:rPr>
              <a:t>radi osjećaja sigurnosti - </a:t>
            </a:r>
            <a:r>
              <a:rPr lang="hr-HR" sz="2000" i="1" dirty="0" smtClean="0">
                <a:solidFill>
                  <a:prstClr val="black"/>
                </a:solidFill>
              </a:rPr>
              <a:t>npr. strah od letenja, zaraze…</a:t>
            </a:r>
          </a:p>
          <a:p>
            <a:pPr marL="576000" lvl="1" indent="-216000">
              <a:spcBef>
                <a:spcPts val="3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nesigurnost</a:t>
            </a:r>
            <a:r>
              <a:rPr lang="hr-HR" sz="2000" dirty="0" smtClean="0">
                <a:solidFill>
                  <a:srgbClr val="FF0000"/>
                </a:solidFill>
              </a:rPr>
              <a:t> </a:t>
            </a:r>
            <a:r>
              <a:rPr lang="hr-HR" sz="2000" dirty="0" smtClean="0">
                <a:solidFill>
                  <a:prstClr val="black"/>
                </a:solidFill>
              </a:rPr>
              <a:t>kao privlačni faktor – </a:t>
            </a:r>
            <a:r>
              <a:rPr lang="hr-HR" sz="2000" i="1" dirty="0" smtClean="0">
                <a:solidFill>
                  <a:prstClr val="black"/>
                </a:solidFill>
              </a:rPr>
              <a:t>npr. nuklearni turizam, turizam ratnih zona…</a:t>
            </a:r>
            <a:endParaRPr lang="hr-HR" sz="20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484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400" dirty="0" smtClean="0"/>
              <a:t>Učestalost turističkog putovanja</a:t>
            </a:r>
            <a:endParaRPr lang="hr-HR" sz="34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950653"/>
              </p:ext>
            </p:extLst>
          </p:nvPr>
        </p:nvGraphicFramePr>
        <p:xfrm>
          <a:off x="72008" y="764704"/>
          <a:ext cx="8964488" cy="4061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2244"/>
                <a:gridCol w="4482244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hr-HR" sz="24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ČEŠĆE </a:t>
                      </a:r>
                      <a:r>
                        <a:rPr lang="hr-HR" sz="2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putuju</a:t>
                      </a:r>
                      <a:endParaRPr lang="hr-HR" sz="2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RJEĐE </a:t>
                      </a:r>
                      <a:r>
                        <a:rPr lang="hr-HR" sz="2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putuju</a:t>
                      </a:r>
                      <a:endParaRPr lang="hr-HR" sz="2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92288"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1200"/>
                        </a:spcBef>
                        <a:buFont typeface="Calibri" panose="020F0502020204030204" pitchFamily="34" charset="0"/>
                        <a:buChar char="–"/>
                      </a:pPr>
                      <a:r>
                        <a:rPr lang="hr-HR" sz="2400" dirty="0" smtClean="0">
                          <a:solidFill>
                            <a:schemeClr val="bg1"/>
                          </a:solidFill>
                          <a:latin typeface="+mj-lt"/>
                        </a:rPr>
                        <a:t>stanovnici velikih gradova</a:t>
                      </a:r>
                    </a:p>
                    <a:p>
                      <a:pPr marL="285750" indent="-285750" algn="l">
                        <a:spcBef>
                          <a:spcPts val="1200"/>
                        </a:spcBef>
                        <a:buFont typeface="Calibri" panose="020F0502020204030204" pitchFamily="34" charset="0"/>
                        <a:buChar char="–"/>
                      </a:pPr>
                      <a:r>
                        <a:rPr lang="hr-HR" sz="2400" dirty="0" smtClean="0">
                          <a:solidFill>
                            <a:schemeClr val="bg1"/>
                          </a:solidFill>
                          <a:latin typeface="+mj-lt"/>
                        </a:rPr>
                        <a:t>osobe</a:t>
                      </a:r>
                      <a:r>
                        <a:rPr lang="hr-HR" sz="240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koje ne osjećaju strah od nepoznatog</a:t>
                      </a:r>
                    </a:p>
                    <a:p>
                      <a:pPr marL="285750" indent="-285750" algn="l">
                        <a:spcBef>
                          <a:spcPts val="1200"/>
                        </a:spcBef>
                        <a:buFont typeface="Calibri" panose="020F0502020204030204" pitchFamily="34" charset="0"/>
                        <a:buChar char="–"/>
                      </a:pPr>
                      <a:r>
                        <a:rPr lang="hr-HR" sz="240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osobe s visokim dohotkom</a:t>
                      </a:r>
                    </a:p>
                    <a:p>
                      <a:pPr marL="285750" indent="-285750" algn="l">
                        <a:spcBef>
                          <a:spcPts val="1200"/>
                        </a:spcBef>
                        <a:buFont typeface="Calibri" panose="020F0502020204030204" pitchFamily="34" charset="0"/>
                        <a:buChar char="–"/>
                      </a:pPr>
                      <a:r>
                        <a:rPr lang="hr-HR" sz="240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osobe višeg stupnja naobrazbe</a:t>
                      </a:r>
                    </a:p>
                    <a:p>
                      <a:pPr marL="285750" indent="-285750" algn="l">
                        <a:spcBef>
                          <a:spcPts val="1200"/>
                        </a:spcBef>
                        <a:buFont typeface="Calibri" panose="020F0502020204030204" pitchFamily="34" charset="0"/>
                        <a:buChar char="–"/>
                      </a:pPr>
                      <a:r>
                        <a:rPr lang="hr-HR" sz="240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obitelji bez djece</a:t>
                      </a:r>
                    </a:p>
                    <a:p>
                      <a:pPr marL="285750" indent="-285750" algn="l">
                        <a:spcBef>
                          <a:spcPts val="1200"/>
                        </a:spcBef>
                        <a:buFont typeface="Calibri" panose="020F0502020204030204" pitchFamily="34" charset="0"/>
                        <a:buChar char="–"/>
                      </a:pPr>
                      <a:r>
                        <a:rPr lang="hr-HR" sz="240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članovi manjih kućanstava</a:t>
                      </a:r>
                      <a:endParaRPr lang="hr-HR" sz="24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36000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–"/>
                        <a:tabLst/>
                        <a:defRPr/>
                      </a:pPr>
                      <a:r>
                        <a:rPr kumimoji="0" lang="hr-HR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</a:rPr>
                        <a:t>stanovnici seoskih područja</a:t>
                      </a:r>
                    </a:p>
                    <a:p>
                      <a:pPr marL="36000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–"/>
                        <a:tabLst/>
                        <a:defRPr/>
                      </a:pPr>
                      <a:r>
                        <a:rPr kumimoji="0" lang="hr-HR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</a:rPr>
                        <a:t>osobe koje osjećaju strah od nepoznatoga</a:t>
                      </a:r>
                    </a:p>
                    <a:p>
                      <a:pPr marL="36000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–"/>
                        <a:tabLst/>
                        <a:defRPr/>
                      </a:pPr>
                      <a:r>
                        <a:rPr kumimoji="0" lang="hr-HR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</a:rPr>
                        <a:t>osobe s nižim dohotkom</a:t>
                      </a:r>
                    </a:p>
                    <a:p>
                      <a:pPr marL="36000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–"/>
                        <a:tabLst/>
                        <a:defRPr/>
                      </a:pPr>
                      <a:r>
                        <a:rPr kumimoji="0" lang="hr-HR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</a:rPr>
                        <a:t>osobe nižeg stupnja naobrazbe</a:t>
                      </a:r>
                    </a:p>
                    <a:p>
                      <a:pPr marL="36000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–"/>
                        <a:tabLst/>
                        <a:defRPr/>
                      </a:pPr>
                      <a:r>
                        <a:rPr kumimoji="0" lang="hr-HR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</a:rPr>
                        <a:t>obitelji s malom djecom</a:t>
                      </a:r>
                    </a:p>
                    <a:p>
                      <a:pPr marL="36000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–"/>
                        <a:tabLst/>
                        <a:defRPr/>
                      </a:pPr>
                      <a:r>
                        <a:rPr kumimoji="0" lang="hr-HR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</a:rPr>
                        <a:t>članovi velikih kućanstava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2008" y="1412776"/>
            <a:ext cx="4572000" cy="34470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52000">
              <a:spcBef>
                <a:spcPts val="1200"/>
              </a:spcBef>
              <a:buFont typeface="Calibri" panose="020F0502020204030204" pitchFamily="34" charset="0"/>
              <a:buChar char="–"/>
            </a:pPr>
            <a:r>
              <a:rPr lang="hr-HR" sz="2400" dirty="0">
                <a:solidFill>
                  <a:prstClr val="black"/>
                </a:solidFill>
              </a:rPr>
              <a:t>stanovnici </a:t>
            </a:r>
            <a:r>
              <a:rPr lang="hr-HR" sz="2400" dirty="0">
                <a:solidFill>
                  <a:srgbClr val="FF0000"/>
                </a:solidFill>
              </a:rPr>
              <a:t>velikih gradova</a:t>
            </a:r>
          </a:p>
          <a:p>
            <a:pPr marL="285750" lvl="0" indent="-252000">
              <a:spcBef>
                <a:spcPts val="1200"/>
              </a:spcBef>
              <a:buFont typeface="Calibri" panose="020F0502020204030204" pitchFamily="34" charset="0"/>
              <a:buChar char="–"/>
            </a:pPr>
            <a:r>
              <a:rPr lang="hr-HR" sz="2400" dirty="0">
                <a:solidFill>
                  <a:prstClr val="black"/>
                </a:solidFill>
              </a:rPr>
              <a:t>osobe koje </a:t>
            </a:r>
            <a:r>
              <a:rPr lang="hr-HR" sz="2400" dirty="0">
                <a:solidFill>
                  <a:srgbClr val="FF0000"/>
                </a:solidFill>
              </a:rPr>
              <a:t>ne osjećaju strah od nepoznatog</a:t>
            </a:r>
          </a:p>
          <a:p>
            <a:pPr marL="285750" lvl="0" indent="-252000">
              <a:spcBef>
                <a:spcPts val="1200"/>
              </a:spcBef>
              <a:buFont typeface="Calibri" panose="020F0502020204030204" pitchFamily="34" charset="0"/>
              <a:buChar char="–"/>
            </a:pPr>
            <a:r>
              <a:rPr lang="hr-HR" sz="2400" dirty="0">
                <a:solidFill>
                  <a:prstClr val="black"/>
                </a:solidFill>
              </a:rPr>
              <a:t>osobe </a:t>
            </a:r>
            <a:r>
              <a:rPr lang="hr-HR" sz="2400" dirty="0">
                <a:solidFill>
                  <a:srgbClr val="FF0000"/>
                </a:solidFill>
              </a:rPr>
              <a:t>s visokim dohotkom</a:t>
            </a:r>
          </a:p>
          <a:p>
            <a:pPr marL="285750" lvl="0" indent="-252000">
              <a:spcBef>
                <a:spcPts val="1200"/>
              </a:spcBef>
              <a:buFont typeface="Calibri" panose="020F0502020204030204" pitchFamily="34" charset="0"/>
              <a:buChar char="–"/>
            </a:pPr>
            <a:r>
              <a:rPr lang="hr-HR" sz="2400" dirty="0">
                <a:solidFill>
                  <a:prstClr val="black"/>
                </a:solidFill>
              </a:rPr>
              <a:t>osobe </a:t>
            </a:r>
            <a:r>
              <a:rPr lang="hr-HR" sz="2400" dirty="0">
                <a:solidFill>
                  <a:srgbClr val="FF0000"/>
                </a:solidFill>
              </a:rPr>
              <a:t>višeg stupnja naobrazbe</a:t>
            </a:r>
          </a:p>
          <a:p>
            <a:pPr marL="285750" lvl="0" indent="-252000">
              <a:spcBef>
                <a:spcPts val="1200"/>
              </a:spcBef>
              <a:buFont typeface="Calibri" panose="020F0502020204030204" pitchFamily="34" charset="0"/>
              <a:buChar char="–"/>
            </a:pPr>
            <a:r>
              <a:rPr lang="hr-HR" sz="2400" dirty="0">
                <a:solidFill>
                  <a:srgbClr val="FF0000"/>
                </a:solidFill>
              </a:rPr>
              <a:t>obitelji bez djece</a:t>
            </a:r>
          </a:p>
          <a:p>
            <a:pPr marL="285750" lvl="0" indent="-252000">
              <a:spcBef>
                <a:spcPts val="1200"/>
              </a:spcBef>
              <a:buFont typeface="Calibri" panose="020F0502020204030204" pitchFamily="34" charset="0"/>
              <a:buChar char="–"/>
            </a:pPr>
            <a:r>
              <a:rPr lang="hr-HR" sz="2400" dirty="0">
                <a:solidFill>
                  <a:prstClr val="black"/>
                </a:solidFill>
              </a:rPr>
              <a:t>članovi </a:t>
            </a:r>
            <a:r>
              <a:rPr lang="hr-HR" sz="2400" dirty="0">
                <a:solidFill>
                  <a:srgbClr val="FF0000"/>
                </a:solidFill>
              </a:rPr>
              <a:t>manjih kućanstava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61556" y="1412776"/>
            <a:ext cx="4572000" cy="34470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0000" lvl="0" indent="-252000">
              <a:spcBef>
                <a:spcPts val="1200"/>
              </a:spcBef>
              <a:buFont typeface="Calibri" panose="020F0502020204030204" pitchFamily="34" charset="0"/>
              <a:buChar char="–"/>
              <a:defRPr/>
            </a:pPr>
            <a:r>
              <a:rPr lang="hr-HR" sz="2400" dirty="0">
                <a:solidFill>
                  <a:prstClr val="black"/>
                </a:solidFill>
              </a:rPr>
              <a:t>stanovnici </a:t>
            </a:r>
            <a:r>
              <a:rPr lang="hr-HR" sz="2400" dirty="0">
                <a:solidFill>
                  <a:srgbClr val="FF0000"/>
                </a:solidFill>
              </a:rPr>
              <a:t>seoskih područja</a:t>
            </a:r>
          </a:p>
          <a:p>
            <a:pPr marL="360000" lvl="0" indent="-252000">
              <a:spcBef>
                <a:spcPts val="1200"/>
              </a:spcBef>
              <a:buFont typeface="Calibri" panose="020F0502020204030204" pitchFamily="34" charset="0"/>
              <a:buChar char="–"/>
              <a:defRPr/>
            </a:pPr>
            <a:r>
              <a:rPr lang="hr-HR" sz="2400" dirty="0">
                <a:solidFill>
                  <a:prstClr val="black"/>
                </a:solidFill>
              </a:rPr>
              <a:t>osobe koje </a:t>
            </a:r>
            <a:r>
              <a:rPr lang="hr-HR" sz="2400" dirty="0">
                <a:solidFill>
                  <a:srgbClr val="FF0000"/>
                </a:solidFill>
              </a:rPr>
              <a:t>osjećaju strah od nepoznatoga</a:t>
            </a:r>
          </a:p>
          <a:p>
            <a:pPr marL="360000" lvl="0" indent="-252000">
              <a:spcBef>
                <a:spcPts val="1200"/>
              </a:spcBef>
              <a:buFont typeface="Calibri" panose="020F0502020204030204" pitchFamily="34" charset="0"/>
              <a:buChar char="–"/>
              <a:defRPr/>
            </a:pPr>
            <a:r>
              <a:rPr lang="hr-HR" sz="2400" dirty="0">
                <a:solidFill>
                  <a:prstClr val="black"/>
                </a:solidFill>
              </a:rPr>
              <a:t>osobe </a:t>
            </a:r>
            <a:r>
              <a:rPr lang="hr-HR" sz="2400" dirty="0">
                <a:solidFill>
                  <a:srgbClr val="FF0000"/>
                </a:solidFill>
              </a:rPr>
              <a:t>s</a:t>
            </a:r>
            <a:r>
              <a:rPr lang="hr-HR" sz="2400" dirty="0">
                <a:solidFill>
                  <a:prstClr val="black"/>
                </a:solidFill>
              </a:rPr>
              <a:t> </a:t>
            </a:r>
            <a:r>
              <a:rPr lang="hr-HR" sz="2400" dirty="0">
                <a:solidFill>
                  <a:srgbClr val="FF0000"/>
                </a:solidFill>
              </a:rPr>
              <a:t>nižim dohotkom</a:t>
            </a:r>
          </a:p>
          <a:p>
            <a:pPr marL="360000" lvl="0" indent="-252000">
              <a:spcBef>
                <a:spcPts val="1200"/>
              </a:spcBef>
              <a:buFont typeface="Calibri" panose="020F0502020204030204" pitchFamily="34" charset="0"/>
              <a:buChar char="–"/>
              <a:defRPr/>
            </a:pPr>
            <a:r>
              <a:rPr lang="hr-HR" sz="2400" dirty="0">
                <a:solidFill>
                  <a:prstClr val="black"/>
                </a:solidFill>
              </a:rPr>
              <a:t>osobe </a:t>
            </a:r>
            <a:r>
              <a:rPr lang="hr-HR" sz="2400" dirty="0">
                <a:solidFill>
                  <a:srgbClr val="FF0000"/>
                </a:solidFill>
              </a:rPr>
              <a:t>nižeg stupnja naobrazbe</a:t>
            </a:r>
          </a:p>
          <a:p>
            <a:pPr marL="360000" lvl="0" indent="-252000">
              <a:spcBef>
                <a:spcPts val="1200"/>
              </a:spcBef>
              <a:buFont typeface="Calibri" panose="020F0502020204030204" pitchFamily="34" charset="0"/>
              <a:buChar char="–"/>
              <a:defRPr/>
            </a:pPr>
            <a:r>
              <a:rPr lang="hr-HR" sz="2400" dirty="0">
                <a:solidFill>
                  <a:srgbClr val="FF0000"/>
                </a:solidFill>
              </a:rPr>
              <a:t>obitelji s malom djecom</a:t>
            </a:r>
          </a:p>
          <a:p>
            <a:pPr marL="360000" lvl="0" indent="-252000">
              <a:spcBef>
                <a:spcPts val="1200"/>
              </a:spcBef>
              <a:buFont typeface="Calibri" panose="020F0502020204030204" pitchFamily="34" charset="0"/>
              <a:buChar char="–"/>
              <a:defRPr/>
            </a:pPr>
            <a:r>
              <a:rPr lang="hr-HR" sz="2400" dirty="0">
                <a:solidFill>
                  <a:prstClr val="black"/>
                </a:solidFill>
              </a:rPr>
              <a:t>članovi </a:t>
            </a:r>
            <a:r>
              <a:rPr lang="hr-HR" sz="2400" dirty="0">
                <a:solidFill>
                  <a:srgbClr val="FF0000"/>
                </a:solidFill>
              </a:rPr>
              <a:t>velikih kućanstava</a:t>
            </a:r>
          </a:p>
        </p:txBody>
      </p:sp>
    </p:spTree>
    <p:extLst>
      <p:ext uri="{BB962C8B-B14F-4D97-AF65-F5344CB8AC3E}">
        <p14:creationId xmlns:p14="http://schemas.microsoft.com/office/powerpoint/2010/main" val="35074927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3200" dirty="0"/>
              <a:t>Činitelji turističke potražnje</a:t>
            </a:r>
            <a:r>
              <a:rPr lang="hr-HR" sz="2800" dirty="0"/>
              <a:t>		</a:t>
            </a:r>
            <a:r>
              <a:rPr lang="hr-HR" sz="2800" dirty="0" smtClean="0"/>
              <a:t>		</a:t>
            </a:r>
            <a:r>
              <a:rPr lang="hr-HR" sz="2400" dirty="0" smtClean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48680"/>
            <a:ext cx="9144000" cy="6309320"/>
          </a:xfrm>
        </p:spPr>
        <p:txBody>
          <a:bodyPr>
            <a:normAutofit fontScale="92500"/>
          </a:bodyPr>
          <a:lstStyle/>
          <a:p>
            <a:pPr marL="54900" lvl="0" indent="0">
              <a:spcBef>
                <a:spcPts val="1800"/>
              </a:spcBef>
              <a:buNone/>
            </a:pPr>
            <a:r>
              <a:rPr lang="hr-HR" sz="2900" b="1" dirty="0" smtClean="0">
                <a:solidFill>
                  <a:srgbClr val="0070C0"/>
                </a:solidFill>
              </a:rPr>
              <a:t>SOCIOPOLITIČKI</a:t>
            </a:r>
            <a:r>
              <a:rPr lang="hr-HR" sz="2900" b="1" dirty="0" smtClean="0">
                <a:solidFill>
                  <a:prstClr val="black"/>
                </a:solidFill>
              </a:rPr>
              <a:t>, </a:t>
            </a:r>
            <a:r>
              <a:rPr lang="hr-HR" sz="2900" b="1" dirty="0" smtClean="0">
                <a:solidFill>
                  <a:srgbClr val="5CB40C"/>
                </a:solidFill>
              </a:rPr>
              <a:t>GEOGRAFSKI</a:t>
            </a:r>
            <a:r>
              <a:rPr lang="hr-HR" sz="2900" b="1" dirty="0" smtClean="0">
                <a:solidFill>
                  <a:prstClr val="black"/>
                </a:solidFill>
              </a:rPr>
              <a:t> I </a:t>
            </a:r>
            <a:r>
              <a:rPr lang="hr-HR" sz="2900" b="1" dirty="0" smtClean="0">
                <a:solidFill>
                  <a:srgbClr val="FF0000"/>
                </a:solidFill>
              </a:rPr>
              <a:t>OSTALI</a:t>
            </a:r>
            <a:r>
              <a:rPr lang="hr-HR" sz="2900" b="1" dirty="0" smtClean="0">
                <a:solidFill>
                  <a:prstClr val="black"/>
                </a:solidFill>
              </a:rPr>
              <a:t> ČINITELJI </a:t>
            </a:r>
            <a:r>
              <a:rPr lang="hr-HR" sz="2900" b="1" dirty="0">
                <a:solidFill>
                  <a:prstClr val="black"/>
                </a:solidFill>
              </a:rPr>
              <a:t>POTRAŽNJE</a:t>
            </a:r>
          </a:p>
          <a:p>
            <a:pPr marL="360000" lvl="1" indent="-216000">
              <a:spcBef>
                <a:spcPts val="300"/>
              </a:spcBef>
            </a:pPr>
            <a:r>
              <a:rPr lang="hr-HR" b="1" dirty="0" smtClean="0">
                <a:solidFill>
                  <a:srgbClr val="0070C0"/>
                </a:solidFill>
              </a:rPr>
              <a:t>pravo na odmor i slobodu kretanja</a:t>
            </a:r>
          </a:p>
          <a:p>
            <a:pPr marL="648000" lvl="2" indent="-216000">
              <a:spcBef>
                <a:spcPts val="300"/>
              </a:spcBef>
            </a:pPr>
            <a:r>
              <a:rPr lang="hr-HR" dirty="0" smtClean="0"/>
              <a:t>osnovno ljudsko pravo, psihološka i fiziološka potreba za odmorom</a:t>
            </a:r>
          </a:p>
          <a:p>
            <a:pPr marL="648000" lvl="2" indent="-216000">
              <a:spcBef>
                <a:spcPts val="300"/>
              </a:spcBef>
            </a:pPr>
            <a:r>
              <a:rPr lang="hr-HR" dirty="0" smtClean="0"/>
              <a:t>socijalni turizam – dio troškova plaćaju radnici a dio država ili poduzeće u kojem rade</a:t>
            </a:r>
          </a:p>
          <a:p>
            <a:pPr marL="360000" lvl="1" indent="-216000">
              <a:spcBef>
                <a:spcPts val="600"/>
              </a:spcBef>
            </a:pPr>
            <a:r>
              <a:rPr lang="hr-HR" b="1" dirty="0" smtClean="0">
                <a:solidFill>
                  <a:srgbClr val="5CB40C"/>
                </a:solidFill>
              </a:rPr>
              <a:t>klimatske prilike</a:t>
            </a:r>
          </a:p>
          <a:p>
            <a:pPr marL="648000" lvl="2" indent="-216000">
              <a:spcBef>
                <a:spcPts val="300"/>
              </a:spcBef>
            </a:pPr>
            <a:r>
              <a:rPr lang="hr-HR" dirty="0" smtClean="0"/>
              <a:t>klima kao bitan faktor turističke potražnje – iz hladnijih krajeva ljudi putuju u toplije i obratno – </a:t>
            </a:r>
            <a:r>
              <a:rPr lang="hr-HR" i="1" dirty="0" smtClean="0"/>
              <a:t>npr. iz Sjeverne Europe na Mediteran</a:t>
            </a:r>
          </a:p>
          <a:p>
            <a:pPr marL="360000" lvl="1" indent="-216000">
              <a:spcBef>
                <a:spcPts val="600"/>
              </a:spcBef>
            </a:pPr>
            <a:r>
              <a:rPr lang="hr-HR" b="1" dirty="0" smtClean="0">
                <a:solidFill>
                  <a:srgbClr val="5CB40C"/>
                </a:solidFill>
              </a:rPr>
              <a:t>veličina naselja i stupanj urbaniziranosti</a:t>
            </a:r>
          </a:p>
          <a:p>
            <a:pPr marL="648000" lvl="2" indent="-216000">
              <a:spcBef>
                <a:spcPts val="300"/>
              </a:spcBef>
            </a:pPr>
            <a:r>
              <a:rPr lang="hr-HR" dirty="0" smtClean="0"/>
              <a:t>češće putuju stanovnici grada nego sela</a:t>
            </a:r>
          </a:p>
          <a:p>
            <a:pPr marL="648000" lvl="2" indent="-216000">
              <a:spcBef>
                <a:spcPts val="300"/>
              </a:spcBef>
            </a:pPr>
            <a:r>
              <a:rPr lang="hr-HR" dirty="0" smtClean="0"/>
              <a:t>bijeg iz grada </a:t>
            </a:r>
          </a:p>
          <a:p>
            <a:pPr marL="360000" lvl="1" indent="-216000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sredstva stvaranja javnog mnijenja</a:t>
            </a:r>
          </a:p>
          <a:p>
            <a:pPr marL="648000" lvl="2" indent="-216000">
              <a:spcBef>
                <a:spcPts val="300"/>
              </a:spcBef>
            </a:pPr>
            <a:r>
              <a:rPr lang="hr-HR" dirty="0"/>
              <a:t>izvještavanje (reklame) o pojedinim destinacijama može povoljno ili negativno utjecati na stav (predodžbu) </a:t>
            </a:r>
            <a:r>
              <a:rPr lang="hr-HR" dirty="0" smtClean="0"/>
              <a:t>o toj destinaciji</a:t>
            </a:r>
          </a:p>
          <a:p>
            <a:pPr marL="648000" lvl="2" indent="-216000">
              <a:spcBef>
                <a:spcPts val="300"/>
              </a:spcBef>
            </a:pPr>
            <a:r>
              <a:rPr lang="hr-HR" i="1" dirty="0" smtClean="0"/>
              <a:t>npr. učestale negativne vijesti o događanjima u nekoj zemlji mogu stvoriti negativnu sliku o njoj (ili suprotno ako je riječ o pozitivnim vijestima)</a:t>
            </a:r>
          </a:p>
        </p:txBody>
      </p:sp>
    </p:spTree>
    <p:extLst>
      <p:ext uri="{BB962C8B-B14F-4D97-AF65-F5344CB8AC3E}">
        <p14:creationId xmlns:p14="http://schemas.microsoft.com/office/powerpoint/2010/main" val="7149465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9593</TotalTime>
  <Words>1775</Words>
  <Application>Microsoft Office PowerPoint</Application>
  <PresentationFormat>On-screen Show (4:3)</PresentationFormat>
  <Paragraphs>266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tema</vt:lpstr>
      <vt:lpstr>Činitelji razvoja turizma</vt:lpstr>
      <vt:lpstr>PowerPoint Presentation</vt:lpstr>
      <vt:lpstr>PowerPoint Presentation</vt:lpstr>
      <vt:lpstr>PowerPoint Presentation</vt:lpstr>
      <vt:lpstr>Činitelji turističke potražnje    (plan ploče)</vt:lpstr>
      <vt:lpstr>Činitelji turističke potražnje    (plan ploče)</vt:lpstr>
      <vt:lpstr>Činitelji turističke potražnje    (plan ploče)</vt:lpstr>
      <vt:lpstr>Učestalost turističkog putovanja</vt:lpstr>
      <vt:lpstr>Činitelji turističke potražnje    (plan ploče)</vt:lpstr>
      <vt:lpstr>Činitelji turističke ponude    (plan ploče)</vt:lpstr>
      <vt:lpstr>Činitelji turističke ponude    (plan ploče)</vt:lpstr>
      <vt:lpstr>Činitelji turističke ponude    (plan ploče)</vt:lpstr>
      <vt:lpstr>Činitelji turističke ponude    (plan ploče)</vt:lpstr>
      <vt:lpstr>Činitelji turističke ponude    (plan ploče)</vt:lpstr>
      <vt:lpstr>Posrednički činitelji     (plan ploče)</vt:lpstr>
      <vt:lpstr>Posrednički činitelji     (plan ploče)</vt:lpstr>
      <vt:lpstr>Ponovimo         (Činitelji turističke potražnje)</vt:lpstr>
      <vt:lpstr>PowerPoint Presentation</vt:lpstr>
      <vt:lpstr>Ponovimo  (Činitelji turističke ponude i posrednički činitelji)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Činitelji razvoja turizma</dc:title>
  <dc:subject>Osnove turizma</dc:subject>
  <dc:creator>Danijel Gavranović</dc:creator>
  <cp:lastModifiedBy>cornx</cp:lastModifiedBy>
  <cp:revision>101</cp:revision>
  <dcterms:created xsi:type="dcterms:W3CDTF">2016-08-31T08:55:11Z</dcterms:created>
  <dcterms:modified xsi:type="dcterms:W3CDTF">2017-04-25T13:08:53Z</dcterms:modified>
</cp:coreProperties>
</file>