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51" r:id="rId3"/>
    <p:sldId id="260" r:id="rId4"/>
    <p:sldId id="370" r:id="rId5"/>
    <p:sldId id="346" r:id="rId6"/>
    <p:sldId id="360" r:id="rId7"/>
    <p:sldId id="352" r:id="rId8"/>
    <p:sldId id="371" r:id="rId9"/>
    <p:sldId id="347" r:id="rId10"/>
    <p:sldId id="353" r:id="rId11"/>
    <p:sldId id="361" r:id="rId12"/>
    <p:sldId id="348" r:id="rId13"/>
    <p:sldId id="349" r:id="rId14"/>
    <p:sldId id="345" r:id="rId15"/>
    <p:sldId id="364" r:id="rId16"/>
    <p:sldId id="354" r:id="rId17"/>
    <p:sldId id="362" r:id="rId18"/>
    <p:sldId id="350" r:id="rId19"/>
    <p:sldId id="355" r:id="rId20"/>
    <p:sldId id="356" r:id="rId21"/>
    <p:sldId id="363" r:id="rId22"/>
    <p:sldId id="357" r:id="rId23"/>
    <p:sldId id="358" r:id="rId24"/>
    <p:sldId id="359" r:id="rId25"/>
    <p:sldId id="366" r:id="rId26"/>
    <p:sldId id="365" r:id="rId27"/>
    <p:sldId id="315" r:id="rId28"/>
    <p:sldId id="369" r:id="rId29"/>
    <p:sldId id="367" r:id="rId30"/>
    <p:sldId id="368" r:id="rId31"/>
    <p:sldId id="375" r:id="rId32"/>
    <p:sldId id="396" r:id="rId33"/>
    <p:sldId id="386" r:id="rId34"/>
    <p:sldId id="377" r:id="rId35"/>
    <p:sldId id="372" r:id="rId36"/>
    <p:sldId id="378" r:id="rId37"/>
    <p:sldId id="373" r:id="rId38"/>
    <p:sldId id="374" r:id="rId39"/>
    <p:sldId id="387" r:id="rId40"/>
    <p:sldId id="388" r:id="rId41"/>
    <p:sldId id="397" r:id="rId42"/>
    <p:sldId id="380" r:id="rId43"/>
    <p:sldId id="379" r:id="rId44"/>
    <p:sldId id="381" r:id="rId45"/>
    <p:sldId id="383" r:id="rId46"/>
    <p:sldId id="412" r:id="rId47"/>
    <p:sldId id="389" r:id="rId48"/>
    <p:sldId id="391" r:id="rId49"/>
    <p:sldId id="392" r:id="rId50"/>
    <p:sldId id="394" r:id="rId51"/>
    <p:sldId id="393" r:id="rId52"/>
    <p:sldId id="395" r:id="rId53"/>
    <p:sldId id="376" r:id="rId54"/>
    <p:sldId id="400" r:id="rId55"/>
    <p:sldId id="401" r:id="rId56"/>
    <p:sldId id="402" r:id="rId57"/>
    <p:sldId id="403" r:id="rId58"/>
    <p:sldId id="405" r:id="rId59"/>
    <p:sldId id="398" r:id="rId60"/>
    <p:sldId id="407" r:id="rId61"/>
    <p:sldId id="406" r:id="rId62"/>
    <p:sldId id="399" r:id="rId63"/>
    <p:sldId id="408" r:id="rId64"/>
    <p:sldId id="409" r:id="rId65"/>
    <p:sldId id="410" r:id="rId66"/>
    <p:sldId id="411" r:id="rId6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CB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 autoAdjust="0"/>
    <p:restoredTop sz="86333" autoAdjust="0"/>
  </p:normalViewPr>
  <p:slideViewPr>
    <p:cSldViewPr>
      <p:cViewPr varScale="1">
        <p:scale>
          <a:sx n="89" d="100"/>
          <a:sy n="89" d="100"/>
        </p:scale>
        <p:origin x="-1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9FAB5-77D1-4C2E-95F0-8A320A3B6DBA}" type="datetimeFigureOut">
              <a:rPr lang="hr-HR" smtClean="0"/>
              <a:pPr/>
              <a:t>7.2.2019.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3DF61-A83C-4DCB-AA7F-3F551EA59FD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2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5094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400"/>
            </a:lvl3pPr>
            <a:lvl4pPr>
              <a:buFont typeface="Calibri" pitchFamily="34" charset="0"/>
              <a:buChar char="–"/>
              <a:defRPr sz="2400"/>
            </a:lvl4pPr>
            <a:lvl5pPr>
              <a:buFont typeface="Calibri" pitchFamily="34" charset="0"/>
              <a:buChar char="–"/>
              <a:defRPr sz="24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0004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eg"/><Relationship Id="rId5" Type="http://schemas.microsoft.com/office/2007/relationships/hdphoto" Target="../media/hdphoto3.wdp"/><Relationship Id="rId4" Type="http://schemas.openxmlformats.org/officeDocument/2006/relationships/image" Target="../media/image24.jpeg"/><Relationship Id="rId9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Relationship Id="rId4" Type="http://schemas.microsoft.com/office/2007/relationships/hdphoto" Target="../media/hdphoto6.wdp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595" t="-4045" r="-10942" b="-15126"/>
          <a:stretch/>
        </p:blipFill>
        <p:spPr bwMode="auto">
          <a:xfrm>
            <a:off x="-1323833" y="1965277"/>
            <a:ext cx="11627893" cy="5800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Činitelji razvoja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>
                <a:solidFill>
                  <a:schemeClr val="tx1"/>
                </a:solidFill>
              </a:rPr>
              <a:t>Činitelji turističke</a:t>
            </a:r>
            <a:r>
              <a:rPr lang="hr-HR" b="1" dirty="0">
                <a:solidFill>
                  <a:schemeClr val="tx1"/>
                </a:solidFill>
              </a:rPr>
              <a:t> </a:t>
            </a:r>
            <a:r>
              <a:rPr lang="hr-HR" b="1" dirty="0">
                <a:solidFill>
                  <a:srgbClr val="FF0000"/>
                </a:solidFill>
              </a:rPr>
              <a:t>potražnje</a:t>
            </a:r>
            <a:endParaRPr lang="hr-HR" b="1" dirty="0" smtClean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>
                <a:solidFill>
                  <a:schemeClr val="tx1"/>
                </a:solidFill>
              </a:rPr>
              <a:t>Činitelji </a:t>
            </a:r>
            <a:r>
              <a:rPr lang="hr-HR" dirty="0" smtClean="0">
                <a:solidFill>
                  <a:schemeClr val="tx1"/>
                </a:solidFill>
              </a:rPr>
              <a:t>turističke</a:t>
            </a:r>
            <a:r>
              <a:rPr lang="hr-HR" b="1" dirty="0" smtClean="0">
                <a:solidFill>
                  <a:schemeClr val="tx1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ponude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Posrednički</a:t>
            </a:r>
            <a:r>
              <a:rPr lang="hr-HR" b="1" dirty="0" smtClean="0">
                <a:solidFill>
                  <a:schemeClr val="tx1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činitelji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4966" y="2708920"/>
            <a:ext cx="4103480" cy="147735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>
              <a:lnSpc>
                <a:spcPts val="4500"/>
              </a:lnSpc>
            </a:pPr>
            <a:r>
              <a:rPr lang="hr-HR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DEMOGRAFSKI</a:t>
            </a:r>
          </a:p>
          <a:p>
            <a:pPr algn="ctr">
              <a:lnSpc>
                <a:spcPts val="4500"/>
              </a:lnSpc>
            </a:pPr>
            <a:r>
              <a:rPr lang="hr-HR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ČINITELJI POTRAŽNJE</a:t>
            </a:r>
            <a:endParaRPr lang="hr-HR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2365" y="1357432"/>
            <a:ext cx="1319723" cy="69774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304" y="5306235"/>
            <a:ext cx="2357454" cy="1035897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ČINITELJI (religija, rasa…)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73195" y="5616891"/>
            <a:ext cx="1962798" cy="97586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STRUKTURA OBITELJI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2178" y="260648"/>
            <a:ext cx="2040756" cy="100597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STUPANJ NAOBRAZBE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 rot="7887293">
            <a:off x="1833067" y="1922203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 rot="1800000">
            <a:off x="2098475" y="4353808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158104" y="4655525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own Arrow 13"/>
          <p:cNvSpPr/>
          <p:nvPr/>
        </p:nvSpPr>
        <p:spPr>
          <a:xfrm rot="19800000">
            <a:off x="6201956" y="4334865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>
          <a:xfrm rot="11700000">
            <a:off x="5237058" y="1508817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67558" y="510818"/>
            <a:ext cx="2040756" cy="75580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ZANIMANJE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88131" y="5301208"/>
            <a:ext cx="1784362" cy="97586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VELIČINA OBITELJI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>
          <a:xfrm rot="9900000">
            <a:off x="3364850" y="1508817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own Arrow 23"/>
          <p:cNvSpPr/>
          <p:nvPr/>
        </p:nvSpPr>
        <p:spPr>
          <a:xfrm rot="14052471">
            <a:off x="6611824" y="1993984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380312" y="1357432"/>
            <a:ext cx="1319723" cy="69774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4447193" y="763633"/>
            <a:ext cx="4462066" cy="1737406"/>
          </a:xfrm>
          <a:prstGeom prst="wedgeRoundRectCallout">
            <a:avLst>
              <a:gd name="adj1" fmla="val -38922"/>
              <a:gd name="adj2" fmla="val 69152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>
              <a:spcBef>
                <a:spcPts val="1800"/>
              </a:spcBef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schemeClr val="tx1"/>
                </a:solidFill>
              </a:rPr>
              <a:t>demografski činitelji su </a:t>
            </a:r>
            <a:r>
              <a:rPr lang="hr-HR" sz="2200" b="1" dirty="0">
                <a:solidFill>
                  <a:srgbClr val="FF0000"/>
                </a:solidFill>
              </a:rPr>
              <a:t>osnovna obilježja populacije koja djeluje poticajno ili ograničavajuće </a:t>
            </a:r>
            <a:r>
              <a:rPr lang="hr-HR" sz="2200" dirty="0">
                <a:solidFill>
                  <a:schemeClr val="tx1"/>
                </a:solidFill>
              </a:rPr>
              <a:t>na zanimanje za turistička putovanja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215050" y="2374271"/>
            <a:ext cx="7669317" cy="2566897"/>
          </a:xfrm>
          <a:prstGeom prst="wedgeRoundRectCallout">
            <a:avLst>
              <a:gd name="adj1" fmla="val -35168"/>
              <a:gd name="adj2" fmla="val -64626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mlade ljude </a:t>
            </a:r>
            <a:r>
              <a:rPr lang="hr-HR" sz="2200" dirty="0">
                <a:solidFill>
                  <a:schemeClr val="tx1"/>
                </a:solidFill>
              </a:rPr>
              <a:t>više zanima upoznavanje novih krajeva i doživljavanje novih iskustava – </a:t>
            </a:r>
            <a:r>
              <a:rPr lang="hr-HR" sz="2200" b="1" dirty="0">
                <a:solidFill>
                  <a:srgbClr val="FF0000"/>
                </a:solidFill>
              </a:rPr>
              <a:t>grupna putovanja</a:t>
            </a:r>
            <a:r>
              <a:rPr lang="hr-HR" sz="2200" b="1" dirty="0">
                <a:solidFill>
                  <a:schemeClr val="tx1"/>
                </a:solidFill>
              </a:rPr>
              <a:t> </a:t>
            </a:r>
            <a:r>
              <a:rPr lang="hr-HR" sz="2200" dirty="0">
                <a:solidFill>
                  <a:schemeClr val="tx1"/>
                </a:solidFill>
              </a:rPr>
              <a:t>su češća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schemeClr val="tx1"/>
                </a:solidFill>
              </a:rPr>
              <a:t>tijekom </a:t>
            </a:r>
            <a:r>
              <a:rPr lang="hr-HR" sz="2200" b="1" dirty="0">
                <a:solidFill>
                  <a:srgbClr val="FF0000"/>
                </a:solidFill>
              </a:rPr>
              <a:t>srednje životne dobi </a:t>
            </a:r>
            <a:r>
              <a:rPr lang="hr-HR" sz="2200" dirty="0">
                <a:solidFill>
                  <a:schemeClr val="tx1"/>
                </a:solidFill>
              </a:rPr>
              <a:t>važniji je komfor – ljudi putuju u </a:t>
            </a:r>
            <a:r>
              <a:rPr lang="hr-HR" sz="2200" b="1" dirty="0">
                <a:solidFill>
                  <a:srgbClr val="FF0000"/>
                </a:solidFill>
              </a:rPr>
              <a:t>obitelji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schemeClr val="tx1"/>
                </a:solidFill>
              </a:rPr>
              <a:t>ili </a:t>
            </a:r>
            <a:r>
              <a:rPr lang="hr-HR" sz="2200" b="1" dirty="0">
                <a:solidFill>
                  <a:srgbClr val="FF0000"/>
                </a:solidFill>
              </a:rPr>
              <a:t>sami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u starijoj dobi </a:t>
            </a:r>
            <a:r>
              <a:rPr lang="hr-HR" sz="2200" dirty="0">
                <a:solidFill>
                  <a:schemeClr val="tx1"/>
                </a:solidFill>
              </a:rPr>
              <a:t>veća želja za </a:t>
            </a:r>
            <a:r>
              <a:rPr lang="hr-HR" sz="2200" b="1" dirty="0">
                <a:solidFill>
                  <a:srgbClr val="FF0000"/>
                </a:solidFill>
              </a:rPr>
              <a:t>grupnim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b="1" dirty="0">
                <a:solidFill>
                  <a:srgbClr val="FF0000"/>
                </a:solidFill>
              </a:rPr>
              <a:t>putovanjima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schemeClr val="tx1"/>
                </a:solidFill>
              </a:rPr>
              <a:t>radi osjećaja sigurnosti i mogućnosti druženja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2879010" y="1556792"/>
            <a:ext cx="6085478" cy="2629481"/>
          </a:xfrm>
          <a:prstGeom prst="wedgeRoundRectCallout">
            <a:avLst>
              <a:gd name="adj1" fmla="val -35168"/>
              <a:gd name="adj2" fmla="val -64626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veći stupanj naobrazbe </a:t>
            </a:r>
            <a:r>
              <a:rPr lang="hr-HR" sz="2200" dirty="0">
                <a:solidFill>
                  <a:schemeClr val="tx1"/>
                </a:solidFill>
              </a:rPr>
              <a:t>povezan je s </a:t>
            </a:r>
            <a:r>
              <a:rPr lang="hr-HR" sz="2200" b="1" dirty="0">
                <a:solidFill>
                  <a:srgbClr val="FF0000"/>
                </a:solidFill>
              </a:rPr>
              <a:t>većom uključenošću u turističke tokove </a:t>
            </a:r>
            <a:r>
              <a:rPr lang="hr-HR" sz="2200" dirty="0" smtClean="0">
                <a:solidFill>
                  <a:schemeClr val="tx1"/>
                </a:solidFill>
              </a:rPr>
              <a:t>– poslovna </a:t>
            </a:r>
            <a:r>
              <a:rPr lang="hr-HR" sz="2200" dirty="0">
                <a:solidFill>
                  <a:schemeClr val="tx1"/>
                </a:solidFill>
              </a:rPr>
              <a:t>i turistička putovanja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schemeClr val="tx1"/>
                </a:solidFill>
              </a:rPr>
              <a:t>u zadnje vrijeme se povećava broj turističkih putovanja </a:t>
            </a:r>
            <a:r>
              <a:rPr lang="hr-HR" sz="2200" b="1" dirty="0">
                <a:solidFill>
                  <a:srgbClr val="FF0000"/>
                </a:solidFill>
              </a:rPr>
              <a:t>osoba s nižom naobrazbom i nižim </a:t>
            </a:r>
            <a:r>
              <a:rPr lang="hr-HR" sz="2200" b="1" dirty="0" smtClean="0">
                <a:solidFill>
                  <a:srgbClr val="FF0000"/>
                </a:solidFill>
              </a:rPr>
              <a:t>prihodima </a:t>
            </a:r>
            <a:r>
              <a:rPr lang="hr-HR" sz="2200" dirty="0" smtClean="0">
                <a:solidFill>
                  <a:schemeClr val="tx1"/>
                </a:solidFill>
              </a:rPr>
              <a:t>(radi povoljnijeg putovanja)</a:t>
            </a:r>
            <a:endParaRPr lang="hr-HR" sz="2200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827584" y="1547997"/>
            <a:ext cx="6085478" cy="1899600"/>
          </a:xfrm>
          <a:prstGeom prst="wedgeRoundRectCallout">
            <a:avLst>
              <a:gd name="adj1" fmla="val 34302"/>
              <a:gd name="adj2" fmla="val -68482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više putuju oni na višim pozicijama </a:t>
            </a:r>
            <a:r>
              <a:rPr lang="hr-HR" sz="2200" dirty="0" smtClean="0">
                <a:solidFill>
                  <a:schemeClr val="tx1"/>
                </a:solidFill>
              </a:rPr>
              <a:t>u poduzeću od onih na nižim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i="1" dirty="0" smtClean="0">
                <a:solidFill>
                  <a:schemeClr val="tx1"/>
                </a:solidFill>
              </a:rPr>
              <a:t>npr. direktor nekog poduzeća češće putuje od radnika istog poduzeća</a:t>
            </a:r>
            <a:endParaRPr lang="hr-HR" sz="2200" i="1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42906" y="3113576"/>
            <a:ext cx="6085478" cy="1899600"/>
            <a:chOff x="1293763" y="3258822"/>
            <a:chExt cx="6085478" cy="1899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ounded Rectangular Callout 29"/>
            <p:cNvSpPr/>
            <p:nvPr/>
          </p:nvSpPr>
          <p:spPr>
            <a:xfrm>
              <a:off x="1293763" y="3258822"/>
              <a:ext cx="6085478" cy="1899600"/>
            </a:xfrm>
            <a:prstGeom prst="wedgeRoundRectCallout">
              <a:avLst>
                <a:gd name="adj1" fmla="val 36643"/>
                <a:gd name="adj2" fmla="val 68425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2000" indent="-252000">
                <a:spcBef>
                  <a:spcPts val="600"/>
                </a:spcBef>
                <a:buFont typeface="Calibri" panose="020F0502020204030204" pitchFamily="34" charset="0"/>
                <a:buChar char="–"/>
              </a:pPr>
              <a:endParaRPr lang="hr-HR" sz="2200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1293763" y="3258822"/>
              <a:ext cx="6085478" cy="1899600"/>
            </a:xfrm>
            <a:prstGeom prst="wedgeRoundRectCallout">
              <a:avLst>
                <a:gd name="adj1" fmla="val 151"/>
                <a:gd name="adj2" fmla="val 86554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2000" indent="-252000">
                <a:spcBef>
                  <a:spcPts val="600"/>
                </a:spcBef>
                <a:buFont typeface="Calibri" panose="020F0502020204030204" pitchFamily="34" charset="0"/>
                <a:buChar char="–"/>
              </a:pPr>
              <a:endParaRPr lang="hr-HR" sz="22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086922" y="3332259"/>
            <a:ext cx="5869455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lvl="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dirty="0"/>
              <a:t>djeca i njihova dob utječu na odluke </a:t>
            </a:r>
          </a:p>
          <a:p>
            <a:pPr marL="252000" lvl="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promjene u obitelji </a:t>
            </a:r>
            <a:r>
              <a:rPr lang="hr-HR" sz="2200" dirty="0"/>
              <a:t>– manji broj djece, veći broj razvoda – brojnije obitelji s jednim roditeljem i veći broj samaca</a:t>
            </a:r>
          </a:p>
        </p:txBody>
      </p:sp>
    </p:spTree>
    <p:extLst>
      <p:ext uri="{BB962C8B-B14F-4D97-AF65-F5344CB8AC3E}">
        <p14:creationId xmlns:p14="http://schemas.microsoft.com/office/powerpoint/2010/main" val="102631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5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5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7" grpId="2" build="allAtOnce" animBg="1"/>
      <p:bldP spid="28" grpId="0" animBg="1"/>
      <p:bldP spid="28" grpId="1" animBg="1"/>
      <p:bldP spid="28" grpId="2" build="allAtOnce" animBg="1"/>
      <p:bldP spid="29" grpId="0" animBg="1"/>
      <p:bldP spid="29" grpId="1" animBg="1"/>
      <p:bldP spid="29" grpId="2" build="allAtOnce" animBg="1"/>
      <p:bldP spid="3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4966" y="2708920"/>
            <a:ext cx="4103480" cy="147735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>
              <a:lnSpc>
                <a:spcPts val="4500"/>
              </a:lnSpc>
            </a:pPr>
            <a:r>
              <a:rPr lang="hr-HR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DEMOGRAFSKI</a:t>
            </a:r>
          </a:p>
          <a:p>
            <a:pPr algn="ctr">
              <a:lnSpc>
                <a:spcPts val="4500"/>
              </a:lnSpc>
            </a:pPr>
            <a:r>
              <a:rPr lang="hr-HR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ČINITELJI POTRAŽNJE</a:t>
            </a:r>
            <a:endParaRPr lang="hr-HR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2365" y="1357432"/>
            <a:ext cx="1319723" cy="69774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304" y="5306235"/>
            <a:ext cx="2357454" cy="1035897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ČINITELJI (religija, rasa…)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73195" y="5616891"/>
            <a:ext cx="1962798" cy="97586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STRUKTURA OBITELJI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2178" y="260648"/>
            <a:ext cx="2040756" cy="100597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STUPANJ NAOBRAZBE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 rot="7887293">
            <a:off x="1833067" y="1922203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 rot="1800000">
            <a:off x="2098475" y="4353808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158104" y="4655525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own Arrow 13"/>
          <p:cNvSpPr/>
          <p:nvPr/>
        </p:nvSpPr>
        <p:spPr>
          <a:xfrm rot="19800000">
            <a:off x="6201956" y="4334865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>
          <a:xfrm rot="11700000">
            <a:off x="5237058" y="1508817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67558" y="510818"/>
            <a:ext cx="2040756" cy="75580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ZANIMANJE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88131" y="5301208"/>
            <a:ext cx="1784362" cy="97586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VELIČINA OBITELJI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>
          <a:xfrm rot="9900000">
            <a:off x="3364850" y="1508817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own Arrow 23"/>
          <p:cNvSpPr/>
          <p:nvPr/>
        </p:nvSpPr>
        <p:spPr>
          <a:xfrm rot="14052471">
            <a:off x="6611824" y="1993984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380312" y="1357432"/>
            <a:ext cx="1319723" cy="69774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51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Demografski činitelji potražnje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 indent="-288000">
              <a:spcBef>
                <a:spcPts val="1800"/>
              </a:spcBef>
            </a:pPr>
            <a:r>
              <a:rPr lang="hr-HR" sz="2400" dirty="0" smtClean="0"/>
              <a:t>demografski činitelji su </a:t>
            </a:r>
            <a:r>
              <a:rPr lang="hr-HR" sz="2400" b="1" dirty="0" smtClean="0">
                <a:solidFill>
                  <a:srgbClr val="FF0000"/>
                </a:solidFill>
              </a:rPr>
              <a:t>osnovna obilježja populacije koja djeluje poticajno ili ograničavajuće</a:t>
            </a:r>
            <a:r>
              <a:rPr lang="hr-HR" sz="2400" dirty="0" smtClean="0"/>
              <a:t> na zanimanje za turistička putovanja</a:t>
            </a:r>
          </a:p>
          <a:p>
            <a:pPr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demografski činitelji su: </a:t>
            </a:r>
            <a:r>
              <a:rPr lang="hr-HR" sz="2400" dirty="0" smtClean="0"/>
              <a:t>dob, spol, veličina i struktura obitelji, zanimanje, stupanj naobrazbe, religija, rasa…</a:t>
            </a:r>
          </a:p>
          <a:p>
            <a:pPr indent="-288000">
              <a:spcBef>
                <a:spcPts val="1800"/>
              </a:spcBef>
              <a:buNone/>
            </a:pPr>
            <a:r>
              <a:rPr lang="hr-HR" sz="2600" b="1" dirty="0" smtClean="0">
                <a:solidFill>
                  <a:srgbClr val="FF0000"/>
                </a:solidFill>
              </a:rPr>
              <a:t>DOB</a:t>
            </a:r>
            <a:endParaRPr lang="hr-HR" sz="2600" dirty="0" smtClean="0">
              <a:solidFill>
                <a:srgbClr val="FF0000"/>
              </a:solidFill>
            </a:endParaRPr>
          </a:p>
          <a:p>
            <a:pPr marL="648000"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mlade ljude </a:t>
            </a:r>
            <a:r>
              <a:rPr lang="hr-HR" dirty="0" smtClean="0"/>
              <a:t>više zanima upoznavanje novih krajeva i doživljavanje novih iskustava – </a:t>
            </a:r>
            <a:r>
              <a:rPr lang="hr-HR" b="1" dirty="0" smtClean="0">
                <a:solidFill>
                  <a:srgbClr val="FF0000"/>
                </a:solidFill>
              </a:rPr>
              <a:t>grupna putovanja </a:t>
            </a:r>
            <a:r>
              <a:rPr lang="hr-HR" dirty="0" smtClean="0"/>
              <a:t>su češća</a:t>
            </a:r>
          </a:p>
          <a:p>
            <a:pPr marL="648000" lvl="1" indent="-288000">
              <a:spcBef>
                <a:spcPts val="600"/>
              </a:spcBef>
            </a:pPr>
            <a:r>
              <a:rPr lang="hr-HR" dirty="0" smtClean="0"/>
              <a:t>tijekom </a:t>
            </a:r>
            <a:r>
              <a:rPr lang="hr-HR" b="1" dirty="0" smtClean="0">
                <a:solidFill>
                  <a:srgbClr val="FF0000"/>
                </a:solidFill>
              </a:rPr>
              <a:t>srednje životne dobi </a:t>
            </a:r>
            <a:r>
              <a:rPr lang="hr-HR" dirty="0" smtClean="0"/>
              <a:t>važniji je </a:t>
            </a:r>
            <a:r>
              <a:rPr lang="hr-HR" b="1" dirty="0" smtClean="0">
                <a:solidFill>
                  <a:srgbClr val="FF0000"/>
                </a:solidFill>
              </a:rPr>
              <a:t>komfor </a:t>
            </a:r>
            <a:r>
              <a:rPr lang="hr-HR" dirty="0" smtClean="0"/>
              <a:t>– ljudi putuju </a:t>
            </a:r>
            <a:r>
              <a:rPr lang="hr-HR" b="1" dirty="0" smtClean="0">
                <a:solidFill>
                  <a:srgbClr val="FF0000"/>
                </a:solidFill>
              </a:rPr>
              <a:t>u obitelji ili sami</a:t>
            </a:r>
          </a:p>
          <a:p>
            <a:pPr marL="648000" lvl="1" indent="-288000">
              <a:spcBef>
                <a:spcPts val="600"/>
              </a:spcBef>
            </a:pPr>
            <a:r>
              <a:rPr lang="hr-HR" dirty="0" smtClean="0"/>
              <a:t>u </a:t>
            </a:r>
            <a:r>
              <a:rPr lang="hr-HR" b="1" dirty="0" smtClean="0">
                <a:solidFill>
                  <a:srgbClr val="FF0000"/>
                </a:solidFill>
              </a:rPr>
              <a:t>starijoj dobi</a:t>
            </a:r>
            <a:r>
              <a:rPr lang="hr-HR" dirty="0" smtClean="0"/>
              <a:t> veća želja za </a:t>
            </a:r>
            <a:r>
              <a:rPr lang="hr-HR" b="1" dirty="0" smtClean="0">
                <a:solidFill>
                  <a:srgbClr val="FF0000"/>
                </a:solidFill>
              </a:rPr>
              <a:t>grupnim putovanjima </a:t>
            </a:r>
            <a:r>
              <a:rPr lang="hr-HR" dirty="0" smtClean="0"/>
              <a:t>radi osjećaja sigurnosti i mogućnosti druženja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Demografski činitelji potražnje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 indent="-288000">
              <a:spcBef>
                <a:spcPts val="1800"/>
              </a:spcBef>
              <a:buNone/>
            </a:pPr>
            <a:r>
              <a:rPr lang="hr-HR" sz="2600" b="1" dirty="0" smtClean="0">
                <a:solidFill>
                  <a:srgbClr val="FF0000"/>
                </a:solidFill>
              </a:rPr>
              <a:t>OBITELJSKI STATUS</a:t>
            </a:r>
          </a:p>
          <a:p>
            <a:pPr marL="612000" lvl="1" indent="-288000">
              <a:spcBef>
                <a:spcPts val="600"/>
              </a:spcBef>
            </a:pPr>
            <a:r>
              <a:rPr lang="hr-HR" dirty="0" smtClean="0"/>
              <a:t>djeca i njihova dob utječu na odluke </a:t>
            </a:r>
          </a:p>
          <a:p>
            <a:pPr marL="612000"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promjene u obitelji </a:t>
            </a:r>
            <a:r>
              <a:rPr lang="hr-HR" dirty="0" smtClean="0"/>
              <a:t>– manji broj djece, veći broj razvoda – brojnije obitelji s jednim roditeljem i veći broj samaca</a:t>
            </a:r>
          </a:p>
          <a:p>
            <a:pPr indent="-288000">
              <a:spcBef>
                <a:spcPts val="1800"/>
              </a:spcBef>
              <a:buNone/>
            </a:pPr>
            <a:r>
              <a:rPr lang="hr-HR" sz="2600" b="1" dirty="0" smtClean="0">
                <a:solidFill>
                  <a:srgbClr val="FF0000"/>
                </a:solidFill>
              </a:rPr>
              <a:t>NAOBRAZBA</a:t>
            </a:r>
            <a:r>
              <a:rPr lang="hr-HR" sz="2400" dirty="0" smtClean="0"/>
              <a:t>	</a:t>
            </a:r>
          </a:p>
          <a:p>
            <a:pPr marL="612000"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veći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stupanj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naobrazbe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povezan je s </a:t>
            </a:r>
            <a:r>
              <a:rPr lang="hr-HR" b="1" dirty="0" smtClean="0">
                <a:solidFill>
                  <a:srgbClr val="FF0000"/>
                </a:solidFill>
              </a:rPr>
              <a:t>većom uključenošću u turističke tokove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i poslovna i turistička putovanja</a:t>
            </a:r>
          </a:p>
          <a:p>
            <a:pPr marL="612000" lvl="1" indent="-288000">
              <a:spcBef>
                <a:spcPts val="600"/>
              </a:spcBef>
            </a:pPr>
            <a:r>
              <a:rPr lang="hr-HR" dirty="0" smtClean="0"/>
              <a:t>u zadnje vrijeme se povećava broj turističkih putovanja osoba s nižom naobrazbom i nižim prihodima</a:t>
            </a:r>
          </a:p>
          <a:p>
            <a:pPr indent="-288000">
              <a:spcBef>
                <a:spcPts val="1800"/>
              </a:spcBef>
              <a:buNone/>
            </a:pPr>
            <a:r>
              <a:rPr lang="hr-HR" sz="2600" b="1" dirty="0" smtClean="0">
                <a:solidFill>
                  <a:srgbClr val="FF0000"/>
                </a:solidFill>
              </a:rPr>
              <a:t>ZANIMANJE</a:t>
            </a:r>
          </a:p>
          <a:p>
            <a:pPr marL="612000"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više putuju</a:t>
            </a:r>
            <a:r>
              <a:rPr lang="hr-HR" b="1" dirty="0" smtClean="0"/>
              <a:t> </a:t>
            </a:r>
            <a:r>
              <a:rPr lang="hr-HR" b="1" dirty="0" smtClean="0">
                <a:solidFill>
                  <a:srgbClr val="FF0000"/>
                </a:solidFill>
              </a:rPr>
              <a:t>oni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na višim pozicijama</a:t>
            </a:r>
            <a:r>
              <a:rPr lang="hr-HR" b="1" dirty="0" smtClean="0"/>
              <a:t> </a:t>
            </a:r>
            <a:r>
              <a:rPr lang="hr-HR" dirty="0" smtClean="0"/>
              <a:t>u poduzeću od onih na nižim</a:t>
            </a:r>
          </a:p>
          <a:p>
            <a:pPr marL="612000" lvl="1" indent="-288000">
              <a:spcBef>
                <a:spcPts val="600"/>
              </a:spcBef>
            </a:pPr>
            <a:r>
              <a:rPr lang="hr-HR" sz="2400" i="1" dirty="0"/>
              <a:t>n</a:t>
            </a:r>
            <a:r>
              <a:rPr lang="hr-HR" sz="2400" i="1" dirty="0" smtClean="0"/>
              <a:t>pr</a:t>
            </a:r>
            <a:r>
              <a:rPr lang="hr-HR" sz="2400" i="1" dirty="0"/>
              <a:t>. direktor nekog poduzeća češće putuje od radnika istog poduzeća</a:t>
            </a:r>
          </a:p>
          <a:p>
            <a:pPr indent="-288000">
              <a:spcBef>
                <a:spcPts val="1800"/>
              </a:spcBef>
            </a:pPr>
            <a:endParaRPr lang="hr-HR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Činitelji turističke potražnje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62" y="548680"/>
            <a:ext cx="9156762" cy="6165304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sz="2200" dirty="0"/>
              <a:t>činitelji turističke potražnje su:</a:t>
            </a:r>
          </a:p>
          <a:p>
            <a:pPr marL="912150" lvl="1" indent="-457200">
              <a:spcBef>
                <a:spcPts val="300"/>
              </a:spcBef>
              <a:buFont typeface="+mj-lt"/>
              <a:buAutoNum type="arabicPeriod"/>
            </a:pPr>
            <a:r>
              <a:rPr lang="hr-HR" sz="2200" b="1" dirty="0">
                <a:solidFill>
                  <a:srgbClr val="FF0000"/>
                </a:solidFill>
              </a:rPr>
              <a:t>ekonomski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činitelji potražnje</a:t>
            </a:r>
          </a:p>
          <a:p>
            <a:pPr marL="912150" lvl="1" indent="-457200">
              <a:spcBef>
                <a:spcPts val="300"/>
              </a:spcBef>
              <a:buFont typeface="+mj-lt"/>
              <a:buAutoNum type="arabicPeriod"/>
            </a:pPr>
            <a:r>
              <a:rPr lang="hr-HR" sz="2200" b="1" dirty="0">
                <a:solidFill>
                  <a:srgbClr val="FF0000"/>
                </a:solidFill>
              </a:rPr>
              <a:t>demografski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činitelji</a:t>
            </a:r>
          </a:p>
          <a:p>
            <a:pPr marL="912150" lvl="1" indent="-457200">
              <a:spcBef>
                <a:spcPts val="300"/>
              </a:spcBef>
              <a:buFont typeface="+mj-lt"/>
              <a:buAutoNum type="arabicPeriod"/>
            </a:pPr>
            <a:r>
              <a:rPr lang="hr-HR" sz="2200" b="1" dirty="0">
                <a:solidFill>
                  <a:srgbClr val="FF0000"/>
                </a:solidFill>
              </a:rPr>
              <a:t>sociokulturni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psihološki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činitelji</a:t>
            </a:r>
          </a:p>
          <a:p>
            <a:pPr marL="912150" lvl="1" indent="-457200">
              <a:spcBef>
                <a:spcPts val="300"/>
              </a:spcBef>
              <a:buFont typeface="+mj-lt"/>
              <a:buAutoNum type="arabicPeriod"/>
            </a:pPr>
            <a:r>
              <a:rPr lang="hr-HR" sz="2200" b="1" dirty="0">
                <a:solidFill>
                  <a:srgbClr val="FF0000"/>
                </a:solidFill>
              </a:rPr>
              <a:t>sociopolitički</a:t>
            </a:r>
            <a:r>
              <a:rPr lang="hr-HR" sz="2200" dirty="0"/>
              <a:t>, </a:t>
            </a:r>
            <a:r>
              <a:rPr lang="hr-HR" sz="2200" b="1" dirty="0">
                <a:solidFill>
                  <a:srgbClr val="FF0000"/>
                </a:solidFill>
              </a:rPr>
              <a:t>geografski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ostali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činitelji</a:t>
            </a:r>
          </a:p>
          <a:p>
            <a:pPr marL="54900" lvl="0" indent="0">
              <a:spcBef>
                <a:spcPts val="1800"/>
              </a:spcBef>
              <a:buNone/>
            </a:pPr>
            <a:r>
              <a:rPr lang="hr-HR" sz="2400" b="1" dirty="0" smtClean="0">
                <a:solidFill>
                  <a:srgbClr val="FF0000"/>
                </a:solidFill>
              </a:rPr>
              <a:t>EKONOMSKI ČINITELJI POTRAŽNJE</a:t>
            </a:r>
          </a:p>
          <a:p>
            <a:pPr marL="432000" indent="-288000">
              <a:spcBef>
                <a:spcPts val="3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visina dohotka i gospodarski rast</a:t>
            </a:r>
          </a:p>
          <a:p>
            <a:pPr lvl="1" indent="-288000">
              <a:spcBef>
                <a:spcPts val="0"/>
              </a:spcBef>
              <a:spcAft>
                <a:spcPts val="300"/>
              </a:spcAft>
            </a:pPr>
            <a:r>
              <a:rPr lang="hr-HR" sz="2000" i="1" dirty="0" smtClean="0">
                <a:solidFill>
                  <a:prstClr val="black"/>
                </a:solidFill>
              </a:rPr>
              <a:t>visina dohotka u razvijenim zemljama omogućuje da 2/3 stanovništva putuje izvan mjesta boravka</a:t>
            </a:r>
          </a:p>
          <a:p>
            <a:pPr marL="432000" indent="-288000">
              <a:spcBef>
                <a:spcPts val="3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troškovi osnovnih životnih potreba</a:t>
            </a:r>
          </a:p>
          <a:p>
            <a:pPr lvl="1" indent="-288000">
              <a:spcBef>
                <a:spcPts val="0"/>
              </a:spcBef>
              <a:spcAft>
                <a:spcPts val="300"/>
              </a:spcAft>
            </a:pPr>
            <a:r>
              <a:rPr lang="hr-HR" sz="2000" i="1" dirty="0">
                <a:solidFill>
                  <a:prstClr val="black"/>
                </a:solidFill>
              </a:rPr>
              <a:t>što su veći troškovi životnih potreba, manje ostaje za putovanja (i suprotno)</a:t>
            </a:r>
          </a:p>
          <a:p>
            <a:pPr marL="432000" indent="-288000">
              <a:spcBef>
                <a:spcPts val="3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cijene turističkih usluga</a:t>
            </a:r>
          </a:p>
          <a:p>
            <a:pPr lvl="1" indent="-288000">
              <a:spcBef>
                <a:spcPts val="0"/>
              </a:spcBef>
              <a:spcAft>
                <a:spcPts val="300"/>
              </a:spcAft>
            </a:pPr>
            <a:r>
              <a:rPr lang="hr-HR" sz="2000" i="1" dirty="0"/>
              <a:t>razina cijena turističkih usluga kao ekonomski činitelj može potaknuti ili obeshrabriti pojedinca na putovanje </a:t>
            </a:r>
            <a:r>
              <a:rPr lang="hr-HR" sz="2000" i="1" dirty="0" smtClean="0"/>
              <a:t>– </a:t>
            </a:r>
            <a:r>
              <a:rPr lang="hr-HR" sz="2000" i="1" dirty="0"/>
              <a:t>npr. Dubrovnik i Hvar slove kao skupe destinacije</a:t>
            </a:r>
          </a:p>
          <a:p>
            <a:pPr marL="432000" indent="-288000">
              <a:spcBef>
                <a:spcPts val="3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osobna mobilnost </a:t>
            </a:r>
            <a:r>
              <a:rPr lang="hr-HR" sz="2000" dirty="0" smtClean="0">
                <a:solidFill>
                  <a:prstClr val="black"/>
                </a:solidFill>
              </a:rPr>
              <a:t>– turisti na putovanje uglavnom idu osobnim automobilom što im omogućuje veću mobilnost</a:t>
            </a:r>
          </a:p>
        </p:txBody>
      </p:sp>
    </p:spTree>
    <p:extLst>
      <p:ext uri="{BB962C8B-B14F-4D97-AF65-F5344CB8AC3E}">
        <p14:creationId xmlns:p14="http://schemas.microsoft.com/office/powerpoint/2010/main" val="382711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Činitelji turističke potražnje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576064"/>
            <a:ext cx="9144000" cy="6281936"/>
          </a:xfrm>
        </p:spPr>
        <p:txBody>
          <a:bodyPr>
            <a:noAutofit/>
          </a:bodyPr>
          <a:lstStyle/>
          <a:p>
            <a:pPr marL="54900" lvl="0" indent="0">
              <a:spcBef>
                <a:spcPts val="1800"/>
              </a:spcBef>
              <a:buNone/>
            </a:pPr>
            <a:r>
              <a:rPr lang="hr-HR" sz="2200" b="1" dirty="0" smtClean="0">
                <a:solidFill>
                  <a:srgbClr val="FF0000"/>
                </a:solidFill>
              </a:rPr>
              <a:t>DEMOGRAFSKI ČINITELJI POTRAŽNJE </a:t>
            </a:r>
            <a:r>
              <a:rPr lang="hr-HR" sz="2200" dirty="0" smtClean="0"/>
              <a:t>– </a:t>
            </a:r>
            <a:r>
              <a:rPr lang="hr-HR" sz="2200" i="1" dirty="0" smtClean="0"/>
              <a:t>osnovni činitelji populacije koji djeluju poticajno ili ograničavajuće na zanimanje za turističku destinaciju</a:t>
            </a:r>
          </a:p>
          <a:p>
            <a:pPr marL="432000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dob i spol</a:t>
            </a:r>
          </a:p>
          <a:p>
            <a:pPr marL="832050" lvl="2" indent="-288000">
              <a:spcBef>
                <a:spcPts val="6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mladi ljudi – češća grupna putovanja (upoznavanje novih krajeva)</a:t>
            </a:r>
          </a:p>
          <a:p>
            <a:pPr marL="832050" lvl="2" indent="-288000">
              <a:spcBef>
                <a:spcPts val="6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srednja životna dob – češće putuju s obitelji ili sami (bitan im je komfor)</a:t>
            </a:r>
          </a:p>
          <a:p>
            <a:pPr marL="832050" lvl="2" indent="-288000">
              <a:spcBef>
                <a:spcPts val="6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stariji ljudi – </a:t>
            </a:r>
            <a:r>
              <a:rPr lang="hr-HR" sz="2200" dirty="0">
                <a:solidFill>
                  <a:prstClr val="black"/>
                </a:solidFill>
              </a:rPr>
              <a:t>č</a:t>
            </a:r>
            <a:r>
              <a:rPr lang="hr-HR" sz="2200" dirty="0" smtClean="0">
                <a:solidFill>
                  <a:prstClr val="black"/>
                </a:solidFill>
              </a:rPr>
              <a:t>ešća grupna putovanja (bitan osjećaj sigurnosti i druženje)</a:t>
            </a:r>
          </a:p>
          <a:p>
            <a:pPr marL="432000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zanimanje i stupanj naobrazbe</a:t>
            </a:r>
          </a:p>
          <a:p>
            <a:pPr marL="832050" lvl="2" indent="-288000">
              <a:spcBef>
                <a:spcPts val="300"/>
              </a:spcBef>
            </a:pPr>
            <a:r>
              <a:rPr lang="hr-HR" sz="2200" dirty="0">
                <a:solidFill>
                  <a:prstClr val="black"/>
                </a:solidFill>
              </a:rPr>
              <a:t>više putuju oni na višim pozicijama u poduzeću od onih na nižim</a:t>
            </a:r>
          </a:p>
          <a:p>
            <a:pPr marL="1289250" lvl="3" indent="-288000">
              <a:spcBef>
                <a:spcPts val="300"/>
              </a:spcBef>
            </a:pPr>
            <a:r>
              <a:rPr lang="hr-HR" sz="2200" dirty="0">
                <a:solidFill>
                  <a:prstClr val="black"/>
                </a:solidFill>
              </a:rPr>
              <a:t>npr. direktor nekog poduzeća češće putuje od radnika istog poduzeća</a:t>
            </a:r>
          </a:p>
          <a:p>
            <a:pPr marL="832050" lvl="2" indent="-288000">
              <a:spcBef>
                <a:spcPts val="3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osobe s većim stupnjem naobrazbe češće putuju</a:t>
            </a:r>
            <a:endParaRPr lang="hr-HR" sz="2200" dirty="0">
              <a:solidFill>
                <a:prstClr val="black"/>
              </a:solidFill>
            </a:endParaRPr>
          </a:p>
          <a:p>
            <a:pPr marL="432000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struktura i veličina obitelji</a:t>
            </a:r>
          </a:p>
          <a:p>
            <a:pPr marL="832050" lvl="2" indent="-288000">
              <a:spcBef>
                <a:spcPts val="300"/>
              </a:spcBef>
            </a:pPr>
            <a:r>
              <a:rPr lang="hr-HR" sz="2200" dirty="0">
                <a:solidFill>
                  <a:prstClr val="black"/>
                </a:solidFill>
              </a:rPr>
              <a:t>djeca i njihova dob utječu na odluke </a:t>
            </a:r>
          </a:p>
          <a:p>
            <a:pPr marL="832050" lvl="2" indent="-288000">
              <a:spcBef>
                <a:spcPts val="300"/>
              </a:spcBef>
            </a:pPr>
            <a:r>
              <a:rPr lang="hr-HR" sz="2200" dirty="0">
                <a:solidFill>
                  <a:prstClr val="black"/>
                </a:solidFill>
              </a:rPr>
              <a:t>promjene u obitelji – manji broj djece, veći broj razvoda – brojnije obitelji s jednim roditeljem i veći broj samaca</a:t>
            </a:r>
          </a:p>
          <a:p>
            <a:pPr marL="432000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ostali činitelji (religija, rasa…)</a:t>
            </a: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339987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74935" y="194615"/>
            <a:ext cx="6397514" cy="13621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>
              <a:lnSpc>
                <a:spcPts val="4500"/>
              </a:lnSpc>
            </a:pPr>
            <a:r>
              <a:rPr lang="hr-HR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SOCIOKULTURNI I PSIHOLOŠKI ČINITELJI POTRAŽNJE</a:t>
            </a:r>
            <a:endParaRPr lang="hr-HR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2636912"/>
            <a:ext cx="2009813" cy="97227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NORME PONAŠANJA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 rot="1587293">
            <a:off x="1477452" y="1772230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077202" y="1772230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>
          <a:xfrm rot="19800000">
            <a:off x="6948264" y="1772230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63887" y="2767480"/>
            <a:ext cx="1819607" cy="71114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874555" y="2636912"/>
            <a:ext cx="3161941" cy="9094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PSIHOLOŠKE </a:t>
            </a:r>
            <a:b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ZNAČAJKE ČOVJEKA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179513" y="3889538"/>
            <a:ext cx="8424936" cy="2851830"/>
          </a:xfrm>
          <a:prstGeom prst="wedgeRoundRectCallout">
            <a:avLst>
              <a:gd name="adj1" fmla="val -36214"/>
              <a:gd name="adj2" fmla="val -64626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norme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schemeClr val="tx1"/>
                </a:solidFill>
              </a:rPr>
              <a:t>su </a:t>
            </a:r>
            <a:r>
              <a:rPr lang="hr-HR" sz="2200" b="1" dirty="0">
                <a:solidFill>
                  <a:srgbClr val="FF0000"/>
                </a:solidFill>
              </a:rPr>
              <a:t>općeprihvaćena vjerovanja i vrijednosti</a:t>
            </a:r>
            <a:r>
              <a:rPr lang="hr-HR" sz="2200" dirty="0">
                <a:solidFill>
                  <a:schemeClr val="tx1"/>
                </a:solidFill>
              </a:rPr>
              <a:t> u kojima smo odgojeni, </a:t>
            </a:r>
            <a:r>
              <a:rPr lang="hr-HR" sz="2200" b="1" dirty="0">
                <a:solidFill>
                  <a:srgbClr val="FF0000"/>
                </a:solidFill>
              </a:rPr>
              <a:t>nesvjesno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schemeClr val="tx1"/>
                </a:solidFill>
              </a:rPr>
              <a:t>ih nosimo u sebi i </a:t>
            </a:r>
            <a:r>
              <a:rPr lang="hr-HR" sz="2200" b="1" dirty="0">
                <a:solidFill>
                  <a:srgbClr val="FF0000"/>
                </a:solidFill>
              </a:rPr>
              <a:t>postupamo u skladu s njima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schemeClr val="tx1"/>
                </a:solidFill>
              </a:rPr>
              <a:t>norme i vrijednosti </a:t>
            </a:r>
            <a:r>
              <a:rPr lang="hr-HR" sz="2200" b="1" dirty="0">
                <a:solidFill>
                  <a:srgbClr val="FF0000"/>
                </a:solidFill>
              </a:rPr>
              <a:t>ovise o kulturi</a:t>
            </a:r>
          </a:p>
          <a:p>
            <a:pPr marL="43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i="1" dirty="0">
                <a:solidFill>
                  <a:schemeClr val="tx1"/>
                </a:solidFill>
              </a:rPr>
              <a:t>npr. općeprihvaćeno vjerovanje je da je </a:t>
            </a:r>
            <a:r>
              <a:rPr lang="hr-HR" sz="2000" i="1" u="sng" dirty="0">
                <a:solidFill>
                  <a:schemeClr val="tx1"/>
                </a:solidFill>
              </a:rPr>
              <a:t>odmor više potreba nego luksuz</a:t>
            </a:r>
            <a:r>
              <a:rPr lang="hr-HR" sz="2000" b="1" i="1" dirty="0">
                <a:solidFill>
                  <a:srgbClr val="FF0000"/>
                </a:solidFill>
              </a:rPr>
              <a:t> </a:t>
            </a:r>
            <a:r>
              <a:rPr lang="hr-HR" sz="2000" i="1" dirty="0">
                <a:solidFill>
                  <a:schemeClr val="tx1"/>
                </a:solidFill>
              </a:rPr>
              <a:t>ili da je </a:t>
            </a:r>
            <a:r>
              <a:rPr lang="hr-HR" sz="2000" i="1" u="sng" dirty="0">
                <a:solidFill>
                  <a:schemeClr val="tx1"/>
                </a:solidFill>
              </a:rPr>
              <a:t>putovanje u inozemstvo simbol ekonomskog i društvenog statusa </a:t>
            </a:r>
            <a:r>
              <a:rPr lang="hr-HR" sz="2000" i="1" dirty="0">
                <a:solidFill>
                  <a:schemeClr val="tx1"/>
                </a:solidFill>
              </a:rPr>
              <a:t>(putovanje u inozemstvo na godišnji odmor ili posjedovanje vikendice na moru kao znak uspjeha u karijeri i životu)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395536" y="3889538"/>
            <a:ext cx="8424936" cy="2851830"/>
          </a:xfrm>
          <a:prstGeom prst="wedgeRoundRectCallout">
            <a:avLst>
              <a:gd name="adj1" fmla="val -4077"/>
              <a:gd name="adj2" fmla="val -67958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vi-VN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</a:t>
            </a:r>
            <a:r>
              <a:rPr lang="vi-VN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ima utjecaj na kretanje turističke ponude i na stvaranje turističke potražnje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vi-VN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neka turistička iskustva su „važnija” od drugih</a:t>
            </a:r>
          </a:p>
          <a:p>
            <a:pPr marL="43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vi-V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npr. pomodno je odlaziti na neka ljetovališta, u određeno doba godine, odlazak na skijanje zimi ili obratno (</a:t>
            </a:r>
            <a:r>
              <a:rPr lang="vi-VN" sz="20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ljeti na skijanje a zimi na ljetovanje u tropske krajeve</a:t>
            </a:r>
            <a:r>
              <a:rPr lang="vi-V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3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vi-V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primjer s modom </a:t>
            </a:r>
            <a:r>
              <a:rPr lang="vi-VN" sz="20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„preplanule” ili „blijede” </a:t>
            </a:r>
            <a:r>
              <a:rPr lang="vi-VN" sz="2000" i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kože</a:t>
            </a:r>
            <a:r>
              <a:rPr lang="hr-HR" sz="2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 prošlosti i danas</a:t>
            </a:r>
            <a:endParaRPr lang="vi-VN" sz="20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179513" y="3889538"/>
            <a:ext cx="8856983" cy="2851830"/>
          </a:xfrm>
          <a:prstGeom prst="wedgeRoundRectCallout">
            <a:avLst>
              <a:gd name="adj1" fmla="val 37477"/>
              <a:gd name="adj2" fmla="val -66126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vi-VN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psihološke značajke pojedinca uvelike utječu na stvaranje određenih turističkih navika 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vi-VN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strah od nepoznatoga </a:t>
            </a:r>
            <a:r>
              <a:rPr lang="vi-VN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ljudi putuju u poznate krajeve kako bi se osjećali </a:t>
            </a:r>
            <a:r>
              <a:rPr lang="vi-VN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sigurnijim</a:t>
            </a:r>
            <a:r>
              <a:rPr lang="hr-HR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dok </a:t>
            </a:r>
            <a:r>
              <a:rPr lang="vi-VN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ljudi </a:t>
            </a:r>
            <a:r>
              <a:rPr lang="vi-VN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koji nemaju </a:t>
            </a:r>
            <a:r>
              <a:rPr lang="vi-VN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putuju </a:t>
            </a:r>
            <a:r>
              <a:rPr lang="vi-VN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„egzotičnije</a:t>
            </a:r>
            <a:r>
              <a:rPr lang="vi-VN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hr-HR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krajeve</a:t>
            </a:r>
            <a:endParaRPr lang="vi-VN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vi-V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npr. </a:t>
            </a:r>
            <a:r>
              <a:rPr lang="vi-VN" sz="20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strah od </a:t>
            </a:r>
            <a:r>
              <a:rPr lang="vi-VN" sz="2000" i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zaraz</a:t>
            </a:r>
            <a:r>
              <a:rPr lang="hr-HR" sz="20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vi-VN" sz="2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neke ljude će spriječiti na odlazak u zemlje s nižom razinom higijenskih standarda, </a:t>
            </a:r>
            <a:r>
              <a:rPr lang="vi-VN" sz="20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strah za sigurnost</a:t>
            </a:r>
            <a:r>
              <a:rPr lang="vi-V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neke ljude će odbiti od odlaska u neku destinaciju, dok će drugima to biti privlačni faktor (</a:t>
            </a:r>
            <a:r>
              <a:rPr lang="vi-VN" sz="20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turizam ratnih zona, nuklearni </a:t>
            </a:r>
            <a:r>
              <a:rPr lang="vi-VN" sz="2000" i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turizam</a:t>
            </a:r>
            <a:r>
              <a:rPr lang="hr-HR" sz="2000" i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svemirski turizam</a:t>
            </a:r>
            <a:r>
              <a:rPr lang="vi-VN" sz="2000" i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vi-VN" sz="2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vi-VN" sz="20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1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5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33" grpId="0" animBg="1"/>
      <p:bldP spid="34" grpId="0" animBg="1"/>
      <p:bldP spid="35" grpId="0" animBg="1"/>
      <p:bldP spid="27" grpId="0" animBg="1"/>
      <p:bldP spid="27" grpId="1" animBg="1"/>
      <p:bldP spid="27" grpId="2" build="allAtOnce" animBg="1"/>
      <p:bldP spid="36" grpId="0" animBg="1"/>
      <p:bldP spid="36" grpId="1" animBg="1"/>
      <p:bldP spid="36" grpId="2" build="allAtOnce" animBg="1"/>
      <p:bldP spid="37" grpId="0" animBg="1"/>
      <p:bldP spid="37" grpId="1" animBg="1"/>
      <p:bldP spid="37" grpId="2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02927" y="1670609"/>
            <a:ext cx="6397514" cy="13621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>
              <a:lnSpc>
                <a:spcPts val="4500"/>
              </a:lnSpc>
            </a:pPr>
            <a:r>
              <a:rPr lang="hr-HR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SOCIOKULTURNI I PSIHOLOŠKI ČINITELJI POTRAŽNJE</a:t>
            </a:r>
            <a:endParaRPr lang="hr-HR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4112906"/>
            <a:ext cx="2009813" cy="97227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NORME PONAŠANJA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 rot="1587293">
            <a:off x="1405444" y="3248224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005194" y="3248224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>
          <a:xfrm rot="19800000">
            <a:off x="6876256" y="3248224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491879" y="4243474"/>
            <a:ext cx="1819607" cy="71114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802547" y="4112906"/>
            <a:ext cx="3161941" cy="9094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PSIHOLOŠKE </a:t>
            </a:r>
            <a:b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ZNAČAJKE ČOVJEKA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2035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Sociokulturni i psihološki činitelji potražnje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NORME PONAŠANJA</a:t>
            </a:r>
          </a:p>
          <a:p>
            <a:pPr indent="-288000">
              <a:spcBef>
                <a:spcPts val="600"/>
              </a:spcBef>
            </a:pPr>
            <a:r>
              <a:rPr lang="hr-HR" sz="2400" dirty="0" smtClean="0"/>
              <a:t>društvene norme, vrijednosti i pravila ponašanja utječu na ponašanje i motivaciju pojedinca</a:t>
            </a:r>
          </a:p>
          <a:p>
            <a:pPr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norme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su </a:t>
            </a:r>
            <a:r>
              <a:rPr lang="hr-HR" sz="2400" b="1" dirty="0" smtClean="0">
                <a:solidFill>
                  <a:srgbClr val="FF0000"/>
                </a:solidFill>
              </a:rPr>
              <a:t>općeprihvaćena vjerovanja i vrijednosti</a:t>
            </a:r>
            <a:r>
              <a:rPr lang="hr-HR" sz="2400" b="1" dirty="0" smtClean="0"/>
              <a:t> </a:t>
            </a:r>
            <a:r>
              <a:rPr lang="hr-HR" sz="2400" dirty="0" smtClean="0"/>
              <a:t>u kojima smo odgojeni, nesvjesno ih nosimo u sebi i postupamo u skladu s njima</a:t>
            </a:r>
          </a:p>
          <a:p>
            <a:pPr indent="-288000">
              <a:spcBef>
                <a:spcPts val="1800"/>
              </a:spcBef>
            </a:pPr>
            <a:r>
              <a:rPr lang="hr-HR" sz="2400" dirty="0" smtClean="0"/>
              <a:t>norme i vrijednosti </a:t>
            </a:r>
            <a:r>
              <a:rPr lang="hr-HR" sz="2400" b="1" dirty="0" smtClean="0">
                <a:solidFill>
                  <a:srgbClr val="FF0000"/>
                </a:solidFill>
              </a:rPr>
              <a:t>ovise o kulturi</a:t>
            </a:r>
          </a:p>
          <a:p>
            <a:pPr lvl="1" indent="-288000">
              <a:spcBef>
                <a:spcPts val="1800"/>
              </a:spcBef>
            </a:pPr>
            <a:r>
              <a:rPr lang="hr-HR" i="1" dirty="0" smtClean="0"/>
              <a:t>npr. općeprihvaćeno vjerovanje je da je </a:t>
            </a:r>
            <a:r>
              <a:rPr lang="hr-HR" b="1" i="1" dirty="0" smtClean="0">
                <a:solidFill>
                  <a:srgbClr val="FF0000"/>
                </a:solidFill>
              </a:rPr>
              <a:t>odmor više potreba nego luksuz</a:t>
            </a:r>
            <a:r>
              <a:rPr lang="hr-HR" i="1" dirty="0" smtClean="0"/>
              <a:t> ili da je </a:t>
            </a:r>
            <a:r>
              <a:rPr lang="hr-HR" b="1" i="1" dirty="0" smtClean="0">
                <a:solidFill>
                  <a:srgbClr val="FF0000"/>
                </a:solidFill>
              </a:rPr>
              <a:t>putovanje u inozemstvo simbol ekonomskog i društvenog statusa</a:t>
            </a:r>
            <a:r>
              <a:rPr lang="hr-HR" i="1" dirty="0" smtClean="0"/>
              <a:t> (putovanje u inozemstvo na godišnji odmor ili posjedovanje vikendice na moru kao znak uspjeha u karijeri i životu)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Sociokulturni i psihološki činitelji potražnje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 marL="5490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MODA</a:t>
            </a:r>
            <a:endParaRPr lang="hr-HR" sz="2400" b="1" dirty="0" smtClean="0">
              <a:solidFill>
                <a:srgbClr val="FF0000"/>
              </a:solidFill>
            </a:endParaRPr>
          </a:p>
          <a:p>
            <a:pPr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moda </a:t>
            </a:r>
            <a:r>
              <a:rPr lang="hr-HR" sz="2400" dirty="0" smtClean="0"/>
              <a:t>ima utjecaj na kretanje turističke ponude i na stvaranje turističke potražnje</a:t>
            </a:r>
          </a:p>
          <a:p>
            <a:pPr indent="-288000">
              <a:spcBef>
                <a:spcPts val="1800"/>
              </a:spcBef>
            </a:pPr>
            <a:r>
              <a:rPr lang="hr-HR" sz="2400" dirty="0" smtClean="0"/>
              <a:t>neka turistička iskustva su „važnija” od drugih</a:t>
            </a:r>
          </a:p>
          <a:p>
            <a:pPr lvl="1" indent="-288000">
              <a:spcBef>
                <a:spcPts val="1800"/>
              </a:spcBef>
            </a:pPr>
            <a:r>
              <a:rPr lang="hr-HR" i="1" dirty="0" smtClean="0"/>
              <a:t>npr. pomodno je odlaziti na neka ljetovališta, u određeno doba godine, odlazak na skijanje zimi ili obratno (</a:t>
            </a:r>
            <a:r>
              <a:rPr lang="hr-HR" i="1" u="sng" dirty="0" smtClean="0"/>
              <a:t>ljeti na skijanje a zimi na ljetovanje u tropske krajeve</a:t>
            </a:r>
            <a:r>
              <a:rPr lang="hr-HR" i="1" dirty="0" smtClean="0"/>
              <a:t>)</a:t>
            </a:r>
          </a:p>
          <a:p>
            <a:pPr lvl="1" indent="-288000">
              <a:spcBef>
                <a:spcPts val="1800"/>
              </a:spcBef>
            </a:pPr>
            <a:r>
              <a:rPr lang="hr-HR" i="1" dirty="0" smtClean="0"/>
              <a:t>primjer s </a:t>
            </a:r>
            <a:r>
              <a:rPr lang="hr-HR" i="1" u="sng" dirty="0" smtClean="0"/>
              <a:t>modom „preplanule” ili „blijede” kože</a:t>
            </a:r>
          </a:p>
          <a:p>
            <a:pPr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promjene u modnim ciklusima </a:t>
            </a:r>
            <a:r>
              <a:rPr lang="hr-HR" sz="2400" dirty="0" smtClean="0"/>
              <a:t>utječu na turistički promet destinacije</a:t>
            </a:r>
          </a:p>
          <a:p>
            <a:pPr lvl="1" indent="-288000">
              <a:spcBef>
                <a:spcPts val="1800"/>
              </a:spcBef>
            </a:pP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415674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5059" y="843665"/>
            <a:ext cx="4330075" cy="1807206"/>
            <a:chOff x="314890" y="764704"/>
            <a:chExt cx="4330075" cy="1933667"/>
          </a:xfrm>
        </p:grpSpPr>
        <p:sp>
          <p:nvSpPr>
            <p:cNvPr id="4" name="Rectangle 3"/>
            <p:cNvSpPr/>
            <p:nvPr/>
          </p:nvSpPr>
          <p:spPr>
            <a:xfrm>
              <a:off x="1058676" y="764704"/>
              <a:ext cx="2842504" cy="576064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TURISTIČKO TRŽIŠTE</a:t>
              </a:r>
              <a:endParaRPr lang="hr-H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33538" y="1854956"/>
              <a:ext cx="1811427" cy="843415"/>
            </a:xfrm>
            <a:prstGeom prst="rect">
              <a:avLst/>
            </a:prstGeom>
            <a:solidFill>
              <a:srgbClr val="00206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sz="2000" b="1" dirty="0" smtClean="0">
                  <a:solidFill>
                    <a:schemeClr val="bg1"/>
                  </a:solidFill>
                </a:rPr>
                <a:t>TURISTIČKA</a:t>
              </a:r>
            </a:p>
            <a:p>
              <a:pPr algn="ctr"/>
              <a:r>
                <a:rPr lang="hr-HR" sz="2400" b="1" dirty="0" smtClean="0">
                  <a:solidFill>
                    <a:srgbClr val="FFC000"/>
                  </a:solidFill>
                </a:rPr>
                <a:t>PONUDA</a:t>
              </a:r>
              <a:endParaRPr lang="hr-HR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890" y="1854956"/>
              <a:ext cx="1811427" cy="843415"/>
            </a:xfrm>
            <a:prstGeom prst="rect">
              <a:avLst/>
            </a:prstGeom>
            <a:solidFill>
              <a:srgbClr val="00206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sz="2000" b="1" dirty="0" smtClean="0">
                  <a:solidFill>
                    <a:schemeClr val="bg1"/>
                  </a:solidFill>
                </a:rPr>
                <a:t>TURISTIČKA</a:t>
              </a:r>
            </a:p>
            <a:p>
              <a:pPr algn="ctr"/>
              <a:r>
                <a:rPr lang="hr-HR" sz="2400" b="1" dirty="0" smtClean="0">
                  <a:solidFill>
                    <a:srgbClr val="FFC000"/>
                  </a:solidFill>
                </a:rPr>
                <a:t>POTRAŽNJA</a:t>
              </a:r>
              <a:endParaRPr lang="hr-HR" sz="20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Elbow Connector 6"/>
            <p:cNvCxnSpPr>
              <a:stCxn id="4" idx="2"/>
              <a:endCxn id="6" idx="0"/>
            </p:cNvCxnSpPr>
            <p:nvPr/>
          </p:nvCxnSpPr>
          <p:spPr>
            <a:xfrm rot="5400000">
              <a:off x="1593172" y="968200"/>
              <a:ext cx="514188" cy="12593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4" idx="2"/>
              <a:endCxn id="5" idx="0"/>
            </p:cNvCxnSpPr>
            <p:nvPr/>
          </p:nvCxnSpPr>
          <p:spPr>
            <a:xfrm rot="16200000" flipH="1">
              <a:off x="2852496" y="968200"/>
              <a:ext cx="514188" cy="12593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ular Callout 8"/>
          <p:cNvSpPr/>
          <p:nvPr/>
        </p:nvSpPr>
        <p:spPr>
          <a:xfrm>
            <a:off x="2184722" y="86024"/>
            <a:ext cx="3925400" cy="676138"/>
          </a:xfrm>
          <a:prstGeom prst="wedgeRoundRectCallout">
            <a:avLst>
              <a:gd name="adj1" fmla="val -3948"/>
              <a:gd name="adj2" fmla="val 7553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36000" bIns="36000" rtlCol="0" anchor="ctr"/>
          <a:lstStyle/>
          <a:p>
            <a:pPr indent="-288000">
              <a:spcBef>
                <a:spcPts val="1500"/>
              </a:spcBef>
            </a:pPr>
            <a:r>
              <a:rPr lang="hr-HR" dirty="0">
                <a:solidFill>
                  <a:schemeClr val="tx1"/>
                </a:solidFill>
              </a:rPr>
              <a:t>skup odnosa </a:t>
            </a:r>
            <a:r>
              <a:rPr lang="hr-HR" b="1" dirty="0">
                <a:solidFill>
                  <a:srgbClr val="FF0000"/>
                </a:solidFill>
              </a:rPr>
              <a:t>ponude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i </a:t>
            </a:r>
            <a:r>
              <a:rPr lang="hr-HR" b="1" dirty="0">
                <a:solidFill>
                  <a:srgbClr val="FF0000"/>
                </a:solidFill>
              </a:rPr>
              <a:t>potražnje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koji nastaju </a:t>
            </a:r>
            <a:r>
              <a:rPr lang="hr-HR" u="sng" dirty="0">
                <a:solidFill>
                  <a:schemeClr val="tx1"/>
                </a:solidFill>
              </a:rPr>
              <a:t>radi podmirenja potreba turista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365705" y="2805436"/>
            <a:ext cx="1868009" cy="916465"/>
          </a:xfrm>
          <a:prstGeom prst="wedgeRoundRectCallout">
            <a:avLst>
              <a:gd name="adj1" fmla="val -3433"/>
              <a:gd name="adj2" fmla="val -820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36000" bIns="36000" rtlCol="0" anchor="ctr"/>
          <a:lstStyle/>
          <a:p>
            <a:pPr indent="-288000" algn="ctr">
              <a:spcBef>
                <a:spcPts val="1500"/>
              </a:spcBef>
            </a:pPr>
            <a:r>
              <a:rPr lang="hr-HR" dirty="0" smtClean="0">
                <a:solidFill>
                  <a:schemeClr val="tx1"/>
                </a:solidFill>
              </a:rPr>
              <a:t>obuhvaća </a:t>
            </a:r>
            <a:r>
              <a:rPr lang="hr-HR" b="1" dirty="0" smtClean="0">
                <a:solidFill>
                  <a:srgbClr val="FF0000"/>
                </a:solidFill>
              </a:rPr>
              <a:t>potencijalne turiste potrošače</a:t>
            </a:r>
            <a:endParaRPr lang="hr-HR" b="1" u="sng" dirty="0">
              <a:solidFill>
                <a:srgbClr val="FF0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680228" y="2805436"/>
            <a:ext cx="1934906" cy="916465"/>
          </a:xfrm>
          <a:prstGeom prst="wedgeRoundRectCallout">
            <a:avLst>
              <a:gd name="adj1" fmla="val 4394"/>
              <a:gd name="adj2" fmla="val -8325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36000" bIns="36000" rtlCol="0" anchor="ctr"/>
          <a:lstStyle/>
          <a:p>
            <a:pPr indent="-288000" algn="ctr">
              <a:spcBef>
                <a:spcPts val="1500"/>
              </a:spcBef>
            </a:pPr>
            <a:r>
              <a:rPr lang="hr-HR" dirty="0" smtClean="0">
                <a:solidFill>
                  <a:schemeClr val="tx1"/>
                </a:solidFill>
              </a:rPr>
              <a:t>obuhvaća svu </a:t>
            </a:r>
            <a:r>
              <a:rPr lang="hr-HR" b="1" dirty="0" smtClean="0">
                <a:solidFill>
                  <a:srgbClr val="FF0000"/>
                </a:solidFill>
              </a:rPr>
              <a:t>robu i usluge što se nude turistima</a:t>
            </a:r>
            <a:endParaRPr lang="hr-HR" b="1" u="sng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2249" y="3885556"/>
            <a:ext cx="1497047" cy="63367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EMITIVNA </a:t>
            </a:r>
          </a:p>
          <a:p>
            <a:pPr algn="ctr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PODRUČJA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60897" y="3885556"/>
            <a:ext cx="1497047" cy="6336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RECEPTIVNA</a:t>
            </a:r>
          </a:p>
          <a:p>
            <a:pPr algn="ctr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PODRUČJA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3830409" y="1863952"/>
            <a:ext cx="1239376" cy="730422"/>
          </a:xfrm>
          <a:prstGeom prst="leftRightArrow">
            <a:avLst>
              <a:gd name="adj1" fmla="val 63227"/>
              <a:gd name="adj2" fmla="val 432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200" b="1" dirty="0" smtClean="0"/>
              <a:t>GEO. UDALJENI</a:t>
            </a:r>
            <a:endParaRPr lang="hr-HR" sz="12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285058" y="2256742"/>
            <a:ext cx="1723026" cy="4411834"/>
            <a:chOff x="2285058" y="2256742"/>
            <a:chExt cx="1723026" cy="4411834"/>
          </a:xfrm>
        </p:grpSpPr>
        <p:sp>
          <p:nvSpPr>
            <p:cNvPr id="15" name="Rectangle 14"/>
            <p:cNvSpPr/>
            <p:nvPr/>
          </p:nvSpPr>
          <p:spPr>
            <a:xfrm>
              <a:off x="2328232" y="4704674"/>
              <a:ext cx="1679852" cy="377986"/>
            </a:xfrm>
            <a:prstGeom prst="rect">
              <a:avLst/>
            </a:prstGeom>
            <a:solidFill>
              <a:srgbClr val="5CB40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ELASTIČNA</a:t>
              </a:r>
              <a:endParaRPr lang="hr-H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8232" y="5175575"/>
              <a:ext cx="1679852" cy="377986"/>
            </a:xfrm>
            <a:prstGeom prst="rect">
              <a:avLst/>
            </a:prstGeom>
            <a:solidFill>
              <a:srgbClr val="5CB40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MOBILNA</a:t>
              </a:r>
              <a:endParaRPr lang="hr-H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8232" y="5646476"/>
              <a:ext cx="1679852" cy="377986"/>
            </a:xfrm>
            <a:prstGeom prst="rect">
              <a:avLst/>
            </a:prstGeom>
            <a:solidFill>
              <a:srgbClr val="5CB40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HETEROGENA</a:t>
              </a:r>
              <a:endParaRPr lang="hr-H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8232" y="6117376"/>
              <a:ext cx="1679852" cy="551200"/>
            </a:xfrm>
            <a:prstGeom prst="rect">
              <a:avLst/>
            </a:prstGeom>
            <a:solidFill>
              <a:srgbClr val="5CB40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ts val="1800"/>
                </a:lnSpc>
              </a:pPr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SEZONSKOG </a:t>
              </a:r>
            </a:p>
            <a:p>
              <a:pPr algn="ctr">
                <a:lnSpc>
                  <a:spcPts val="1800"/>
                </a:lnSpc>
              </a:pPr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KARATERA</a:t>
              </a:r>
              <a:endParaRPr lang="hr-H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Elbow Connector 18"/>
            <p:cNvCxnSpPr>
              <a:stCxn id="6" idx="1"/>
              <a:endCxn id="15" idx="1"/>
            </p:cNvCxnSpPr>
            <p:nvPr/>
          </p:nvCxnSpPr>
          <p:spPr>
            <a:xfrm rot="10800000" flipH="1" flipV="1">
              <a:off x="2285058" y="2256743"/>
              <a:ext cx="43173" cy="2636924"/>
            </a:xfrm>
            <a:prstGeom prst="bentConnector3">
              <a:avLst>
                <a:gd name="adj1" fmla="val -52949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6" idx="1"/>
              <a:endCxn id="16" idx="1"/>
            </p:cNvCxnSpPr>
            <p:nvPr/>
          </p:nvCxnSpPr>
          <p:spPr>
            <a:xfrm rot="10800000" flipH="1" flipV="1">
              <a:off x="2285058" y="2256742"/>
              <a:ext cx="43173" cy="3107825"/>
            </a:xfrm>
            <a:prstGeom prst="bentConnector3">
              <a:avLst>
                <a:gd name="adj1" fmla="val -52949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6" idx="1"/>
              <a:endCxn id="17" idx="1"/>
            </p:cNvCxnSpPr>
            <p:nvPr/>
          </p:nvCxnSpPr>
          <p:spPr>
            <a:xfrm rot="10800000" flipH="1" flipV="1">
              <a:off x="2285058" y="2256743"/>
              <a:ext cx="43173" cy="3578726"/>
            </a:xfrm>
            <a:prstGeom prst="bentConnector3">
              <a:avLst>
                <a:gd name="adj1" fmla="val -52949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" idx="1"/>
              <a:endCxn id="18" idx="1"/>
            </p:cNvCxnSpPr>
            <p:nvPr/>
          </p:nvCxnSpPr>
          <p:spPr>
            <a:xfrm rot="10800000" flipH="1" flipV="1">
              <a:off x="2285058" y="2256742"/>
              <a:ext cx="43173" cy="4136233"/>
            </a:xfrm>
            <a:prstGeom prst="bentConnector3">
              <a:avLst>
                <a:gd name="adj1" fmla="val -52949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894493" y="2256743"/>
            <a:ext cx="1720641" cy="4411833"/>
            <a:chOff x="4894493" y="2256743"/>
            <a:chExt cx="1720641" cy="4411833"/>
          </a:xfrm>
        </p:grpSpPr>
        <p:sp>
          <p:nvSpPr>
            <p:cNvPr id="23" name="Rectangle 22"/>
            <p:cNvSpPr/>
            <p:nvPr/>
          </p:nvSpPr>
          <p:spPr>
            <a:xfrm>
              <a:off x="4894493" y="4704674"/>
              <a:ext cx="1679852" cy="3779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NEELASTIČNA</a:t>
              </a:r>
              <a:endParaRPr lang="hr-H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94493" y="5175575"/>
              <a:ext cx="1679852" cy="3779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STATIČNA</a:t>
              </a:r>
              <a:endParaRPr lang="hr-H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94493" y="5646476"/>
              <a:ext cx="1679852" cy="3779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HOMOGENA</a:t>
              </a:r>
              <a:endParaRPr lang="hr-H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94493" y="6117376"/>
              <a:ext cx="1679852" cy="551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ts val="1800"/>
                </a:lnSpc>
              </a:pPr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NESEZONSKOG </a:t>
              </a:r>
            </a:p>
            <a:p>
              <a:pPr algn="ctr">
                <a:lnSpc>
                  <a:spcPts val="1800"/>
                </a:lnSpc>
              </a:pPr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KARATERA</a:t>
              </a:r>
              <a:endParaRPr lang="hr-H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Elbow Connector 26"/>
            <p:cNvCxnSpPr>
              <a:stCxn id="5" idx="3"/>
              <a:endCxn id="23" idx="3"/>
            </p:cNvCxnSpPr>
            <p:nvPr/>
          </p:nvCxnSpPr>
          <p:spPr>
            <a:xfrm flipH="1">
              <a:off x="6574345" y="2256743"/>
              <a:ext cx="40789" cy="2636924"/>
            </a:xfrm>
            <a:prstGeom prst="bentConnector3">
              <a:avLst>
                <a:gd name="adj1" fmla="val -56044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5" idx="3"/>
              <a:endCxn id="24" idx="3"/>
            </p:cNvCxnSpPr>
            <p:nvPr/>
          </p:nvCxnSpPr>
          <p:spPr>
            <a:xfrm flipH="1">
              <a:off x="6574345" y="2256743"/>
              <a:ext cx="40789" cy="3107825"/>
            </a:xfrm>
            <a:prstGeom prst="bentConnector3">
              <a:avLst>
                <a:gd name="adj1" fmla="val -56044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5" idx="3"/>
              <a:endCxn id="25" idx="3"/>
            </p:cNvCxnSpPr>
            <p:nvPr/>
          </p:nvCxnSpPr>
          <p:spPr>
            <a:xfrm flipH="1">
              <a:off x="6574345" y="2256743"/>
              <a:ext cx="40789" cy="3578726"/>
            </a:xfrm>
            <a:prstGeom prst="bentConnector3">
              <a:avLst>
                <a:gd name="adj1" fmla="val -56044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5" idx="3"/>
              <a:endCxn id="26" idx="3"/>
            </p:cNvCxnSpPr>
            <p:nvPr/>
          </p:nvCxnSpPr>
          <p:spPr>
            <a:xfrm flipH="1">
              <a:off x="6574345" y="2256743"/>
              <a:ext cx="40789" cy="4136233"/>
            </a:xfrm>
            <a:prstGeom prst="bentConnector3">
              <a:avLst>
                <a:gd name="adj1" fmla="val -56044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2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Sociokulturni i psihološki činitelji potražnje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 marL="5490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PSIHOLOŠKE ZNAČAJKE ČOVJEKA</a:t>
            </a:r>
          </a:p>
          <a:p>
            <a:pPr indent="-288000">
              <a:spcBef>
                <a:spcPts val="600"/>
              </a:spcBef>
            </a:pPr>
            <a:r>
              <a:rPr lang="hr-HR" sz="2400" dirty="0" smtClean="0"/>
              <a:t>psihološke značajke pojedinca uvelike utječu na stvaranje određenih turističkih navika </a:t>
            </a:r>
          </a:p>
          <a:p>
            <a:pPr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strah od nepoznatoga </a:t>
            </a:r>
            <a:r>
              <a:rPr lang="hr-HR" sz="2400" dirty="0" smtClean="0"/>
              <a:t>– ljudi putuju u poznate krajeve kako bi se osjećali sigurnijim</a:t>
            </a:r>
          </a:p>
          <a:p>
            <a:pPr indent="-288000">
              <a:spcBef>
                <a:spcPts val="1800"/>
              </a:spcBef>
            </a:pPr>
            <a:r>
              <a:rPr lang="hr-HR" sz="2400" dirty="0" smtClean="0"/>
              <a:t>ljudi koji nemaju strah od nepoznatog putuju u „egzotičnije” destinacije</a:t>
            </a:r>
          </a:p>
          <a:p>
            <a:pPr lvl="1" indent="-288000">
              <a:spcBef>
                <a:spcPts val="1800"/>
              </a:spcBef>
            </a:pPr>
            <a:r>
              <a:rPr lang="hr-HR" i="1" dirty="0" smtClean="0"/>
              <a:t>npr. </a:t>
            </a:r>
            <a:r>
              <a:rPr lang="hr-HR" i="1" u="sng" dirty="0" smtClean="0"/>
              <a:t>strah od zaraze</a:t>
            </a:r>
            <a:r>
              <a:rPr lang="hr-HR" i="1" dirty="0" smtClean="0"/>
              <a:t> neke ljude će spriječiti na odlazak u zemlje s nižom razinom higijenskih standarda, </a:t>
            </a:r>
            <a:r>
              <a:rPr lang="hr-HR" i="1" u="sng" dirty="0" smtClean="0"/>
              <a:t>strah za sigurnost</a:t>
            </a:r>
            <a:r>
              <a:rPr lang="hr-HR" i="1" dirty="0" smtClean="0"/>
              <a:t> neke ljude će odbiti od odlaska u neku destinaciju, dok će drugima to biti privlačni faktor (turizam ratnih zona, nuklearni turizam, svemirski turizam…) </a:t>
            </a:r>
          </a:p>
        </p:txBody>
      </p:sp>
    </p:spTree>
    <p:extLst>
      <p:ext uri="{BB962C8B-B14F-4D97-AF65-F5344CB8AC3E}">
        <p14:creationId xmlns:p14="http://schemas.microsoft.com/office/powerpoint/2010/main" val="232727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Činitelji turističke potražnje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80512" cy="6165304"/>
          </a:xfrm>
        </p:spPr>
        <p:txBody>
          <a:bodyPr>
            <a:noAutofit/>
          </a:bodyPr>
          <a:lstStyle/>
          <a:p>
            <a:pPr marL="54900" lvl="0" indent="0">
              <a:spcBef>
                <a:spcPts val="1800"/>
              </a:spcBef>
              <a:buNone/>
            </a:pPr>
            <a:r>
              <a:rPr lang="hr-HR" sz="2400" b="1" dirty="0" smtClean="0">
                <a:solidFill>
                  <a:srgbClr val="FF0000"/>
                </a:solidFill>
              </a:rPr>
              <a:t>SOCIOKULTURNI I PSIHOLOŠKI ČINITELJI </a:t>
            </a:r>
            <a:r>
              <a:rPr lang="hr-HR" sz="2400" b="1" dirty="0">
                <a:solidFill>
                  <a:srgbClr val="FF0000"/>
                </a:solidFill>
              </a:rPr>
              <a:t>POTRAŽNJE</a:t>
            </a:r>
          </a:p>
          <a:p>
            <a:pPr marL="288000" indent="-216000">
              <a:spcBef>
                <a:spcPts val="3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norme ponašanja</a:t>
            </a:r>
          </a:p>
          <a:p>
            <a:pPr marL="576000" lvl="1" indent="-216000">
              <a:spcBef>
                <a:spcPts val="300"/>
              </a:spcBef>
            </a:pPr>
            <a:r>
              <a:rPr lang="hr-HR" sz="2000" dirty="0">
                <a:solidFill>
                  <a:prstClr val="black"/>
                </a:solidFill>
              </a:rPr>
              <a:t>norme su općeprihvaćena vjerovanja i vrijednosti u kojima smo odgojeni, nesvjesno ih nosimo u sebi i postupamo u skladu s </a:t>
            </a:r>
            <a:r>
              <a:rPr lang="hr-HR" sz="2000" dirty="0" smtClean="0">
                <a:solidFill>
                  <a:prstClr val="black"/>
                </a:solidFill>
              </a:rPr>
              <a:t>njima</a:t>
            </a:r>
          </a:p>
          <a:p>
            <a:pPr marL="576000" lvl="1" indent="-216000">
              <a:spcBef>
                <a:spcPts val="300"/>
              </a:spcBef>
            </a:pPr>
            <a:r>
              <a:rPr lang="hr-HR" sz="2000" dirty="0" smtClean="0">
                <a:solidFill>
                  <a:prstClr val="black"/>
                </a:solidFill>
              </a:rPr>
              <a:t>norme i ponašanje ovise o kulturi – </a:t>
            </a:r>
            <a:r>
              <a:rPr lang="hr-HR" sz="2000" i="1" dirty="0" smtClean="0">
                <a:solidFill>
                  <a:prstClr val="black"/>
                </a:solidFill>
              </a:rPr>
              <a:t>npr. odmor kao potreba a ne luksuz, putovanje u inozemstvo kao znak bogatstva i uspjeha…</a:t>
            </a:r>
            <a:endParaRPr lang="hr-HR" sz="2000" i="1" dirty="0">
              <a:solidFill>
                <a:prstClr val="black"/>
              </a:solidFill>
            </a:endParaRPr>
          </a:p>
          <a:p>
            <a:pPr marL="288000" indent="-216000">
              <a:spcBef>
                <a:spcPts val="18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moda</a:t>
            </a:r>
          </a:p>
          <a:p>
            <a:pPr marL="576000" lvl="1" indent="-216000">
              <a:spcBef>
                <a:spcPts val="300"/>
              </a:spcBef>
            </a:pPr>
            <a:r>
              <a:rPr lang="hr-HR" sz="2000" dirty="0">
                <a:solidFill>
                  <a:prstClr val="black"/>
                </a:solidFill>
              </a:rPr>
              <a:t>moda ima utjecaj na kretanje turističke ponude i na stvaranje turističke </a:t>
            </a:r>
            <a:r>
              <a:rPr lang="hr-HR" sz="2000" dirty="0" smtClean="0">
                <a:solidFill>
                  <a:prstClr val="black"/>
                </a:solidFill>
              </a:rPr>
              <a:t>potražnje</a:t>
            </a:r>
          </a:p>
          <a:p>
            <a:pPr marL="576000" lvl="1" indent="-216000">
              <a:spcBef>
                <a:spcPts val="300"/>
              </a:spcBef>
            </a:pPr>
            <a:r>
              <a:rPr lang="hr-HR" sz="2000" i="1" dirty="0" smtClean="0">
                <a:solidFill>
                  <a:prstClr val="black"/>
                </a:solidFill>
              </a:rPr>
              <a:t>npr. moda „preplanule” ili „blijede” kože ili putovanja u određena ljetovališta/zimovališta</a:t>
            </a:r>
            <a:endParaRPr lang="hr-HR" sz="2000" i="1" dirty="0">
              <a:solidFill>
                <a:prstClr val="black"/>
              </a:solidFill>
            </a:endParaRPr>
          </a:p>
          <a:p>
            <a:pPr marL="288000" indent="-216000">
              <a:spcBef>
                <a:spcPts val="18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psihološke značajke čovjeka</a:t>
            </a:r>
          </a:p>
          <a:p>
            <a:pPr marL="576000" lvl="1" indent="-216000">
              <a:spcBef>
                <a:spcPts val="3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strah od nepoznatoga </a:t>
            </a:r>
            <a:r>
              <a:rPr lang="hr-HR" sz="2000" dirty="0">
                <a:solidFill>
                  <a:prstClr val="black"/>
                </a:solidFill>
              </a:rPr>
              <a:t>– ljudi putuju u poznate krajeve </a:t>
            </a:r>
            <a:r>
              <a:rPr lang="hr-HR" sz="2000" dirty="0" smtClean="0">
                <a:solidFill>
                  <a:prstClr val="black"/>
                </a:solidFill>
              </a:rPr>
              <a:t>radi osjećaja sigurnosti - </a:t>
            </a:r>
            <a:r>
              <a:rPr lang="hr-HR" sz="2000" i="1" dirty="0" smtClean="0">
                <a:solidFill>
                  <a:prstClr val="black"/>
                </a:solidFill>
              </a:rPr>
              <a:t>npr. strah od letenja, zaraze…</a:t>
            </a:r>
          </a:p>
          <a:p>
            <a:pPr marL="576000" lvl="1" indent="-216000">
              <a:spcBef>
                <a:spcPts val="3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nesigurnost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>
                <a:solidFill>
                  <a:prstClr val="black"/>
                </a:solidFill>
              </a:rPr>
              <a:t>kao privlačni faktor – </a:t>
            </a:r>
            <a:r>
              <a:rPr lang="hr-HR" sz="2000" i="1" dirty="0" smtClean="0">
                <a:solidFill>
                  <a:prstClr val="black"/>
                </a:solidFill>
              </a:rPr>
              <a:t>npr. nuklearni turizam, turizam ratnih zona…</a:t>
            </a:r>
            <a:endParaRPr lang="hr-HR" sz="2000" i="1" dirty="0">
              <a:solidFill>
                <a:prstClr val="black"/>
              </a:solidFill>
            </a:endParaRPr>
          </a:p>
          <a:p>
            <a:pPr marL="54900" indent="0">
              <a:spcBef>
                <a:spcPts val="600"/>
              </a:spcBef>
              <a:buNone/>
            </a:pPr>
            <a:endParaRPr lang="hr-HR" sz="2200" dirty="0"/>
          </a:p>
          <a:p>
            <a:pPr marL="512100" indent="-457200">
              <a:spcBef>
                <a:spcPts val="600"/>
              </a:spcBef>
              <a:buFont typeface="+mj-lt"/>
              <a:buAutoNum type="arabicPeriod"/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103448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74935" y="2564904"/>
            <a:ext cx="6397514" cy="128323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>
              <a:lnSpc>
                <a:spcPts val="4500"/>
              </a:lnSpc>
            </a:pPr>
            <a:r>
              <a:rPr lang="hr-HR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SOCIOPOLITIČKI, GEOGRAFSKI I OSTALI ČINITELJI POTRAŽNJE</a:t>
            </a:r>
            <a:endParaRPr lang="hr-HR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65810" y="284756"/>
            <a:ext cx="1630824" cy="97227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PRAVO NA ODMOR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 rot="8623479">
            <a:off x="1938702" y="1401385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 rot="12600000">
            <a:off x="6491512" y="1398951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>
          <a:xfrm rot="19800000">
            <a:off x="6949151" y="4147910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555077" y="313089"/>
            <a:ext cx="2844311" cy="94652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PRAVO NA SLOBODU KRETANJA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46077" y="5161375"/>
            <a:ext cx="1785323" cy="1000358"/>
          </a:xfrm>
          <a:prstGeom prst="roundRect">
            <a:avLst/>
          </a:prstGeom>
          <a:solidFill>
            <a:srgbClr val="5CB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KLIMATSKE PRILIKE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89250" y="5277022"/>
            <a:ext cx="2566925" cy="1394075"/>
          </a:xfrm>
          <a:prstGeom prst="roundRect">
            <a:avLst/>
          </a:prstGeom>
          <a:solidFill>
            <a:srgbClr val="5CB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VELIČINA NASELJA I STUPANJ URBANIZIRANOSTI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476223" y="4293096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4305" y="5013176"/>
            <a:ext cx="2733519" cy="135687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SREDSTVA STVARANJA JAVNOG MNIJENJA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15"/>
          <p:cNvSpPr/>
          <p:nvPr/>
        </p:nvSpPr>
        <p:spPr>
          <a:xfrm rot="1800000">
            <a:off x="1764575" y="4078242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1064" y="2617862"/>
            <a:ext cx="3022944" cy="530261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4722693" y="2617862"/>
            <a:ext cx="2316834" cy="530261"/>
          </a:xfrm>
          <a:prstGeom prst="rect">
            <a:avLst/>
          </a:prstGeom>
          <a:noFill/>
          <a:ln w="101600">
            <a:solidFill>
              <a:srgbClr val="5CB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/>
          <p:cNvSpPr/>
          <p:nvPr/>
        </p:nvSpPr>
        <p:spPr>
          <a:xfrm>
            <a:off x="1883062" y="3235382"/>
            <a:ext cx="3035647" cy="530261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776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33" grpId="0" animBg="1"/>
      <p:bldP spid="34" grpId="0" animBg="1"/>
      <p:bldP spid="35" grpId="0" animBg="1"/>
      <p:bldP spid="13" grpId="0" animBg="1"/>
      <p:bldP spid="14" grpId="0" animBg="1"/>
      <p:bldP spid="15" grpId="0" animBg="1"/>
      <p:bldP spid="16" grpId="0" animBg="1"/>
      <p:bldP spid="2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400" dirty="0" smtClean="0"/>
              <a:t>Sociopolitički, geografski i ostali činitelji potražnje</a:t>
            </a:r>
            <a:endParaRPr lang="hr-HR" sz="3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165304"/>
          </a:xfrm>
        </p:spPr>
        <p:txBody>
          <a:bodyPr>
            <a:normAutofit/>
          </a:bodyPr>
          <a:lstStyle/>
          <a:p>
            <a:pPr marL="5490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PRAVO NA ODMOR I SLOBODU KRETANJA</a:t>
            </a:r>
          </a:p>
          <a:p>
            <a:pPr indent="-288000">
              <a:spcBef>
                <a:spcPts val="600"/>
              </a:spcBef>
            </a:pPr>
            <a:r>
              <a:rPr lang="hr-HR" sz="2400" dirty="0" smtClean="0"/>
              <a:t>temeljno ljudsko pravo </a:t>
            </a:r>
            <a:r>
              <a:rPr lang="hr-HR" sz="2200" i="1" dirty="0" smtClean="0"/>
              <a:t>(Opća deklaracija o pravim čovjeka i građanina)</a:t>
            </a:r>
          </a:p>
          <a:p>
            <a:pPr indent="-288000">
              <a:spcBef>
                <a:spcPts val="600"/>
              </a:spcBef>
            </a:pPr>
            <a:r>
              <a:rPr lang="hr-HR" sz="2400" dirty="0" smtClean="0"/>
              <a:t>svako društvo treba osigurati svojim građanima </a:t>
            </a:r>
            <a:r>
              <a:rPr lang="hr-HR" sz="2400" b="1" dirty="0" smtClean="0">
                <a:solidFill>
                  <a:srgbClr val="FF0000"/>
                </a:solidFill>
              </a:rPr>
              <a:t>slobodno vrijeme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pravo na odmor</a:t>
            </a:r>
          </a:p>
          <a:p>
            <a:pPr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smanjenje broja radnih sati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tjedno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sa 70 na 40 sati (prava radnika) – utjecalo je na </a:t>
            </a:r>
            <a:r>
              <a:rPr lang="hr-HR" sz="2400" b="1" dirty="0" smtClean="0">
                <a:solidFill>
                  <a:srgbClr val="FF0000"/>
                </a:solidFill>
              </a:rPr>
              <a:t>izletnička (vikend) kretanja</a:t>
            </a:r>
          </a:p>
          <a:p>
            <a:pPr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psihološki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fiziološka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potreba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čovjeka za odmorom</a:t>
            </a:r>
          </a:p>
          <a:p>
            <a:pPr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socijalni turizam </a:t>
            </a:r>
            <a:r>
              <a:rPr lang="hr-HR" sz="2400" dirty="0" smtClean="0"/>
              <a:t>– dio troškova plaćaju zaposlenici, a dio država ili organizacija u kojoj rade</a:t>
            </a:r>
          </a:p>
          <a:p>
            <a:pPr marL="54900" indent="0">
              <a:spcBef>
                <a:spcPts val="30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KLIMATSKE PRILIKE</a:t>
            </a:r>
          </a:p>
          <a:p>
            <a:pPr indent="-288000">
              <a:spcBef>
                <a:spcPts val="600"/>
              </a:spcBef>
            </a:pPr>
            <a:r>
              <a:rPr lang="hr-HR" sz="2400" dirty="0" smtClean="0"/>
              <a:t>na odabir turističke destinacije utječe i </a:t>
            </a:r>
            <a:r>
              <a:rPr lang="hr-HR" sz="2400" b="1" dirty="0" smtClean="0">
                <a:solidFill>
                  <a:srgbClr val="FF0000"/>
                </a:solidFill>
              </a:rPr>
              <a:t>klima u kojoj ljudi žive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turisti iz hladnijih krajeve Europe putuju na topli Mediteran, iz hladnijih krajeva SAD-a putuju na jug SAD-a – Florida i Kalifornija</a:t>
            </a:r>
          </a:p>
          <a:p>
            <a:pPr lvl="1" indent="-288000">
              <a:spcBef>
                <a:spcPts val="600"/>
              </a:spcBef>
            </a:pPr>
            <a:endParaRPr lang="hr-HR" sz="1800" dirty="0" smtClean="0"/>
          </a:p>
        </p:txBody>
      </p:sp>
    </p:spTree>
    <p:extLst>
      <p:ext uri="{BB962C8B-B14F-4D97-AF65-F5344CB8AC3E}">
        <p14:creationId xmlns:p14="http://schemas.microsoft.com/office/powerpoint/2010/main" val="8657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400" dirty="0" smtClean="0"/>
              <a:t>Sociopolitički, geografski i ostali činitelji potražnje</a:t>
            </a:r>
            <a:endParaRPr lang="hr-HR" sz="3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165304"/>
          </a:xfrm>
        </p:spPr>
        <p:txBody>
          <a:bodyPr>
            <a:normAutofit/>
          </a:bodyPr>
          <a:lstStyle/>
          <a:p>
            <a:pPr marL="5490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VELIČINA NASELJA I STUPANJ URBANIZIRANOSTI</a:t>
            </a:r>
          </a:p>
          <a:p>
            <a:pPr indent="-288000">
              <a:spcBef>
                <a:spcPts val="600"/>
              </a:spcBef>
            </a:pPr>
            <a:r>
              <a:rPr lang="hr-HR" sz="2400" dirty="0" smtClean="0"/>
              <a:t>u većim gradovima je veća koncentracija stanovništva s većim prihodima i višim stupnjem naobrazbe pa je stoga </a:t>
            </a:r>
            <a:r>
              <a:rPr lang="hr-HR" sz="2400" b="1" dirty="0" smtClean="0">
                <a:solidFill>
                  <a:srgbClr val="FF0000"/>
                </a:solidFill>
              </a:rPr>
              <a:t>više turističkih putovanja po stanovniku</a:t>
            </a:r>
          </a:p>
          <a:p>
            <a:pPr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češće putuju stanovnici grada nego sela 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onečišćenje i buka u gradu, jednoličan „sivi” krajolik grada služe kao poticajni faktori (</a:t>
            </a:r>
            <a:r>
              <a:rPr lang="hr-HR" b="1" dirty="0" smtClean="0">
                <a:solidFill>
                  <a:srgbClr val="FF0000"/>
                </a:solidFill>
              </a:rPr>
              <a:t>vikend</a:t>
            </a:r>
            <a:r>
              <a:rPr lang="hr-HR" dirty="0" smtClean="0"/>
              <a:t>) </a:t>
            </a:r>
            <a:r>
              <a:rPr lang="hr-HR" b="1" dirty="0" smtClean="0">
                <a:solidFill>
                  <a:srgbClr val="FF0000"/>
                </a:solidFill>
              </a:rPr>
              <a:t>putovanja</a:t>
            </a:r>
          </a:p>
          <a:p>
            <a:pPr marL="54900" indent="0">
              <a:spcBef>
                <a:spcPts val="30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SREDSTVA STVARANJA JAVNOG MNIJENJA</a:t>
            </a:r>
          </a:p>
          <a:p>
            <a:pPr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radio, televizija, internet, tisak</a:t>
            </a:r>
          </a:p>
          <a:p>
            <a:pPr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izvještavanje</a:t>
            </a:r>
            <a:r>
              <a:rPr lang="hr-HR" sz="2400" dirty="0" smtClean="0"/>
              <a:t> (reklame) o pojedinim destinacijama može povoljno ili negativno utjecati na stav (predodžbu) prema istoj</a:t>
            </a:r>
          </a:p>
          <a:p>
            <a:pPr lvl="1" indent="-288000">
              <a:spcBef>
                <a:spcPts val="600"/>
              </a:spcBef>
            </a:pPr>
            <a:r>
              <a:rPr lang="hr-HR" sz="2200" i="1" dirty="0" smtClean="0"/>
              <a:t>npr. učestale negativne vijesti o događanjima u nekoj zemlji mogu stvoriti negativnu sliku (ili suprotno ako je riječ o pozitivnim vijestima)</a:t>
            </a:r>
          </a:p>
          <a:p>
            <a:pPr indent="-288000">
              <a:spcBef>
                <a:spcPts val="600"/>
              </a:spcBef>
            </a:pPr>
            <a:endParaRPr lang="hr-HR" sz="2400" dirty="0" smtClean="0"/>
          </a:p>
          <a:p>
            <a:pPr lvl="1" indent="-288000">
              <a:spcBef>
                <a:spcPts val="600"/>
              </a:spcBef>
            </a:pPr>
            <a:endParaRPr lang="hr-HR" sz="1800" dirty="0" smtClean="0"/>
          </a:p>
        </p:txBody>
      </p:sp>
    </p:spTree>
    <p:extLst>
      <p:ext uri="{BB962C8B-B14F-4D97-AF65-F5344CB8AC3E}">
        <p14:creationId xmlns:p14="http://schemas.microsoft.com/office/powerpoint/2010/main" val="146658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400" dirty="0" smtClean="0"/>
              <a:t>Učestalost turističkog putovanja</a:t>
            </a:r>
            <a:endParaRPr lang="hr-HR" sz="3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50653"/>
              </p:ext>
            </p:extLst>
          </p:nvPr>
        </p:nvGraphicFramePr>
        <p:xfrm>
          <a:off x="72008" y="764704"/>
          <a:ext cx="8964488" cy="406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2244"/>
                <a:gridCol w="4482244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ČEŠĆE </a:t>
                      </a:r>
                      <a:r>
                        <a:rPr lang="hr-H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putuju</a:t>
                      </a:r>
                      <a:endParaRPr lang="hr-HR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RJEĐE </a:t>
                      </a:r>
                      <a:r>
                        <a:rPr lang="hr-H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putuju</a:t>
                      </a:r>
                      <a:endParaRPr lang="hr-HR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92288"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1200"/>
                        </a:spcBef>
                        <a:buFont typeface="Calibri" panose="020F0502020204030204" pitchFamily="34" charset="0"/>
                        <a:buChar char="–"/>
                      </a:pPr>
                      <a:r>
                        <a:rPr lang="hr-HR" sz="2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stanovnici velikih gradova</a:t>
                      </a:r>
                    </a:p>
                    <a:p>
                      <a:pPr marL="285750" indent="-285750" algn="l">
                        <a:spcBef>
                          <a:spcPts val="1200"/>
                        </a:spcBef>
                        <a:buFont typeface="Calibri" panose="020F0502020204030204" pitchFamily="34" charset="0"/>
                        <a:buChar char="–"/>
                      </a:pPr>
                      <a:r>
                        <a:rPr lang="hr-HR" sz="2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osobe</a:t>
                      </a:r>
                      <a:r>
                        <a:rPr lang="hr-HR" sz="2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koje ne osjećaju strah od nepoznatog</a:t>
                      </a:r>
                    </a:p>
                    <a:p>
                      <a:pPr marL="285750" indent="-285750" algn="l">
                        <a:spcBef>
                          <a:spcPts val="1200"/>
                        </a:spcBef>
                        <a:buFont typeface="Calibri" panose="020F0502020204030204" pitchFamily="34" charset="0"/>
                        <a:buChar char="–"/>
                      </a:pPr>
                      <a:r>
                        <a:rPr lang="hr-HR" sz="2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osobe s visokim dohotkom</a:t>
                      </a:r>
                    </a:p>
                    <a:p>
                      <a:pPr marL="285750" indent="-285750" algn="l">
                        <a:spcBef>
                          <a:spcPts val="1200"/>
                        </a:spcBef>
                        <a:buFont typeface="Calibri" panose="020F0502020204030204" pitchFamily="34" charset="0"/>
                        <a:buChar char="–"/>
                      </a:pPr>
                      <a:r>
                        <a:rPr lang="hr-HR" sz="2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osobe višeg stupnja naobrazbe</a:t>
                      </a:r>
                    </a:p>
                    <a:p>
                      <a:pPr marL="285750" indent="-285750" algn="l">
                        <a:spcBef>
                          <a:spcPts val="1200"/>
                        </a:spcBef>
                        <a:buFont typeface="Calibri" panose="020F0502020204030204" pitchFamily="34" charset="0"/>
                        <a:buChar char="–"/>
                      </a:pPr>
                      <a:r>
                        <a:rPr lang="hr-HR" sz="2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obitelji bez djece</a:t>
                      </a:r>
                    </a:p>
                    <a:p>
                      <a:pPr marL="285750" indent="-285750" algn="l">
                        <a:spcBef>
                          <a:spcPts val="1200"/>
                        </a:spcBef>
                        <a:buFont typeface="Calibri" panose="020F0502020204030204" pitchFamily="34" charset="0"/>
                        <a:buChar char="–"/>
                      </a:pPr>
                      <a:r>
                        <a:rPr lang="hr-HR" sz="2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članovi manjih kućanstava</a:t>
                      </a:r>
                      <a:endParaRPr lang="hr-HR" sz="2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kumimoji="0" lang="hr-H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stanovnici seoskih područja</a:t>
                      </a:r>
                    </a:p>
                    <a:p>
                      <a:pPr marL="360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kumimoji="0" lang="hr-H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osobe koje osjećaju strah od nepoznatoga</a:t>
                      </a:r>
                    </a:p>
                    <a:p>
                      <a:pPr marL="360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kumimoji="0" lang="hr-H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osobe s nižim dohotkom</a:t>
                      </a:r>
                    </a:p>
                    <a:p>
                      <a:pPr marL="360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kumimoji="0" lang="hr-H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osobe nižeg stupnja naobrazbe</a:t>
                      </a:r>
                    </a:p>
                    <a:p>
                      <a:pPr marL="360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kumimoji="0" lang="hr-H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obitelji s malom djecom</a:t>
                      </a:r>
                    </a:p>
                    <a:p>
                      <a:pPr marL="360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kumimoji="0" lang="hr-H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članovi velikih kućanstava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2008" y="1412776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stanovnici </a:t>
            </a:r>
            <a:r>
              <a:rPr lang="hr-HR" sz="2400" dirty="0">
                <a:solidFill>
                  <a:srgbClr val="FF0000"/>
                </a:solidFill>
              </a:rPr>
              <a:t>velikih gradova</a:t>
            </a:r>
          </a:p>
          <a:p>
            <a:pPr marL="28575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osobe koje </a:t>
            </a:r>
            <a:r>
              <a:rPr lang="hr-HR" sz="2400" dirty="0">
                <a:solidFill>
                  <a:srgbClr val="FF0000"/>
                </a:solidFill>
              </a:rPr>
              <a:t>ne osjećaju strah od nepoznatog</a:t>
            </a:r>
          </a:p>
          <a:p>
            <a:pPr marL="28575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osobe </a:t>
            </a:r>
            <a:r>
              <a:rPr lang="hr-HR" sz="2400" dirty="0">
                <a:solidFill>
                  <a:srgbClr val="FF0000"/>
                </a:solidFill>
              </a:rPr>
              <a:t>s visokim dohotkom</a:t>
            </a:r>
          </a:p>
          <a:p>
            <a:pPr marL="28575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osobe </a:t>
            </a:r>
            <a:r>
              <a:rPr lang="hr-HR" sz="2400" dirty="0">
                <a:solidFill>
                  <a:srgbClr val="FF0000"/>
                </a:solidFill>
              </a:rPr>
              <a:t>višeg stupnja naobrazbe</a:t>
            </a:r>
          </a:p>
          <a:p>
            <a:pPr marL="28575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2400" dirty="0">
                <a:solidFill>
                  <a:srgbClr val="FF0000"/>
                </a:solidFill>
              </a:rPr>
              <a:t>obitelji bez djece</a:t>
            </a:r>
          </a:p>
          <a:p>
            <a:pPr marL="28575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članovi </a:t>
            </a:r>
            <a:r>
              <a:rPr lang="hr-HR" sz="2400" dirty="0">
                <a:solidFill>
                  <a:srgbClr val="FF0000"/>
                </a:solidFill>
              </a:rPr>
              <a:t>manjih kućanstava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61556" y="1412776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0" lvl="0" indent="-252000">
              <a:spcBef>
                <a:spcPts val="1200"/>
              </a:spcBef>
              <a:buFont typeface="Calibri" panose="020F0502020204030204" pitchFamily="34" charset="0"/>
              <a:buChar char="–"/>
              <a:defRPr/>
            </a:pPr>
            <a:r>
              <a:rPr lang="hr-HR" sz="2400" dirty="0">
                <a:solidFill>
                  <a:prstClr val="black"/>
                </a:solidFill>
              </a:rPr>
              <a:t>stanovnici </a:t>
            </a:r>
            <a:r>
              <a:rPr lang="hr-HR" sz="2400" dirty="0">
                <a:solidFill>
                  <a:srgbClr val="FF0000"/>
                </a:solidFill>
              </a:rPr>
              <a:t>seoskih područja</a:t>
            </a:r>
          </a:p>
          <a:p>
            <a:pPr marL="360000" lvl="0" indent="-252000">
              <a:spcBef>
                <a:spcPts val="1200"/>
              </a:spcBef>
              <a:buFont typeface="Calibri" panose="020F0502020204030204" pitchFamily="34" charset="0"/>
              <a:buChar char="–"/>
              <a:defRPr/>
            </a:pPr>
            <a:r>
              <a:rPr lang="hr-HR" sz="2400" dirty="0">
                <a:solidFill>
                  <a:prstClr val="black"/>
                </a:solidFill>
              </a:rPr>
              <a:t>osobe koje </a:t>
            </a:r>
            <a:r>
              <a:rPr lang="hr-HR" sz="2400" dirty="0">
                <a:solidFill>
                  <a:srgbClr val="FF0000"/>
                </a:solidFill>
              </a:rPr>
              <a:t>osjećaju strah od nepoznatoga</a:t>
            </a:r>
          </a:p>
          <a:p>
            <a:pPr marL="360000" lvl="0" indent="-252000">
              <a:spcBef>
                <a:spcPts val="1200"/>
              </a:spcBef>
              <a:buFont typeface="Calibri" panose="020F0502020204030204" pitchFamily="34" charset="0"/>
              <a:buChar char="–"/>
              <a:defRPr/>
            </a:pPr>
            <a:r>
              <a:rPr lang="hr-HR" sz="2400" dirty="0">
                <a:solidFill>
                  <a:prstClr val="black"/>
                </a:solidFill>
              </a:rPr>
              <a:t>osobe </a:t>
            </a:r>
            <a:r>
              <a:rPr lang="hr-HR" sz="2400" dirty="0">
                <a:solidFill>
                  <a:srgbClr val="FF0000"/>
                </a:solidFill>
              </a:rPr>
              <a:t>s</a:t>
            </a:r>
            <a:r>
              <a:rPr lang="hr-HR" sz="2400" dirty="0">
                <a:solidFill>
                  <a:prstClr val="black"/>
                </a:solidFill>
              </a:rPr>
              <a:t> </a:t>
            </a:r>
            <a:r>
              <a:rPr lang="hr-HR" sz="2400" dirty="0">
                <a:solidFill>
                  <a:srgbClr val="FF0000"/>
                </a:solidFill>
              </a:rPr>
              <a:t>nižim dohotkom</a:t>
            </a:r>
          </a:p>
          <a:p>
            <a:pPr marL="360000" lvl="0" indent="-252000">
              <a:spcBef>
                <a:spcPts val="1200"/>
              </a:spcBef>
              <a:buFont typeface="Calibri" panose="020F0502020204030204" pitchFamily="34" charset="0"/>
              <a:buChar char="–"/>
              <a:defRPr/>
            </a:pPr>
            <a:r>
              <a:rPr lang="hr-HR" sz="2400" dirty="0">
                <a:solidFill>
                  <a:prstClr val="black"/>
                </a:solidFill>
              </a:rPr>
              <a:t>osobe </a:t>
            </a:r>
            <a:r>
              <a:rPr lang="hr-HR" sz="2400" dirty="0">
                <a:solidFill>
                  <a:srgbClr val="FF0000"/>
                </a:solidFill>
              </a:rPr>
              <a:t>nižeg stupnja naobrazbe</a:t>
            </a:r>
          </a:p>
          <a:p>
            <a:pPr marL="360000" lvl="0" indent="-252000">
              <a:spcBef>
                <a:spcPts val="1200"/>
              </a:spcBef>
              <a:buFont typeface="Calibri" panose="020F0502020204030204" pitchFamily="34" charset="0"/>
              <a:buChar char="–"/>
              <a:defRPr/>
            </a:pPr>
            <a:r>
              <a:rPr lang="hr-HR" sz="2400" dirty="0">
                <a:solidFill>
                  <a:srgbClr val="FF0000"/>
                </a:solidFill>
              </a:rPr>
              <a:t>obitelji s malom djecom</a:t>
            </a:r>
          </a:p>
          <a:p>
            <a:pPr marL="360000" lvl="0" indent="-252000">
              <a:spcBef>
                <a:spcPts val="1200"/>
              </a:spcBef>
              <a:buFont typeface="Calibri" panose="020F0502020204030204" pitchFamily="34" charset="0"/>
              <a:buChar char="–"/>
              <a:defRPr/>
            </a:pPr>
            <a:r>
              <a:rPr lang="hr-HR" sz="2400" dirty="0">
                <a:solidFill>
                  <a:prstClr val="black"/>
                </a:solidFill>
              </a:rPr>
              <a:t>članovi </a:t>
            </a:r>
            <a:r>
              <a:rPr lang="hr-HR" sz="2400" dirty="0">
                <a:solidFill>
                  <a:srgbClr val="FF0000"/>
                </a:solidFill>
              </a:rPr>
              <a:t>velikih kućanstava</a:t>
            </a:r>
          </a:p>
        </p:txBody>
      </p:sp>
    </p:spTree>
    <p:extLst>
      <p:ext uri="{BB962C8B-B14F-4D97-AF65-F5344CB8AC3E}">
        <p14:creationId xmlns:p14="http://schemas.microsoft.com/office/powerpoint/2010/main" val="350749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Činitelji turističke potražnje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48680"/>
            <a:ext cx="9144000" cy="6309320"/>
          </a:xfrm>
        </p:spPr>
        <p:txBody>
          <a:bodyPr>
            <a:normAutofit fontScale="92500"/>
          </a:bodyPr>
          <a:lstStyle/>
          <a:p>
            <a:pPr marL="54900" lvl="0" indent="0">
              <a:spcBef>
                <a:spcPts val="1800"/>
              </a:spcBef>
              <a:buNone/>
            </a:pPr>
            <a:r>
              <a:rPr lang="hr-HR" sz="2900" b="1" dirty="0" smtClean="0">
                <a:solidFill>
                  <a:srgbClr val="0070C0"/>
                </a:solidFill>
              </a:rPr>
              <a:t>SOCIOPOLITIČKI</a:t>
            </a:r>
            <a:r>
              <a:rPr lang="hr-HR" sz="2900" b="1" dirty="0" smtClean="0">
                <a:solidFill>
                  <a:prstClr val="black"/>
                </a:solidFill>
              </a:rPr>
              <a:t>, </a:t>
            </a:r>
            <a:r>
              <a:rPr lang="hr-HR" sz="2900" b="1" dirty="0" smtClean="0">
                <a:solidFill>
                  <a:srgbClr val="5CB40C"/>
                </a:solidFill>
              </a:rPr>
              <a:t>GEOGRAFSKI</a:t>
            </a:r>
            <a:r>
              <a:rPr lang="hr-HR" sz="2900" b="1" dirty="0" smtClean="0">
                <a:solidFill>
                  <a:prstClr val="black"/>
                </a:solidFill>
              </a:rPr>
              <a:t> I </a:t>
            </a:r>
            <a:r>
              <a:rPr lang="hr-HR" sz="2900" b="1" dirty="0" smtClean="0">
                <a:solidFill>
                  <a:srgbClr val="FF0000"/>
                </a:solidFill>
              </a:rPr>
              <a:t>OSTALI</a:t>
            </a:r>
            <a:r>
              <a:rPr lang="hr-HR" sz="2900" b="1" dirty="0" smtClean="0">
                <a:solidFill>
                  <a:prstClr val="black"/>
                </a:solidFill>
              </a:rPr>
              <a:t> ČINITELJI </a:t>
            </a:r>
            <a:r>
              <a:rPr lang="hr-HR" sz="2900" b="1" dirty="0">
                <a:solidFill>
                  <a:prstClr val="black"/>
                </a:solidFill>
              </a:rPr>
              <a:t>POTRAŽNJE</a:t>
            </a:r>
          </a:p>
          <a:p>
            <a:pPr marL="360000" lvl="1" indent="-216000">
              <a:spcBef>
                <a:spcPts val="300"/>
              </a:spcBef>
            </a:pPr>
            <a:r>
              <a:rPr lang="hr-HR" b="1" dirty="0" smtClean="0">
                <a:solidFill>
                  <a:srgbClr val="0070C0"/>
                </a:solidFill>
              </a:rPr>
              <a:t>pravo na odmor i slobodu kretanja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dirty="0" smtClean="0"/>
              <a:t>osnovno ljudsko pravo, psihološka i fiziološka potreba za odmorom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dirty="0" smtClean="0"/>
              <a:t>socijalni turizam – dio troškova plaćaju radnici a dio država ili poduzeće u kojem rade</a:t>
            </a:r>
          </a:p>
          <a:p>
            <a:pPr marL="360000" lvl="1" indent="-216000">
              <a:spcBef>
                <a:spcPts val="600"/>
              </a:spcBef>
            </a:pPr>
            <a:r>
              <a:rPr lang="hr-HR" b="1" dirty="0" smtClean="0">
                <a:solidFill>
                  <a:srgbClr val="5CB40C"/>
                </a:solidFill>
              </a:rPr>
              <a:t>klimatske prilike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dirty="0" smtClean="0"/>
              <a:t>klima kao bitan faktor turističke potražnje – iz hladnijih krajeva ljudi putuju u toplije i obratno – </a:t>
            </a:r>
            <a:r>
              <a:rPr lang="hr-HR" i="1" dirty="0" smtClean="0"/>
              <a:t>npr. iz Sjeverne Europe na Mediteran</a:t>
            </a:r>
          </a:p>
          <a:p>
            <a:pPr marL="360000" lvl="1" indent="-216000">
              <a:spcBef>
                <a:spcPts val="600"/>
              </a:spcBef>
            </a:pPr>
            <a:r>
              <a:rPr lang="hr-HR" b="1" dirty="0" smtClean="0">
                <a:solidFill>
                  <a:srgbClr val="5CB40C"/>
                </a:solidFill>
              </a:rPr>
              <a:t>veličina naselja i stupanj urbaniziranosti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dirty="0" smtClean="0"/>
              <a:t>češće putuju stanovnici grada nego sela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dirty="0" smtClean="0"/>
              <a:t>bijeg iz grada </a:t>
            </a:r>
          </a:p>
          <a:p>
            <a:pPr marL="360000" lvl="1" indent="-216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sredstva stvaranja javnog mnijenja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dirty="0"/>
              <a:t>izvještavanje (reklame) o pojedinim destinacijama može povoljno ili negativno utjecati na stav (predodžbu) </a:t>
            </a:r>
            <a:r>
              <a:rPr lang="hr-HR" dirty="0" smtClean="0"/>
              <a:t>o toj destinaciji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i="1" dirty="0" smtClean="0"/>
              <a:t>npr. učestale negativne vijesti o događanjima u nekoj zemlji mogu stvoriti negativnu sliku o njoj (ili suprotno ako je riječ o pozitivnim vijestima)</a:t>
            </a:r>
          </a:p>
        </p:txBody>
      </p:sp>
    </p:spTree>
    <p:extLst>
      <p:ext uri="{BB962C8B-B14F-4D97-AF65-F5344CB8AC3E}">
        <p14:creationId xmlns:p14="http://schemas.microsoft.com/office/powerpoint/2010/main" val="71494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2974"/>
            <a:ext cx="8858312" cy="642942"/>
          </a:xfrm>
        </p:spPr>
        <p:txBody>
          <a:bodyPr/>
          <a:lstStyle/>
          <a:p>
            <a:r>
              <a:rPr lang="hr-HR" sz="3600" dirty="0" smtClean="0"/>
              <a:t>Ponovimo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08513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800"/>
              </a:spcBef>
            </a:pPr>
            <a:r>
              <a:rPr lang="hr-HR" sz="2200" dirty="0" smtClean="0"/>
              <a:t>Koji su činitelji turističke </a:t>
            </a:r>
            <a:r>
              <a:rPr lang="hr-HR" sz="2200" b="1" dirty="0" smtClean="0">
                <a:solidFill>
                  <a:srgbClr val="FF0000"/>
                </a:solidFill>
              </a:rPr>
              <a:t>potražnje</a:t>
            </a:r>
            <a:r>
              <a:rPr lang="hr-HR" sz="2200" dirty="0" smtClean="0"/>
              <a:t>?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ekonomski činitelji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demografski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sociokulturni i psihološki činitelji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sociopolitički, geografski i ostali činitelji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 smtClean="0"/>
              <a:t>Koji su </a:t>
            </a:r>
            <a:r>
              <a:rPr lang="hr-HR" sz="2200" b="1" dirty="0" smtClean="0">
                <a:solidFill>
                  <a:srgbClr val="FF0000"/>
                </a:solidFill>
              </a:rPr>
              <a:t>ekonomski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činitelji potražnje?</a:t>
            </a:r>
          </a:p>
          <a:p>
            <a:pPr marL="252000" indent="-252000">
              <a:spcBef>
                <a:spcPts val="2400"/>
              </a:spcBef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visina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dohotka</a:t>
            </a:r>
            <a:r>
              <a:rPr lang="hr-HR" sz="2200" b="1" dirty="0" smtClean="0"/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gospodarski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rast</a:t>
            </a:r>
            <a:r>
              <a:rPr lang="hr-HR" sz="2200" b="1" dirty="0" smtClean="0"/>
              <a:t> </a:t>
            </a:r>
            <a:r>
              <a:rPr lang="hr-HR" sz="2200" dirty="0" smtClean="0"/>
              <a:t>utječe na dolazak turista u Hrvatsku?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razina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troškova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života</a:t>
            </a:r>
            <a:r>
              <a:rPr lang="hr-HR" sz="2200" b="1" dirty="0" smtClean="0"/>
              <a:t> </a:t>
            </a:r>
            <a:r>
              <a:rPr lang="hr-HR" sz="2200" dirty="0" smtClean="0"/>
              <a:t>u Hrvatskoj i cijene turističkih usluga utječu na  domaći turizam?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52067" y="3277590"/>
            <a:ext cx="4690645" cy="356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423295"/>
            <a:ext cx="572412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spcBef>
                <a:spcPts val="800"/>
              </a:spcBef>
              <a:buFont typeface="Calibri" pitchFamily="34" charset="0"/>
              <a:buChar char="–"/>
            </a:pPr>
            <a:r>
              <a:rPr lang="hr-HR" sz="2200" dirty="0"/>
              <a:t>Koji su </a:t>
            </a:r>
            <a:r>
              <a:rPr lang="hr-HR" sz="2200" b="1" dirty="0">
                <a:solidFill>
                  <a:srgbClr val="FF0000"/>
                </a:solidFill>
              </a:rPr>
              <a:t>demografski</a:t>
            </a:r>
            <a:r>
              <a:rPr lang="hr-HR" sz="2200" b="1" dirty="0"/>
              <a:t> </a:t>
            </a:r>
            <a:r>
              <a:rPr lang="hr-HR" sz="2200" dirty="0"/>
              <a:t>činitelji potražnje</a:t>
            </a:r>
            <a:r>
              <a:rPr lang="hr-HR" sz="2200" dirty="0" smtClean="0"/>
              <a:t>?</a:t>
            </a:r>
          </a:p>
          <a:p>
            <a:pPr marL="252000" lvl="0" indent="-252000">
              <a:spcBef>
                <a:spcPts val="800"/>
              </a:spcBef>
              <a:buFont typeface="Calibri" pitchFamily="34" charset="0"/>
              <a:buChar char="–"/>
            </a:pPr>
            <a:r>
              <a:rPr lang="hr-HR" sz="2200" dirty="0" smtClean="0"/>
              <a:t>Kako </a:t>
            </a:r>
            <a:r>
              <a:rPr lang="hr-HR" sz="2200" b="1" dirty="0">
                <a:solidFill>
                  <a:srgbClr val="FF0000"/>
                </a:solidFill>
              </a:rPr>
              <a:t>dob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utječe na turističku potražnju</a:t>
            </a:r>
            <a:r>
              <a:rPr lang="hr-HR" sz="2200" dirty="0" smtClean="0"/>
              <a:t>?</a:t>
            </a:r>
          </a:p>
          <a:p>
            <a:pPr marL="252000" lvl="0" indent="-252000">
              <a:spcBef>
                <a:spcPts val="800"/>
              </a:spcBef>
              <a:buFont typeface="Calibri" pitchFamily="34" charset="0"/>
              <a:buChar char="–"/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stupanj naobrazbe</a:t>
            </a:r>
            <a:r>
              <a:rPr lang="hr-HR" sz="2200" b="1" dirty="0" smtClean="0"/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zanimanje</a:t>
            </a:r>
            <a:r>
              <a:rPr lang="hr-HR" sz="2200" b="1" dirty="0" smtClean="0"/>
              <a:t> </a:t>
            </a:r>
            <a:r>
              <a:rPr lang="hr-HR" sz="2200" dirty="0" smtClean="0"/>
              <a:t>utječu</a:t>
            </a:r>
            <a:br>
              <a:rPr lang="hr-HR" sz="2200" dirty="0" smtClean="0"/>
            </a:br>
            <a:r>
              <a:rPr lang="hr-HR" sz="2200" dirty="0" smtClean="0"/>
              <a:t>na turističku potražnju?</a:t>
            </a:r>
          </a:p>
          <a:p>
            <a:pPr marL="252000" lvl="0" indent="-252000">
              <a:spcBef>
                <a:spcPts val="800"/>
              </a:spcBef>
              <a:buFont typeface="Calibri" pitchFamily="34" charset="0"/>
              <a:buChar char="–"/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struktura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obitelji</a:t>
            </a:r>
            <a:r>
              <a:rPr lang="hr-HR" sz="2200" b="1" dirty="0" smtClean="0"/>
              <a:t> </a:t>
            </a:r>
            <a:r>
              <a:rPr lang="hr-HR" sz="2200" dirty="0" smtClean="0"/>
              <a:t>utječe na </a:t>
            </a:r>
            <a:br>
              <a:rPr lang="hr-HR" sz="2200" dirty="0" smtClean="0"/>
            </a:br>
            <a:r>
              <a:rPr lang="hr-HR" sz="2200" dirty="0" smtClean="0"/>
              <a:t>turističku potražnju?</a:t>
            </a:r>
            <a:endParaRPr lang="hr-HR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69285" y="25162"/>
            <a:ext cx="4241632" cy="325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39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1921" y="2875970"/>
            <a:ext cx="5292080" cy="39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01604" y="390150"/>
            <a:ext cx="5425493" cy="215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27384"/>
            <a:ext cx="9144000" cy="6624736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Koji su </a:t>
            </a:r>
            <a:r>
              <a:rPr lang="hr-HR" sz="2200" b="1" dirty="0" smtClean="0">
                <a:solidFill>
                  <a:srgbClr val="FF0000"/>
                </a:solidFill>
              </a:rPr>
              <a:t>sociokulturni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psihološki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činitelji potražnje?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norme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ponašanja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utječu </a:t>
            </a:r>
            <a:br>
              <a:rPr lang="hr-HR" sz="2200" dirty="0" smtClean="0"/>
            </a:br>
            <a:r>
              <a:rPr lang="hr-HR" sz="2200" dirty="0" smtClean="0"/>
              <a:t>na turističku potražnju?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moda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utječe na potražnju?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psihološke značajke</a:t>
            </a:r>
            <a:br>
              <a:rPr lang="hr-HR" sz="2200" b="1" dirty="0" smtClean="0">
                <a:solidFill>
                  <a:srgbClr val="FF0000"/>
                </a:solidFill>
              </a:rPr>
            </a:br>
            <a:r>
              <a:rPr lang="hr-HR" sz="2200" b="1" dirty="0" smtClean="0">
                <a:solidFill>
                  <a:srgbClr val="FF0000"/>
                </a:solidFill>
              </a:rPr>
              <a:t>čovjeka </a:t>
            </a:r>
            <a:r>
              <a:rPr lang="hr-HR" sz="2200" dirty="0" smtClean="0"/>
              <a:t>utječu na potražnju?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Koji su </a:t>
            </a:r>
            <a:r>
              <a:rPr lang="hr-HR" sz="2200" b="1" dirty="0" smtClean="0">
                <a:solidFill>
                  <a:srgbClr val="FF0000"/>
                </a:solidFill>
              </a:rPr>
              <a:t>sociopolitički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geografski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ostali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činitelji potražnje?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/>
              <a:t>Kako </a:t>
            </a:r>
            <a:r>
              <a:rPr lang="hr-HR" sz="2200" b="1" dirty="0">
                <a:solidFill>
                  <a:srgbClr val="FF0000"/>
                </a:solidFill>
              </a:rPr>
              <a:t>klimatske prilike </a:t>
            </a:r>
            <a:r>
              <a:rPr lang="hr-HR" sz="2200" dirty="0"/>
              <a:t>utječu na </a:t>
            </a:r>
            <a:br>
              <a:rPr lang="hr-HR" sz="2200" dirty="0"/>
            </a:br>
            <a:r>
              <a:rPr lang="hr-HR" sz="2200" dirty="0"/>
              <a:t>turističku potražnju?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/>
              <a:t>Kako </a:t>
            </a:r>
            <a:r>
              <a:rPr lang="hr-HR" sz="2200" b="1" dirty="0">
                <a:solidFill>
                  <a:srgbClr val="FF0000"/>
                </a:solidFill>
              </a:rPr>
              <a:t>veličina naselja </a:t>
            </a:r>
            <a:r>
              <a:rPr lang="hr-HR" sz="2200" dirty="0"/>
              <a:t>utječe </a:t>
            </a:r>
            <a:br>
              <a:rPr lang="hr-HR" sz="2200" dirty="0"/>
            </a:br>
            <a:r>
              <a:rPr lang="hr-HR" sz="2200" dirty="0"/>
              <a:t>na turističku potražnju?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/>
              <a:t>Kako </a:t>
            </a:r>
            <a:r>
              <a:rPr lang="hr-HR" sz="2200" b="1" dirty="0">
                <a:solidFill>
                  <a:srgbClr val="FF0000"/>
                </a:solidFill>
              </a:rPr>
              <a:t>sredstva stvaranja javnog </a:t>
            </a:r>
            <a:br>
              <a:rPr lang="hr-HR" sz="2200" b="1" dirty="0">
                <a:solidFill>
                  <a:srgbClr val="FF0000"/>
                </a:solidFill>
              </a:rPr>
            </a:br>
            <a:r>
              <a:rPr lang="hr-HR" sz="2200" b="1" dirty="0">
                <a:solidFill>
                  <a:srgbClr val="FF0000"/>
                </a:solidFill>
              </a:rPr>
              <a:t>mnijenja </a:t>
            </a:r>
            <a:r>
              <a:rPr lang="hr-HR" sz="2200" dirty="0"/>
              <a:t>utječu na potražnju</a:t>
            </a:r>
            <a:r>
              <a:rPr lang="hr-HR" sz="2200" dirty="0" smtClean="0"/>
              <a:t>?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59665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595" t="-4045" r="-10942" b="-15126"/>
          <a:stretch/>
        </p:blipFill>
        <p:spPr bwMode="auto">
          <a:xfrm>
            <a:off x="-1323833" y="1965277"/>
            <a:ext cx="11627893" cy="5800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Činitelji razvoja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87254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>
                <a:solidFill>
                  <a:schemeClr val="tx1"/>
                </a:solidFill>
              </a:rPr>
              <a:t>Činitelji turističke</a:t>
            </a:r>
            <a:r>
              <a:rPr lang="hr-HR" b="1" dirty="0">
                <a:solidFill>
                  <a:schemeClr val="tx1"/>
                </a:solidFill>
              </a:rPr>
              <a:t> </a:t>
            </a:r>
            <a:r>
              <a:rPr lang="hr-HR" b="1" dirty="0">
                <a:solidFill>
                  <a:srgbClr val="FF0000"/>
                </a:solidFill>
              </a:rPr>
              <a:t>potražnje</a:t>
            </a:r>
            <a:endParaRPr lang="hr-HR" b="1" dirty="0" smtClean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>
                <a:solidFill>
                  <a:schemeClr val="tx1"/>
                </a:solidFill>
              </a:rPr>
              <a:t>Činitelji </a:t>
            </a:r>
            <a:r>
              <a:rPr lang="hr-HR" dirty="0" smtClean="0">
                <a:solidFill>
                  <a:schemeClr val="tx1"/>
                </a:solidFill>
              </a:rPr>
              <a:t>turističke</a:t>
            </a:r>
            <a:r>
              <a:rPr lang="hr-HR" b="1" dirty="0" smtClean="0">
                <a:solidFill>
                  <a:schemeClr val="tx1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ponude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Posrednički</a:t>
            </a:r>
            <a:r>
              <a:rPr lang="hr-HR" b="1" dirty="0" smtClean="0">
                <a:solidFill>
                  <a:schemeClr val="tx1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činitelji</a:t>
            </a:r>
          </a:p>
        </p:txBody>
      </p:sp>
      <p:sp>
        <p:nvSpPr>
          <p:cNvPr id="8" name="Rectangle 7"/>
          <p:cNvSpPr/>
          <p:nvPr/>
        </p:nvSpPr>
        <p:spPr>
          <a:xfrm>
            <a:off x="-190407" y="4896656"/>
            <a:ext cx="9361040" cy="60821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-190407" y="6129224"/>
            <a:ext cx="9513440" cy="60821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5292079" y="5504874"/>
            <a:ext cx="4030953" cy="62434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251520" y="5573470"/>
            <a:ext cx="5040560" cy="535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909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  <p:bldP spid="8" grpId="0" animBg="1"/>
      <p:bldP spid="9" grpId="0" animBg="1"/>
      <p:bldP spid="10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Činitelji turističke </a:t>
            </a:r>
            <a:r>
              <a:rPr lang="hr-HR" sz="3200" b="1" dirty="0" smtClean="0"/>
              <a:t>potražnje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 indent="-288000">
              <a:spcBef>
                <a:spcPts val="1800"/>
              </a:spcBef>
            </a:pPr>
            <a:r>
              <a:rPr lang="hr-HR" sz="2500" dirty="0" smtClean="0"/>
              <a:t>turistička potražnja se prati i mjeri radi </a:t>
            </a:r>
            <a:r>
              <a:rPr lang="hr-HR" sz="2500" b="1" dirty="0" smtClean="0">
                <a:solidFill>
                  <a:srgbClr val="FF0000"/>
                </a:solidFill>
              </a:rPr>
              <a:t>ekonomskih učinaka </a:t>
            </a:r>
            <a:r>
              <a:rPr lang="hr-HR" sz="2500" dirty="0" smtClean="0"/>
              <a:t>koje generira i radi </a:t>
            </a:r>
            <a:r>
              <a:rPr lang="hr-HR" sz="2500" b="1" dirty="0" smtClean="0">
                <a:solidFill>
                  <a:srgbClr val="FF0000"/>
                </a:solidFill>
              </a:rPr>
              <a:t>kreiranja / promjene marketinške</a:t>
            </a:r>
            <a:r>
              <a:rPr lang="hr-HR" sz="2500" dirty="0" smtClean="0">
                <a:solidFill>
                  <a:srgbClr val="FF0000"/>
                </a:solidFill>
              </a:rPr>
              <a:t> </a:t>
            </a:r>
            <a:r>
              <a:rPr lang="hr-HR" sz="2500" dirty="0" smtClean="0"/>
              <a:t>(promidžbene) </a:t>
            </a:r>
            <a:r>
              <a:rPr lang="hr-HR" sz="2500" b="1" dirty="0" smtClean="0">
                <a:solidFill>
                  <a:srgbClr val="FF0000"/>
                </a:solidFill>
              </a:rPr>
              <a:t>strategije</a:t>
            </a:r>
          </a:p>
          <a:p>
            <a:pPr indent="-288000">
              <a:spcBef>
                <a:spcPts val="1800"/>
              </a:spcBef>
            </a:pPr>
            <a:r>
              <a:rPr lang="hr-HR" sz="2500" dirty="0" smtClean="0"/>
              <a:t>činitelji turističke potražnje su:</a:t>
            </a:r>
          </a:p>
          <a:p>
            <a:pPr marL="912150" lvl="1" indent="-457200">
              <a:spcBef>
                <a:spcPts val="1200"/>
              </a:spcBef>
              <a:buFont typeface="+mj-lt"/>
              <a:buAutoNum type="arabicPeriod"/>
            </a:pPr>
            <a:r>
              <a:rPr lang="hr-HR" sz="2800" b="1" dirty="0" smtClean="0">
                <a:solidFill>
                  <a:srgbClr val="FF0000"/>
                </a:solidFill>
              </a:rPr>
              <a:t>ekonomski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činitelji potražnje</a:t>
            </a:r>
          </a:p>
          <a:p>
            <a:pPr marL="912150" lvl="1" indent="-457200">
              <a:spcBef>
                <a:spcPts val="1200"/>
              </a:spcBef>
              <a:buFont typeface="+mj-lt"/>
              <a:buAutoNum type="arabicPeriod"/>
            </a:pPr>
            <a:r>
              <a:rPr lang="hr-HR" sz="2800" b="1" dirty="0" smtClean="0">
                <a:solidFill>
                  <a:srgbClr val="FF0000"/>
                </a:solidFill>
              </a:rPr>
              <a:t>demografski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činitelji</a:t>
            </a:r>
          </a:p>
          <a:p>
            <a:pPr marL="912150" lvl="1" indent="-457200">
              <a:spcBef>
                <a:spcPts val="1200"/>
              </a:spcBef>
              <a:buFont typeface="+mj-lt"/>
              <a:buAutoNum type="arabicPeriod"/>
            </a:pPr>
            <a:r>
              <a:rPr lang="hr-HR" sz="2800" b="1" dirty="0" smtClean="0">
                <a:solidFill>
                  <a:srgbClr val="FF0000"/>
                </a:solidFill>
              </a:rPr>
              <a:t>sociokulturni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</a:t>
            </a:r>
            <a:r>
              <a:rPr lang="hr-HR" sz="2800" b="1" dirty="0" smtClean="0">
                <a:solidFill>
                  <a:srgbClr val="FF0000"/>
                </a:solidFill>
              </a:rPr>
              <a:t>psihološki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činitelji</a:t>
            </a:r>
          </a:p>
          <a:p>
            <a:pPr marL="912150" lvl="1" indent="-457200">
              <a:spcBef>
                <a:spcPts val="1200"/>
              </a:spcBef>
              <a:buFont typeface="+mj-lt"/>
              <a:buAutoNum type="arabicPeriod"/>
            </a:pPr>
            <a:r>
              <a:rPr lang="hr-HR" sz="2800" b="1" dirty="0" smtClean="0">
                <a:solidFill>
                  <a:srgbClr val="FF0000"/>
                </a:solidFill>
              </a:rPr>
              <a:t>sociopolitički</a:t>
            </a:r>
            <a:r>
              <a:rPr lang="hr-HR" sz="2800" dirty="0" smtClean="0"/>
              <a:t>, </a:t>
            </a:r>
            <a:r>
              <a:rPr lang="hr-HR" sz="2800" b="1" dirty="0" smtClean="0">
                <a:solidFill>
                  <a:srgbClr val="FF0000"/>
                </a:solidFill>
              </a:rPr>
              <a:t>geografski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</a:t>
            </a:r>
            <a:r>
              <a:rPr lang="hr-HR" sz="2800" b="1" dirty="0" smtClean="0">
                <a:solidFill>
                  <a:srgbClr val="FF0000"/>
                </a:solidFill>
              </a:rPr>
              <a:t>ostali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činitelji</a:t>
            </a:r>
          </a:p>
          <a:p>
            <a:pPr marL="512100" indent="-457200">
              <a:spcBef>
                <a:spcPts val="1200"/>
              </a:spcBef>
            </a:pPr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</a:t>
            </a:r>
            <a:r>
              <a:rPr lang="hr-HR" sz="3200" b="1" dirty="0" smtClean="0">
                <a:solidFill>
                  <a:prstClr val="black"/>
                </a:solidFill>
              </a:rPr>
              <a:t>ponude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indent="-28800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SKUPINE ČINITELJA TURISTIČKE PONUDE</a:t>
            </a:r>
            <a:r>
              <a:rPr lang="hr-HR" b="1" dirty="0" smtClean="0">
                <a:solidFill>
                  <a:srgbClr val="FF0000"/>
                </a:solidFill>
              </a:rPr>
              <a:t>:</a:t>
            </a:r>
            <a:endParaRPr lang="hr-HR" b="1" dirty="0">
              <a:solidFill>
                <a:srgbClr val="FF0000"/>
              </a:solidFill>
            </a:endParaRP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turističke atrakcije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prometna dostupnost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informacijska dostupnost </a:t>
            </a:r>
            <a:r>
              <a:rPr lang="hr-HR" i="1" dirty="0"/>
              <a:t>(</a:t>
            </a:r>
            <a:r>
              <a:rPr lang="hr-HR" i="1" dirty="0" smtClean="0"/>
              <a:t>dostupnost informacija)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ugostiteljski objekti </a:t>
            </a:r>
            <a:r>
              <a:rPr lang="hr-HR" i="1" dirty="0" smtClean="0"/>
              <a:t>(prihvatni činitelji tur. ponude)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ostali prihvatni činitelji</a:t>
            </a:r>
          </a:p>
        </p:txBody>
      </p:sp>
    </p:spTree>
    <p:extLst>
      <p:ext uri="{BB962C8B-B14F-4D97-AF65-F5344CB8AC3E}">
        <p14:creationId xmlns:p14="http://schemas.microsoft.com/office/powerpoint/2010/main" val="243773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ponude – </a:t>
            </a:r>
            <a:r>
              <a:rPr lang="hr-HR" sz="3200" b="1" dirty="0">
                <a:solidFill>
                  <a:prstClr val="black"/>
                </a:solidFill>
              </a:rPr>
              <a:t>atrakcije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8072"/>
            <a:ext cx="9144000" cy="3068960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  <a:latin typeface="+mj-lt"/>
              </a:rPr>
              <a:t>turističke</a:t>
            </a:r>
            <a:r>
              <a:rPr lang="hr-HR" b="1" dirty="0">
                <a:latin typeface="+mj-lt"/>
              </a:rPr>
              <a:t> </a:t>
            </a:r>
            <a:r>
              <a:rPr lang="hr-HR" b="1" dirty="0">
                <a:solidFill>
                  <a:srgbClr val="FF0000"/>
                </a:solidFill>
                <a:latin typeface="+mj-lt"/>
              </a:rPr>
              <a:t>atrakcije</a:t>
            </a:r>
            <a:r>
              <a:rPr lang="hr-HR" b="1" dirty="0">
                <a:latin typeface="+mj-lt"/>
              </a:rPr>
              <a:t> </a:t>
            </a:r>
            <a:r>
              <a:rPr lang="hr-HR" dirty="0">
                <a:latin typeface="+mj-lt"/>
              </a:rPr>
              <a:t>su sve prirodne ili društvene pojave koje </a:t>
            </a:r>
            <a:r>
              <a:rPr lang="hr-HR" b="1" dirty="0">
                <a:solidFill>
                  <a:srgbClr val="FF0000"/>
                </a:solidFill>
                <a:latin typeface="+mj-lt"/>
              </a:rPr>
              <a:t>privlače posjetitelje</a:t>
            </a:r>
            <a:r>
              <a:rPr lang="hr-HR" dirty="0">
                <a:latin typeface="+mj-lt"/>
              </a:rPr>
              <a:t> i </a:t>
            </a:r>
            <a:r>
              <a:rPr lang="hr-HR" b="1" dirty="0">
                <a:solidFill>
                  <a:srgbClr val="FF0000"/>
                </a:solidFill>
                <a:latin typeface="+mj-lt"/>
              </a:rPr>
              <a:t>koje se mogu turistički iskoristiti</a:t>
            </a:r>
          </a:p>
          <a:p>
            <a:pPr indent="-288000">
              <a:spcBef>
                <a:spcPts val="600"/>
              </a:spcBef>
            </a:pPr>
            <a:r>
              <a:rPr lang="hr-HR" dirty="0">
                <a:latin typeface="+mj-lt"/>
              </a:rPr>
              <a:t>važnost turističke atrakcije </a:t>
            </a:r>
            <a:r>
              <a:rPr lang="hr-HR" b="1" dirty="0">
                <a:solidFill>
                  <a:srgbClr val="FF0000"/>
                </a:solidFill>
                <a:latin typeface="+mj-lt"/>
              </a:rPr>
              <a:t>ovisi o percepciji turista</a:t>
            </a:r>
          </a:p>
          <a:p>
            <a:pPr lvl="1" indent="-288000">
              <a:spcBef>
                <a:spcPts val="600"/>
              </a:spcBef>
            </a:pPr>
            <a:r>
              <a:rPr lang="vi-VN" sz="2200" i="1" dirty="0">
                <a:latin typeface="Calibri" panose="020F0502020204030204" pitchFamily="34" charset="0"/>
                <a:cs typeface="Calibri" panose="020F0502020204030204" pitchFamily="34" charset="0"/>
              </a:rPr>
              <a:t>npr. Zrće je za neke mlađe goste atrakcija, dok za starije nije; ili neka etno manifestacija (npr. emisija Lijepom našom) je zanimljivije starijim osobama nego </a:t>
            </a:r>
            <a:r>
              <a:rPr lang="vi-VN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mlađima</a:t>
            </a:r>
            <a:endParaRPr lang="hr-HR" sz="2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288000">
              <a:spcBef>
                <a:spcPts val="1800"/>
              </a:spcBef>
            </a:pPr>
            <a:r>
              <a:rPr lang="hr-HR" dirty="0">
                <a:solidFill>
                  <a:prstClr val="black"/>
                </a:solidFill>
              </a:rPr>
              <a:t>turističke atrakcije su </a:t>
            </a:r>
            <a:r>
              <a:rPr lang="hr-HR" b="1" dirty="0">
                <a:solidFill>
                  <a:srgbClr val="FF0000"/>
                </a:solidFill>
              </a:rPr>
              <a:t>glavni privlačni činitelji turističke ponude</a:t>
            </a:r>
          </a:p>
          <a:p>
            <a:pPr marL="54900" indent="0">
              <a:spcBef>
                <a:spcPts val="600"/>
              </a:spcBef>
              <a:buNone/>
            </a:pPr>
            <a:endParaRPr lang="vi-V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1520" y="3861048"/>
            <a:ext cx="3476799" cy="275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545"/>
          <a:stretch/>
        </p:blipFill>
        <p:spPr bwMode="auto">
          <a:xfrm>
            <a:off x="4067944" y="3861048"/>
            <a:ext cx="4812846" cy="275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0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29872" y="4354049"/>
            <a:ext cx="2654596" cy="33849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165304"/>
          </a:xfrm>
        </p:spPr>
        <p:txBody>
          <a:bodyPr>
            <a:noAutofit/>
          </a:bodyPr>
          <a:lstStyle/>
          <a:p>
            <a:pPr indent="-28800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VRSTE </a:t>
            </a:r>
            <a:r>
              <a:rPr lang="hr-HR" sz="2800" b="1" dirty="0">
                <a:solidFill>
                  <a:srgbClr val="FF0000"/>
                </a:solidFill>
              </a:rPr>
              <a:t>TURISTIČKIH ATRAKCIJA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prema načinu postanka – </a:t>
            </a:r>
            <a:r>
              <a:rPr lang="hr-HR" b="1" dirty="0" smtClean="0">
                <a:solidFill>
                  <a:srgbClr val="FF0000"/>
                </a:solidFill>
              </a:rPr>
              <a:t>prirodne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stvorene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kao činitelji turističke ponude – </a:t>
            </a:r>
            <a:r>
              <a:rPr lang="hr-HR" b="1" dirty="0" smtClean="0">
                <a:solidFill>
                  <a:srgbClr val="FF0000"/>
                </a:solidFill>
              </a:rPr>
              <a:t>primarne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b="1" dirty="0">
                <a:solidFill>
                  <a:srgbClr val="FF0000"/>
                </a:solidFill>
              </a:rPr>
              <a:t>sekundarne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kao posljedica razvoja turizma – </a:t>
            </a:r>
            <a:r>
              <a:rPr lang="hr-HR" b="1" dirty="0" smtClean="0">
                <a:solidFill>
                  <a:srgbClr val="FF0000"/>
                </a:solidFill>
              </a:rPr>
              <a:t>dorađene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/>
              <a:t>i </a:t>
            </a:r>
            <a:r>
              <a:rPr lang="hr-HR" b="1" dirty="0">
                <a:solidFill>
                  <a:srgbClr val="FF0000"/>
                </a:solidFill>
              </a:rPr>
              <a:t>izvorne</a:t>
            </a:r>
          </a:p>
          <a:p>
            <a:pPr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materijalne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nematerijalne</a:t>
            </a:r>
          </a:p>
          <a:p>
            <a:pPr indent="-288000">
              <a:spcBef>
                <a:spcPts val="2400"/>
              </a:spcBef>
            </a:pPr>
            <a:r>
              <a:rPr lang="hr-HR" dirty="0" smtClean="0"/>
              <a:t>atrakcije </a:t>
            </a:r>
            <a:r>
              <a:rPr lang="hr-HR" dirty="0"/>
              <a:t>kao </a:t>
            </a:r>
            <a:r>
              <a:rPr lang="hr-HR" b="1" dirty="0">
                <a:solidFill>
                  <a:srgbClr val="FF0000"/>
                </a:solidFill>
              </a:rPr>
              <a:t>primarni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i </a:t>
            </a:r>
            <a:r>
              <a:rPr lang="hr-HR" b="1" dirty="0">
                <a:solidFill>
                  <a:srgbClr val="0070C0"/>
                </a:solidFill>
              </a:rPr>
              <a:t>sekundarni</a:t>
            </a:r>
            <a:r>
              <a:rPr lang="hr-HR" dirty="0">
                <a:solidFill>
                  <a:srgbClr val="0070C0"/>
                </a:solidFill>
              </a:rPr>
              <a:t> </a:t>
            </a:r>
            <a:r>
              <a:rPr lang="hr-HR" b="1" dirty="0">
                <a:solidFill>
                  <a:srgbClr val="0070C0"/>
                </a:solidFill>
              </a:rPr>
              <a:t>činitelji</a:t>
            </a:r>
            <a:r>
              <a:rPr lang="hr-HR" dirty="0">
                <a:solidFill>
                  <a:srgbClr val="0070C0"/>
                </a:solidFill>
              </a:rPr>
              <a:t> </a:t>
            </a:r>
            <a:r>
              <a:rPr lang="hr-HR" dirty="0"/>
              <a:t>turističke ponude</a:t>
            </a:r>
          </a:p>
          <a:p>
            <a:pPr lvl="1" indent="-288000">
              <a:spcBef>
                <a:spcPts val="600"/>
              </a:spcBef>
            </a:pPr>
            <a:r>
              <a:rPr lang="hr-HR" i="1" dirty="0"/>
              <a:t>npr.  turisti u Šibenik dođu radi Međunarodnog dječjeg festivala, ali </a:t>
            </a:r>
            <a:r>
              <a:rPr lang="hr-HR" i="1" dirty="0" smtClean="0"/>
              <a:t>posjete i </a:t>
            </a:r>
            <a:r>
              <a:rPr lang="hr-HR" i="1" dirty="0"/>
              <a:t>vrijedne kulturno-povijesne znamenitosti te uživaju u mediteranskoj </a:t>
            </a:r>
            <a:r>
              <a:rPr lang="hr-HR" i="1" dirty="0" smtClean="0"/>
              <a:t>klimi</a:t>
            </a:r>
            <a:endParaRPr lang="hr-H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295512" y="3993897"/>
            <a:ext cx="4083856" cy="33849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/>
          <p:cNvSpPr/>
          <p:nvPr/>
        </p:nvSpPr>
        <p:spPr>
          <a:xfrm>
            <a:off x="4642652" y="3634765"/>
            <a:ext cx="4105812" cy="338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ponude – </a:t>
            </a:r>
            <a:r>
              <a:rPr lang="hr-HR" sz="3200" b="1" dirty="0">
                <a:solidFill>
                  <a:prstClr val="black"/>
                </a:solidFill>
              </a:rPr>
              <a:t>atrakcije</a:t>
            </a:r>
            <a:endParaRPr lang="hr-HR" sz="32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24" y="44754"/>
              <a:ext cx="5581398" cy="3036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1" y="44754"/>
              <a:ext cx="3360989" cy="2415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1" y="2564904"/>
              <a:ext cx="3069715" cy="4163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9711" y="3140210"/>
              <a:ext cx="2952111" cy="3687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414" y="3140210"/>
              <a:ext cx="2853371" cy="167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4845628"/>
              <a:ext cx="2056386" cy="196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73" y="4633974"/>
              <a:ext cx="8921454" cy="212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2" y="116633"/>
              <a:ext cx="3624636" cy="2448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2268286"/>
              <a:ext cx="6206319" cy="231284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0545"/>
            <a:stretch/>
          </p:blipFill>
          <p:spPr bwMode="auto">
            <a:xfrm>
              <a:off x="5508104" y="116633"/>
              <a:ext cx="3542023" cy="202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57" y="2636912"/>
              <a:ext cx="2639843" cy="1944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9226"/>
            <a:stretch/>
          </p:blipFill>
          <p:spPr bwMode="auto">
            <a:xfrm>
              <a:off x="3834425" y="116633"/>
              <a:ext cx="1561331" cy="203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243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build="p"/>
      <p:bldP spid="20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165304"/>
          </a:xfrm>
        </p:spPr>
        <p:txBody>
          <a:bodyPr>
            <a:noAutofit/>
          </a:bodyPr>
          <a:lstStyle/>
          <a:p>
            <a:pPr indent="-28800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VRSTE </a:t>
            </a:r>
            <a:r>
              <a:rPr lang="hr-HR" sz="2800" b="1" dirty="0">
                <a:solidFill>
                  <a:srgbClr val="FF0000"/>
                </a:solidFill>
              </a:rPr>
              <a:t>TURISTIČKIH ATRAKCIJA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prema načinu postanka – </a:t>
            </a:r>
            <a:r>
              <a:rPr lang="hr-HR" b="1" dirty="0" smtClean="0">
                <a:solidFill>
                  <a:srgbClr val="FF0000"/>
                </a:solidFill>
              </a:rPr>
              <a:t>prirodne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stvorene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kao činitelji turističke ponude – </a:t>
            </a:r>
            <a:r>
              <a:rPr lang="hr-HR" b="1" dirty="0" smtClean="0">
                <a:solidFill>
                  <a:srgbClr val="FF0000"/>
                </a:solidFill>
              </a:rPr>
              <a:t>primarne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b="1" dirty="0">
                <a:solidFill>
                  <a:srgbClr val="FF0000"/>
                </a:solidFill>
              </a:rPr>
              <a:t>sekundarne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kao posljedica razvoja turizma – </a:t>
            </a:r>
            <a:r>
              <a:rPr lang="hr-HR" b="1" dirty="0" smtClean="0">
                <a:solidFill>
                  <a:srgbClr val="FF0000"/>
                </a:solidFill>
              </a:rPr>
              <a:t>dorađene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/>
              <a:t>i </a:t>
            </a:r>
            <a:r>
              <a:rPr lang="hr-HR" b="1" dirty="0">
                <a:solidFill>
                  <a:srgbClr val="FF0000"/>
                </a:solidFill>
              </a:rPr>
              <a:t>izvorne</a:t>
            </a:r>
          </a:p>
          <a:p>
            <a:pPr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materijalne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nematerijalne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ponude – </a:t>
            </a:r>
            <a:r>
              <a:rPr lang="hr-HR" sz="3200" b="1" dirty="0">
                <a:solidFill>
                  <a:prstClr val="black"/>
                </a:solidFill>
              </a:rPr>
              <a:t>atrakcije</a:t>
            </a:r>
            <a:endParaRPr lang="hr-H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6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roatia.org/crown/content_images/2009/sibenik/sibenik_djecji_festival3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00" y="99039"/>
            <a:ext cx="4864302" cy="323020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olaris.hr/wp-content/uploads/2016/05/55-mdf-otvorenje-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5472608" cy="3648405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omh.hr/userDocsImages/Fotografije%20destinacija/%C5%A0ibenik_iz_zraka%20Damir%20Fabijani%C4%87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0425" y="873095"/>
            <a:ext cx="3868575" cy="311533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0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ponude – </a:t>
            </a:r>
            <a:r>
              <a:rPr lang="hr-HR" sz="3200" b="1" dirty="0">
                <a:solidFill>
                  <a:prstClr val="black"/>
                </a:solidFill>
              </a:rPr>
              <a:t>atrakcije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6064"/>
            <a:ext cx="9144000" cy="6165304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dirty="0" smtClean="0"/>
              <a:t>atrakcije kao </a:t>
            </a:r>
            <a:r>
              <a:rPr lang="hr-HR" sz="2800" b="1" dirty="0" smtClean="0">
                <a:solidFill>
                  <a:srgbClr val="FF0000"/>
                </a:solidFill>
              </a:rPr>
              <a:t>posljedica razvoja turizma</a:t>
            </a:r>
          </a:p>
          <a:p>
            <a:pPr lvl="1" indent="-288000"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izvorne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nove atrakcije </a:t>
            </a:r>
            <a:r>
              <a:rPr lang="hr-HR" dirty="0"/>
              <a:t>koje nastaju djelovanjem čovjeka </a:t>
            </a:r>
            <a:r>
              <a:rPr lang="hr-HR" dirty="0" smtClean="0"/>
              <a:t>u svrhu razvoja turizma</a:t>
            </a:r>
            <a:endParaRPr lang="hr-HR" dirty="0"/>
          </a:p>
          <a:p>
            <a:pPr lvl="2" indent="-288000">
              <a:spcBef>
                <a:spcPts val="600"/>
              </a:spcBef>
            </a:pPr>
            <a:r>
              <a:rPr lang="hr-HR" i="1" dirty="0"/>
              <a:t>npr. izgradnja tematskog parka, </a:t>
            </a:r>
            <a:r>
              <a:rPr lang="hr-HR" i="1" dirty="0" err="1"/>
              <a:t>Disneylanda</a:t>
            </a:r>
            <a:r>
              <a:rPr lang="hr-HR" i="1" dirty="0"/>
              <a:t> ili </a:t>
            </a:r>
            <a:r>
              <a:rPr lang="hr-HR" i="1" dirty="0" err="1"/>
              <a:t>Gardalanda</a:t>
            </a:r>
            <a:r>
              <a:rPr lang="hr-HR" i="1" dirty="0" smtClean="0"/>
              <a:t>…</a:t>
            </a:r>
          </a:p>
          <a:p>
            <a:pPr lvl="1" indent="-288000"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dorađene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prilagođene postojeće atrakcije </a:t>
            </a:r>
          </a:p>
          <a:p>
            <a:pPr lvl="2" indent="-288000">
              <a:spcBef>
                <a:spcPts val="600"/>
              </a:spcBef>
            </a:pPr>
            <a:r>
              <a:rPr lang="hr-HR" i="1" dirty="0" smtClean="0"/>
              <a:t>npr. Splitsko ljeto u prostorima Dioklecijanove palače</a:t>
            </a:r>
            <a:endParaRPr lang="hr-HR" i="1" dirty="0"/>
          </a:p>
          <a:p>
            <a:pPr indent="-288000">
              <a:spcBef>
                <a:spcPts val="3000"/>
              </a:spcBef>
            </a:pPr>
            <a:r>
              <a:rPr lang="hr-HR" dirty="0"/>
              <a:t>atrakcije mogu biti </a:t>
            </a:r>
            <a:r>
              <a:rPr lang="hr-HR" sz="2800" b="1" dirty="0" smtClean="0">
                <a:solidFill>
                  <a:srgbClr val="FF0000"/>
                </a:solidFill>
              </a:rPr>
              <a:t>materijalne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sz="2800" b="1" dirty="0">
                <a:solidFill>
                  <a:srgbClr val="FF0000"/>
                </a:solidFill>
              </a:rPr>
              <a:t>nematerijalne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endParaRPr lang="hr-HR" dirty="0" smtClean="0"/>
          </a:p>
          <a:p>
            <a:pPr lvl="1" indent="-288000"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nematerijalne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atrakcije – </a:t>
            </a:r>
            <a:r>
              <a:rPr lang="hr-HR" i="1" dirty="0" smtClean="0"/>
              <a:t>mitovi, </a:t>
            </a:r>
            <a:r>
              <a:rPr lang="hr-HR" i="1" dirty="0"/>
              <a:t>legende, manifestacije, kultura života i rada…</a:t>
            </a:r>
          </a:p>
          <a:p>
            <a:pPr lvl="1" indent="-288000">
              <a:spcBef>
                <a:spcPts val="600"/>
              </a:spcBef>
            </a:pPr>
            <a:r>
              <a:rPr lang="hr-HR" dirty="0"/>
              <a:t>važno je turistima protumačiti značenje nematerijalnih atrakcija – </a:t>
            </a:r>
            <a:r>
              <a:rPr lang="hr-HR" dirty="0" smtClean="0"/>
              <a:t>uloga </a:t>
            </a:r>
            <a:r>
              <a:rPr lang="hr-HR" b="1" dirty="0" smtClean="0">
                <a:solidFill>
                  <a:srgbClr val="FF0000"/>
                </a:solidFill>
              </a:rPr>
              <a:t>turističkih vodiča</a:t>
            </a:r>
          </a:p>
        </p:txBody>
      </p:sp>
    </p:spTree>
    <p:extLst>
      <p:ext uri="{BB962C8B-B14F-4D97-AF65-F5344CB8AC3E}">
        <p14:creationId xmlns:p14="http://schemas.microsoft.com/office/powerpoint/2010/main" val="285852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5.dlp-media.com/resize/mwImage/1/900/360/75/wdpromedia.disney.go.com/media/wdpro-dlp-assets/prod/en-gb/system/images/n013047_2019may13_sleeping-beauty-castle_900x36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11" y="3146338"/>
            <a:ext cx="9023579" cy="360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roparadise.com/images/city-guide/events/splitsko-ljeto/splitsko-ljeto.jpg-04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211" y="127285"/>
            <a:ext cx="4758926" cy="29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pag.hr/images/stories/kultura/2009-03-10%2018-48-13_0015.jp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15855" y="127285"/>
            <a:ext cx="4167935" cy="29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pic>
          <p:nvPicPr>
            <p:cNvPr id="2058" name="Picture 10" descr="http://www.pag-tourist-service.hr/admin/js/imagemanager/images/pako_kolo.jpg"/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59466" y="3128478"/>
              <a:ext cx="5833014" cy="349623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6" name="Picture 8" descr="http://www.mediteranpag.com/sadrzaji/54/tanac01.jp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181" y="260648"/>
            <a:ext cx="5329323" cy="355034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88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ponude – </a:t>
            </a:r>
            <a:r>
              <a:rPr lang="hr-HR" sz="3200" b="1" dirty="0">
                <a:solidFill>
                  <a:prstClr val="black"/>
                </a:solidFill>
              </a:rPr>
              <a:t>atrakcije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48680"/>
            <a:ext cx="9144000" cy="6165304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dirty="0" smtClean="0"/>
              <a:t>VRSTE TURISTIČKIH ATRAKCIJA </a:t>
            </a:r>
            <a:r>
              <a:rPr lang="hr-HR" b="1" dirty="0" smtClean="0">
                <a:solidFill>
                  <a:srgbClr val="FF0000"/>
                </a:solidFill>
              </a:rPr>
              <a:t>S OBZIROM NA SRODNOST ATRAKCIJA:</a:t>
            </a:r>
          </a:p>
          <a:p>
            <a:pPr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reljef </a:t>
            </a:r>
            <a:r>
              <a:rPr lang="hr-HR" b="1" dirty="0" smtClean="0"/>
              <a:t>– </a:t>
            </a:r>
            <a:r>
              <a:rPr lang="hr-HR" dirty="0" smtClean="0"/>
              <a:t>sve aktivnosti vezane uz geografske značajke prostora – </a:t>
            </a:r>
            <a:r>
              <a:rPr lang="hr-HR" i="1" dirty="0" smtClean="0"/>
              <a:t>planine, vode i vodene površine, špilje, zaljevi, otoci, kanjoni, stijene, plaže…</a:t>
            </a:r>
          </a:p>
          <a:p>
            <a:pPr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klima </a:t>
            </a:r>
            <a:r>
              <a:rPr lang="hr-HR" dirty="0" smtClean="0"/>
              <a:t>i</a:t>
            </a:r>
            <a:r>
              <a:rPr lang="hr-HR" b="1" dirty="0" smtClean="0">
                <a:solidFill>
                  <a:srgbClr val="FF0000"/>
                </a:solidFill>
              </a:rPr>
              <a:t> prirodna lječilišta</a:t>
            </a:r>
          </a:p>
          <a:p>
            <a:pPr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biljni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životinjski svijet </a:t>
            </a:r>
            <a:r>
              <a:rPr lang="hr-HR" dirty="0" smtClean="0"/>
              <a:t>– kao primarna i kao sekundarna atrakcija</a:t>
            </a:r>
          </a:p>
          <a:p>
            <a:pPr lvl="2" indent="-288000">
              <a:spcBef>
                <a:spcPts val="300"/>
              </a:spcBef>
            </a:pPr>
            <a:r>
              <a:rPr lang="hr-HR" i="1" dirty="0" smtClean="0"/>
              <a:t>lov, ribolov, branje bilja, promatranje, fotografiranje…</a:t>
            </a:r>
          </a:p>
          <a:p>
            <a:pPr lvl="2" indent="-288000">
              <a:spcBef>
                <a:spcPts val="300"/>
              </a:spcBef>
            </a:pPr>
            <a:r>
              <a:rPr lang="hr-HR" dirty="0" smtClean="0"/>
              <a:t>posebno je bitna zaštićena prirodna baština</a:t>
            </a:r>
            <a:r>
              <a:rPr lang="hr-HR" i="1" dirty="0" smtClean="0"/>
              <a:t> (NP i PP)</a:t>
            </a:r>
          </a:p>
          <a:p>
            <a:pPr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materijalna kulturno-povijesna baština</a:t>
            </a:r>
          </a:p>
          <a:p>
            <a:pPr lvl="2" indent="-288000">
              <a:spcBef>
                <a:spcPts val="300"/>
              </a:spcBef>
            </a:pPr>
            <a:r>
              <a:rPr lang="hr-HR" dirty="0" smtClean="0"/>
              <a:t>posebno važna baština pod zaštitom UNESCO-a</a:t>
            </a:r>
          </a:p>
          <a:p>
            <a:pPr lvl="2" indent="-288000">
              <a:spcBef>
                <a:spcPts val="300"/>
              </a:spcBef>
            </a:pPr>
            <a:r>
              <a:rPr lang="hr-HR" dirty="0" smtClean="0"/>
              <a:t>kulturne i vjerske ustanove – </a:t>
            </a:r>
            <a:r>
              <a:rPr lang="hr-HR" i="1" dirty="0" smtClean="0"/>
              <a:t>kazališta, muzeji, crkve…</a:t>
            </a:r>
          </a:p>
          <a:p>
            <a:pPr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kultura života i rada </a:t>
            </a:r>
            <a:r>
              <a:rPr lang="hr-HR" dirty="0" smtClean="0"/>
              <a:t>– </a:t>
            </a:r>
            <a:r>
              <a:rPr lang="hr-HR" i="1" dirty="0" smtClean="0"/>
              <a:t>folklor, rukotvorine, obrti, tradicionalno graditeljstvo, gastronomija, vinarstvo…</a:t>
            </a:r>
          </a:p>
          <a:p>
            <a:pPr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sportsko-rekreacijske građevine i tereni </a:t>
            </a:r>
            <a:r>
              <a:rPr lang="hr-HR" dirty="0" smtClean="0"/>
              <a:t>– privlače turiste radi praćenja sportskih događaja ali i radi aktivnog bavljenja sportom</a:t>
            </a:r>
          </a:p>
          <a:p>
            <a:pPr lvl="2" indent="-288000">
              <a:spcBef>
                <a:spcPts val="600"/>
              </a:spcBef>
            </a:pPr>
            <a:endParaRPr lang="hr-HR" dirty="0" smtClean="0"/>
          </a:p>
          <a:p>
            <a:pPr lvl="1" indent="-288000">
              <a:spcBef>
                <a:spcPts val="600"/>
              </a:spcBef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74391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</a:t>
            </a:r>
            <a:r>
              <a:rPr lang="hr-HR" sz="3200" dirty="0" smtClean="0">
                <a:solidFill>
                  <a:prstClr val="black"/>
                </a:solidFill>
              </a:rPr>
              <a:t>ponude – </a:t>
            </a:r>
            <a:r>
              <a:rPr lang="hr-HR" sz="3200" b="1" dirty="0" smtClean="0">
                <a:solidFill>
                  <a:prstClr val="black"/>
                </a:solidFill>
              </a:rPr>
              <a:t>atrakcije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posebna vrsta su </a:t>
            </a:r>
            <a:r>
              <a:rPr lang="hr-HR" b="1" dirty="0" smtClean="0">
                <a:solidFill>
                  <a:srgbClr val="FF0000"/>
                </a:solidFill>
              </a:rPr>
              <a:t>zabavni parkovi, objekti i prijevozna sredstva za zabavu</a:t>
            </a:r>
          </a:p>
          <a:p>
            <a:pPr lvl="1"/>
            <a:r>
              <a:rPr lang="hr-HR" dirty="0" smtClean="0"/>
              <a:t>svrha im je zabava i postizanje atraktivnog doživljaja za goste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turističke staze, putovi i ceste</a:t>
            </a:r>
          </a:p>
          <a:p>
            <a:pPr lvl="1"/>
            <a:r>
              <a:rPr lang="hr-HR" i="1" dirty="0" smtClean="0"/>
              <a:t>npr. vinske ceste, cesta sira, biciklističke staze…</a:t>
            </a:r>
            <a:endParaRPr lang="hr-HR" i="1" dirty="0"/>
          </a:p>
        </p:txBody>
      </p:sp>
      <p:pic>
        <p:nvPicPr>
          <p:cNvPr id="4100" name="Picture 4" descr="http://lika-active.com/files/offer/img_hr/94/head_Header-lika-active-cycling-pag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282" y="4509120"/>
            <a:ext cx="6843451" cy="2291843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jutarnji.hr/migration_catalog/Dobra_hrana_Image_Archive/p6150111/3573887/alternates/LANDSCAPE_680/P61501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4480" y="2885548"/>
            <a:ext cx="3711544" cy="219963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gardaseeferienwohnungen.com/wp-content/uploads/2012/02/gardaland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861" y="2885548"/>
            <a:ext cx="2894257" cy="219963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5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Činitelji turističke </a:t>
            </a:r>
            <a:r>
              <a:rPr lang="hr-HR" sz="3200" dirty="0" smtClean="0"/>
              <a:t>ponude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48680"/>
            <a:ext cx="9144000" cy="6309320"/>
          </a:xfrm>
        </p:spPr>
        <p:txBody>
          <a:bodyPr>
            <a:noAutofit/>
          </a:bodyPr>
          <a:lstStyle/>
          <a:p>
            <a:r>
              <a:rPr lang="hr-HR" sz="2200" b="1" dirty="0" smtClean="0">
                <a:solidFill>
                  <a:srgbClr val="FF0000"/>
                </a:solidFill>
              </a:rPr>
              <a:t>SKUPINE </a:t>
            </a:r>
            <a:r>
              <a:rPr lang="hr-HR" sz="2200" b="1" dirty="0">
                <a:solidFill>
                  <a:srgbClr val="FF0000"/>
                </a:solidFill>
              </a:rPr>
              <a:t>ČINITELJA TURISTIČKE PONUDE: </a:t>
            </a:r>
            <a:endParaRPr lang="hr-HR" sz="2200" dirty="0">
              <a:solidFill>
                <a:srgbClr val="FF0000"/>
              </a:solidFill>
            </a:endParaRPr>
          </a:p>
          <a:p>
            <a:pPr lvl="1"/>
            <a:r>
              <a:rPr lang="hr-HR" sz="2200" dirty="0" smtClean="0">
                <a:solidFill>
                  <a:srgbClr val="000000"/>
                </a:solidFill>
              </a:rPr>
              <a:t>turističke </a:t>
            </a:r>
            <a:r>
              <a:rPr lang="hr-HR" sz="2200" dirty="0">
                <a:solidFill>
                  <a:srgbClr val="000000"/>
                </a:solidFill>
              </a:rPr>
              <a:t>atrakcije </a:t>
            </a:r>
          </a:p>
          <a:p>
            <a:pPr lvl="1"/>
            <a:r>
              <a:rPr lang="hr-HR" sz="2200" dirty="0" smtClean="0">
                <a:solidFill>
                  <a:srgbClr val="000000"/>
                </a:solidFill>
              </a:rPr>
              <a:t>prometna </a:t>
            </a:r>
            <a:r>
              <a:rPr lang="hr-HR" sz="2200" dirty="0">
                <a:solidFill>
                  <a:srgbClr val="000000"/>
                </a:solidFill>
              </a:rPr>
              <a:t>dostupnost </a:t>
            </a:r>
          </a:p>
          <a:p>
            <a:pPr lvl="1"/>
            <a:r>
              <a:rPr lang="hr-HR" sz="2200" dirty="0" smtClean="0">
                <a:solidFill>
                  <a:srgbClr val="000000"/>
                </a:solidFill>
              </a:rPr>
              <a:t>informacijska dostupnost</a:t>
            </a:r>
            <a:endParaRPr lang="hr-HR" sz="2200" dirty="0">
              <a:solidFill>
                <a:srgbClr val="000000"/>
              </a:solidFill>
            </a:endParaRPr>
          </a:p>
          <a:p>
            <a:pPr lvl="1"/>
            <a:r>
              <a:rPr lang="hr-HR" sz="2200" dirty="0" smtClean="0">
                <a:solidFill>
                  <a:srgbClr val="000000"/>
                </a:solidFill>
              </a:rPr>
              <a:t>ugostiteljski objekti</a:t>
            </a:r>
            <a:endParaRPr lang="hr-HR" sz="2200" dirty="0">
              <a:solidFill>
                <a:srgbClr val="000000"/>
              </a:solidFill>
            </a:endParaRPr>
          </a:p>
          <a:p>
            <a:pPr lvl="1"/>
            <a:r>
              <a:rPr lang="hr-HR" sz="2200" dirty="0" smtClean="0">
                <a:solidFill>
                  <a:srgbClr val="000000"/>
                </a:solidFill>
              </a:rPr>
              <a:t>ostali </a:t>
            </a:r>
            <a:r>
              <a:rPr lang="hr-HR" sz="2200" dirty="0">
                <a:solidFill>
                  <a:srgbClr val="000000"/>
                </a:solidFill>
              </a:rPr>
              <a:t>prihvatni činitelji </a:t>
            </a:r>
            <a:endParaRPr lang="hr-HR" sz="2200" dirty="0" smtClean="0">
              <a:solidFill>
                <a:srgbClr val="000000"/>
              </a:solidFill>
            </a:endParaRPr>
          </a:p>
          <a:p>
            <a:pPr>
              <a:spcBef>
                <a:spcPts val="2400"/>
              </a:spcBef>
            </a:pPr>
            <a:r>
              <a:rPr lang="hr-HR" b="1" dirty="0">
                <a:solidFill>
                  <a:srgbClr val="FF0000"/>
                </a:solidFill>
              </a:rPr>
              <a:t>turističke atrakcije </a:t>
            </a:r>
            <a:r>
              <a:rPr lang="hr-HR" sz="2200" dirty="0">
                <a:solidFill>
                  <a:srgbClr val="000000"/>
                </a:solidFill>
              </a:rPr>
              <a:t>su sve prirodne ili društvene pojave koje privlače posjetitelje i koje se mogu turistički </a:t>
            </a:r>
            <a:r>
              <a:rPr lang="hr-HR" sz="2200" dirty="0" smtClean="0">
                <a:solidFill>
                  <a:srgbClr val="000000"/>
                </a:solidFill>
              </a:rPr>
              <a:t>iskoristiti</a:t>
            </a:r>
          </a:p>
          <a:p>
            <a:pPr>
              <a:spcBef>
                <a:spcPts val="1200"/>
              </a:spcBef>
            </a:pPr>
            <a:r>
              <a:rPr lang="hr-HR" sz="2200" dirty="0">
                <a:solidFill>
                  <a:srgbClr val="000000"/>
                </a:solidFill>
              </a:rPr>
              <a:t>turističke atrakcije su </a:t>
            </a:r>
            <a:r>
              <a:rPr lang="hr-HR" sz="2200" b="1" dirty="0">
                <a:solidFill>
                  <a:srgbClr val="FF0000"/>
                </a:solidFill>
              </a:rPr>
              <a:t>glavni privlačni činitelji turističke </a:t>
            </a:r>
            <a:r>
              <a:rPr lang="hr-HR" sz="2200" b="1" dirty="0" smtClean="0">
                <a:solidFill>
                  <a:srgbClr val="FF0000"/>
                </a:solidFill>
              </a:rPr>
              <a:t>ponude</a:t>
            </a:r>
          </a:p>
          <a:p>
            <a:pPr indent="-288000">
              <a:spcBef>
                <a:spcPts val="2400"/>
              </a:spcBef>
            </a:pPr>
            <a:r>
              <a:rPr lang="hr-HR" sz="2200" b="1" dirty="0">
                <a:solidFill>
                  <a:srgbClr val="FF0000"/>
                </a:solidFill>
              </a:rPr>
              <a:t>VRSTE TURISTIČKIH ATRAKCIJA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prema načinu postanka – </a:t>
            </a:r>
            <a:r>
              <a:rPr lang="hr-HR" sz="2200" b="1" dirty="0">
                <a:solidFill>
                  <a:srgbClr val="FF0000"/>
                </a:solidFill>
              </a:rPr>
              <a:t>prirodne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stvorene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kao činitelji turističke ponude – </a:t>
            </a:r>
            <a:r>
              <a:rPr lang="hr-HR" sz="2200" b="1" dirty="0">
                <a:solidFill>
                  <a:srgbClr val="FF0000"/>
                </a:solidFill>
              </a:rPr>
              <a:t>primarne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sekundarne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kao posljedica razvoja turizma – </a:t>
            </a:r>
            <a:r>
              <a:rPr lang="hr-HR" sz="2200" b="1" dirty="0">
                <a:solidFill>
                  <a:srgbClr val="FF0000"/>
                </a:solidFill>
              </a:rPr>
              <a:t>dorađene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izvorne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materijalne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nematerijalne</a:t>
            </a:r>
            <a:endParaRPr lang="hr-H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3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Činitelji turističke </a:t>
            </a:r>
            <a:r>
              <a:rPr lang="hr-HR" sz="3200" b="1" dirty="0" smtClean="0"/>
              <a:t>potražnje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 indent="-288000">
              <a:spcBef>
                <a:spcPts val="1800"/>
              </a:spcBef>
            </a:pPr>
            <a:r>
              <a:rPr lang="hr-HR" sz="2500" dirty="0" smtClean="0"/>
              <a:t>turistička potražnja se prati i mjeri radi </a:t>
            </a:r>
            <a:r>
              <a:rPr lang="hr-HR" sz="2500" b="1" dirty="0" smtClean="0">
                <a:solidFill>
                  <a:srgbClr val="FF0000"/>
                </a:solidFill>
              </a:rPr>
              <a:t>ekonomskih učinaka </a:t>
            </a:r>
            <a:r>
              <a:rPr lang="hr-HR" sz="2500" dirty="0" smtClean="0"/>
              <a:t>koje generira i radi </a:t>
            </a:r>
            <a:r>
              <a:rPr lang="hr-HR" sz="2500" b="1" dirty="0" smtClean="0">
                <a:solidFill>
                  <a:srgbClr val="FF0000"/>
                </a:solidFill>
              </a:rPr>
              <a:t>kreiranja / promjene marketinške</a:t>
            </a:r>
            <a:r>
              <a:rPr lang="hr-HR" sz="2500" dirty="0" smtClean="0">
                <a:solidFill>
                  <a:srgbClr val="FF0000"/>
                </a:solidFill>
              </a:rPr>
              <a:t> </a:t>
            </a:r>
            <a:r>
              <a:rPr lang="hr-HR" sz="2500" dirty="0" smtClean="0"/>
              <a:t>(promidžbene) </a:t>
            </a:r>
            <a:r>
              <a:rPr lang="hr-HR" sz="2500" b="1" dirty="0" smtClean="0">
                <a:solidFill>
                  <a:srgbClr val="FF0000"/>
                </a:solidFill>
              </a:rPr>
              <a:t>strategije</a:t>
            </a:r>
          </a:p>
          <a:p>
            <a:pPr indent="-288000">
              <a:spcBef>
                <a:spcPts val="1800"/>
              </a:spcBef>
            </a:pPr>
            <a:r>
              <a:rPr lang="hr-HR" sz="2500" dirty="0" smtClean="0"/>
              <a:t>činitelji turističke potražnje su:</a:t>
            </a:r>
          </a:p>
          <a:p>
            <a:pPr marL="912150" lvl="1" indent="-457200">
              <a:spcBef>
                <a:spcPts val="1200"/>
              </a:spcBef>
              <a:buFont typeface="+mj-lt"/>
              <a:buAutoNum type="arabicPeriod"/>
            </a:pPr>
            <a:r>
              <a:rPr lang="hr-HR" sz="2800" b="1" dirty="0" smtClean="0">
                <a:solidFill>
                  <a:srgbClr val="FF0000"/>
                </a:solidFill>
              </a:rPr>
              <a:t>ekonomski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činitelji potražnje</a:t>
            </a:r>
          </a:p>
          <a:p>
            <a:pPr marL="912150" lvl="1" indent="-457200">
              <a:spcBef>
                <a:spcPts val="1200"/>
              </a:spcBef>
              <a:buFont typeface="+mj-lt"/>
              <a:buAutoNum type="arabicPeriod"/>
            </a:pPr>
            <a:r>
              <a:rPr lang="hr-HR" sz="2800" b="1" dirty="0" smtClean="0">
                <a:solidFill>
                  <a:srgbClr val="FF0000"/>
                </a:solidFill>
              </a:rPr>
              <a:t>demografski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činitelji</a:t>
            </a:r>
          </a:p>
          <a:p>
            <a:pPr marL="912150" lvl="1" indent="-457200">
              <a:spcBef>
                <a:spcPts val="1200"/>
              </a:spcBef>
              <a:buFont typeface="+mj-lt"/>
              <a:buAutoNum type="arabicPeriod"/>
            </a:pPr>
            <a:r>
              <a:rPr lang="hr-HR" sz="2800" b="1" dirty="0" smtClean="0">
                <a:solidFill>
                  <a:srgbClr val="FF0000"/>
                </a:solidFill>
              </a:rPr>
              <a:t>sociokulturni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</a:t>
            </a:r>
            <a:r>
              <a:rPr lang="hr-HR" sz="2800" b="1" dirty="0" smtClean="0">
                <a:solidFill>
                  <a:srgbClr val="FF0000"/>
                </a:solidFill>
              </a:rPr>
              <a:t>psihološki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činitelji</a:t>
            </a:r>
          </a:p>
          <a:p>
            <a:pPr marL="912150" lvl="1" indent="-457200">
              <a:spcBef>
                <a:spcPts val="1200"/>
              </a:spcBef>
              <a:buFont typeface="+mj-lt"/>
              <a:buAutoNum type="arabicPeriod"/>
            </a:pPr>
            <a:r>
              <a:rPr lang="hr-HR" sz="2800" b="1" dirty="0" smtClean="0">
                <a:solidFill>
                  <a:srgbClr val="FF0000"/>
                </a:solidFill>
              </a:rPr>
              <a:t>sociopolitički</a:t>
            </a:r>
            <a:r>
              <a:rPr lang="hr-HR" sz="2800" dirty="0" smtClean="0"/>
              <a:t>, </a:t>
            </a:r>
            <a:r>
              <a:rPr lang="hr-HR" sz="2800" b="1" dirty="0" smtClean="0">
                <a:solidFill>
                  <a:srgbClr val="FF0000"/>
                </a:solidFill>
              </a:rPr>
              <a:t>geografski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</a:t>
            </a:r>
            <a:r>
              <a:rPr lang="hr-HR" sz="2800" b="1" dirty="0" smtClean="0">
                <a:solidFill>
                  <a:srgbClr val="FF0000"/>
                </a:solidFill>
              </a:rPr>
              <a:t>ostali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činitelji</a:t>
            </a:r>
          </a:p>
          <a:p>
            <a:pPr marL="512100" indent="-457200">
              <a:spcBef>
                <a:spcPts val="1200"/>
              </a:spcBef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7130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Činitelji turističke </a:t>
            </a:r>
            <a:r>
              <a:rPr lang="hr-HR" sz="3200" dirty="0" smtClean="0"/>
              <a:t>ponude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44000" cy="6165304"/>
          </a:xfrm>
        </p:spPr>
        <p:txBody>
          <a:bodyPr>
            <a:noAutofit/>
          </a:bodyPr>
          <a:lstStyle/>
          <a:p>
            <a:pPr indent="-288000">
              <a:spcBef>
                <a:spcPts val="2400"/>
              </a:spcBef>
            </a:pPr>
            <a:r>
              <a:rPr lang="hr-HR" sz="2200" dirty="0">
                <a:latin typeface="+mj-lt"/>
              </a:rPr>
              <a:t>atrakcije kao </a:t>
            </a:r>
            <a:r>
              <a:rPr lang="hr-HR" sz="2200" b="1" dirty="0">
                <a:solidFill>
                  <a:srgbClr val="FF0000"/>
                </a:solidFill>
                <a:latin typeface="+mj-lt"/>
              </a:rPr>
              <a:t>primarni</a:t>
            </a:r>
            <a:r>
              <a:rPr lang="hr-H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200" dirty="0">
                <a:latin typeface="+mj-lt"/>
              </a:rPr>
              <a:t>i </a:t>
            </a:r>
            <a:r>
              <a:rPr lang="hr-HR" sz="2200" b="1" dirty="0">
                <a:solidFill>
                  <a:srgbClr val="FF0000"/>
                </a:solidFill>
                <a:latin typeface="+mj-lt"/>
              </a:rPr>
              <a:t>sekundarni</a:t>
            </a:r>
            <a:r>
              <a:rPr lang="hr-H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200" b="1" dirty="0">
                <a:solidFill>
                  <a:srgbClr val="FF0000"/>
                </a:solidFill>
                <a:latin typeface="+mj-lt"/>
              </a:rPr>
              <a:t>činitelji</a:t>
            </a:r>
            <a:r>
              <a:rPr lang="hr-H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200" dirty="0">
                <a:latin typeface="+mj-lt"/>
              </a:rPr>
              <a:t>turističke ponude</a:t>
            </a:r>
          </a:p>
          <a:p>
            <a:pPr lvl="1" indent="-288000">
              <a:spcBef>
                <a:spcPts val="600"/>
              </a:spcBef>
            </a:pPr>
            <a:r>
              <a:rPr lang="hr-HR" sz="2200" i="1" dirty="0">
                <a:latin typeface="+mj-lt"/>
              </a:rPr>
              <a:t>npr.  turisti u Šibenik dođu radi Međunarodnog dječjeg festivala, ali posjete i vrijedne kulturno-povijesne znamenitosti te uživaju u mediteranskoj klimi</a:t>
            </a:r>
            <a:endParaRPr lang="hr-HR" sz="2200" dirty="0">
              <a:latin typeface="+mj-lt"/>
            </a:endParaRPr>
          </a:p>
          <a:p>
            <a:pPr>
              <a:spcBef>
                <a:spcPts val="2400"/>
              </a:spcBef>
            </a:pPr>
            <a:r>
              <a:rPr lang="hr-HR" sz="2200" dirty="0" smtClean="0">
                <a:latin typeface="+mj-lt"/>
              </a:rPr>
              <a:t>atrakcije </a:t>
            </a:r>
            <a:r>
              <a:rPr lang="hr-HR" sz="2200" dirty="0">
                <a:latin typeface="+mj-lt"/>
              </a:rPr>
              <a:t>kao </a:t>
            </a:r>
            <a:r>
              <a:rPr lang="hr-HR" sz="2200" b="1" dirty="0">
                <a:solidFill>
                  <a:srgbClr val="FF0000"/>
                </a:solidFill>
                <a:latin typeface="+mj-lt"/>
              </a:rPr>
              <a:t>posljedica razvoja turizma </a:t>
            </a:r>
            <a:endParaRPr lang="hr-HR" sz="2200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hr-HR" sz="2200" b="1" dirty="0" smtClean="0">
                <a:solidFill>
                  <a:srgbClr val="FF0000"/>
                </a:solidFill>
                <a:latin typeface="+mj-lt"/>
              </a:rPr>
              <a:t>izvorne </a:t>
            </a:r>
            <a:r>
              <a:rPr lang="hr-HR" sz="2200" dirty="0">
                <a:solidFill>
                  <a:srgbClr val="000000"/>
                </a:solidFill>
                <a:latin typeface="+mj-lt"/>
              </a:rPr>
              <a:t>– nove atrakcije koje nastaju djelovanjem čovjeka u </a:t>
            </a:r>
            <a:r>
              <a:rPr lang="hr-HR" sz="2200" dirty="0" smtClean="0">
                <a:solidFill>
                  <a:srgbClr val="000000"/>
                </a:solidFill>
                <a:latin typeface="+mj-lt"/>
              </a:rPr>
              <a:t>svrhu </a:t>
            </a:r>
            <a:r>
              <a:rPr lang="hr-HR" sz="2200" dirty="0">
                <a:solidFill>
                  <a:srgbClr val="000000"/>
                </a:solidFill>
                <a:latin typeface="+mj-lt"/>
              </a:rPr>
              <a:t>razvoja turizma </a:t>
            </a:r>
          </a:p>
          <a:p>
            <a:pPr lvl="2"/>
            <a:r>
              <a:rPr lang="hr-HR" sz="2200" i="1" dirty="0" smtClean="0">
                <a:solidFill>
                  <a:srgbClr val="000000"/>
                </a:solidFill>
                <a:latin typeface="+mj-lt"/>
              </a:rPr>
              <a:t>npr</a:t>
            </a:r>
            <a:r>
              <a:rPr lang="hr-HR" sz="2200" i="1" dirty="0">
                <a:solidFill>
                  <a:srgbClr val="000000"/>
                </a:solidFill>
                <a:latin typeface="+mj-lt"/>
              </a:rPr>
              <a:t>. izgradnja tematskog parka, </a:t>
            </a:r>
            <a:r>
              <a:rPr lang="hr-HR" sz="2200" i="1" dirty="0" err="1">
                <a:solidFill>
                  <a:srgbClr val="000000"/>
                </a:solidFill>
                <a:latin typeface="+mj-lt"/>
              </a:rPr>
              <a:t>Disneylanda</a:t>
            </a:r>
            <a:r>
              <a:rPr lang="hr-HR" sz="2200" i="1" dirty="0">
                <a:solidFill>
                  <a:srgbClr val="000000"/>
                </a:solidFill>
                <a:latin typeface="+mj-lt"/>
              </a:rPr>
              <a:t> ili </a:t>
            </a:r>
            <a:r>
              <a:rPr lang="hr-HR" sz="2200" i="1" dirty="0" err="1">
                <a:solidFill>
                  <a:srgbClr val="000000"/>
                </a:solidFill>
                <a:latin typeface="+mj-lt"/>
              </a:rPr>
              <a:t>Gardalanda</a:t>
            </a:r>
            <a:r>
              <a:rPr lang="hr-HR" sz="2200" i="1" dirty="0">
                <a:solidFill>
                  <a:srgbClr val="000000"/>
                </a:solidFill>
                <a:latin typeface="+mj-lt"/>
              </a:rPr>
              <a:t>… </a:t>
            </a:r>
            <a:endParaRPr lang="hr-HR" sz="220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vi-VN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dorađene </a:t>
            </a:r>
            <a:r>
              <a:rPr lang="vi-VN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prilagođene postojeće atrakcije </a:t>
            </a:r>
          </a:p>
          <a:p>
            <a:pPr lvl="2"/>
            <a:r>
              <a:rPr lang="hr-HR" sz="2200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npr</a:t>
            </a:r>
            <a:r>
              <a:rPr lang="hr-HR" sz="2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Splitsko ljeto u prostorima Dioklecijanove palače </a:t>
            </a:r>
            <a:endParaRPr lang="hr-HR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0"/>
              </a:spcBef>
            </a:pPr>
            <a:r>
              <a:rPr lang="hr-HR" sz="2200" dirty="0" smtClean="0">
                <a:solidFill>
                  <a:srgbClr val="000000"/>
                </a:solidFill>
                <a:latin typeface="+mj-lt"/>
              </a:rPr>
              <a:t>atrakcije </a:t>
            </a:r>
            <a:r>
              <a:rPr lang="hr-HR" sz="2200" dirty="0">
                <a:solidFill>
                  <a:srgbClr val="000000"/>
                </a:solidFill>
                <a:latin typeface="+mj-lt"/>
              </a:rPr>
              <a:t>mogu biti </a:t>
            </a:r>
            <a:r>
              <a:rPr lang="hr-HR" sz="2200" b="1" dirty="0">
                <a:solidFill>
                  <a:srgbClr val="FF0000"/>
                </a:solidFill>
                <a:latin typeface="+mj-lt"/>
              </a:rPr>
              <a:t>materijalne </a:t>
            </a:r>
            <a:r>
              <a:rPr lang="hr-HR" sz="2200" dirty="0">
                <a:solidFill>
                  <a:srgbClr val="000000"/>
                </a:solidFill>
                <a:latin typeface="+mj-lt"/>
              </a:rPr>
              <a:t>i </a:t>
            </a:r>
            <a:r>
              <a:rPr lang="hr-HR" sz="2200" b="1" dirty="0">
                <a:solidFill>
                  <a:srgbClr val="FF0000"/>
                </a:solidFill>
                <a:latin typeface="+mj-lt"/>
              </a:rPr>
              <a:t>nematerijalne </a:t>
            </a:r>
            <a:endParaRPr lang="hr-HR" sz="2200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hr-HR" sz="2200" b="1" dirty="0" smtClean="0">
                <a:solidFill>
                  <a:srgbClr val="FF0000"/>
                </a:solidFill>
                <a:latin typeface="+mj-lt"/>
              </a:rPr>
              <a:t>nematerijalne </a:t>
            </a:r>
            <a:r>
              <a:rPr lang="hr-HR" sz="2200" dirty="0">
                <a:solidFill>
                  <a:srgbClr val="000000"/>
                </a:solidFill>
                <a:latin typeface="+mj-lt"/>
              </a:rPr>
              <a:t>atrakcije – mitovi, legende, manifestacije, kultura života i rada… </a:t>
            </a:r>
          </a:p>
        </p:txBody>
      </p:sp>
    </p:spTree>
    <p:extLst>
      <p:ext uri="{BB962C8B-B14F-4D97-AF65-F5344CB8AC3E}">
        <p14:creationId xmlns:p14="http://schemas.microsoft.com/office/powerpoint/2010/main" val="44447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</a:t>
            </a:r>
            <a:r>
              <a:rPr lang="hr-HR" sz="3200" b="1" dirty="0" smtClean="0">
                <a:solidFill>
                  <a:prstClr val="black"/>
                </a:solidFill>
              </a:rPr>
              <a:t>ponude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indent="-28800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SKUPINE ČINITELJA TURISTIČKE PONUDE</a:t>
            </a:r>
            <a:r>
              <a:rPr lang="hr-HR" b="1" dirty="0" smtClean="0">
                <a:solidFill>
                  <a:srgbClr val="FF0000"/>
                </a:solidFill>
              </a:rPr>
              <a:t>:</a:t>
            </a:r>
            <a:endParaRPr lang="hr-HR" b="1" dirty="0">
              <a:solidFill>
                <a:srgbClr val="FF0000"/>
              </a:solidFill>
            </a:endParaRP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turističke atrakcije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prometna dostupnost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informacijska dostupnost </a:t>
            </a:r>
            <a:r>
              <a:rPr lang="hr-HR" i="1" dirty="0"/>
              <a:t>(</a:t>
            </a:r>
            <a:r>
              <a:rPr lang="hr-HR" i="1" dirty="0" smtClean="0"/>
              <a:t>dostupnost informacija)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ugostiteljski objekti </a:t>
            </a:r>
            <a:r>
              <a:rPr lang="hr-HR" i="1" dirty="0" smtClean="0"/>
              <a:t>(prihvatni činitelji tur. ponude)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ostali prihvatni činitelji</a:t>
            </a:r>
          </a:p>
        </p:txBody>
      </p:sp>
    </p:spTree>
    <p:extLst>
      <p:ext uri="{BB962C8B-B14F-4D97-AF65-F5344CB8AC3E}">
        <p14:creationId xmlns:p14="http://schemas.microsoft.com/office/powerpoint/2010/main" val="358641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ponude – </a:t>
            </a:r>
            <a:r>
              <a:rPr lang="hr-HR" sz="3200" b="1" dirty="0" smtClean="0">
                <a:solidFill>
                  <a:prstClr val="black"/>
                </a:solidFill>
              </a:rPr>
              <a:t>prometna dostupnost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44000" cy="6165304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promet uključuje </a:t>
            </a:r>
            <a:r>
              <a:rPr lang="hr-HR" sz="2200" dirty="0" smtClean="0"/>
              <a:t>prijenos ljudi, robe i informacija s jednog mjesta na drugo</a:t>
            </a:r>
          </a:p>
          <a:p>
            <a:pPr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turistički razvoj povezan je s razvojem prometa: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razvoj željeznice u 19. st potaknuo je razvoj turizma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nakon 2. </a:t>
            </a:r>
            <a:r>
              <a:rPr lang="hr-HR" sz="2200" dirty="0" err="1" smtClean="0"/>
              <a:t>svj</a:t>
            </a:r>
            <a:r>
              <a:rPr lang="hr-HR" sz="2200" dirty="0" smtClean="0"/>
              <a:t>. rata – razvoj cestovnog prometa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od 1960-ih – razvoj zračnog prometa – jeftin i brz prijevoz putnika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u skoroj budućnosti – let u svemir i virtualna putovanja</a:t>
            </a:r>
          </a:p>
          <a:p>
            <a:pPr indent="-288000">
              <a:spcBef>
                <a:spcPts val="1800"/>
              </a:spcBef>
            </a:pPr>
            <a:r>
              <a:rPr lang="hr-HR" sz="2200" dirty="0" smtClean="0"/>
              <a:t>turisti </a:t>
            </a:r>
            <a:r>
              <a:rPr lang="hr-HR" sz="2200" b="1" dirty="0" smtClean="0">
                <a:solidFill>
                  <a:srgbClr val="FF0000"/>
                </a:solidFill>
              </a:rPr>
              <a:t>prilikom odabira načina dolaska </a:t>
            </a:r>
            <a:r>
              <a:rPr lang="hr-HR" sz="2200" dirty="0" smtClean="0"/>
              <a:t>u turističku destinaciju uzimaju u obzir sljedeće: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brzinu 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cijenu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sigurnost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udobnost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osobne sklonosti</a:t>
            </a:r>
          </a:p>
        </p:txBody>
      </p:sp>
    </p:spTree>
    <p:extLst>
      <p:ext uri="{BB962C8B-B14F-4D97-AF65-F5344CB8AC3E}">
        <p14:creationId xmlns:p14="http://schemas.microsoft.com/office/powerpoint/2010/main" val="267287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ponude – </a:t>
            </a:r>
            <a:r>
              <a:rPr lang="hr-HR" sz="3200" b="1" dirty="0" smtClean="0">
                <a:solidFill>
                  <a:prstClr val="black"/>
                </a:solidFill>
              </a:rPr>
              <a:t>prometna dostupnost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44000" cy="6165304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dirty="0" smtClean="0"/>
              <a:t>vanjska i unutarnja prometna dostupnost:</a:t>
            </a:r>
          </a:p>
          <a:p>
            <a:pPr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vanjska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dostupnost – mogućnost dolaska </a:t>
            </a:r>
            <a:r>
              <a:rPr lang="hr-HR" b="1" dirty="0" smtClean="0">
                <a:solidFill>
                  <a:srgbClr val="FF0000"/>
                </a:solidFill>
              </a:rPr>
              <a:t>do destinacije</a:t>
            </a:r>
          </a:p>
          <a:p>
            <a:pPr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unutarnja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dostupnost – prometni sustavi </a:t>
            </a:r>
            <a:r>
              <a:rPr lang="hr-HR" b="1" dirty="0" smtClean="0">
                <a:solidFill>
                  <a:srgbClr val="FF0000"/>
                </a:solidFill>
              </a:rPr>
              <a:t>unutar destinacije</a:t>
            </a:r>
            <a:endParaRPr lang="hr-HR" b="1" dirty="0">
              <a:solidFill>
                <a:srgbClr val="FF0000"/>
              </a:solidFill>
            </a:endParaRPr>
          </a:p>
          <a:p>
            <a:pPr indent="-288000"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nautički turizam </a:t>
            </a:r>
            <a:r>
              <a:rPr lang="hr-HR" dirty="0" smtClean="0"/>
              <a:t>– plovila kao sredstva prijevoza i kao rekreacijska sredstva</a:t>
            </a:r>
          </a:p>
          <a:p>
            <a:pPr indent="-288000"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prijevoz kao turistička atrakcija </a:t>
            </a:r>
            <a:r>
              <a:rPr lang="hr-HR" dirty="0" smtClean="0"/>
              <a:t>– plovidba starim jedrenjacima, parnim lokomotivama, uspinjačama…</a:t>
            </a:r>
          </a:p>
        </p:txBody>
      </p:sp>
    </p:spTree>
    <p:extLst>
      <p:ext uri="{BB962C8B-B14F-4D97-AF65-F5344CB8AC3E}">
        <p14:creationId xmlns:p14="http://schemas.microsoft.com/office/powerpoint/2010/main" val="183125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ponude </a:t>
            </a:r>
            <a:r>
              <a:rPr lang="hr-HR" sz="3200" dirty="0" smtClean="0">
                <a:solidFill>
                  <a:prstClr val="black"/>
                </a:solidFill>
              </a:rPr>
              <a:t>– </a:t>
            </a:r>
            <a:r>
              <a:rPr lang="hr-HR" sz="3200" b="1" dirty="0" smtClean="0">
                <a:solidFill>
                  <a:prstClr val="black"/>
                </a:solidFill>
              </a:rPr>
              <a:t>dostupnost informacija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44000" cy="2664296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dirty="0" smtClean="0"/>
              <a:t>razni su </a:t>
            </a:r>
            <a:r>
              <a:rPr lang="hr-HR" b="1" dirty="0" smtClean="0">
                <a:solidFill>
                  <a:srgbClr val="FF0000"/>
                </a:solidFill>
              </a:rPr>
              <a:t>izvori informacija o destinaciji</a:t>
            </a:r>
            <a:r>
              <a:rPr lang="hr-HR" dirty="0" smtClean="0"/>
              <a:t>: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turistički posrednici (agencije), mediji, turistička literatura (brošure i letci), internet, promidžbeni materijali, preporuke prijatelja</a:t>
            </a:r>
          </a:p>
          <a:p>
            <a:pPr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turistička promidžba </a:t>
            </a:r>
            <a:r>
              <a:rPr lang="hr-HR" dirty="0" smtClean="0"/>
              <a:t>ima zadaću povezivanja turističke ponude i potražnje</a:t>
            </a:r>
          </a:p>
          <a:p>
            <a:pPr indent="-288000">
              <a:spcBef>
                <a:spcPts val="600"/>
              </a:spcBef>
            </a:pPr>
            <a:r>
              <a:rPr lang="hr-HR" dirty="0" smtClean="0"/>
              <a:t>za goste postaju sve važniji drugi izvori informacija </a:t>
            </a:r>
            <a:r>
              <a:rPr lang="hr-HR" i="1" dirty="0" smtClean="0"/>
              <a:t>(internet i preporuka rodbine i prijatelja)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331" y="4103221"/>
            <a:ext cx="9000173" cy="263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5304" y="4103222"/>
            <a:ext cx="8208912" cy="1335418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6225" y="3604295"/>
            <a:ext cx="5318295" cy="498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2400" dirty="0" smtClean="0">
                <a:solidFill>
                  <a:prstClr val="black"/>
                </a:solidFill>
              </a:rPr>
              <a:t>Izvori informacija o Hrvatskoj </a:t>
            </a:r>
            <a:r>
              <a:rPr lang="hr-HR" sz="1800" i="1" dirty="0" smtClean="0">
                <a:solidFill>
                  <a:prstClr val="black"/>
                </a:solidFill>
              </a:rPr>
              <a:t>(TOMAS 2014.)</a:t>
            </a:r>
            <a:endParaRPr lang="hr-HR" sz="1800" b="1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1606" y="6352296"/>
            <a:ext cx="648072" cy="26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151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1922" y="44624"/>
            <a:ext cx="8820156" cy="542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583" y="1890959"/>
            <a:ext cx="6768753" cy="9502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1922" y="5470733"/>
            <a:ext cx="2050433" cy="309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2000" dirty="0" smtClean="0">
                <a:solidFill>
                  <a:prstClr val="black"/>
                </a:solidFill>
              </a:rPr>
              <a:t>Izvor: </a:t>
            </a:r>
            <a:r>
              <a:rPr lang="hr-HR" sz="1600" i="1" dirty="0" smtClean="0">
                <a:solidFill>
                  <a:prstClr val="black"/>
                </a:solidFill>
              </a:rPr>
              <a:t>TOMAS 2014.</a:t>
            </a:r>
            <a:endParaRPr lang="hr-HR" sz="1600" b="1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thumbs.dreamstime.com/t/young-attractive-asian-tourist-paris-taking-selfie-view-5420214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0312">
            <a:off x="5940153" y="4748412"/>
            <a:ext cx="3096344" cy="206423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72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r="390"/>
          <a:stretch/>
        </p:blipFill>
        <p:spPr bwMode="auto">
          <a:xfrm>
            <a:off x="0" y="260648"/>
            <a:ext cx="9144000" cy="590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4691" y="1711171"/>
            <a:ext cx="8383462" cy="9502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520" y="6309320"/>
            <a:ext cx="2050433" cy="309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2000" dirty="0" smtClean="0">
                <a:solidFill>
                  <a:prstClr val="black"/>
                </a:solidFill>
              </a:rPr>
              <a:t>Izvor: </a:t>
            </a:r>
            <a:r>
              <a:rPr lang="hr-HR" sz="1600" i="1" dirty="0" smtClean="0">
                <a:solidFill>
                  <a:prstClr val="black"/>
                </a:solidFill>
              </a:rPr>
              <a:t>TOMAS </a:t>
            </a:r>
            <a:r>
              <a:rPr lang="hr-HR" sz="1600" i="1" dirty="0" smtClean="0">
                <a:solidFill>
                  <a:prstClr val="black"/>
                </a:solidFill>
              </a:rPr>
              <a:t>2017.</a:t>
            </a:r>
            <a:endParaRPr lang="hr-HR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5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ponude </a:t>
            </a:r>
            <a:r>
              <a:rPr lang="hr-HR" sz="3200" dirty="0" smtClean="0">
                <a:solidFill>
                  <a:prstClr val="black"/>
                </a:solidFill>
              </a:rPr>
              <a:t>– </a:t>
            </a:r>
            <a:r>
              <a:rPr lang="hr-HR" sz="3200" b="1" dirty="0" smtClean="0">
                <a:solidFill>
                  <a:prstClr val="black"/>
                </a:solidFill>
              </a:rPr>
              <a:t>ugostiteljski objekti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44000" cy="5904656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sz="2200" dirty="0" smtClean="0"/>
              <a:t>ugostiteljski objekti su </a:t>
            </a:r>
            <a:r>
              <a:rPr lang="hr-HR" sz="2200" b="1" dirty="0" smtClean="0">
                <a:solidFill>
                  <a:srgbClr val="FF0000"/>
                </a:solidFill>
              </a:rPr>
              <a:t>najvažniji prihvatni činitelji </a:t>
            </a:r>
            <a:r>
              <a:rPr lang="hr-HR" sz="2200" dirty="0" smtClean="0"/>
              <a:t>turističke ponude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zadovoljavaju </a:t>
            </a:r>
            <a:r>
              <a:rPr lang="hr-HR" sz="2200" b="1" dirty="0" smtClean="0">
                <a:solidFill>
                  <a:srgbClr val="FF0000"/>
                </a:solidFill>
              </a:rPr>
              <a:t>primarne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potrebe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turista – </a:t>
            </a:r>
            <a:r>
              <a:rPr lang="hr-HR" sz="2200" i="1" dirty="0" smtClean="0"/>
              <a:t>prehrana i odmor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98704" y="1865436"/>
            <a:ext cx="3888432" cy="7200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UGOSTITELJSKI OBJEKTI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962" y="3122847"/>
            <a:ext cx="2707482" cy="72008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86736" y="3122847"/>
            <a:ext cx="3312368" cy="72008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21674" y="3122847"/>
            <a:ext cx="2448272" cy="7200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Elbow Connector 11"/>
          <p:cNvCxnSpPr>
            <a:stCxn id="8" idx="2"/>
            <a:endCxn id="9" idx="0"/>
          </p:cNvCxnSpPr>
          <p:nvPr/>
        </p:nvCxnSpPr>
        <p:spPr>
          <a:xfrm rot="5400000">
            <a:off x="2786147" y="1266073"/>
            <a:ext cx="537331" cy="3176217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2"/>
            <a:endCxn id="10" idx="0"/>
          </p:cNvCxnSpPr>
          <p:nvPr/>
        </p:nvCxnSpPr>
        <p:spPr>
          <a:xfrm rot="5400000">
            <a:off x="4374255" y="2854181"/>
            <a:ext cx="537331" cy="1270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2"/>
            <a:endCxn id="11" idx="0"/>
          </p:cNvCxnSpPr>
          <p:nvPr/>
        </p:nvCxnSpPr>
        <p:spPr>
          <a:xfrm rot="16200000" flipH="1">
            <a:off x="5925700" y="1302736"/>
            <a:ext cx="537331" cy="310289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2962" y="4025676"/>
            <a:ext cx="2651204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hoteli, moteli, </a:t>
            </a:r>
            <a:r>
              <a:rPr lang="hr-HR" sz="2000" dirty="0" err="1">
                <a:solidFill>
                  <a:prstClr val="black"/>
                </a:solidFill>
              </a:rPr>
              <a:t>aparthoteli</a:t>
            </a:r>
            <a:r>
              <a:rPr lang="hr-HR" sz="2000" dirty="0">
                <a:solidFill>
                  <a:prstClr val="black"/>
                </a:solidFill>
              </a:rPr>
              <a:t>, pansioni, apartmani…</a:t>
            </a:r>
          </a:p>
          <a:p>
            <a:pPr marL="252000" lvl="2" indent="-252000">
              <a:spcBef>
                <a:spcPts val="12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nude usluge </a:t>
            </a:r>
            <a:r>
              <a:rPr lang="hr-HR" sz="2000" b="1" dirty="0">
                <a:solidFill>
                  <a:srgbClr val="FF0000"/>
                </a:solidFill>
              </a:rPr>
              <a:t>smještaja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i </a:t>
            </a:r>
            <a:r>
              <a:rPr lang="hr-HR" sz="2000" b="1" dirty="0">
                <a:solidFill>
                  <a:srgbClr val="FF0000"/>
                </a:solidFill>
              </a:rPr>
              <a:t>prehrane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58744" y="4025676"/>
            <a:ext cx="3030882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restorani, gostionice, zdravljaci, zalogajnice, pečenjarnice, </a:t>
            </a:r>
            <a:r>
              <a:rPr lang="hr-HR" sz="2000" dirty="0" err="1">
                <a:solidFill>
                  <a:prstClr val="black"/>
                </a:solidFill>
              </a:rPr>
              <a:t>pizzerije</a:t>
            </a:r>
            <a:r>
              <a:rPr lang="hr-HR" sz="2000" dirty="0" smtClean="0">
                <a:solidFill>
                  <a:prstClr val="black"/>
                </a:solidFill>
              </a:rPr>
              <a:t>…</a:t>
            </a:r>
          </a:p>
          <a:p>
            <a:pPr marL="252000" lvl="1" indent="-252000">
              <a:spcBef>
                <a:spcPts val="1200"/>
              </a:spcBef>
              <a:buFont typeface="Calibri" pitchFamily="34" charset="0"/>
              <a:buChar char="–"/>
            </a:pPr>
            <a:r>
              <a:rPr lang="hr-HR" sz="2000" dirty="0"/>
              <a:t>nude </a:t>
            </a:r>
            <a:r>
              <a:rPr lang="hr-HR" sz="2000" dirty="0" smtClean="0"/>
              <a:t>usluge </a:t>
            </a:r>
            <a:r>
              <a:rPr lang="hr-HR" sz="2000" b="1" dirty="0">
                <a:solidFill>
                  <a:srgbClr val="FF0000"/>
                </a:solidFill>
              </a:rPr>
              <a:t>jela</a:t>
            </a:r>
            <a:r>
              <a:rPr lang="hr-HR" sz="2000" dirty="0"/>
              <a:t>, </a:t>
            </a:r>
            <a:r>
              <a:rPr lang="hr-HR" sz="2000" b="1" dirty="0">
                <a:solidFill>
                  <a:srgbClr val="FF0000"/>
                </a:solidFill>
              </a:rPr>
              <a:t>pića</a:t>
            </a:r>
            <a:r>
              <a:rPr lang="hr-HR" sz="2000" dirty="0"/>
              <a:t> i </a:t>
            </a:r>
            <a:r>
              <a:rPr lang="hr-HR" sz="2000" b="1" dirty="0" smtClean="0">
                <a:solidFill>
                  <a:srgbClr val="FF0000"/>
                </a:solidFill>
              </a:rPr>
              <a:t>napitaka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05650" y="4025676"/>
            <a:ext cx="2850354" cy="20774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caffe</a:t>
            </a:r>
            <a:r>
              <a:rPr lang="hr-HR" sz="2000" dirty="0">
                <a:solidFill>
                  <a:prstClr val="black"/>
                </a:solidFill>
              </a:rPr>
              <a:t>-bar, kavana, </a:t>
            </a:r>
            <a:r>
              <a:rPr lang="hr-HR" sz="2000" dirty="0" smtClean="0">
                <a:solidFill>
                  <a:prstClr val="black"/>
                </a:solidFill>
              </a:rPr>
              <a:t>klet, pivnica</a:t>
            </a:r>
            <a:r>
              <a:rPr lang="hr-HR" sz="2000" dirty="0">
                <a:solidFill>
                  <a:prstClr val="black"/>
                </a:solidFill>
              </a:rPr>
              <a:t>, krčma, </a:t>
            </a:r>
            <a:r>
              <a:rPr lang="hr-HR" sz="2000" dirty="0" smtClean="0">
                <a:solidFill>
                  <a:prstClr val="black"/>
                </a:solidFill>
              </a:rPr>
              <a:t>konoba…</a:t>
            </a:r>
            <a:endParaRPr lang="hr-HR" sz="2000" dirty="0">
              <a:solidFill>
                <a:prstClr val="black"/>
              </a:solidFill>
            </a:endParaRPr>
          </a:p>
          <a:p>
            <a:pPr marL="252000" lvl="1" indent="-252000">
              <a:spcBef>
                <a:spcPts val="12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nude </a:t>
            </a:r>
            <a:r>
              <a:rPr lang="hr-HR" sz="2000" dirty="0" smtClean="0">
                <a:solidFill>
                  <a:prstClr val="black"/>
                </a:solidFill>
              </a:rPr>
              <a:t>usluge </a:t>
            </a:r>
            <a:r>
              <a:rPr lang="hr-HR" sz="2000" b="1" dirty="0">
                <a:solidFill>
                  <a:srgbClr val="FF0000"/>
                </a:solidFill>
              </a:rPr>
              <a:t>pića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i </a:t>
            </a:r>
            <a:r>
              <a:rPr lang="hr-HR" sz="2000" b="1" dirty="0">
                <a:solidFill>
                  <a:srgbClr val="FF0000"/>
                </a:solidFill>
              </a:rPr>
              <a:t>napitaka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te </a:t>
            </a:r>
            <a:r>
              <a:rPr lang="hr-HR" sz="2000" b="1" dirty="0">
                <a:solidFill>
                  <a:srgbClr val="FF0000"/>
                </a:solidFill>
              </a:rPr>
              <a:t>zabavnog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b="1" dirty="0">
                <a:solidFill>
                  <a:srgbClr val="FF0000"/>
                </a:solidFill>
              </a:rPr>
              <a:t>programa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(diskoteke, noćni barovi ili klubovi)</a:t>
            </a:r>
          </a:p>
        </p:txBody>
      </p:sp>
    </p:spTree>
    <p:extLst>
      <p:ext uri="{BB962C8B-B14F-4D97-AF65-F5344CB8AC3E}">
        <p14:creationId xmlns:p14="http://schemas.microsoft.com/office/powerpoint/2010/main" val="108468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021288"/>
          </a:xfrm>
        </p:spPr>
        <p:txBody>
          <a:bodyPr>
            <a:noAutofit/>
          </a:bodyPr>
          <a:lstStyle/>
          <a:p>
            <a:pPr marL="342900" lvl="2" indent="-252000">
              <a:spcBef>
                <a:spcPts val="1800"/>
              </a:spcBef>
            </a:pPr>
            <a:r>
              <a:rPr lang="hr-HR" sz="2200" dirty="0" err="1" smtClean="0"/>
              <a:t>ug</a:t>
            </a:r>
            <a:r>
              <a:rPr lang="hr-HR" sz="2200" dirty="0" smtClean="0"/>
              <a:t>. objekti se svrstavaju u </a:t>
            </a:r>
            <a:r>
              <a:rPr lang="hr-HR" sz="2200" b="1" dirty="0" smtClean="0">
                <a:solidFill>
                  <a:srgbClr val="FF0000"/>
                </a:solidFill>
              </a:rPr>
              <a:t>kategorije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s obzirom na </a:t>
            </a:r>
            <a:r>
              <a:rPr lang="hr-HR" sz="2200" b="1" dirty="0" smtClean="0">
                <a:solidFill>
                  <a:srgbClr val="FF0000"/>
                </a:solidFill>
              </a:rPr>
              <a:t>kvalitetu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usluge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količinu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sadržaja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koji nude, te prema </a:t>
            </a:r>
            <a:r>
              <a:rPr lang="hr-HR" sz="2200" b="1" dirty="0" smtClean="0">
                <a:solidFill>
                  <a:srgbClr val="FF0000"/>
                </a:solidFill>
              </a:rPr>
              <a:t>uređenosti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opremi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kojom raspolažu</a:t>
            </a:r>
          </a:p>
          <a:p>
            <a:pPr marL="800100" lvl="3" indent="-252000">
              <a:spcBef>
                <a:spcPts val="600"/>
              </a:spcBef>
            </a:pPr>
            <a:r>
              <a:rPr lang="hr-HR" sz="2200" dirty="0" smtClean="0"/>
              <a:t>najčešće se kategorija objekta izražava </a:t>
            </a:r>
            <a:r>
              <a:rPr lang="hr-HR" sz="2200" b="1" dirty="0" smtClean="0">
                <a:solidFill>
                  <a:srgbClr val="FF0000"/>
                </a:solidFill>
              </a:rPr>
              <a:t>zvjezdicama  </a:t>
            </a:r>
            <a:br>
              <a:rPr lang="hr-HR" sz="2200" b="1" dirty="0" smtClean="0">
                <a:solidFill>
                  <a:srgbClr val="FF0000"/>
                </a:solidFill>
              </a:rPr>
            </a:br>
            <a:r>
              <a:rPr lang="hr-HR" sz="2200" i="1" dirty="0" smtClean="0"/>
              <a:t>(kriteriji  nisu jednaki u svim zemljama)</a:t>
            </a:r>
          </a:p>
          <a:p>
            <a:pPr marL="800100" lvl="3" indent="-252000">
              <a:spcBef>
                <a:spcPts val="600"/>
              </a:spcBef>
            </a:pPr>
            <a:r>
              <a:rPr lang="hr-HR" sz="2200" dirty="0" smtClean="0"/>
              <a:t>za </a:t>
            </a:r>
            <a:r>
              <a:rPr lang="hr-HR" sz="2200" dirty="0" err="1" smtClean="0"/>
              <a:t>ug</a:t>
            </a:r>
            <a:r>
              <a:rPr lang="hr-HR" sz="2200" dirty="0" smtClean="0"/>
              <a:t>. objekt bitna je </a:t>
            </a:r>
            <a:r>
              <a:rPr lang="hr-HR" sz="2200" b="1" dirty="0" smtClean="0">
                <a:solidFill>
                  <a:srgbClr val="FF0000"/>
                </a:solidFill>
              </a:rPr>
              <a:t>lokacija </a:t>
            </a:r>
            <a:r>
              <a:rPr lang="hr-HR" sz="2200" i="1" dirty="0" smtClean="0"/>
              <a:t>(ovisi o razvoju turističkog mjesta)</a:t>
            </a:r>
          </a:p>
          <a:p>
            <a:pPr marL="800100" lvl="3" indent="-252000">
              <a:spcBef>
                <a:spcPts val="600"/>
              </a:spcBef>
            </a:pPr>
            <a:r>
              <a:rPr lang="hr-HR" sz="2200" dirty="0" smtClean="0"/>
              <a:t>karakteristična </a:t>
            </a:r>
            <a:r>
              <a:rPr lang="hr-HR" sz="2200" b="1" dirty="0" smtClean="0">
                <a:solidFill>
                  <a:srgbClr val="FF0000"/>
                </a:solidFill>
              </a:rPr>
              <a:t>sezonalnost poslovanja </a:t>
            </a:r>
            <a:r>
              <a:rPr lang="hr-HR" sz="2200" dirty="0" err="1" smtClean="0"/>
              <a:t>ug</a:t>
            </a:r>
            <a:r>
              <a:rPr lang="hr-HR" sz="2200" dirty="0" smtClean="0"/>
              <a:t>. objekata</a:t>
            </a:r>
            <a:endParaRPr lang="hr-HR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400" dirty="0" smtClean="0"/>
              <a:t>Kategorizacija ugostiteljskih objekata</a:t>
            </a:r>
            <a:endParaRPr lang="hr-HR" sz="3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81643"/>
              </p:ext>
            </p:extLst>
          </p:nvPr>
        </p:nvGraphicFramePr>
        <p:xfrm>
          <a:off x="792328" y="3092314"/>
          <a:ext cx="7668104" cy="3562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92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545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7134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SMJEŠTAJNI OBJEKT</a:t>
                      </a:r>
                      <a:endParaRPr lang="hr-H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KATEGORIJA</a:t>
                      </a:r>
                      <a:endParaRPr lang="hr-H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/>
                        <a:t>OZNAKA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9244">
                <a:tc rowSpan="4">
                  <a:txBody>
                    <a:bodyPr/>
                    <a:lstStyle/>
                    <a:p>
                      <a:pPr marL="144000" indent="0" algn="l"/>
                      <a:r>
                        <a:rPr lang="hr-HR" sz="2400" dirty="0" smtClean="0"/>
                        <a:t>HOTEL,</a:t>
                      </a:r>
                      <a:r>
                        <a:rPr lang="hr-HR" sz="2400" baseline="0" dirty="0" smtClean="0"/>
                        <a:t> MOTEL, APARTHOTEL, TURISTIČKO NASELJE i TURISTIČKI APARTMAN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hr-HR" sz="2400" dirty="0" smtClean="0"/>
                        <a:t>1. kategorija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hr-H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9244">
                <a:tc vMerge="1">
                  <a:txBody>
                    <a:bodyPr/>
                    <a:lstStyle/>
                    <a:p>
                      <a:pPr algn="ctr"/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dirty="0" smtClean="0"/>
                        <a:t>2. kategorija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hr-H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9244">
                <a:tc vMerge="1">
                  <a:txBody>
                    <a:bodyPr/>
                    <a:lstStyle/>
                    <a:p>
                      <a:pPr algn="ctr"/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3. kategorija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hr-H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9244">
                <a:tc vMerge="1">
                  <a:txBody>
                    <a:bodyPr/>
                    <a:lstStyle/>
                    <a:p>
                      <a:pPr algn="ctr"/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4. kategorija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hr-H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9244">
                <a:tc rowSpan="2">
                  <a:txBody>
                    <a:bodyPr/>
                    <a:lstStyle/>
                    <a:p>
                      <a:pPr marL="144000" indent="0" algn="l"/>
                      <a:r>
                        <a:rPr lang="hr-HR" sz="2400" dirty="0" smtClean="0"/>
                        <a:t>PANSION i </a:t>
                      </a:r>
                      <a:br>
                        <a:rPr lang="hr-HR" sz="2400" dirty="0" smtClean="0"/>
                      </a:br>
                      <a:r>
                        <a:rPr lang="hr-HR" sz="2400" i="1" dirty="0" smtClean="0"/>
                        <a:t>GUEST HOUSE</a:t>
                      </a:r>
                      <a:endParaRPr lang="hr-HR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bolja</a:t>
                      </a:r>
                      <a:r>
                        <a:rPr lang="hr-HR" sz="2400" baseline="0" dirty="0" smtClean="0"/>
                        <a:t> kategorija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hr-HR" sz="2400" dirty="0" smtClean="0"/>
                        <a:t>komfor</a:t>
                      </a:r>
                      <a:endParaRPr lang="hr-H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9244">
                <a:tc vMerge="1">
                  <a:txBody>
                    <a:bodyPr/>
                    <a:lstStyle/>
                    <a:p>
                      <a:pPr algn="l"/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lošija</a:t>
                      </a:r>
                      <a:r>
                        <a:rPr lang="hr-HR" sz="2400" baseline="0" dirty="0" smtClean="0"/>
                        <a:t> kategorija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hr-HR" sz="2400" dirty="0" smtClean="0"/>
                        <a:t>standard</a:t>
                      </a:r>
                      <a:endParaRPr lang="hr-H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6329940" y="3718492"/>
            <a:ext cx="1686164" cy="1827604"/>
            <a:chOff x="6329940" y="3629784"/>
            <a:chExt cx="1686164" cy="1827604"/>
          </a:xfrm>
        </p:grpSpPr>
        <p:grpSp>
          <p:nvGrpSpPr>
            <p:cNvPr id="23" name="Group 22"/>
            <p:cNvGrpSpPr/>
            <p:nvPr/>
          </p:nvGrpSpPr>
          <p:grpSpPr>
            <a:xfrm>
              <a:off x="6329940" y="5169356"/>
              <a:ext cx="648072" cy="288032"/>
              <a:chOff x="1691680" y="4003466"/>
              <a:chExt cx="648072" cy="288032"/>
            </a:xfrm>
          </p:grpSpPr>
          <p:sp>
            <p:nvSpPr>
              <p:cNvPr id="6" name="5-Point Star 5"/>
              <p:cNvSpPr/>
              <p:nvPr/>
            </p:nvSpPr>
            <p:spPr>
              <a:xfrm>
                <a:off x="1691680" y="4003466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5-Point Star 6"/>
              <p:cNvSpPr/>
              <p:nvPr/>
            </p:nvSpPr>
            <p:spPr>
              <a:xfrm>
                <a:off x="2051720" y="4003466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329940" y="4656166"/>
              <a:ext cx="991957" cy="288032"/>
              <a:chOff x="1491811" y="4507522"/>
              <a:chExt cx="991957" cy="288032"/>
            </a:xfrm>
          </p:grpSpPr>
          <p:sp>
            <p:nvSpPr>
              <p:cNvPr id="8" name="5-Point Star 7"/>
              <p:cNvSpPr/>
              <p:nvPr/>
            </p:nvSpPr>
            <p:spPr>
              <a:xfrm>
                <a:off x="1491811" y="4507522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5-Point Star 8"/>
              <p:cNvSpPr/>
              <p:nvPr/>
            </p:nvSpPr>
            <p:spPr>
              <a:xfrm>
                <a:off x="1843773" y="4507522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5-Point Star 9"/>
              <p:cNvSpPr/>
              <p:nvPr/>
            </p:nvSpPr>
            <p:spPr>
              <a:xfrm>
                <a:off x="2195736" y="4507522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29940" y="4142975"/>
              <a:ext cx="1326124" cy="288032"/>
              <a:chOff x="1187624" y="5013176"/>
              <a:chExt cx="1326124" cy="288032"/>
            </a:xfrm>
          </p:grpSpPr>
          <p:sp>
            <p:nvSpPr>
              <p:cNvPr id="12" name="5-Point Star 11"/>
              <p:cNvSpPr/>
              <p:nvPr/>
            </p:nvSpPr>
            <p:spPr>
              <a:xfrm>
                <a:off x="1187624" y="5013176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5-Point Star 12"/>
              <p:cNvSpPr/>
              <p:nvPr/>
            </p:nvSpPr>
            <p:spPr>
              <a:xfrm>
                <a:off x="1533655" y="5013176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5-Point Star 13"/>
              <p:cNvSpPr/>
              <p:nvPr/>
            </p:nvSpPr>
            <p:spPr>
              <a:xfrm>
                <a:off x="1879686" y="5013176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5-Point Star 14"/>
              <p:cNvSpPr/>
              <p:nvPr/>
            </p:nvSpPr>
            <p:spPr>
              <a:xfrm>
                <a:off x="2225716" y="5013176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29940" y="3629784"/>
              <a:ext cx="1686164" cy="288032"/>
              <a:chOff x="827584" y="5589240"/>
              <a:chExt cx="1686164" cy="288032"/>
            </a:xfrm>
          </p:grpSpPr>
          <p:sp>
            <p:nvSpPr>
              <p:cNvPr id="17" name="5-Point Star 16"/>
              <p:cNvSpPr/>
              <p:nvPr/>
            </p:nvSpPr>
            <p:spPr>
              <a:xfrm>
                <a:off x="827584" y="5589240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5-Point Star 17"/>
              <p:cNvSpPr/>
              <p:nvPr/>
            </p:nvSpPr>
            <p:spPr>
              <a:xfrm>
                <a:off x="1177117" y="5589240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5-Point Star 18"/>
              <p:cNvSpPr/>
              <p:nvPr/>
            </p:nvSpPr>
            <p:spPr>
              <a:xfrm>
                <a:off x="1526650" y="5589240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5-Point Star 19"/>
              <p:cNvSpPr/>
              <p:nvPr/>
            </p:nvSpPr>
            <p:spPr>
              <a:xfrm>
                <a:off x="1876183" y="5589240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5-Point Star 20"/>
              <p:cNvSpPr/>
              <p:nvPr/>
            </p:nvSpPr>
            <p:spPr>
              <a:xfrm>
                <a:off x="2225716" y="5589240"/>
                <a:ext cx="288032" cy="288032"/>
              </a:xfrm>
              <a:prstGeom prst="star5">
                <a:avLst/>
              </a:prstGeom>
              <a:solidFill>
                <a:srgbClr val="FFC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539552" y="5649373"/>
            <a:ext cx="8064896" cy="10801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0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08504" cy="6021288"/>
          </a:xfrm>
        </p:spPr>
        <p:txBody>
          <a:bodyPr>
            <a:noAutofit/>
          </a:bodyPr>
          <a:lstStyle/>
          <a:p>
            <a:pPr marL="342900" lvl="2" indent="-252000">
              <a:spcBef>
                <a:spcPts val="1800"/>
              </a:spcBef>
            </a:pPr>
            <a:r>
              <a:rPr lang="hr-HR" dirty="0" smtClean="0"/>
              <a:t>uključuje ostale objekte koji su potrebni gostima tijekom boravka, a </a:t>
            </a:r>
            <a:r>
              <a:rPr lang="hr-HR" b="1" dirty="0" smtClean="0">
                <a:solidFill>
                  <a:srgbClr val="FF0000"/>
                </a:solidFill>
              </a:rPr>
              <a:t>nisu vezani za ugostiteljstvo i turističke djelatnosti</a:t>
            </a:r>
          </a:p>
          <a:p>
            <a:pPr marL="800100" lvl="3" indent="-252000">
              <a:spcBef>
                <a:spcPts val="600"/>
              </a:spcBef>
            </a:pPr>
            <a:r>
              <a:rPr lang="hr-HR" dirty="0" smtClean="0"/>
              <a:t>trgovine, zdravstvene ustanove, kulturne ustanove, vjerske ustanove, financijske ustanove, pošta…</a:t>
            </a:r>
          </a:p>
          <a:p>
            <a:pPr marL="342900" lvl="2" indent="-252000">
              <a:spcBef>
                <a:spcPts val="1200"/>
              </a:spcBef>
            </a:pPr>
            <a:r>
              <a:rPr lang="hr-HR" dirty="0" smtClean="0"/>
              <a:t>važan dio turističke ponude je </a:t>
            </a:r>
            <a:r>
              <a:rPr lang="hr-HR" b="1" dirty="0" smtClean="0">
                <a:solidFill>
                  <a:srgbClr val="FF0000"/>
                </a:solidFill>
              </a:rPr>
              <a:t>opremljenost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uređenost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javnih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prostora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površina</a:t>
            </a:r>
            <a:r>
              <a:rPr lang="hr-HR" dirty="0" smtClean="0"/>
              <a:t>, te </a:t>
            </a:r>
            <a:r>
              <a:rPr lang="hr-HR" b="1" dirty="0" smtClean="0">
                <a:solidFill>
                  <a:srgbClr val="FF0000"/>
                </a:solidFill>
              </a:rPr>
              <a:t>funkcioniranje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javnih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službi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Činitelji turističke ponude – </a:t>
            </a:r>
            <a:r>
              <a:rPr lang="hr-HR" sz="3200" b="1" dirty="0" smtClean="0">
                <a:solidFill>
                  <a:prstClr val="black"/>
                </a:solidFill>
              </a:rPr>
              <a:t>ostali prihvatni činitelji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383364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4966" y="2724557"/>
            <a:ext cx="4103480" cy="134304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EKONOMSKI </a:t>
            </a:r>
          </a:p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ČINITELJI POTRAŽNJE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7296" y="628098"/>
            <a:ext cx="1756552" cy="9286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VISINA DOHOTKA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9523" y="5021695"/>
            <a:ext cx="2130837" cy="13787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CIJENE TURISTIČKIH USLUGA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91880" y="5616891"/>
            <a:ext cx="2125428" cy="97586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OSOBNA MOBILNOST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7015" y="269747"/>
            <a:ext cx="2716246" cy="142131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TROŠKOVI OSNOVNIH ŽIVOTNIH POTREBA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47209" y="5115986"/>
            <a:ext cx="2064724" cy="97586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GOSPODARSKI RAST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 rot="9000000">
            <a:off x="2268468" y="1699638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 rot="2700000">
            <a:off x="2284369" y="4219918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158104" y="4655525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own Arrow 13"/>
          <p:cNvSpPr/>
          <p:nvPr/>
        </p:nvSpPr>
        <p:spPr>
          <a:xfrm rot="18900000">
            <a:off x="6118241" y="4219920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>
          <a:xfrm rot="12600000">
            <a:off x="5938373" y="1771646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93386" y="579059"/>
            <a:ext cx="1827876" cy="985828"/>
          </a:xfrm>
          <a:prstGeom prst="roundRect">
            <a:avLst/>
          </a:prstGeom>
          <a:noFill/>
          <a:ln w="1270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66224" y="5074976"/>
            <a:ext cx="2102283" cy="1036115"/>
          </a:xfrm>
          <a:prstGeom prst="roundRect">
            <a:avLst/>
          </a:prstGeom>
          <a:noFill/>
          <a:ln w="1270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30481" y="1844824"/>
            <a:ext cx="4441519" cy="2172703"/>
          </a:xfrm>
          <a:prstGeom prst="wedgeRoundRectCallout">
            <a:avLst>
              <a:gd name="adj1" fmla="val -5562"/>
              <a:gd name="adj2" fmla="val -67184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>
              <a:spcBef>
                <a:spcPts val="1800"/>
              </a:spcBef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schemeClr val="tx1"/>
                </a:solidFill>
              </a:rPr>
              <a:t>u posljednjih 20 godina visina dohotka stanovnika u razvijenim zemljama je </a:t>
            </a:r>
            <a:r>
              <a:rPr lang="hr-HR" sz="2200" dirty="0" smtClean="0">
                <a:solidFill>
                  <a:schemeClr val="tx1"/>
                </a:solidFill>
              </a:rPr>
              <a:t>porasla </a:t>
            </a:r>
            <a:r>
              <a:rPr lang="hr-HR" sz="2200" dirty="0">
                <a:solidFill>
                  <a:schemeClr val="tx1"/>
                </a:solidFill>
              </a:rPr>
              <a:t>toliko da </a:t>
            </a:r>
            <a:r>
              <a:rPr lang="hr-HR" sz="2200" b="1" dirty="0">
                <a:solidFill>
                  <a:srgbClr val="FF0000"/>
                </a:solidFill>
              </a:rPr>
              <a:t>2/3 stanovnika provede odmor izvan mjesta svog stalnog boravka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347864" y="1916832"/>
            <a:ext cx="5666237" cy="2150773"/>
          </a:xfrm>
          <a:prstGeom prst="wedgeRoundRectCallout">
            <a:avLst>
              <a:gd name="adj1" fmla="val 7309"/>
              <a:gd name="adj2" fmla="val -67184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>
              <a:spcBef>
                <a:spcPts val="1800"/>
              </a:spcBef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schemeClr val="tx1"/>
                </a:solidFill>
              </a:rPr>
              <a:t>razina troškova za podmirenje osnovnih životnih potreba </a:t>
            </a:r>
            <a:r>
              <a:rPr lang="hr-HR" sz="2200" b="1" dirty="0">
                <a:solidFill>
                  <a:srgbClr val="FF0000"/>
                </a:solidFill>
              </a:rPr>
              <a:t>djeluje u suprotnom smjeru od visine dohotka </a:t>
            </a:r>
            <a:r>
              <a:rPr lang="hr-HR" sz="2200" dirty="0">
                <a:solidFill>
                  <a:schemeClr val="tx1"/>
                </a:solidFill>
              </a:rPr>
              <a:t>– </a:t>
            </a:r>
            <a:r>
              <a:rPr lang="hr-HR" sz="2200" u="sng" dirty="0">
                <a:solidFill>
                  <a:schemeClr val="tx1"/>
                </a:solidFill>
              </a:rPr>
              <a:t>što su veći troškovi životnih potreba, manje ostaje za putovanja (i suprotno)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1410527" y="2167690"/>
            <a:ext cx="5987457" cy="2659849"/>
          </a:xfrm>
          <a:prstGeom prst="wedgeRoundRectCallout">
            <a:avLst>
              <a:gd name="adj1" fmla="val -38268"/>
              <a:gd name="adj2" fmla="val 70474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>
              <a:spcBef>
                <a:spcPts val="1800"/>
              </a:spcBef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razina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b="1" dirty="0">
                <a:solidFill>
                  <a:srgbClr val="FF0000"/>
                </a:solidFill>
              </a:rPr>
              <a:t>cijena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schemeClr val="tx1"/>
                </a:solidFill>
              </a:rPr>
              <a:t>turističkih usluga kao ekonomski činitelj može </a:t>
            </a:r>
            <a:r>
              <a:rPr lang="hr-HR" sz="2200" b="1" dirty="0">
                <a:solidFill>
                  <a:srgbClr val="FF0000"/>
                </a:solidFill>
              </a:rPr>
              <a:t>potaknuti ili obeshrabriti pojedinca na putovanje 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percepcija destinacije </a:t>
            </a:r>
            <a:r>
              <a:rPr lang="hr-HR" sz="2200" dirty="0">
                <a:solidFill>
                  <a:schemeClr val="tx1"/>
                </a:solidFill>
              </a:rPr>
              <a:t>kao skupe može potaknuti ili obeshrabriti pojedinca na putovanje – </a:t>
            </a:r>
            <a:r>
              <a:rPr lang="hr-HR" sz="2200" i="1" dirty="0">
                <a:solidFill>
                  <a:schemeClr val="tx1"/>
                </a:solidFill>
              </a:rPr>
              <a:t>npr. Dubrovnik i Hvar slove kao skupe destinacije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4320289" y="3497613"/>
            <a:ext cx="4588454" cy="1863917"/>
          </a:xfrm>
          <a:prstGeom prst="wedgeRoundRectCallout">
            <a:avLst>
              <a:gd name="adj1" fmla="val -36275"/>
              <a:gd name="adj2" fmla="val 70474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>
              <a:spcBef>
                <a:spcPts val="1800"/>
              </a:spcBef>
              <a:buFont typeface="Calibri" panose="020F0502020204030204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dobra</a:t>
            </a:r>
            <a:r>
              <a:rPr lang="hr-HR" sz="2200" b="1" dirty="0" smtClean="0">
                <a:solidFill>
                  <a:schemeClr val="tx1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cestovna</a:t>
            </a:r>
            <a:r>
              <a:rPr lang="hr-HR" sz="2200" b="1" dirty="0" smtClean="0">
                <a:solidFill>
                  <a:schemeClr val="tx1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mreža</a:t>
            </a:r>
            <a:r>
              <a:rPr lang="hr-HR" sz="2200" b="1" dirty="0" smtClean="0">
                <a:solidFill>
                  <a:schemeClr val="tx1"/>
                </a:solidFill>
              </a:rPr>
              <a:t> </a:t>
            </a:r>
            <a:r>
              <a:rPr lang="hr-HR" sz="2200" dirty="0" smtClean="0">
                <a:solidFill>
                  <a:schemeClr val="tx1"/>
                </a:solidFill>
              </a:rPr>
              <a:t>te posjedovanje osobnog automobila 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dirty="0" smtClean="0">
                <a:solidFill>
                  <a:schemeClr val="tx1"/>
                </a:solidFill>
              </a:rPr>
              <a:t>turisti najčešće putuju </a:t>
            </a:r>
            <a:r>
              <a:rPr lang="hr-HR" sz="2200" b="1" dirty="0" smtClean="0">
                <a:solidFill>
                  <a:srgbClr val="FF0000"/>
                </a:solidFill>
              </a:rPr>
              <a:t>osobnim automobilom na putovanje</a:t>
            </a:r>
            <a:endParaRPr lang="hr-HR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  <p:bldP spid="3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Činitelji turističke </a:t>
            </a:r>
            <a:r>
              <a:rPr lang="hr-HR" sz="3200" dirty="0" smtClean="0"/>
              <a:t>ponude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548680"/>
            <a:ext cx="9144000" cy="630932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PROMETNA DOSTUPNOST</a:t>
            </a:r>
          </a:p>
          <a:p>
            <a:pPr>
              <a:spcBef>
                <a:spcPts val="600"/>
              </a:spcBef>
            </a:pPr>
            <a:r>
              <a:rPr lang="hr-HR" sz="2000" dirty="0"/>
              <a:t>turistički razvoj povezan je s razvojem prometa:</a:t>
            </a:r>
          </a:p>
          <a:p>
            <a:pPr lvl="1">
              <a:spcBef>
                <a:spcPts val="600"/>
              </a:spcBef>
            </a:pPr>
            <a:r>
              <a:rPr lang="hr-HR" sz="2000" dirty="0" smtClean="0"/>
              <a:t>razvoj </a:t>
            </a:r>
            <a:r>
              <a:rPr lang="hr-HR" sz="2000" dirty="0"/>
              <a:t>željeznice u 19. st potaknuo je razvoj turizma</a:t>
            </a:r>
          </a:p>
          <a:p>
            <a:pPr lvl="1">
              <a:spcBef>
                <a:spcPts val="600"/>
              </a:spcBef>
            </a:pPr>
            <a:r>
              <a:rPr lang="hr-HR" sz="2000" dirty="0" smtClean="0"/>
              <a:t>nakon </a:t>
            </a:r>
            <a:r>
              <a:rPr lang="hr-HR" sz="2000" dirty="0"/>
              <a:t>2. </a:t>
            </a:r>
            <a:r>
              <a:rPr lang="hr-HR" sz="2000" dirty="0" err="1"/>
              <a:t>svj</a:t>
            </a:r>
            <a:r>
              <a:rPr lang="hr-HR" sz="2000" dirty="0"/>
              <a:t>. rata – razvoj cestovnog prometa</a:t>
            </a:r>
          </a:p>
          <a:p>
            <a:pPr lvl="1">
              <a:spcBef>
                <a:spcPts val="600"/>
              </a:spcBef>
            </a:pPr>
            <a:r>
              <a:rPr lang="hr-HR" sz="2000" dirty="0" smtClean="0"/>
              <a:t>od </a:t>
            </a:r>
            <a:r>
              <a:rPr lang="hr-HR" sz="2000" dirty="0"/>
              <a:t>1960-ih – razvoj zračnog prometa – jeftin i brz prijevoz putnika</a:t>
            </a:r>
          </a:p>
          <a:p>
            <a:pPr lvl="1">
              <a:spcBef>
                <a:spcPts val="600"/>
              </a:spcBef>
            </a:pPr>
            <a:r>
              <a:rPr lang="hr-HR" sz="2000" dirty="0"/>
              <a:t>u</a:t>
            </a:r>
            <a:r>
              <a:rPr lang="hr-HR" sz="2000" dirty="0" smtClean="0"/>
              <a:t> </a:t>
            </a:r>
            <a:r>
              <a:rPr lang="hr-HR" sz="2000" dirty="0"/>
              <a:t>skoroj budućnosti – let u svemir i virtualna </a:t>
            </a:r>
            <a:r>
              <a:rPr lang="hr-HR" sz="2000" dirty="0" smtClean="0"/>
              <a:t>putovanja</a:t>
            </a:r>
          </a:p>
          <a:p>
            <a:pPr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vanjska i unutarnja prometna dostupnost</a:t>
            </a:r>
            <a:r>
              <a:rPr lang="hr-HR" sz="2000" dirty="0"/>
              <a:t>:</a:t>
            </a:r>
          </a:p>
          <a:p>
            <a:pPr lvl="1">
              <a:spcBef>
                <a:spcPts val="600"/>
              </a:spcBef>
            </a:pPr>
            <a:r>
              <a:rPr lang="hr-HR" sz="2000" dirty="0" smtClean="0"/>
              <a:t>vanjska </a:t>
            </a:r>
            <a:r>
              <a:rPr lang="hr-HR" sz="2000" dirty="0"/>
              <a:t>dostupnost – mogućnost dolaska do destinacije</a:t>
            </a:r>
          </a:p>
          <a:p>
            <a:pPr lvl="1">
              <a:spcBef>
                <a:spcPts val="600"/>
              </a:spcBef>
            </a:pPr>
            <a:r>
              <a:rPr lang="hr-HR" sz="2000" dirty="0" smtClean="0"/>
              <a:t>unutarnja </a:t>
            </a:r>
            <a:r>
              <a:rPr lang="hr-HR" sz="2000" dirty="0"/>
              <a:t>dostupnost – prometni sustavi unutar </a:t>
            </a:r>
            <a:r>
              <a:rPr lang="hr-HR" sz="2000" dirty="0" smtClean="0"/>
              <a:t>destinacije</a:t>
            </a:r>
          </a:p>
          <a:p>
            <a:pPr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prijevoz kao turistička atrakcija </a:t>
            </a:r>
            <a:r>
              <a:rPr lang="hr-HR" sz="2000" dirty="0"/>
              <a:t>– plovidba starim jedrenjacima, parnim lokomotivama, uspinjačama</a:t>
            </a:r>
            <a:r>
              <a:rPr lang="hr-HR" sz="2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684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Činitelji turističke </a:t>
            </a:r>
            <a:r>
              <a:rPr lang="hr-HR" sz="3200" dirty="0" smtClean="0"/>
              <a:t>ponude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548680"/>
            <a:ext cx="9144000" cy="6309320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DOSTUPNOST INFORMACIJA</a:t>
            </a:r>
          </a:p>
          <a:p>
            <a:pPr>
              <a:spcBef>
                <a:spcPts val="600"/>
              </a:spcBef>
            </a:pPr>
            <a:r>
              <a:rPr lang="hr-HR" sz="2000" dirty="0"/>
              <a:t>razni izvori informacija o turističkoj destinaciji – turistički posrednici (agencije), mediji, turistička literatura (brošure i letci), </a:t>
            </a:r>
            <a:r>
              <a:rPr lang="hr-HR" sz="2000" dirty="0" smtClean="0"/>
              <a:t>internet, preporuke prijatelja…</a:t>
            </a:r>
          </a:p>
          <a:p>
            <a:pPr>
              <a:spcBef>
                <a:spcPts val="1200"/>
              </a:spcBef>
            </a:pPr>
            <a:r>
              <a:rPr lang="hr-HR" sz="2000" dirty="0" smtClean="0"/>
              <a:t>sve važniji internet i preporuka prijatelja kao izvor informacija o destinaciji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UGOSTITELJSKI OBJEKTI</a:t>
            </a:r>
          </a:p>
          <a:p>
            <a:pPr>
              <a:spcBef>
                <a:spcPts val="600"/>
              </a:spcBef>
            </a:pPr>
            <a:r>
              <a:rPr lang="hr-HR" sz="2000" dirty="0" err="1" smtClean="0"/>
              <a:t>ug</a:t>
            </a:r>
            <a:r>
              <a:rPr lang="hr-HR" sz="2000" dirty="0" smtClean="0"/>
              <a:t>. objekti su najvažniji </a:t>
            </a:r>
            <a:r>
              <a:rPr lang="hr-HR" sz="2000" b="1" dirty="0" smtClean="0">
                <a:solidFill>
                  <a:srgbClr val="FF0000"/>
                </a:solidFill>
              </a:rPr>
              <a:t>prihvatni činitelji </a:t>
            </a:r>
            <a:r>
              <a:rPr lang="hr-HR" sz="2000" dirty="0" smtClean="0"/>
              <a:t>turističke ponude</a:t>
            </a:r>
          </a:p>
          <a:p>
            <a:pPr lvl="1">
              <a:spcBef>
                <a:spcPts val="1200"/>
              </a:spcBef>
            </a:pPr>
            <a:endParaRPr lang="hr-HR" sz="2000" dirty="0" smtClean="0"/>
          </a:p>
          <a:p>
            <a:pPr>
              <a:spcBef>
                <a:spcPts val="1200"/>
              </a:spcBef>
            </a:pPr>
            <a:endParaRPr lang="hr-HR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2857360" y="3293838"/>
            <a:ext cx="3534938" cy="49182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UGOSTITELJSKI OBJEKTI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4871" y="4168456"/>
            <a:ext cx="2707482" cy="54100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68645" y="4168456"/>
            <a:ext cx="3312368" cy="541006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3583" y="4168456"/>
            <a:ext cx="2448272" cy="5410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2845324" y="2388951"/>
            <a:ext cx="382794" cy="3176217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2"/>
            <a:endCxn id="6" idx="0"/>
          </p:cNvCxnSpPr>
          <p:nvPr/>
        </p:nvCxnSpPr>
        <p:spPr>
          <a:xfrm rot="5400000">
            <a:off x="4433432" y="3977059"/>
            <a:ext cx="382794" cy="1270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7" idx="0"/>
          </p:cNvCxnSpPr>
          <p:nvPr/>
        </p:nvCxnSpPr>
        <p:spPr>
          <a:xfrm rot="16200000" flipH="1">
            <a:off x="5984877" y="2425614"/>
            <a:ext cx="382794" cy="310289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4871" y="4853478"/>
            <a:ext cx="2651204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dirty="0">
                <a:solidFill>
                  <a:prstClr val="black"/>
                </a:solidFill>
              </a:rPr>
              <a:t>hoteli, moteli, </a:t>
            </a:r>
            <a:r>
              <a:rPr lang="hr-HR" dirty="0" err="1">
                <a:solidFill>
                  <a:prstClr val="black"/>
                </a:solidFill>
              </a:rPr>
              <a:t>aparthoteli</a:t>
            </a:r>
            <a:r>
              <a:rPr lang="hr-HR" dirty="0">
                <a:solidFill>
                  <a:prstClr val="black"/>
                </a:solidFill>
              </a:rPr>
              <a:t>, pansioni, apartmani…</a:t>
            </a:r>
          </a:p>
          <a:p>
            <a:pPr marL="252000" lvl="2" indent="-252000">
              <a:spcBef>
                <a:spcPts val="1200"/>
              </a:spcBef>
              <a:buFont typeface="Calibri" pitchFamily="34" charset="0"/>
              <a:buChar char="–"/>
            </a:pPr>
            <a:r>
              <a:rPr lang="hr-HR" dirty="0">
                <a:solidFill>
                  <a:prstClr val="black"/>
                </a:solidFill>
              </a:rPr>
              <a:t>nude usluge smještaja i prehrane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0653" y="4853478"/>
            <a:ext cx="3030882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dirty="0">
                <a:solidFill>
                  <a:prstClr val="black"/>
                </a:solidFill>
              </a:rPr>
              <a:t>restorani, gostionice, zdravljaci, zalogajnice, pečenjarnice, </a:t>
            </a:r>
            <a:r>
              <a:rPr lang="hr-HR" dirty="0" err="1">
                <a:solidFill>
                  <a:prstClr val="black"/>
                </a:solidFill>
              </a:rPr>
              <a:t>pizzerije</a:t>
            </a:r>
            <a:r>
              <a:rPr lang="hr-HR" dirty="0" smtClean="0">
                <a:solidFill>
                  <a:prstClr val="black"/>
                </a:solidFill>
              </a:rPr>
              <a:t>…</a:t>
            </a:r>
          </a:p>
          <a:p>
            <a:pPr marL="252000" lvl="1" indent="-252000">
              <a:spcBef>
                <a:spcPts val="1200"/>
              </a:spcBef>
              <a:buFont typeface="Calibri" pitchFamily="34" charset="0"/>
              <a:buChar char="–"/>
            </a:pPr>
            <a:r>
              <a:rPr lang="hr-HR" dirty="0"/>
              <a:t>nude </a:t>
            </a:r>
            <a:r>
              <a:rPr lang="hr-HR" dirty="0" smtClean="0"/>
              <a:t>usluge </a:t>
            </a:r>
            <a:r>
              <a:rPr lang="hr-HR" dirty="0"/>
              <a:t>jela, pića i </a:t>
            </a:r>
            <a:r>
              <a:rPr lang="hr-HR" dirty="0" smtClean="0"/>
              <a:t>napitaka</a:t>
            </a:r>
            <a:endParaRPr lang="hr-HR" dirty="0"/>
          </a:p>
        </p:txBody>
      </p:sp>
      <p:sp>
        <p:nvSpPr>
          <p:cNvPr id="13" name="Rectangle 12"/>
          <p:cNvSpPr/>
          <p:nvPr/>
        </p:nvSpPr>
        <p:spPr>
          <a:xfrm>
            <a:off x="6287559" y="4853478"/>
            <a:ext cx="2850354" cy="1815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dirty="0" err="1">
                <a:solidFill>
                  <a:prstClr val="black"/>
                </a:solidFill>
              </a:rPr>
              <a:t>caffe</a:t>
            </a:r>
            <a:r>
              <a:rPr lang="hr-HR" dirty="0">
                <a:solidFill>
                  <a:prstClr val="black"/>
                </a:solidFill>
              </a:rPr>
              <a:t>-bar, kavana, </a:t>
            </a:r>
            <a:r>
              <a:rPr lang="hr-HR" dirty="0" smtClean="0">
                <a:solidFill>
                  <a:prstClr val="black"/>
                </a:solidFill>
              </a:rPr>
              <a:t>klet, pivnica</a:t>
            </a:r>
            <a:r>
              <a:rPr lang="hr-HR" dirty="0">
                <a:solidFill>
                  <a:prstClr val="black"/>
                </a:solidFill>
              </a:rPr>
              <a:t>, krčma, </a:t>
            </a:r>
            <a:r>
              <a:rPr lang="hr-HR" dirty="0" smtClean="0">
                <a:solidFill>
                  <a:prstClr val="black"/>
                </a:solidFill>
              </a:rPr>
              <a:t>konoba…</a:t>
            </a:r>
            <a:endParaRPr lang="hr-HR" dirty="0">
              <a:solidFill>
                <a:prstClr val="black"/>
              </a:solidFill>
            </a:endParaRPr>
          </a:p>
          <a:p>
            <a:pPr marL="252000" lvl="1" indent="-252000">
              <a:spcBef>
                <a:spcPts val="1200"/>
              </a:spcBef>
              <a:buFont typeface="Calibri" pitchFamily="34" charset="0"/>
              <a:buChar char="–"/>
            </a:pPr>
            <a:r>
              <a:rPr lang="hr-HR" dirty="0">
                <a:solidFill>
                  <a:prstClr val="black"/>
                </a:solidFill>
              </a:rPr>
              <a:t>nude </a:t>
            </a:r>
            <a:r>
              <a:rPr lang="hr-HR" dirty="0" smtClean="0">
                <a:solidFill>
                  <a:prstClr val="black"/>
                </a:solidFill>
              </a:rPr>
              <a:t>usluge </a:t>
            </a:r>
            <a:r>
              <a:rPr lang="hr-HR" dirty="0">
                <a:solidFill>
                  <a:prstClr val="black"/>
                </a:solidFill>
              </a:rPr>
              <a:t>pića i napitaka te zabavnog programa (diskoteke, noćni barovi ili klubovi)</a:t>
            </a:r>
          </a:p>
        </p:txBody>
      </p:sp>
    </p:spTree>
    <p:extLst>
      <p:ext uri="{BB962C8B-B14F-4D97-AF65-F5344CB8AC3E}">
        <p14:creationId xmlns:p14="http://schemas.microsoft.com/office/powerpoint/2010/main" val="390112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Činitelji turističke </a:t>
            </a:r>
            <a:r>
              <a:rPr lang="hr-HR" sz="3200" dirty="0" smtClean="0"/>
              <a:t>ponude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548680"/>
            <a:ext cx="9144000" cy="6309320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OSTALI PRIHVATNI ČINITELJI</a:t>
            </a:r>
          </a:p>
          <a:p>
            <a:pPr marL="342900" lvl="2" indent="-252000">
              <a:spcBef>
                <a:spcPts val="600"/>
              </a:spcBef>
            </a:pPr>
            <a:r>
              <a:rPr lang="hr-HR" sz="2000" dirty="0"/>
              <a:t>uključuje ostale objekte koji su potrebni gostima tijekom boravka, a </a:t>
            </a:r>
            <a:r>
              <a:rPr lang="hr-HR" sz="2000" b="1" dirty="0">
                <a:solidFill>
                  <a:srgbClr val="FF0000"/>
                </a:solidFill>
              </a:rPr>
              <a:t>nisu vezani za ugostiteljstvo i turističke djelatnosti</a:t>
            </a:r>
          </a:p>
          <a:p>
            <a:pPr lvl="1">
              <a:spcBef>
                <a:spcPts val="1200"/>
              </a:spcBef>
            </a:pPr>
            <a:r>
              <a:rPr lang="hr-HR" sz="2000" dirty="0"/>
              <a:t>trgovine, zdravstvene ustanove, kulturne ustanove, vjerske ustanove, pošta, </a:t>
            </a:r>
            <a:r>
              <a:rPr lang="hr-HR" sz="2000" dirty="0" smtClean="0"/>
              <a:t>banke…</a:t>
            </a:r>
            <a:endParaRPr lang="hr-HR" sz="2000" dirty="0"/>
          </a:p>
          <a:p>
            <a:pPr>
              <a:spcBef>
                <a:spcPts val="1200"/>
              </a:spcBef>
            </a:pPr>
            <a:endParaRPr lang="hr-HR" sz="2000" dirty="0" smtClean="0"/>
          </a:p>
          <a:p>
            <a:pPr>
              <a:spcBef>
                <a:spcPts val="1200"/>
              </a:spcBef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28932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595" t="-4045" r="-10942" b="-15126"/>
          <a:stretch/>
        </p:blipFill>
        <p:spPr bwMode="auto">
          <a:xfrm>
            <a:off x="-1323833" y="1965277"/>
            <a:ext cx="11627893" cy="5800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Činitelji razvoja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87254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>
                <a:solidFill>
                  <a:schemeClr val="tx1"/>
                </a:solidFill>
              </a:rPr>
              <a:t>Činitelji turističke</a:t>
            </a:r>
            <a:r>
              <a:rPr lang="hr-HR" b="1" dirty="0">
                <a:solidFill>
                  <a:schemeClr val="tx1"/>
                </a:solidFill>
              </a:rPr>
              <a:t> </a:t>
            </a:r>
            <a:r>
              <a:rPr lang="hr-HR" b="1" dirty="0">
                <a:solidFill>
                  <a:srgbClr val="FF0000"/>
                </a:solidFill>
              </a:rPr>
              <a:t>potražnje</a:t>
            </a:r>
            <a:endParaRPr lang="hr-HR" b="1" dirty="0" smtClean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>
                <a:solidFill>
                  <a:schemeClr val="tx1"/>
                </a:solidFill>
              </a:rPr>
              <a:t>Činitelji </a:t>
            </a:r>
            <a:r>
              <a:rPr lang="hr-HR" dirty="0" smtClean="0">
                <a:solidFill>
                  <a:schemeClr val="tx1"/>
                </a:solidFill>
              </a:rPr>
              <a:t>turističke</a:t>
            </a:r>
            <a:r>
              <a:rPr lang="hr-HR" b="1" dirty="0" smtClean="0">
                <a:solidFill>
                  <a:schemeClr val="tx1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ponude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Posrednički</a:t>
            </a:r>
            <a:r>
              <a:rPr lang="hr-HR" b="1" dirty="0" smtClean="0">
                <a:solidFill>
                  <a:schemeClr val="tx1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činitelji</a:t>
            </a:r>
          </a:p>
        </p:txBody>
      </p:sp>
      <p:sp>
        <p:nvSpPr>
          <p:cNvPr id="8" name="Rectangle 7"/>
          <p:cNvSpPr/>
          <p:nvPr/>
        </p:nvSpPr>
        <p:spPr>
          <a:xfrm>
            <a:off x="-190407" y="4896656"/>
            <a:ext cx="9361040" cy="60821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-190407" y="5504874"/>
            <a:ext cx="9513439" cy="62434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5272090" y="6114077"/>
            <a:ext cx="4038057" cy="62434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251520" y="6133764"/>
            <a:ext cx="5040560" cy="535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081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  <p:bldP spid="8" grpId="0" animBg="1"/>
      <p:bldP spid="10" grpId="0" animBg="1"/>
      <p:bldP spid="11" grpId="0" animBg="1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021288"/>
          </a:xfrm>
        </p:spPr>
        <p:txBody>
          <a:bodyPr>
            <a:noAutofit/>
          </a:bodyPr>
          <a:lstStyle/>
          <a:p>
            <a:pPr marL="342900" lvl="2" indent="-25200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poticanje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olakšavanje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turističkih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putovanja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je osnovna zadaća </a:t>
            </a:r>
            <a:r>
              <a:rPr lang="hr-HR" b="1" dirty="0" smtClean="0">
                <a:solidFill>
                  <a:srgbClr val="FF0000"/>
                </a:solidFill>
              </a:rPr>
              <a:t>turističkih posrednika</a:t>
            </a:r>
          </a:p>
          <a:p>
            <a:pPr marL="342900" lvl="2" indent="-25200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turističke agencije </a:t>
            </a:r>
            <a:r>
              <a:rPr lang="hr-HR" dirty="0" smtClean="0"/>
              <a:t>su </a:t>
            </a:r>
            <a:r>
              <a:rPr lang="hr-HR" u="sng" dirty="0" smtClean="0"/>
              <a:t>najvažniji posrednici u turizmu</a:t>
            </a:r>
          </a:p>
          <a:p>
            <a:pPr marL="792000" lvl="3" indent="-25200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osnovna djelatnost </a:t>
            </a:r>
            <a:r>
              <a:rPr lang="hr-HR" dirty="0" smtClean="0"/>
              <a:t>im je </a:t>
            </a:r>
            <a:r>
              <a:rPr lang="hr-HR" b="1" dirty="0" smtClean="0">
                <a:solidFill>
                  <a:srgbClr val="FF0000"/>
                </a:solidFill>
              </a:rPr>
              <a:t>organiziranje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turističkih putovanja i </a:t>
            </a:r>
            <a:r>
              <a:rPr lang="hr-HR" b="1" dirty="0" smtClean="0">
                <a:solidFill>
                  <a:srgbClr val="FF0000"/>
                </a:solidFill>
              </a:rPr>
              <a:t>posredovanje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u prodaji usluga putovanja i boravka turista</a:t>
            </a:r>
          </a:p>
          <a:p>
            <a:pPr marL="792000" lvl="3" indent="-252000">
              <a:spcBef>
                <a:spcPts val="1800"/>
              </a:spcBef>
            </a:pPr>
            <a:r>
              <a:rPr lang="hr-HR" dirty="0" smtClean="0"/>
              <a:t>što je </a:t>
            </a:r>
            <a:r>
              <a:rPr lang="hr-HR" b="1" dirty="0" smtClean="0">
                <a:solidFill>
                  <a:srgbClr val="FF0000"/>
                </a:solidFill>
              </a:rPr>
              <a:t>destinacija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nedostupnija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manje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poznata</a:t>
            </a:r>
            <a:r>
              <a:rPr lang="hr-HR" dirty="0" smtClean="0"/>
              <a:t>, to je </a:t>
            </a:r>
            <a:r>
              <a:rPr lang="hr-HR" b="1" dirty="0" smtClean="0">
                <a:solidFill>
                  <a:srgbClr val="FF0000"/>
                </a:solidFill>
              </a:rPr>
              <a:t>veća uloga tur. agencija </a:t>
            </a:r>
            <a:r>
              <a:rPr lang="hr-HR" dirty="0" smtClean="0"/>
              <a:t>u organizaciji putovanja </a:t>
            </a:r>
            <a:r>
              <a:rPr lang="hr-HR" i="1" dirty="0" smtClean="0"/>
              <a:t>(npr. putovanje u </a:t>
            </a:r>
            <a:r>
              <a:rPr lang="hr-HR" i="1" dirty="0" err="1" smtClean="0"/>
              <a:t>Sj</a:t>
            </a:r>
            <a:r>
              <a:rPr lang="hr-HR" i="1" dirty="0" smtClean="0"/>
              <a:t>. Koreju, Černobil, Iran, svemir…)</a:t>
            </a:r>
          </a:p>
          <a:p>
            <a:pPr marL="792000" lvl="3" indent="-252000">
              <a:spcBef>
                <a:spcPts val="1800"/>
              </a:spcBef>
            </a:pPr>
            <a:r>
              <a:rPr lang="hr-HR" dirty="0" smtClean="0"/>
              <a:t>turističke agencije </a:t>
            </a:r>
            <a:r>
              <a:rPr lang="hr-HR" b="1" dirty="0" smtClean="0">
                <a:solidFill>
                  <a:srgbClr val="FF0000"/>
                </a:solidFill>
              </a:rPr>
              <a:t>utječu na smanjenje sezonalnosti </a:t>
            </a:r>
            <a:r>
              <a:rPr lang="hr-HR" dirty="0" smtClean="0"/>
              <a:t>– nude posebne pogodnosti izvan sezone te nude više kraćih putovanja (umjesto jednog dugog)</a:t>
            </a:r>
          </a:p>
          <a:p>
            <a:pPr marL="792000" lvl="3" indent="-25200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utječu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na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poboljšanje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kvalitete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sadržajnosti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ponude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u destinaciji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Posrednički činitelji – </a:t>
            </a:r>
            <a:r>
              <a:rPr lang="hr-HR" sz="3200" b="1" dirty="0" smtClean="0">
                <a:solidFill>
                  <a:srgbClr val="FF0000"/>
                </a:solidFill>
              </a:rPr>
              <a:t>turističke agencije</a:t>
            </a:r>
            <a:endParaRPr lang="hr-HR" sz="3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0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365104"/>
            <a:ext cx="9109075" cy="2403475"/>
          </a:xfrm>
        </p:spPr>
        <p:txBody>
          <a:bodyPr>
            <a:noAutofit/>
          </a:bodyPr>
          <a:lstStyle/>
          <a:p>
            <a:pPr marL="342900" lvl="2" indent="-252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prednosti paket-aranžmana za turiste:</a:t>
            </a:r>
          </a:p>
          <a:p>
            <a:pPr marL="800100" lvl="3" indent="-252000">
              <a:spcBef>
                <a:spcPts val="600"/>
              </a:spcBef>
            </a:pPr>
            <a:r>
              <a:rPr lang="hr-HR" sz="2000" dirty="0" smtClean="0"/>
              <a:t>manje je vremena potrebno za pripremu putovanja</a:t>
            </a:r>
          </a:p>
          <a:p>
            <a:pPr marL="800100" lvl="3" indent="-252000">
              <a:spcBef>
                <a:spcPts val="600"/>
              </a:spcBef>
            </a:pPr>
            <a:r>
              <a:rPr lang="hr-HR" sz="2000" dirty="0" smtClean="0"/>
              <a:t>odabir davatelja usluge </a:t>
            </a:r>
            <a:r>
              <a:rPr lang="hr-HR" sz="2000" i="1" dirty="0" smtClean="0"/>
              <a:t>(prijevoz, smještaj, hrana…)</a:t>
            </a:r>
          </a:p>
          <a:p>
            <a:pPr marL="800100" lvl="3" indent="-252000">
              <a:spcBef>
                <a:spcPts val="600"/>
              </a:spcBef>
            </a:pPr>
            <a:r>
              <a:rPr lang="hr-HR" sz="2000" dirty="0" smtClean="0"/>
              <a:t>racionalno korištenje vremena i odabir sadržaja na putovanju </a:t>
            </a:r>
            <a:r>
              <a:rPr lang="hr-HR" sz="2000" i="1" dirty="0" smtClean="0"/>
              <a:t>(smanjen rizik razočaranja na turističkom putovanju)</a:t>
            </a:r>
          </a:p>
          <a:p>
            <a:pPr marL="800100" lvl="3" indent="-252000">
              <a:spcBef>
                <a:spcPts val="600"/>
              </a:spcBef>
            </a:pPr>
            <a:r>
              <a:rPr lang="hr-HR" sz="2000" dirty="0" smtClean="0"/>
              <a:t>briga za sigurnost turista i veća pregovaračka moć</a:t>
            </a:r>
          </a:p>
          <a:p>
            <a:pPr marL="800100" lvl="3" indent="-252000">
              <a:spcBef>
                <a:spcPts val="1800"/>
              </a:spcBef>
            </a:pPr>
            <a:endParaRPr lang="hr-HR" sz="2200" dirty="0" smtClean="0"/>
          </a:p>
          <a:p>
            <a:pPr marL="548100" lvl="3" indent="0">
              <a:spcBef>
                <a:spcPts val="1800"/>
              </a:spcBef>
              <a:buNone/>
            </a:pPr>
            <a:endParaRPr lang="hr-HR" sz="2200" dirty="0" smtClean="0"/>
          </a:p>
          <a:p>
            <a:pPr marL="800100" lvl="3" indent="-252000">
              <a:spcBef>
                <a:spcPts val="1800"/>
              </a:spcBef>
            </a:pPr>
            <a:endParaRPr lang="hr-HR" sz="2200" dirty="0"/>
          </a:p>
        </p:txBody>
      </p:sp>
      <p:sp>
        <p:nvSpPr>
          <p:cNvPr id="23" name="Rounded Rectangle 22"/>
          <p:cNvSpPr/>
          <p:nvPr/>
        </p:nvSpPr>
        <p:spPr>
          <a:xfrm>
            <a:off x="1657361" y="149231"/>
            <a:ext cx="5958418" cy="595107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FUNKCIJE TURISTIČKIH AGENCIJA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2962" y="1034754"/>
            <a:ext cx="2237588" cy="65462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INFORMACIJSKO-SAVJETODAVNA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51012" y="1043302"/>
            <a:ext cx="1971119" cy="65462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PROPAGANDNA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722593" y="1034754"/>
            <a:ext cx="1813588" cy="6546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POSREDNIČKA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Elbow Connector 26"/>
          <p:cNvCxnSpPr>
            <a:stCxn id="23" idx="2"/>
            <a:endCxn id="24" idx="0"/>
          </p:cNvCxnSpPr>
          <p:nvPr/>
        </p:nvCxnSpPr>
        <p:spPr>
          <a:xfrm rot="5400000">
            <a:off x="2788955" y="-812861"/>
            <a:ext cx="290416" cy="340481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2"/>
            <a:endCxn id="25" idx="0"/>
          </p:cNvCxnSpPr>
          <p:nvPr/>
        </p:nvCxnSpPr>
        <p:spPr>
          <a:xfrm rot="5400000">
            <a:off x="3937089" y="343821"/>
            <a:ext cx="298964" cy="109999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2"/>
            <a:endCxn id="26" idx="0"/>
          </p:cNvCxnSpPr>
          <p:nvPr/>
        </p:nvCxnSpPr>
        <p:spPr>
          <a:xfrm rot="16200000" flipH="1">
            <a:off x="4987770" y="393137"/>
            <a:ext cx="290416" cy="99281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736642" y="1034754"/>
            <a:ext cx="2276298" cy="6546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ORGANIZATORSKA</a:t>
            </a:r>
          </a:p>
        </p:txBody>
      </p:sp>
      <p:cxnSp>
        <p:nvCxnSpPr>
          <p:cNvPr id="31" name="Elbow Connector 30"/>
          <p:cNvCxnSpPr>
            <a:stCxn id="23" idx="2"/>
            <a:endCxn id="30" idx="0"/>
          </p:cNvCxnSpPr>
          <p:nvPr/>
        </p:nvCxnSpPr>
        <p:spPr>
          <a:xfrm rot="16200000" flipH="1">
            <a:off x="6110472" y="-729565"/>
            <a:ext cx="290416" cy="3238221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60065" y="1925717"/>
            <a:ext cx="4223903" cy="1440160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b="1" dirty="0">
                <a:solidFill>
                  <a:srgbClr val="FF0000"/>
                </a:solidFill>
              </a:rPr>
              <a:t>najstarija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schemeClr val="tx1"/>
                </a:solidFill>
              </a:rPr>
              <a:t>funkcija turističke </a:t>
            </a:r>
            <a:r>
              <a:rPr lang="hr-HR" sz="2000" dirty="0" smtClean="0">
                <a:solidFill>
                  <a:schemeClr val="tx1"/>
                </a:solidFill>
              </a:rPr>
              <a:t>agencije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</a:rPr>
              <a:t>besplatna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>
                <a:solidFill>
                  <a:schemeClr val="tx1"/>
                </a:solidFill>
              </a:rPr>
              <a:t>je, </a:t>
            </a:r>
            <a:r>
              <a:rPr lang="hr-HR" sz="2000" dirty="0" err="1">
                <a:solidFill>
                  <a:schemeClr val="tx1"/>
                </a:solidFill>
              </a:rPr>
              <a:t>tj</a:t>
            </a:r>
            <a:r>
              <a:rPr lang="hr-HR" sz="2000" dirty="0">
                <a:solidFill>
                  <a:schemeClr val="tx1"/>
                </a:solidFill>
              </a:rPr>
              <a:t>. uračunata je u cijenu usluge </a:t>
            </a:r>
            <a:r>
              <a:rPr lang="hr-HR" sz="2000" i="1" dirty="0">
                <a:solidFill>
                  <a:schemeClr val="tx1"/>
                </a:solidFill>
              </a:rPr>
              <a:t>(posrednička provizija)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2172016" y="1925717"/>
            <a:ext cx="4364165" cy="1440160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</a:rPr>
              <a:t>promidžba postojećih usluga </a:t>
            </a:r>
            <a:r>
              <a:rPr lang="hr-HR" sz="2000" dirty="0" smtClean="0">
                <a:solidFill>
                  <a:schemeClr val="tx1"/>
                </a:solidFill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</a:rPr>
              <a:t>stvaranje dodatne potražnje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turističke agencije neprestano putem promidžbe potiču turiste na potrošnju</a:t>
            </a:r>
            <a:endParaRPr lang="hr-HR" sz="2000" dirty="0">
              <a:solidFill>
                <a:schemeClr val="tx1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2699792" y="1936107"/>
            <a:ext cx="6313148" cy="2221858"/>
          </a:xfrm>
          <a:prstGeom prst="wedgeRoundRectCallout">
            <a:avLst>
              <a:gd name="adj1" fmla="val -5924"/>
              <a:gd name="adj2" fmla="val -6449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prije</a:t>
            </a:r>
            <a:r>
              <a:rPr lang="hr-HR" sz="2000" dirty="0" smtClean="0">
                <a:solidFill>
                  <a:schemeClr val="tx1"/>
                </a:solidFill>
              </a:rPr>
              <a:t> se posrednička uloga temeljila na </a:t>
            </a:r>
            <a:r>
              <a:rPr lang="hr-HR" sz="2000" b="1" dirty="0" smtClean="0">
                <a:solidFill>
                  <a:srgbClr val="FF0000"/>
                </a:solidFill>
              </a:rPr>
              <a:t>nedostupnosti informacija </a:t>
            </a:r>
            <a:r>
              <a:rPr lang="hr-HR" sz="2000" dirty="0" smtClean="0">
                <a:solidFill>
                  <a:schemeClr val="tx1"/>
                </a:solidFill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</a:rPr>
              <a:t>otežanoj komunikaciji </a:t>
            </a:r>
            <a:r>
              <a:rPr lang="hr-HR" sz="2000" i="1" dirty="0" smtClean="0">
                <a:solidFill>
                  <a:schemeClr val="tx1"/>
                </a:solidFill>
              </a:rPr>
              <a:t>(visokoj cijeni)</a:t>
            </a:r>
            <a:r>
              <a:rPr lang="hr-HR" sz="2000" dirty="0" smtClean="0">
                <a:solidFill>
                  <a:schemeClr val="tx1"/>
                </a:solidFill>
              </a:rPr>
              <a:t> između ponude i potražnje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danas</a:t>
            </a:r>
            <a:r>
              <a:rPr lang="hr-HR" sz="2000" dirty="0" smtClean="0">
                <a:solidFill>
                  <a:schemeClr val="tx1"/>
                </a:solidFill>
              </a:rPr>
              <a:t> se posrednička uloga temelji na </a:t>
            </a:r>
            <a:r>
              <a:rPr lang="hr-HR" sz="2000" b="1" dirty="0" smtClean="0">
                <a:solidFill>
                  <a:srgbClr val="FF0000"/>
                </a:solidFill>
              </a:rPr>
              <a:t>povjerenju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>
                <a:solidFill>
                  <a:schemeClr val="tx1"/>
                </a:solidFill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</a:rPr>
              <a:t>dodatnoj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sigurnosti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i="1" dirty="0" smtClean="0">
                <a:solidFill>
                  <a:schemeClr val="tx1"/>
                </a:solidFill>
              </a:rPr>
              <a:t>(od prijevare ili nesporazuma) </a:t>
            </a:r>
            <a:r>
              <a:rPr lang="hr-HR" sz="2000" dirty="0" smtClean="0">
                <a:solidFill>
                  <a:schemeClr val="tx1"/>
                </a:solidFill>
              </a:rPr>
              <a:t>koju nudi agencija</a:t>
            </a:r>
            <a:endParaRPr lang="hr-HR" sz="2000" dirty="0">
              <a:solidFill>
                <a:schemeClr val="tx1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3536573" y="1925717"/>
            <a:ext cx="5460002" cy="2232248"/>
          </a:xfrm>
          <a:prstGeom prst="wedgeRoundRectCallout">
            <a:avLst>
              <a:gd name="adj1" fmla="val 34834"/>
              <a:gd name="adj2" fmla="val -64607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</a:rPr>
              <a:t>najvažnija funkcija </a:t>
            </a:r>
            <a:r>
              <a:rPr lang="hr-HR" sz="2000" dirty="0" smtClean="0">
                <a:solidFill>
                  <a:schemeClr val="tx1"/>
                </a:solidFill>
              </a:rPr>
              <a:t>tur. agencije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nude novi turistički proizvod – </a:t>
            </a:r>
            <a:r>
              <a:rPr lang="hr-HR" sz="2000" b="1" dirty="0" smtClean="0">
                <a:solidFill>
                  <a:srgbClr val="FF0000"/>
                </a:solidFill>
              </a:rPr>
              <a:t>paket-aranžman</a:t>
            </a:r>
            <a:endParaRPr lang="hr-HR" sz="2000" dirty="0">
              <a:solidFill>
                <a:schemeClr val="tx1"/>
              </a:solidFill>
            </a:endParaRP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turistička agencija </a:t>
            </a:r>
            <a:r>
              <a:rPr lang="hr-HR" sz="2000" b="1" dirty="0" smtClean="0">
                <a:solidFill>
                  <a:srgbClr val="FF0000"/>
                </a:solidFill>
              </a:rPr>
              <a:t>organizira putovanje</a:t>
            </a:r>
            <a:r>
              <a:rPr lang="hr-HR" sz="2000" dirty="0" smtClean="0">
                <a:solidFill>
                  <a:schemeClr val="tx1"/>
                </a:solidFill>
              </a:rPr>
              <a:t>, </a:t>
            </a:r>
            <a:r>
              <a:rPr lang="hr-HR" sz="2000" b="1" dirty="0" smtClean="0">
                <a:solidFill>
                  <a:srgbClr val="FF0000"/>
                </a:solidFill>
              </a:rPr>
              <a:t>preuzima rizik </a:t>
            </a:r>
            <a:r>
              <a:rPr lang="hr-HR" sz="2000" dirty="0" smtClean="0">
                <a:solidFill>
                  <a:schemeClr val="tx1"/>
                </a:solidFill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</a:rPr>
              <a:t>snosi odgovornost </a:t>
            </a:r>
            <a:r>
              <a:rPr lang="hr-HR" sz="2000" dirty="0" smtClean="0">
                <a:solidFill>
                  <a:schemeClr val="tx1"/>
                </a:solidFill>
              </a:rPr>
              <a:t>za pružanje ugovorenih usluga</a:t>
            </a:r>
          </a:p>
        </p:txBody>
      </p:sp>
    </p:spTree>
    <p:extLst>
      <p:ext uri="{BB962C8B-B14F-4D97-AF65-F5344CB8AC3E}">
        <p14:creationId xmlns:p14="http://schemas.microsoft.com/office/powerpoint/2010/main" val="1399084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5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24" grpId="0" animBg="1"/>
      <p:bldP spid="25" grpId="0" animBg="1"/>
      <p:bldP spid="26" grpId="0" animBg="1"/>
      <p:bldP spid="30" grpId="0" animBg="1"/>
      <p:bldP spid="32" grpId="0" animBg="1"/>
      <p:bldP spid="32" grpId="2" uiExpand="1" build="allAtOnce" animBg="1"/>
      <p:bldP spid="33" grpId="0" animBg="1"/>
      <p:bldP spid="33" grpId="2" uiExpand="1" build="allAtOnce" animBg="1"/>
      <p:bldP spid="34" grpId="0" animBg="1"/>
      <p:bldP spid="34" grpId="2" uiExpand="1" build="allAtOnce" animBg="1"/>
      <p:bldP spid="3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08504" cy="6021288"/>
          </a:xfrm>
        </p:spPr>
        <p:txBody>
          <a:bodyPr>
            <a:noAutofit/>
          </a:bodyPr>
          <a:lstStyle/>
          <a:p>
            <a:pPr marL="342900" lvl="2" indent="-252000">
              <a:spcBef>
                <a:spcPts val="1800"/>
              </a:spcBef>
            </a:pPr>
            <a:r>
              <a:rPr lang="hr-HR" dirty="0" smtClean="0">
                <a:highlight>
                  <a:srgbClr val="FFFF00"/>
                </a:highlight>
                <a:cs typeface="Times New Roman"/>
              </a:rPr>
              <a:t>kriteriji</a:t>
            </a:r>
            <a:r>
              <a:rPr lang="hr-HR" dirty="0"/>
              <a:t>  </a:t>
            </a:r>
            <a:r>
              <a:rPr lang="hr-HR" dirty="0" smtClean="0"/>
              <a:t>podjele turističkih agencija:</a:t>
            </a:r>
          </a:p>
          <a:p>
            <a:pPr marL="648000" lvl="3" indent="-252000">
              <a:spcBef>
                <a:spcPts val="600"/>
              </a:spcBef>
            </a:pPr>
            <a:r>
              <a:rPr lang="hr-HR" dirty="0" smtClean="0"/>
              <a:t>prema</a:t>
            </a:r>
            <a:r>
              <a:rPr lang="hr-HR" b="1" dirty="0" smtClean="0"/>
              <a:t> </a:t>
            </a:r>
            <a:r>
              <a:rPr lang="hr-HR" b="1" dirty="0" smtClean="0">
                <a:solidFill>
                  <a:srgbClr val="FF0000"/>
                </a:solidFill>
              </a:rPr>
              <a:t>poslovima kojima se bave </a:t>
            </a:r>
            <a:r>
              <a:rPr lang="hr-HR" i="1" dirty="0" smtClean="0"/>
              <a:t>(</a:t>
            </a:r>
            <a:r>
              <a:rPr lang="hr-HR" i="1" dirty="0">
                <a:highlight>
                  <a:srgbClr val="FFFF00"/>
                </a:highlight>
                <a:cs typeface="Times New Roman"/>
              </a:rPr>
              <a:t>predmetu</a:t>
            </a:r>
            <a:r>
              <a:rPr lang="hr-HR" i="1" dirty="0" smtClean="0"/>
              <a:t> poslovanja)</a:t>
            </a:r>
          </a:p>
          <a:p>
            <a:pPr marL="972000" lvl="4" indent="-252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turoperatori </a:t>
            </a:r>
            <a:r>
              <a:rPr lang="hr-HR" dirty="0" smtClean="0"/>
              <a:t>– organiziraju paket-aranžmane</a:t>
            </a:r>
          </a:p>
          <a:p>
            <a:pPr marL="972000" lvl="4" indent="-252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posrednici (</a:t>
            </a:r>
            <a:r>
              <a:rPr lang="hr-HR" b="1" dirty="0" err="1" smtClean="0">
                <a:solidFill>
                  <a:srgbClr val="FF0000"/>
                </a:solidFill>
              </a:rPr>
              <a:t>retaileri</a:t>
            </a:r>
            <a:r>
              <a:rPr lang="hr-HR" b="1" dirty="0" smtClean="0">
                <a:solidFill>
                  <a:srgbClr val="FF0000"/>
                </a:solidFill>
              </a:rPr>
              <a:t>) </a:t>
            </a:r>
            <a:r>
              <a:rPr lang="hr-HR" dirty="0" smtClean="0"/>
              <a:t>– bave se posredničkim ili ostalim poslovima</a:t>
            </a:r>
            <a:endParaRPr lang="hr-HR" b="1" dirty="0" smtClean="0">
              <a:solidFill>
                <a:srgbClr val="FF0000"/>
              </a:solidFill>
            </a:endParaRPr>
          </a:p>
          <a:p>
            <a:pPr marL="648000" lvl="3" indent="-252000">
              <a:spcBef>
                <a:spcPts val="1800"/>
              </a:spcBef>
            </a:pPr>
            <a:r>
              <a:rPr lang="hr-HR" dirty="0" smtClean="0"/>
              <a:t>prema </a:t>
            </a:r>
            <a:r>
              <a:rPr lang="hr-HR" b="1" dirty="0" smtClean="0">
                <a:solidFill>
                  <a:srgbClr val="FF0000"/>
                </a:solidFill>
              </a:rPr>
              <a:t>položaju na turističkom tržištu </a:t>
            </a:r>
            <a:r>
              <a:rPr lang="hr-HR" i="1" dirty="0" smtClean="0"/>
              <a:t>(</a:t>
            </a:r>
            <a:r>
              <a:rPr lang="hr-HR" i="1" dirty="0">
                <a:highlight>
                  <a:srgbClr val="FFFF00"/>
                </a:highlight>
                <a:cs typeface="Times New Roman"/>
              </a:rPr>
              <a:t>karakteru</a:t>
            </a:r>
            <a:r>
              <a:rPr lang="hr-HR" i="1" dirty="0" smtClean="0"/>
              <a:t> poslovanja)</a:t>
            </a:r>
          </a:p>
          <a:p>
            <a:pPr marL="972000" lvl="4" indent="-252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emitivne </a:t>
            </a:r>
            <a:r>
              <a:rPr lang="hr-HR" dirty="0" smtClean="0"/>
              <a:t>tur. agencije – posluju na području tur. </a:t>
            </a:r>
            <a:r>
              <a:rPr lang="hr-HR" b="1" dirty="0" smtClean="0">
                <a:solidFill>
                  <a:srgbClr val="FF0000"/>
                </a:solidFill>
              </a:rPr>
              <a:t>potražnje</a:t>
            </a:r>
          </a:p>
          <a:p>
            <a:pPr marL="972000" lvl="4" indent="-252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receptivne</a:t>
            </a:r>
            <a:r>
              <a:rPr lang="hr-HR" dirty="0" smtClean="0"/>
              <a:t> tur. agencije – posluju na području tur. </a:t>
            </a:r>
            <a:r>
              <a:rPr lang="hr-HR" b="1" dirty="0" smtClean="0">
                <a:solidFill>
                  <a:srgbClr val="FF0000"/>
                </a:solidFill>
              </a:rPr>
              <a:t>ponude</a:t>
            </a:r>
          </a:p>
          <a:p>
            <a:pPr marL="648000" lvl="3" indent="-252000">
              <a:spcBef>
                <a:spcPts val="1800"/>
              </a:spcBef>
            </a:pPr>
            <a:r>
              <a:rPr lang="hr-HR" dirty="0" smtClean="0"/>
              <a:t>prema </a:t>
            </a:r>
            <a:r>
              <a:rPr lang="hr-HR" b="1" dirty="0" smtClean="0">
                <a:solidFill>
                  <a:srgbClr val="FF0000"/>
                </a:solidFill>
              </a:rPr>
              <a:t>prostornom obuhvatu poslovanja </a:t>
            </a:r>
            <a:r>
              <a:rPr lang="hr-HR" i="1" dirty="0" smtClean="0"/>
              <a:t>(</a:t>
            </a:r>
            <a:r>
              <a:rPr lang="hr-HR" i="1" dirty="0">
                <a:highlight>
                  <a:srgbClr val="FFFF00"/>
                </a:highlight>
                <a:cs typeface="Times New Roman"/>
              </a:rPr>
              <a:t>području</a:t>
            </a:r>
            <a:r>
              <a:rPr lang="hr-HR" i="1" dirty="0" smtClean="0"/>
              <a:t> poslovanja)</a:t>
            </a:r>
          </a:p>
          <a:p>
            <a:pPr marL="972000" lvl="4" indent="-252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lokalne</a:t>
            </a:r>
          </a:p>
          <a:p>
            <a:pPr marL="972000" lvl="4" indent="-252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regionalne</a:t>
            </a:r>
          </a:p>
          <a:p>
            <a:pPr marL="972000" lvl="4" indent="-252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nacionalne</a:t>
            </a:r>
          </a:p>
          <a:p>
            <a:pPr marL="972000" lvl="4" indent="-252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međunarodne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Vrste turističkih agencija</a:t>
            </a:r>
            <a:endParaRPr lang="hr-HR" sz="3400" b="1" dirty="0"/>
          </a:p>
        </p:txBody>
      </p:sp>
      <p:sp>
        <p:nvSpPr>
          <p:cNvPr id="4" name="Right Brace 3"/>
          <p:cNvSpPr/>
          <p:nvPr/>
        </p:nvSpPr>
        <p:spPr>
          <a:xfrm>
            <a:off x="2892066" y="4845410"/>
            <a:ext cx="432048" cy="1800200"/>
          </a:xfrm>
          <a:prstGeom prst="rightBrace">
            <a:avLst>
              <a:gd name="adj1" fmla="val 68115"/>
              <a:gd name="adj2" fmla="val 5131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3419872" y="5334307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podjela na temelju </a:t>
            </a:r>
            <a:r>
              <a:rPr lang="hr-HR" sz="2400" b="1" dirty="0" smtClean="0">
                <a:solidFill>
                  <a:srgbClr val="FF0000"/>
                </a:solidFill>
              </a:rPr>
              <a:t>područja na kojem ostvaruju većinu svog poslovanja</a:t>
            </a:r>
          </a:p>
        </p:txBody>
      </p:sp>
    </p:spTree>
    <p:extLst>
      <p:ext uri="{BB962C8B-B14F-4D97-AF65-F5344CB8AC3E}">
        <p14:creationId xmlns:p14="http://schemas.microsoft.com/office/powerpoint/2010/main" val="287097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 smtClean="0"/>
              <a:t>Posrednički činitelji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548680"/>
            <a:ext cx="9144000" cy="6309320"/>
          </a:xfrm>
        </p:spPr>
        <p:txBody>
          <a:bodyPr>
            <a:noAutofit/>
          </a:bodyPr>
          <a:lstStyle/>
          <a:p>
            <a:pPr marL="342900" lvl="2" indent="-252000">
              <a:spcBef>
                <a:spcPts val="18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turističke agencije </a:t>
            </a:r>
            <a:r>
              <a:rPr lang="hr-HR" sz="2200" dirty="0"/>
              <a:t>su najvažniji posrednici u </a:t>
            </a:r>
            <a:r>
              <a:rPr lang="hr-HR" sz="2200" dirty="0" smtClean="0"/>
              <a:t>turizmu</a:t>
            </a:r>
            <a:endParaRPr lang="hr-HR" sz="2200" dirty="0"/>
          </a:p>
          <a:p>
            <a:pPr marL="342900" lvl="2" indent="-252000">
              <a:spcBef>
                <a:spcPts val="1800"/>
              </a:spcBef>
            </a:pPr>
            <a:r>
              <a:rPr lang="hr-HR" sz="2200" dirty="0" smtClean="0"/>
              <a:t>funkcije turističkih agencija:</a:t>
            </a:r>
          </a:p>
          <a:p>
            <a:pPr marL="648000" lvl="3" indent="-2520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informacijsko-savjetodavna</a:t>
            </a:r>
            <a:r>
              <a:rPr lang="hr-HR" sz="2200" dirty="0" smtClean="0"/>
              <a:t> – besplatna usluga informiranja o destinaciji </a:t>
            </a:r>
          </a:p>
          <a:p>
            <a:pPr marL="648000" lvl="3" indent="-2520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propagandna </a:t>
            </a:r>
            <a:r>
              <a:rPr lang="hr-HR" sz="2200" dirty="0" smtClean="0"/>
              <a:t>– promidžbom potiču turiste na potrošnju</a:t>
            </a:r>
          </a:p>
          <a:p>
            <a:pPr marL="648000" lvl="3" indent="-2520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posrednička </a:t>
            </a:r>
            <a:r>
              <a:rPr lang="hr-HR" sz="2200" dirty="0" smtClean="0"/>
              <a:t>– organiziranje putovanja</a:t>
            </a:r>
          </a:p>
          <a:p>
            <a:pPr marL="1196100" lvl="4" indent="-252000">
              <a:spcBef>
                <a:spcPts val="600"/>
              </a:spcBef>
            </a:pPr>
            <a:r>
              <a:rPr lang="hr-HR" sz="2200" dirty="0" smtClean="0"/>
              <a:t>prednosti – povjerenje i sigurnost od prijevare ili nesporazuma</a:t>
            </a:r>
          </a:p>
          <a:p>
            <a:pPr marL="648000" lvl="3" indent="-2520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organizatorska </a:t>
            </a:r>
            <a:r>
              <a:rPr lang="hr-HR" sz="2200" dirty="0" smtClean="0"/>
              <a:t>– najvažnija funkcija tur. agencije</a:t>
            </a:r>
          </a:p>
          <a:p>
            <a:pPr marL="1196100" lvl="4" indent="-252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paket-aranžman</a:t>
            </a:r>
            <a:r>
              <a:rPr lang="hr-HR" sz="2200" dirty="0" smtClean="0">
                <a:solidFill>
                  <a:prstClr val="black"/>
                </a:solidFill>
              </a:rPr>
              <a:t> – organiziranje putovanja i preuzimanje rizika i odgovornosti za ugovorenu uslugu</a:t>
            </a:r>
          </a:p>
        </p:txBody>
      </p:sp>
    </p:spTree>
    <p:extLst>
      <p:ext uri="{BB962C8B-B14F-4D97-AF65-F5344CB8AC3E}">
        <p14:creationId xmlns:p14="http://schemas.microsoft.com/office/powerpoint/2010/main" val="138757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Posrednički činitelji	</a:t>
            </a:r>
            <a:r>
              <a:rPr lang="hr-HR" sz="2800" dirty="0"/>
              <a:t>				</a:t>
            </a:r>
            <a:r>
              <a:rPr lang="hr-HR" sz="2400" dirty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548680"/>
            <a:ext cx="9144000" cy="6309320"/>
          </a:xfrm>
        </p:spPr>
        <p:txBody>
          <a:bodyPr>
            <a:noAutofit/>
          </a:bodyPr>
          <a:lstStyle/>
          <a:p>
            <a:pPr marL="281700" lvl="2" indent="-252000">
              <a:spcBef>
                <a:spcPts val="600"/>
              </a:spcBef>
            </a:pPr>
            <a:r>
              <a:rPr lang="hr-HR" sz="2200" dirty="0">
                <a:solidFill>
                  <a:prstClr val="black"/>
                </a:solidFill>
              </a:rPr>
              <a:t>podjela turističkih agencija:</a:t>
            </a:r>
            <a:endParaRPr lang="hr-HR" sz="2200" dirty="0"/>
          </a:p>
          <a:p>
            <a:pPr marL="648000" lvl="3" indent="-360000">
              <a:spcBef>
                <a:spcPts val="600"/>
              </a:spcBef>
              <a:buFont typeface="+mj-lt"/>
              <a:buAutoNum type="arabicPeriod"/>
            </a:pPr>
            <a:r>
              <a:rPr lang="hr-HR" sz="2200" dirty="0">
                <a:solidFill>
                  <a:prstClr val="black"/>
                </a:solidFill>
              </a:rPr>
              <a:t>prema </a:t>
            </a:r>
            <a:r>
              <a:rPr lang="hr-HR" sz="2200" b="1" dirty="0">
                <a:solidFill>
                  <a:srgbClr val="FF0000"/>
                </a:solidFill>
              </a:rPr>
              <a:t>poslovima kojima se bave</a:t>
            </a:r>
          </a:p>
          <a:p>
            <a:pPr marL="11961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turoperatori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– organiziraju putovanja (paket-aranžmane)</a:t>
            </a:r>
          </a:p>
          <a:p>
            <a:pPr marL="11961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posrednici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– bave se posredničkim i ostalim poslovima</a:t>
            </a:r>
          </a:p>
          <a:p>
            <a:pPr marL="648000" lvl="3" indent="-360000">
              <a:spcBef>
                <a:spcPts val="1800"/>
              </a:spcBef>
              <a:buFont typeface="+mj-lt"/>
              <a:buAutoNum type="arabicPeriod"/>
            </a:pPr>
            <a:r>
              <a:rPr lang="hr-HR" sz="2200" dirty="0">
                <a:solidFill>
                  <a:prstClr val="black"/>
                </a:solidFill>
              </a:rPr>
              <a:t>prema </a:t>
            </a:r>
            <a:r>
              <a:rPr lang="hr-HR" sz="2200" b="1" dirty="0">
                <a:solidFill>
                  <a:srgbClr val="FF0000"/>
                </a:solidFill>
              </a:rPr>
              <a:t>položaju na turističkom tržištu</a:t>
            </a:r>
          </a:p>
          <a:p>
            <a:pPr marL="11961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emitivne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tur. agencije – posluju </a:t>
            </a:r>
            <a:r>
              <a:rPr lang="hr-HR" sz="2200" dirty="0"/>
              <a:t>na području tur. </a:t>
            </a:r>
            <a:r>
              <a:rPr lang="hr-HR" sz="2200" b="1" dirty="0">
                <a:solidFill>
                  <a:srgbClr val="FF0000"/>
                </a:solidFill>
              </a:rPr>
              <a:t>potražnje</a:t>
            </a:r>
            <a:endParaRPr lang="hr-HR" sz="2200" dirty="0">
              <a:solidFill>
                <a:prstClr val="black"/>
              </a:solidFill>
            </a:endParaRPr>
          </a:p>
          <a:p>
            <a:pPr marL="11961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receptivne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tur. agencije </a:t>
            </a:r>
            <a:r>
              <a:rPr lang="hr-HR" sz="2200" dirty="0" smtClean="0">
                <a:solidFill>
                  <a:prstClr val="black"/>
                </a:solidFill>
              </a:rPr>
              <a:t>– </a:t>
            </a:r>
            <a:r>
              <a:rPr lang="hr-HR" sz="2200" dirty="0" smtClean="0"/>
              <a:t>posluju na </a:t>
            </a:r>
            <a:r>
              <a:rPr lang="hr-HR" sz="2200" dirty="0"/>
              <a:t>području tur. </a:t>
            </a:r>
            <a:r>
              <a:rPr lang="hr-HR" sz="2200" b="1" dirty="0" smtClean="0">
                <a:solidFill>
                  <a:srgbClr val="FF0000"/>
                </a:solidFill>
              </a:rPr>
              <a:t>ponude</a:t>
            </a:r>
          </a:p>
          <a:p>
            <a:pPr marL="648000" lvl="3" indent="-360000">
              <a:spcBef>
                <a:spcPts val="1800"/>
              </a:spcBef>
              <a:buFont typeface="+mj-lt"/>
              <a:buAutoNum type="arabicPeriod"/>
            </a:pPr>
            <a:r>
              <a:rPr lang="hr-HR" sz="2200" dirty="0" smtClean="0">
                <a:solidFill>
                  <a:prstClr val="black"/>
                </a:solidFill>
              </a:rPr>
              <a:t>prema </a:t>
            </a:r>
            <a:r>
              <a:rPr lang="hr-HR" sz="2200" b="1" dirty="0">
                <a:solidFill>
                  <a:srgbClr val="FF0000"/>
                </a:solidFill>
              </a:rPr>
              <a:t>prostornom obuhvatu poslovanja </a:t>
            </a:r>
            <a:r>
              <a:rPr lang="hr-HR" sz="2200" i="1" dirty="0">
                <a:solidFill>
                  <a:prstClr val="black"/>
                </a:solidFill>
              </a:rPr>
              <a:t>(području poslovanja)</a:t>
            </a:r>
          </a:p>
          <a:p>
            <a:pPr marL="11952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lokalne</a:t>
            </a:r>
          </a:p>
          <a:p>
            <a:pPr marL="11952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regionalne</a:t>
            </a:r>
          </a:p>
          <a:p>
            <a:pPr marL="11952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nacionalne</a:t>
            </a:r>
          </a:p>
          <a:p>
            <a:pPr marL="11952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međunarodne</a:t>
            </a:r>
            <a:endParaRPr lang="hr-HR" sz="2200" dirty="0">
              <a:solidFill>
                <a:prstClr val="black"/>
              </a:solidFill>
            </a:endParaRPr>
          </a:p>
          <a:p>
            <a:pPr marL="738900" lvl="3" indent="-252000">
              <a:spcBef>
                <a:spcPts val="600"/>
              </a:spcBef>
            </a:pPr>
            <a:endParaRPr lang="hr-HR" sz="2200" dirty="0" smtClean="0">
              <a:solidFill>
                <a:prstClr val="black"/>
              </a:solidFill>
            </a:endParaRPr>
          </a:p>
          <a:p>
            <a:pPr marL="342900" lvl="2" indent="-252000">
              <a:spcBef>
                <a:spcPts val="1800"/>
              </a:spcBef>
            </a:pPr>
            <a:endParaRPr lang="hr-HR" sz="2200" dirty="0" smtClean="0">
              <a:solidFill>
                <a:prstClr val="black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964074" y="4165592"/>
            <a:ext cx="432048" cy="1636545"/>
          </a:xfrm>
          <a:prstGeom prst="rightBrace">
            <a:avLst>
              <a:gd name="adj1" fmla="val 68115"/>
              <a:gd name="adj2" fmla="val 5131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3491880" y="458112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podjela na temelju </a:t>
            </a:r>
            <a:r>
              <a:rPr lang="hr-HR" sz="2400" b="1" dirty="0" smtClean="0">
                <a:solidFill>
                  <a:srgbClr val="FF0000"/>
                </a:solidFill>
              </a:rPr>
              <a:t>područja na kojem ostvaruju većinu svog poslovanja</a:t>
            </a:r>
          </a:p>
        </p:txBody>
      </p:sp>
    </p:spTree>
    <p:extLst>
      <p:ext uri="{BB962C8B-B14F-4D97-AF65-F5344CB8AC3E}">
        <p14:creationId xmlns:p14="http://schemas.microsoft.com/office/powerpoint/2010/main" val="333714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2974"/>
            <a:ext cx="8858312" cy="642942"/>
          </a:xfrm>
        </p:spPr>
        <p:txBody>
          <a:bodyPr/>
          <a:lstStyle/>
          <a:p>
            <a:r>
              <a:rPr lang="hr-HR" sz="3600" dirty="0" smtClean="0"/>
              <a:t>Ponovimo				  </a:t>
            </a:r>
            <a:r>
              <a:rPr lang="hr-HR" sz="2800" i="1" dirty="0" smtClean="0"/>
              <a:t>(posrednički činitelji)</a:t>
            </a:r>
            <a:endParaRPr lang="hr-HR" sz="360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620688"/>
            <a:ext cx="9144000" cy="6336704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Nabroj </a:t>
            </a:r>
            <a:r>
              <a:rPr lang="hr-HR" sz="2200" b="1" dirty="0" smtClean="0">
                <a:solidFill>
                  <a:srgbClr val="FF0000"/>
                </a:solidFill>
              </a:rPr>
              <a:t>funkcije turističkih agencija</a:t>
            </a:r>
            <a:r>
              <a:rPr lang="hr-HR" sz="2200" dirty="0" smtClean="0"/>
              <a:t>. (4)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Što je </a:t>
            </a:r>
            <a:r>
              <a:rPr lang="hr-HR" sz="2200" b="1" dirty="0" smtClean="0">
                <a:solidFill>
                  <a:srgbClr val="FF0000"/>
                </a:solidFill>
              </a:rPr>
              <a:t>paket-aranžman</a:t>
            </a:r>
            <a:r>
              <a:rPr lang="hr-HR" sz="2200" dirty="0" smtClean="0"/>
              <a:t>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dijelimo agencije </a:t>
            </a:r>
            <a:r>
              <a:rPr lang="hr-HR" sz="2200" b="1" dirty="0" smtClean="0">
                <a:solidFill>
                  <a:srgbClr val="FF0000"/>
                </a:solidFill>
              </a:rPr>
              <a:t>prema poslovima kojima se bave</a:t>
            </a:r>
            <a:r>
              <a:rPr lang="hr-HR" sz="2200" dirty="0" smtClean="0"/>
              <a:t>? (2)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dijelimo agencije </a:t>
            </a:r>
            <a:r>
              <a:rPr lang="hr-HR" sz="2200" b="1" dirty="0" smtClean="0">
                <a:solidFill>
                  <a:srgbClr val="FF0000"/>
                </a:solidFill>
              </a:rPr>
              <a:t>prema položaju na turističkom tržištu</a:t>
            </a:r>
            <a:r>
              <a:rPr lang="hr-HR" sz="2200" dirty="0" smtClean="0"/>
              <a:t>? (2)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dijelimo agencije </a:t>
            </a:r>
            <a:r>
              <a:rPr lang="hr-HR" sz="2200" b="1" dirty="0" smtClean="0">
                <a:solidFill>
                  <a:srgbClr val="FF0000"/>
                </a:solidFill>
              </a:rPr>
              <a:t>prema prostornom obuhvatu poslovanja</a:t>
            </a:r>
            <a:r>
              <a:rPr lang="hr-HR" sz="2200" dirty="0" smtClean="0"/>
              <a:t>? (4)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/>
              <a:t>Koji je razlika između </a:t>
            </a:r>
            <a:r>
              <a:rPr lang="hr-HR" sz="2200" b="1" dirty="0">
                <a:solidFill>
                  <a:srgbClr val="FF0000"/>
                </a:solidFill>
              </a:rPr>
              <a:t>turoperatora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posrednika</a:t>
            </a:r>
            <a:r>
              <a:rPr lang="hr-HR" sz="2200" dirty="0"/>
              <a:t>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/>
              <a:t>Na kojem području posluju </a:t>
            </a:r>
            <a:r>
              <a:rPr lang="hr-HR" sz="2200" b="1" dirty="0">
                <a:solidFill>
                  <a:srgbClr val="FF0000"/>
                </a:solidFill>
              </a:rPr>
              <a:t>emitivne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turističke agencije, a na kojem </a:t>
            </a:r>
            <a:r>
              <a:rPr lang="hr-HR" sz="2200" b="1" dirty="0">
                <a:solidFill>
                  <a:srgbClr val="FF0000"/>
                </a:solidFill>
              </a:rPr>
              <a:t>receptivne</a:t>
            </a:r>
            <a:r>
              <a:rPr lang="hr-HR" sz="2200" dirty="0" smtClean="0"/>
              <a:t>?</a:t>
            </a:r>
          </a:p>
          <a:p>
            <a:pPr marL="252000" lvl="0" indent="-252000">
              <a:spcBef>
                <a:spcPts val="600"/>
              </a:spcBef>
            </a:pPr>
            <a:r>
              <a:rPr lang="hr-HR" sz="2200" dirty="0" smtClean="0"/>
              <a:t>Kojim vrstama turističkih agencija pripadaju turističke agencije na Pagu?</a:t>
            </a:r>
            <a:endParaRPr lang="hr-HR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12477"/>
              </p:ext>
            </p:extLst>
          </p:nvPr>
        </p:nvGraphicFramePr>
        <p:xfrm>
          <a:off x="395536" y="4869160"/>
          <a:ext cx="835292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/>
                <a:gridCol w="2784309"/>
                <a:gridCol w="2784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PREMA</a:t>
                      </a:r>
                      <a:r>
                        <a:rPr lang="hr-HR" baseline="0" dirty="0" smtClean="0"/>
                        <a:t> POSLOVIMA KOJIMA SE BAVE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PREMA POLOŽAJU NA TURISTIČKOM TRŽIŠTU</a:t>
                      </a:r>
                      <a:r>
                        <a:rPr lang="hr-HR" baseline="0" dirty="0" smtClean="0"/>
                        <a:t> 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PREMA PROSTORNOM OBUHVATU POSLOVANJA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–"/>
                      </a:pPr>
                      <a:r>
                        <a:rPr lang="hr-HR" dirty="0" smtClean="0"/>
                        <a:t>turoperatori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–"/>
                      </a:pPr>
                      <a:r>
                        <a:rPr lang="hr-HR" dirty="0" smtClean="0"/>
                        <a:t>posrednici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–"/>
                      </a:pPr>
                      <a:r>
                        <a:rPr lang="hr-HR" dirty="0" smtClean="0"/>
                        <a:t>emitivne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–"/>
                      </a:pPr>
                      <a:r>
                        <a:rPr lang="hr-HR" dirty="0" smtClean="0"/>
                        <a:t>receptivne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–"/>
                      </a:pPr>
                      <a:r>
                        <a:rPr lang="hr-HR" dirty="0" smtClean="0"/>
                        <a:t>lokalne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–"/>
                      </a:pPr>
                      <a:r>
                        <a:rPr lang="hr-HR" dirty="0" smtClean="0"/>
                        <a:t>regionalne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–"/>
                      </a:pPr>
                      <a:r>
                        <a:rPr lang="hr-HR" dirty="0" smtClean="0"/>
                        <a:t>nacionalne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–"/>
                      </a:pPr>
                      <a:r>
                        <a:rPr lang="hr-HR" dirty="0" smtClean="0"/>
                        <a:t>međunarodne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24128" y="44624"/>
            <a:ext cx="3282576" cy="10772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dirty="0" smtClean="0"/>
              <a:t>informacijsko-savjetodavna</a:t>
            </a:r>
          </a:p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dirty="0" smtClean="0"/>
              <a:t>propagandna</a:t>
            </a:r>
          </a:p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dirty="0" smtClean="0"/>
              <a:t>posrednička</a:t>
            </a:r>
          </a:p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dirty="0" smtClean="0"/>
              <a:t>organizacijska</a:t>
            </a:r>
            <a:endParaRPr lang="hr-H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44624"/>
            <a:ext cx="3282576" cy="10772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1600" dirty="0"/>
              <a:t>turistička agencija </a:t>
            </a:r>
            <a:r>
              <a:rPr lang="hr-HR" sz="1600" b="1" dirty="0">
                <a:solidFill>
                  <a:srgbClr val="FF0000"/>
                </a:solidFill>
              </a:rPr>
              <a:t>organizira putovanje</a:t>
            </a:r>
            <a:r>
              <a:rPr lang="hr-HR" sz="1600" dirty="0"/>
              <a:t>, </a:t>
            </a:r>
            <a:r>
              <a:rPr lang="hr-HR" sz="1600" b="1" dirty="0">
                <a:solidFill>
                  <a:srgbClr val="FF0000"/>
                </a:solidFill>
              </a:rPr>
              <a:t>preuzima rizik </a:t>
            </a:r>
            <a:r>
              <a:rPr lang="hr-HR" sz="1600" dirty="0"/>
              <a:t>i </a:t>
            </a:r>
            <a:r>
              <a:rPr lang="hr-HR" sz="1600" b="1" dirty="0">
                <a:solidFill>
                  <a:srgbClr val="FF0000"/>
                </a:solidFill>
              </a:rPr>
              <a:t>snosi odgovornost </a:t>
            </a:r>
            <a:r>
              <a:rPr lang="hr-HR" sz="1600" dirty="0"/>
              <a:t>za pružanje ugovorenih usluga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4128" y="44624"/>
            <a:ext cx="3282576" cy="10772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180000" indent="-180000">
              <a:buFont typeface="Calibri" panose="020F0502020204030204" pitchFamily="34" charset="0"/>
              <a:buChar char="–"/>
            </a:pPr>
            <a:endParaRPr lang="hr-HR" sz="1600" dirty="0" smtClean="0"/>
          </a:p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dirty="0" smtClean="0"/>
              <a:t>turoperatori</a:t>
            </a:r>
          </a:p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dirty="0" smtClean="0"/>
              <a:t>posrednici</a:t>
            </a:r>
          </a:p>
          <a:p>
            <a:pPr marL="180000" indent="-180000">
              <a:buFont typeface="Calibri" panose="020F0502020204030204" pitchFamily="34" charset="0"/>
              <a:buChar char="–"/>
            </a:pPr>
            <a:endParaRPr lang="hr-H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8" y="66002"/>
            <a:ext cx="3282576" cy="10772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180000" indent="-180000">
              <a:buFont typeface="Calibri" panose="020F0502020204030204" pitchFamily="34" charset="0"/>
              <a:buChar char="–"/>
            </a:pPr>
            <a:endParaRPr lang="hr-HR" sz="1600" dirty="0" smtClean="0"/>
          </a:p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dirty="0" smtClean="0"/>
              <a:t>emitivne</a:t>
            </a:r>
          </a:p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dirty="0" smtClean="0"/>
              <a:t>receptivne</a:t>
            </a:r>
          </a:p>
          <a:p>
            <a:pPr marL="180000" indent="-180000">
              <a:buFont typeface="Calibri" panose="020F0502020204030204" pitchFamily="34" charset="0"/>
              <a:buChar char="–"/>
            </a:pPr>
            <a:endParaRPr lang="hr-H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4128" y="66002"/>
            <a:ext cx="3282576" cy="10772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dirty="0" smtClean="0"/>
              <a:t>lokalne</a:t>
            </a:r>
          </a:p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dirty="0" smtClean="0"/>
              <a:t>regionalne</a:t>
            </a:r>
          </a:p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dirty="0" smtClean="0"/>
              <a:t>nacionalne</a:t>
            </a:r>
          </a:p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dirty="0" smtClean="0"/>
              <a:t>međunarodne</a:t>
            </a:r>
            <a:endParaRPr lang="hr-H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724128" y="44624"/>
            <a:ext cx="3282576" cy="10772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b="1" dirty="0" smtClean="0">
                <a:solidFill>
                  <a:srgbClr val="FF0000"/>
                </a:solidFill>
              </a:rPr>
              <a:t>turoperator</a:t>
            </a:r>
            <a:r>
              <a:rPr lang="hr-HR" sz="1600" dirty="0" smtClean="0">
                <a:solidFill>
                  <a:srgbClr val="FF0000"/>
                </a:solidFill>
              </a:rPr>
              <a:t> </a:t>
            </a:r>
            <a:r>
              <a:rPr lang="hr-HR" sz="1600" dirty="0" smtClean="0"/>
              <a:t>– </a:t>
            </a:r>
            <a:r>
              <a:rPr lang="hr-HR" sz="1600" dirty="0">
                <a:highlight>
                  <a:srgbClr val="FFFF00"/>
                </a:highlight>
                <a:ea typeface="Calibri"/>
                <a:cs typeface="Times New Roman"/>
              </a:rPr>
              <a:t>organizira</a:t>
            </a:r>
            <a:r>
              <a:rPr lang="hr-HR" sz="1600" dirty="0" smtClean="0"/>
              <a:t> putovanje (sastavlja paket-aranžman)</a:t>
            </a:r>
          </a:p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b="1" dirty="0">
                <a:solidFill>
                  <a:srgbClr val="FF0000"/>
                </a:solidFill>
              </a:rPr>
              <a:t>posrednik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dirty="0"/>
              <a:t>- bave se </a:t>
            </a:r>
            <a:r>
              <a:rPr lang="hr-HR" sz="1600" dirty="0">
                <a:highlight>
                  <a:srgbClr val="FFFF00"/>
                </a:highlight>
                <a:ea typeface="Calibri"/>
                <a:cs typeface="Times New Roman"/>
              </a:rPr>
              <a:t>posredničkim</a:t>
            </a:r>
            <a:r>
              <a:rPr lang="hr-HR" sz="1600" dirty="0"/>
              <a:t> ili ostalim </a:t>
            </a:r>
            <a:r>
              <a:rPr lang="hr-HR" sz="1600" dirty="0">
                <a:highlight>
                  <a:srgbClr val="FFFF00"/>
                </a:highlight>
                <a:ea typeface="Calibri"/>
                <a:cs typeface="Times New Roman"/>
              </a:rPr>
              <a:t>poslovima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128" y="66002"/>
            <a:ext cx="3282576" cy="10772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b="1" dirty="0" smtClean="0">
                <a:solidFill>
                  <a:srgbClr val="FF0000"/>
                </a:solidFill>
              </a:rPr>
              <a:t>receptivne</a:t>
            </a:r>
            <a:r>
              <a:rPr lang="hr-HR" sz="1600" dirty="0" smtClean="0"/>
              <a:t> – posluju na području turističke </a:t>
            </a:r>
            <a:r>
              <a:rPr lang="hr-HR" sz="1600" dirty="0">
                <a:highlight>
                  <a:srgbClr val="FFFF00"/>
                </a:highlight>
                <a:ea typeface="Calibri"/>
                <a:cs typeface="Times New Roman"/>
              </a:rPr>
              <a:t>ponude</a:t>
            </a:r>
          </a:p>
          <a:p>
            <a:pPr marL="180000" indent="-180000">
              <a:buFont typeface="Calibri" panose="020F0502020204030204" pitchFamily="34" charset="0"/>
              <a:buChar char="–"/>
            </a:pPr>
            <a:r>
              <a:rPr lang="hr-HR" sz="1600" b="1" dirty="0" smtClean="0">
                <a:solidFill>
                  <a:srgbClr val="FF0000"/>
                </a:solidFill>
              </a:rPr>
              <a:t>emitivne</a:t>
            </a:r>
            <a:r>
              <a:rPr lang="hr-HR" sz="1600" dirty="0" smtClean="0"/>
              <a:t> – posluju na području turističke </a:t>
            </a:r>
            <a:r>
              <a:rPr lang="hr-HR" sz="1600" dirty="0">
                <a:highlight>
                  <a:srgbClr val="FFFF00"/>
                </a:highlight>
                <a:ea typeface="Calibri"/>
                <a:cs typeface="Times New Roman"/>
              </a:rPr>
              <a:t>potražnje</a:t>
            </a:r>
            <a:r>
              <a:rPr lang="hr-HR" sz="1600" dirty="0" smtClean="0"/>
              <a:t> 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20308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4966" y="2724557"/>
            <a:ext cx="4103480" cy="134304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EKONOMSKI </a:t>
            </a:r>
          </a:p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ČINITELJI POTRAŽNJE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7296" y="628098"/>
            <a:ext cx="1756552" cy="9286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VISINA DOHOTKA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9523" y="5021695"/>
            <a:ext cx="2130837" cy="13787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CIJENE TURISTIČKIH USLUGA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91880" y="5616891"/>
            <a:ext cx="2125428" cy="97586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OSOBNA MOBILNOST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7015" y="269747"/>
            <a:ext cx="2716246" cy="142131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TROŠKOVI OSNOVNIH ŽIVOTNIH POTREBA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47209" y="5115986"/>
            <a:ext cx="2064724" cy="97586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GOSPODARSKI RAST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 rot="9000000">
            <a:off x="2268468" y="1699638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 rot="2700000">
            <a:off x="2284369" y="4219918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158104" y="4655525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own Arrow 13"/>
          <p:cNvSpPr/>
          <p:nvPr/>
        </p:nvSpPr>
        <p:spPr>
          <a:xfrm rot="18900000">
            <a:off x="6118241" y="4219920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>
          <a:xfrm rot="12600000">
            <a:off x="5938373" y="1771646"/>
            <a:ext cx="792980" cy="792088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93386" y="579059"/>
            <a:ext cx="1827876" cy="985828"/>
          </a:xfrm>
          <a:prstGeom prst="roundRect">
            <a:avLst/>
          </a:prstGeom>
          <a:noFill/>
          <a:ln w="1270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66224" y="5074976"/>
            <a:ext cx="2102283" cy="1036115"/>
          </a:xfrm>
          <a:prstGeom prst="roundRect">
            <a:avLst/>
          </a:prstGeom>
          <a:noFill/>
          <a:ln w="1270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73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2974"/>
            <a:ext cx="8858312" cy="642942"/>
          </a:xfrm>
        </p:spPr>
        <p:txBody>
          <a:bodyPr/>
          <a:lstStyle/>
          <a:p>
            <a:r>
              <a:rPr lang="hr-HR" sz="3600" dirty="0" smtClean="0"/>
              <a:t>Ponovimo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800"/>
              </a:spcBef>
            </a:pPr>
            <a:r>
              <a:rPr lang="hr-HR" sz="2200" dirty="0" smtClean="0"/>
              <a:t>Nabroj skupine činitelja turističke </a:t>
            </a:r>
            <a:r>
              <a:rPr lang="hr-HR" sz="2200" b="1" dirty="0" smtClean="0">
                <a:solidFill>
                  <a:srgbClr val="FF0000"/>
                </a:solidFill>
              </a:rPr>
              <a:t>ponude</a:t>
            </a:r>
            <a:r>
              <a:rPr lang="hr-HR" sz="2200" dirty="0" smtClean="0"/>
              <a:t>?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turističke atrakcije, prometna i informacijska dostupnost, ugostiteljski objekti i ostali prihvatni činitelji</a:t>
            </a:r>
          </a:p>
          <a:p>
            <a:pPr marL="252000" indent="-252000">
              <a:spcBef>
                <a:spcPts val="800"/>
              </a:spcBef>
            </a:pPr>
            <a:r>
              <a:rPr lang="hr-HR" sz="2200" dirty="0" smtClean="0"/>
              <a:t>Što su turističke </a:t>
            </a:r>
            <a:r>
              <a:rPr lang="hr-HR" sz="2200" b="1" dirty="0" smtClean="0">
                <a:solidFill>
                  <a:srgbClr val="FF0000"/>
                </a:solidFill>
              </a:rPr>
              <a:t>atrakcije</a:t>
            </a:r>
            <a:r>
              <a:rPr lang="hr-HR" sz="2200" dirty="0" smtClean="0"/>
              <a:t>?</a:t>
            </a:r>
            <a:endParaRPr lang="hr-HR" sz="2200" dirty="0"/>
          </a:p>
          <a:p>
            <a:pPr marL="252000" lvl="0" indent="-252000">
              <a:spcBef>
                <a:spcPts val="800"/>
              </a:spcBef>
            </a:pPr>
            <a:r>
              <a:rPr lang="hr-HR" sz="2200" dirty="0" smtClean="0"/>
              <a:t>O komu ovisi </a:t>
            </a:r>
            <a:r>
              <a:rPr lang="hr-HR" sz="2200" b="1" dirty="0" smtClean="0">
                <a:solidFill>
                  <a:srgbClr val="FF0000"/>
                </a:solidFill>
              </a:rPr>
              <a:t>važnost turističke atrakcije</a:t>
            </a:r>
            <a:r>
              <a:rPr lang="hr-HR" sz="2200" dirty="0" smtClean="0"/>
              <a:t>? Objasni na primjeru </a:t>
            </a:r>
            <a:r>
              <a:rPr lang="hr-HR" sz="2200" dirty="0" err="1" smtClean="0"/>
              <a:t>Zrća</a:t>
            </a:r>
            <a:r>
              <a:rPr lang="hr-HR" sz="2200" dirty="0" smtClean="0"/>
              <a:t>.</a:t>
            </a:r>
          </a:p>
          <a:p>
            <a:pPr marL="252000" lvl="0" indent="-252000">
              <a:spcBef>
                <a:spcPts val="800"/>
              </a:spcBef>
            </a:pPr>
            <a:r>
              <a:rPr lang="hr-HR" sz="2200" dirty="0" smtClean="0"/>
              <a:t>Kako smo podijelili </a:t>
            </a:r>
            <a:r>
              <a:rPr lang="hr-HR" sz="2200" b="1" dirty="0" smtClean="0">
                <a:solidFill>
                  <a:srgbClr val="FF0000"/>
                </a:solidFill>
              </a:rPr>
              <a:t>vrste turističkih atrakcija</a:t>
            </a:r>
            <a:r>
              <a:rPr lang="hr-HR" sz="2200" dirty="0" smtClean="0"/>
              <a:t>? (4)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materijalne i nematerijalne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prema načinu postanka – prirodne i stvorene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kao činitelje tur. ponude – primarne i sekundarne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kao posljedica razvoja turizma – dorađene i izvorne</a:t>
            </a:r>
            <a:endParaRPr lang="hr-HR" sz="2200" dirty="0"/>
          </a:p>
          <a:p>
            <a:pPr marL="252000" lvl="0" indent="-252000">
              <a:spcBef>
                <a:spcPts val="800"/>
              </a:spcBef>
            </a:pPr>
            <a:r>
              <a:rPr lang="hr-HR" sz="2200" dirty="0" smtClean="0"/>
              <a:t>Na primjeru objasni razliku između </a:t>
            </a:r>
            <a:r>
              <a:rPr lang="hr-HR" sz="2200" b="1" dirty="0" smtClean="0">
                <a:solidFill>
                  <a:srgbClr val="FF0000"/>
                </a:solidFill>
              </a:rPr>
              <a:t>izvornih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dorađenih </a:t>
            </a:r>
            <a:r>
              <a:rPr lang="hr-HR" sz="2200" dirty="0" smtClean="0"/>
              <a:t>turističkih atrakcija.</a:t>
            </a:r>
          </a:p>
          <a:p>
            <a:pPr marL="252000" lvl="0" indent="-252000">
              <a:spcBef>
                <a:spcPts val="800"/>
              </a:spcBef>
            </a:pPr>
            <a:r>
              <a:rPr lang="hr-HR" sz="2200" dirty="0" smtClean="0"/>
              <a:t>Nabroj neke </a:t>
            </a:r>
            <a:r>
              <a:rPr lang="hr-HR" sz="2200" b="1" dirty="0" smtClean="0">
                <a:solidFill>
                  <a:srgbClr val="FF0000"/>
                </a:solidFill>
              </a:rPr>
              <a:t>nematerijalne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materijalne </a:t>
            </a:r>
            <a:r>
              <a:rPr lang="hr-HR" sz="2200" dirty="0" smtClean="0"/>
              <a:t>turističke atrakcije.</a:t>
            </a:r>
          </a:p>
          <a:p>
            <a:pPr marL="252000" lvl="0" indent="-252000">
              <a:spcBef>
                <a:spcPts val="800"/>
              </a:spcBef>
            </a:pPr>
            <a:r>
              <a:rPr lang="hr-HR" sz="2200" dirty="0" smtClean="0"/>
              <a:t>Na primjeru objasni razliku između </a:t>
            </a:r>
            <a:r>
              <a:rPr lang="hr-HR" sz="2200" b="1" dirty="0" smtClean="0">
                <a:solidFill>
                  <a:srgbClr val="FF0000"/>
                </a:solidFill>
              </a:rPr>
              <a:t>primarnih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sekundarnih </a:t>
            </a:r>
            <a:r>
              <a:rPr lang="hr-HR" sz="2200" dirty="0" smtClean="0"/>
              <a:t>atrakcija.</a:t>
            </a:r>
          </a:p>
          <a:p>
            <a:pPr marL="252000" lvl="0" indent="-252000">
              <a:spcBef>
                <a:spcPts val="800"/>
              </a:spcBef>
            </a:pPr>
            <a:r>
              <a:rPr lang="hr-HR" sz="2200" dirty="0" smtClean="0"/>
              <a:t>Kako je </a:t>
            </a:r>
            <a:r>
              <a:rPr lang="hr-HR" sz="2200" b="1" dirty="0" smtClean="0">
                <a:solidFill>
                  <a:srgbClr val="FF0000"/>
                </a:solidFill>
              </a:rPr>
              <a:t>razvoj prometa </a:t>
            </a:r>
            <a:r>
              <a:rPr lang="hr-HR" sz="2200" dirty="0" smtClean="0"/>
              <a:t>utjecao na razvoj turizma? Navedi primjere kroz povijest.</a:t>
            </a:r>
          </a:p>
        </p:txBody>
      </p:sp>
    </p:spTree>
    <p:extLst>
      <p:ext uri="{BB962C8B-B14F-4D97-AF65-F5344CB8AC3E}">
        <p14:creationId xmlns:p14="http://schemas.microsoft.com/office/powerpoint/2010/main" val="213816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392"/>
            <a:ext cx="9144000" cy="6858000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Koji su </a:t>
            </a:r>
            <a:r>
              <a:rPr lang="hr-HR" sz="2200" b="1" dirty="0" smtClean="0">
                <a:solidFill>
                  <a:srgbClr val="FF0000"/>
                </a:solidFill>
              </a:rPr>
              <a:t>oblici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prometne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dostupnosti</a:t>
            </a:r>
            <a:r>
              <a:rPr lang="hr-HR" sz="2200" dirty="0" smtClean="0"/>
              <a:t>? (2)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Navedi primjer </a:t>
            </a:r>
            <a:r>
              <a:rPr lang="hr-HR" sz="2200" b="1" dirty="0" smtClean="0">
                <a:solidFill>
                  <a:srgbClr val="FF0000"/>
                </a:solidFill>
              </a:rPr>
              <a:t>prijevoza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kao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turističke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atrakcije</a:t>
            </a:r>
            <a:r>
              <a:rPr lang="hr-HR" sz="2200" dirty="0" smtClean="0"/>
              <a:t>.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Koji su </a:t>
            </a:r>
            <a:r>
              <a:rPr lang="hr-HR" sz="2200" b="1" dirty="0" smtClean="0">
                <a:solidFill>
                  <a:srgbClr val="FF0000"/>
                </a:solidFill>
              </a:rPr>
              <a:t>izvori informacija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o turističkoj destinaciji posebno važni gostima?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Koje su </a:t>
            </a:r>
            <a:r>
              <a:rPr lang="hr-HR" sz="2200" b="1" dirty="0" smtClean="0">
                <a:solidFill>
                  <a:srgbClr val="FF0000"/>
                </a:solidFill>
              </a:rPr>
              <a:t>kategorije ugostiteljskih objekata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u turizmu? (3)</a:t>
            </a:r>
            <a:endParaRPr lang="hr-HR" sz="2200" dirty="0"/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Što uključuje </a:t>
            </a:r>
            <a:r>
              <a:rPr lang="hr-HR" sz="2200" b="1" dirty="0" smtClean="0">
                <a:solidFill>
                  <a:srgbClr val="FF0000"/>
                </a:solidFill>
              </a:rPr>
              <a:t>hotelijerstvo</a:t>
            </a:r>
            <a:r>
              <a:rPr lang="hr-HR" sz="2200" dirty="0" smtClean="0"/>
              <a:t>? </a:t>
            </a:r>
            <a:r>
              <a:rPr lang="hr-HR" sz="2200" i="1" dirty="0" smtClean="0"/>
              <a:t>(usluga i vrste </a:t>
            </a:r>
            <a:r>
              <a:rPr lang="hr-HR" sz="2200" i="1" dirty="0" err="1" smtClean="0"/>
              <a:t>ug</a:t>
            </a:r>
            <a:r>
              <a:rPr lang="hr-HR" sz="2200" i="1" dirty="0" smtClean="0"/>
              <a:t>. objekata)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 smtClean="0"/>
              <a:t>Što uključuje </a:t>
            </a:r>
            <a:r>
              <a:rPr lang="hr-HR" sz="2200" b="1" dirty="0">
                <a:solidFill>
                  <a:srgbClr val="FF0000"/>
                </a:solidFill>
              </a:rPr>
              <a:t>restauraterstvo</a:t>
            </a:r>
            <a:r>
              <a:rPr lang="hr-HR" sz="2200" dirty="0"/>
              <a:t>? </a:t>
            </a:r>
            <a:r>
              <a:rPr lang="hr-HR" sz="2200" i="1" dirty="0"/>
              <a:t>(usluga i vrste </a:t>
            </a:r>
            <a:r>
              <a:rPr lang="hr-HR" sz="2200" i="1" dirty="0" err="1"/>
              <a:t>ug</a:t>
            </a:r>
            <a:r>
              <a:rPr lang="hr-HR" sz="2200" i="1" dirty="0"/>
              <a:t>. objekata)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 smtClean="0"/>
              <a:t>Što uključuju </a:t>
            </a:r>
            <a:r>
              <a:rPr lang="hr-HR" sz="2200" b="1" dirty="0" smtClean="0">
                <a:solidFill>
                  <a:srgbClr val="FF0000"/>
                </a:solidFill>
              </a:rPr>
              <a:t>barovi</a:t>
            </a:r>
            <a:r>
              <a:rPr lang="hr-HR" sz="2200" dirty="0" smtClean="0"/>
              <a:t>? </a:t>
            </a:r>
            <a:r>
              <a:rPr lang="hr-HR" sz="2200" i="1" dirty="0"/>
              <a:t>(usluga i vrste </a:t>
            </a:r>
            <a:r>
              <a:rPr lang="hr-HR" sz="2200" i="1" dirty="0" err="1"/>
              <a:t>ug</a:t>
            </a:r>
            <a:r>
              <a:rPr lang="hr-HR" sz="2200" i="1" dirty="0"/>
              <a:t>. objekata)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se </a:t>
            </a:r>
            <a:r>
              <a:rPr lang="hr-HR" sz="2200" b="1" dirty="0" smtClean="0">
                <a:solidFill>
                  <a:srgbClr val="FF0000"/>
                </a:solidFill>
              </a:rPr>
              <a:t>kategoriziraju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ugostiteljski objekti? </a:t>
            </a:r>
            <a:r>
              <a:rPr lang="hr-HR" sz="2200" i="1" dirty="0" smtClean="0"/>
              <a:t>(oznake kategorije)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Nabroj </a:t>
            </a:r>
            <a:r>
              <a:rPr lang="hr-HR" sz="2200" b="1" dirty="0" smtClean="0">
                <a:solidFill>
                  <a:srgbClr val="FF0000"/>
                </a:solidFill>
              </a:rPr>
              <a:t>funkcije turističkih agencija</a:t>
            </a:r>
            <a:r>
              <a:rPr lang="hr-HR" sz="2200" dirty="0" smtClean="0"/>
              <a:t>. (4)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Što je </a:t>
            </a:r>
            <a:r>
              <a:rPr lang="hr-HR" sz="2200" b="1" dirty="0" smtClean="0">
                <a:solidFill>
                  <a:srgbClr val="FF0000"/>
                </a:solidFill>
              </a:rPr>
              <a:t>paket-aranžman</a:t>
            </a:r>
            <a:r>
              <a:rPr lang="hr-HR" sz="2200" dirty="0" smtClean="0"/>
              <a:t>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dijelimo agencije </a:t>
            </a:r>
            <a:r>
              <a:rPr lang="hr-HR" sz="2200" b="1" dirty="0" smtClean="0">
                <a:solidFill>
                  <a:srgbClr val="FF0000"/>
                </a:solidFill>
              </a:rPr>
              <a:t>prema poslovima kojima se bave</a:t>
            </a:r>
            <a:r>
              <a:rPr lang="hr-HR" sz="2200" dirty="0" smtClean="0"/>
              <a:t>? (2)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dijelimo agencije </a:t>
            </a:r>
            <a:r>
              <a:rPr lang="hr-HR" sz="2200" b="1" dirty="0" smtClean="0">
                <a:solidFill>
                  <a:srgbClr val="FF0000"/>
                </a:solidFill>
              </a:rPr>
              <a:t>prema položaju na turističkom tržištu</a:t>
            </a:r>
            <a:r>
              <a:rPr lang="hr-HR" sz="2200" dirty="0" smtClean="0"/>
              <a:t>? (2)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dijelimo agencije </a:t>
            </a:r>
            <a:r>
              <a:rPr lang="hr-HR" sz="2200" b="1" dirty="0" smtClean="0">
                <a:solidFill>
                  <a:srgbClr val="FF0000"/>
                </a:solidFill>
              </a:rPr>
              <a:t>prema prostornom obuhvatu poslovanja</a:t>
            </a:r>
            <a:r>
              <a:rPr lang="hr-HR" sz="2200" dirty="0" smtClean="0"/>
              <a:t>? (4)</a:t>
            </a:r>
          </a:p>
        </p:txBody>
      </p:sp>
    </p:spTree>
    <p:extLst>
      <p:ext uri="{BB962C8B-B14F-4D97-AF65-F5344CB8AC3E}">
        <p14:creationId xmlns:p14="http://schemas.microsoft.com/office/powerpoint/2010/main" val="336544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392"/>
            <a:ext cx="9144000" cy="6858000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Koji je razlika između </a:t>
            </a:r>
            <a:r>
              <a:rPr lang="hr-HR" sz="2200" b="1" dirty="0" smtClean="0">
                <a:solidFill>
                  <a:srgbClr val="FF0000"/>
                </a:solidFill>
              </a:rPr>
              <a:t>turoperatora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posrednika</a:t>
            </a:r>
            <a:r>
              <a:rPr lang="hr-HR" sz="2200" dirty="0" smtClean="0"/>
              <a:t>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Na kojem području posluju </a:t>
            </a:r>
            <a:r>
              <a:rPr lang="hr-HR" sz="2200" b="1" dirty="0" smtClean="0">
                <a:solidFill>
                  <a:srgbClr val="FF0000"/>
                </a:solidFill>
              </a:rPr>
              <a:t>emitivne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turističke agencije, a na kojem </a:t>
            </a:r>
            <a:r>
              <a:rPr lang="hr-HR" sz="2200" b="1" dirty="0" smtClean="0">
                <a:solidFill>
                  <a:srgbClr val="FF0000"/>
                </a:solidFill>
              </a:rPr>
              <a:t>receptivne</a:t>
            </a:r>
            <a:r>
              <a:rPr lang="hr-HR" sz="2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494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595" t="-4045" r="-10942" b="-15126"/>
          <a:stretch/>
        </p:blipFill>
        <p:spPr bwMode="auto">
          <a:xfrm>
            <a:off x="-1323833" y="1965277"/>
            <a:ext cx="11627893" cy="5800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Činitelji razvoja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Autofit/>
          </a:bodyPr>
          <a:lstStyle/>
          <a:p>
            <a:r>
              <a:rPr lang="hr-HR" sz="40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 ponavljanje</a:t>
            </a:r>
            <a:endParaRPr lang="hr-HR" sz="4000" b="1" dirty="0">
              <a:solidFill>
                <a:srgbClr val="FF0000"/>
              </a:solidFill>
              <a:highlight>
                <a:srgbClr val="FFFF00"/>
              </a:highlight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>
                <a:solidFill>
                  <a:schemeClr val="tx1"/>
                </a:solidFill>
              </a:rPr>
              <a:t>Činitelji turističke</a:t>
            </a:r>
            <a:r>
              <a:rPr lang="hr-HR" b="1" dirty="0">
                <a:solidFill>
                  <a:schemeClr val="tx1"/>
                </a:solidFill>
              </a:rPr>
              <a:t> </a:t>
            </a:r>
            <a:r>
              <a:rPr lang="hr-HR" b="1" dirty="0">
                <a:solidFill>
                  <a:srgbClr val="FF0000"/>
                </a:solidFill>
              </a:rPr>
              <a:t>potražnje</a:t>
            </a:r>
            <a:endParaRPr lang="hr-HR" b="1" dirty="0" smtClean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>
                <a:solidFill>
                  <a:schemeClr val="tx1"/>
                </a:solidFill>
              </a:rPr>
              <a:t>Činitelji </a:t>
            </a:r>
            <a:r>
              <a:rPr lang="hr-HR" dirty="0" smtClean="0">
                <a:solidFill>
                  <a:schemeClr val="tx1"/>
                </a:solidFill>
              </a:rPr>
              <a:t>turističke</a:t>
            </a:r>
            <a:r>
              <a:rPr lang="hr-HR" b="1" dirty="0" smtClean="0">
                <a:solidFill>
                  <a:schemeClr val="tx1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ponude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Posrednički</a:t>
            </a:r>
            <a:r>
              <a:rPr lang="hr-HR" b="1" dirty="0" smtClean="0">
                <a:solidFill>
                  <a:schemeClr val="tx1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činitelji</a:t>
            </a:r>
          </a:p>
        </p:txBody>
      </p:sp>
    </p:spTree>
    <p:extLst>
      <p:ext uri="{BB962C8B-B14F-4D97-AF65-F5344CB8AC3E}">
        <p14:creationId xmlns:p14="http://schemas.microsoft.com/office/powerpoint/2010/main" val="284167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3" grpId="0" animBg="1"/>
      <p:bldP spid="3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65" y="332656"/>
            <a:ext cx="2648839" cy="1080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ČINITELJI TURISTIČKE POTRAŽNJE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577" y="332656"/>
            <a:ext cx="2648839" cy="10801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/>
              <a:t>ČINITELJI TURISTIČKE PONUDE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89" y="332656"/>
            <a:ext cx="2648839" cy="108012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POSREDNIČKI ČINITELJI</a:t>
            </a:r>
            <a:endParaRPr lang="hr-HR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191352" y="2136415"/>
            <a:ext cx="2648839" cy="8640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EKONOMSKI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351" y="3384833"/>
            <a:ext cx="2648839" cy="8640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DEMOGRAFSKI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4511597"/>
            <a:ext cx="2648839" cy="795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SOCIOKULTURNI I PSIHOLOŠKI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5506367"/>
            <a:ext cx="2648839" cy="795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SOCIOPOLITIČKI, GEOGRAFSKI I OSTALI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44471" y="1968299"/>
            <a:ext cx="4536504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visina dohotka i gospodarski rast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cijene turističkih usluga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troškovi </a:t>
            </a:r>
            <a:r>
              <a:rPr lang="hr-HR" dirty="0"/>
              <a:t>osnovnih životnih potreba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osobna mobilnost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3244471" y="3216717"/>
            <a:ext cx="4536504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dob i spol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stupanj naobrazbe i zanimanje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struktura i veličina obitelji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ostali činitelji</a:t>
            </a:r>
            <a:endParaRPr lang="hr-HR" dirty="0"/>
          </a:p>
        </p:txBody>
      </p:sp>
      <p:sp>
        <p:nvSpPr>
          <p:cNvPr id="13" name="TextBox 12"/>
          <p:cNvSpPr txBox="1"/>
          <p:nvPr/>
        </p:nvSpPr>
        <p:spPr>
          <a:xfrm>
            <a:off x="3244471" y="4447692"/>
            <a:ext cx="4536504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norme ponašanja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moda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psihološke značajke čovjeka</a:t>
            </a:r>
            <a:endParaRPr lang="hr-HR" dirty="0"/>
          </a:p>
        </p:txBody>
      </p:sp>
      <p:sp>
        <p:nvSpPr>
          <p:cNvPr id="14" name="TextBox 13"/>
          <p:cNvSpPr txBox="1"/>
          <p:nvPr/>
        </p:nvSpPr>
        <p:spPr>
          <a:xfrm>
            <a:off x="3244471" y="5442462"/>
            <a:ext cx="5796136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pravo na odmor i slobodu kretanja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veličina naselja, stupanj urbaniziranosti i klimatske prilike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sredstva stvaranja javnog mnijenja</a:t>
            </a:r>
            <a:endParaRPr lang="hr-HR" dirty="0"/>
          </a:p>
        </p:txBody>
      </p:sp>
      <p:sp>
        <p:nvSpPr>
          <p:cNvPr id="15" name="Right Brace 14"/>
          <p:cNvSpPr/>
          <p:nvPr/>
        </p:nvSpPr>
        <p:spPr>
          <a:xfrm flipH="1">
            <a:off x="2991935" y="2002701"/>
            <a:ext cx="231655" cy="1131525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2991935" y="3251119"/>
            <a:ext cx="231655" cy="1131525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flipH="1">
            <a:off x="2991935" y="4441785"/>
            <a:ext cx="231655" cy="935145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 flipH="1">
            <a:off x="2991935" y="5436555"/>
            <a:ext cx="231655" cy="935145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6644" y="321801"/>
            <a:ext cx="2702080" cy="11018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826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9" grpId="0" animBg="1"/>
      <p:bldP spid="22" grpId="0" animBg="1"/>
      <p:bldP spid="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912912"/>
            <a:ext cx="2701109" cy="1064797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/>
          <a:lstStyle/>
          <a:p>
            <a:pPr algn="ctr"/>
            <a:r>
              <a:rPr lang="hr-HR" sz="2200" b="1" dirty="0" smtClean="0"/>
              <a:t>TURISTIČKE </a:t>
            </a:r>
            <a:br>
              <a:rPr lang="hr-HR" sz="2200" b="1" dirty="0" smtClean="0"/>
            </a:br>
            <a:r>
              <a:rPr lang="hr-HR" sz="2200" b="1" dirty="0" smtClean="0"/>
              <a:t>ATRAKCIJE</a:t>
            </a:r>
            <a:endParaRPr lang="hr-HR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251520" y="3051380"/>
            <a:ext cx="2701109" cy="730257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/>
          <a:lstStyle/>
          <a:p>
            <a:pPr algn="ctr"/>
            <a:r>
              <a:rPr lang="hr-HR" sz="2200" b="1" dirty="0" smtClean="0"/>
              <a:t>PROMETNA DOSTUPNOST</a:t>
            </a:r>
            <a:endParaRPr lang="hr-HR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251520" y="3897856"/>
            <a:ext cx="2701109" cy="803283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/>
          <a:lstStyle/>
          <a:p>
            <a:pPr algn="ctr"/>
            <a:r>
              <a:rPr lang="hr-HR" sz="2200" b="1" dirty="0" smtClean="0"/>
              <a:t>INFORMACIJSKA DOSTUPNOST</a:t>
            </a:r>
            <a:endParaRPr lang="hr-HR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251520" y="4801348"/>
            <a:ext cx="2701109" cy="803283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/>
          <a:lstStyle/>
          <a:p>
            <a:pPr algn="ctr"/>
            <a:r>
              <a:rPr lang="hr-HR" sz="2200" b="1" dirty="0" smtClean="0"/>
              <a:t>UGOSTITELJSKI OBJEKTI</a:t>
            </a:r>
            <a:endParaRPr lang="hr-HR" sz="2200" b="1" dirty="0"/>
          </a:p>
        </p:txBody>
      </p:sp>
      <p:sp>
        <p:nvSpPr>
          <p:cNvPr id="7" name="Rectangle 6"/>
          <p:cNvSpPr/>
          <p:nvPr/>
        </p:nvSpPr>
        <p:spPr>
          <a:xfrm>
            <a:off x="251520" y="5731446"/>
            <a:ext cx="2701109" cy="782935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/>
          <a:lstStyle/>
          <a:p>
            <a:pPr algn="ctr"/>
            <a:r>
              <a:rPr lang="hr-HR" sz="2200" b="1" dirty="0" smtClean="0"/>
              <a:t>OSTALI PRIHVATNI ČINITELJI</a:t>
            </a:r>
            <a:endParaRPr lang="hr-HR" sz="2200" b="1" dirty="0"/>
          </a:p>
        </p:txBody>
      </p:sp>
      <p:sp>
        <p:nvSpPr>
          <p:cNvPr id="8" name="Rectangle 7"/>
          <p:cNvSpPr/>
          <p:nvPr/>
        </p:nvSpPr>
        <p:spPr>
          <a:xfrm>
            <a:off x="3376971" y="1845146"/>
            <a:ext cx="5569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prema načinu postanka – prirodne i stvorene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kao činitelji turističke ponude – primarne i sekundarne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kao posljedica razvoja turizma – dorađene i izvorne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materijalne i nematerijalne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6971" y="3093343"/>
            <a:ext cx="556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razvoj turizma povezan je s razvojem prometa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vanjska i unutarnja prometna povezanost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76971" y="3976332"/>
            <a:ext cx="5678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turistička promidžba – povezuje tur. ponudu i potražnju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internet i preporuka rodbine i poznanika sve važniji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76971" y="4741324"/>
            <a:ext cx="5678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hotelijerstvo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restauraterstvo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barovi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6971" y="5661248"/>
            <a:ext cx="5678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uključuje ostale objekte koji su potrebni gostima tijekom boravka, a nisu vezani za ugostiteljstvo i turističke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djelatnosti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ight Brace 12"/>
          <p:cNvSpPr/>
          <p:nvPr/>
        </p:nvSpPr>
        <p:spPr>
          <a:xfrm flipH="1">
            <a:off x="3152592" y="1930755"/>
            <a:ext cx="231655" cy="1076609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flipH="1">
            <a:off x="3152592" y="3104089"/>
            <a:ext cx="231655" cy="702588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flipH="1">
            <a:off x="3152592" y="3963421"/>
            <a:ext cx="231655" cy="702588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3152592" y="4813376"/>
            <a:ext cx="231655" cy="772847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flipH="1">
            <a:off x="3152592" y="5671425"/>
            <a:ext cx="231655" cy="850132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3265" y="332656"/>
            <a:ext cx="2648839" cy="1080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ČINITELJI TURISTIČKE POTRAŽNJE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1577" y="332656"/>
            <a:ext cx="2648839" cy="10801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/>
              <a:t>ČINITELJI TURISTIČKE PONUDE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89" y="332656"/>
            <a:ext cx="2648839" cy="108012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POSREDNIČKI ČINITELJI</a:t>
            </a:r>
            <a:endParaRPr lang="hr-HR" sz="2200" b="1" dirty="0"/>
          </a:p>
        </p:txBody>
      </p:sp>
      <p:sp>
        <p:nvSpPr>
          <p:cNvPr id="21" name="Rectangle 20"/>
          <p:cNvSpPr/>
          <p:nvPr/>
        </p:nvSpPr>
        <p:spPr>
          <a:xfrm>
            <a:off x="3176304" y="321801"/>
            <a:ext cx="2729101" cy="11018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790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912912"/>
            <a:ext cx="2701109" cy="1064797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/>
          <a:lstStyle/>
          <a:p>
            <a:pPr algn="ctr"/>
            <a:r>
              <a:rPr lang="hr-HR" sz="2400" b="1" dirty="0" smtClean="0"/>
              <a:t>TURISTIČKE AGENCIJE</a:t>
            </a:r>
            <a:endParaRPr lang="hr-H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376971" y="1983645"/>
            <a:ext cx="5569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najvažniji posrednici u turizmu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osnovna djelatnost je organiziranje turističkih putovanja i posredovanje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3265" y="332656"/>
            <a:ext cx="2648839" cy="1080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ČINITELJI TURISTIČKE POTRAŽNJE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1577" y="332656"/>
            <a:ext cx="2648839" cy="10801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/>
              <a:t>ČINITELJI TURISTIČKE PONUDE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89" y="332656"/>
            <a:ext cx="2648839" cy="108012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POSREDNIČKI ČINITELJI</a:t>
            </a:r>
            <a:endParaRPr lang="hr-HR" sz="2200" b="1" dirty="0"/>
          </a:p>
        </p:txBody>
      </p:sp>
      <p:sp>
        <p:nvSpPr>
          <p:cNvPr id="21" name="Rectangle 20"/>
          <p:cNvSpPr/>
          <p:nvPr/>
        </p:nvSpPr>
        <p:spPr>
          <a:xfrm>
            <a:off x="5987127" y="321801"/>
            <a:ext cx="2729101" cy="110183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/>
          <p:cNvSpPr/>
          <p:nvPr/>
        </p:nvSpPr>
        <p:spPr>
          <a:xfrm>
            <a:off x="179512" y="3447578"/>
            <a:ext cx="896448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252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FUNKCIJE TURISTIČKIH AGENCIJA:</a:t>
            </a:r>
          </a:p>
          <a:p>
            <a:pPr marL="648000" lvl="3" indent="-252000">
              <a:spcBef>
                <a:spcPts val="600"/>
              </a:spcBef>
              <a:buFont typeface="+mj-lt"/>
              <a:buAutoNum type="arabicPeriod"/>
            </a:pPr>
            <a:r>
              <a:rPr lang="hr-HR" sz="2000" b="1" dirty="0" smtClean="0">
                <a:solidFill>
                  <a:srgbClr val="FF0000"/>
                </a:solidFill>
              </a:rPr>
              <a:t>informacijsko-savjetodavna</a:t>
            </a:r>
            <a:r>
              <a:rPr lang="hr-HR" dirty="0" smtClean="0"/>
              <a:t> </a:t>
            </a:r>
            <a:r>
              <a:rPr lang="hr-HR" dirty="0"/>
              <a:t>– besplatna usluga informiranja o destinaciji </a:t>
            </a:r>
          </a:p>
          <a:p>
            <a:pPr marL="648000" lvl="3" indent="-252000">
              <a:spcBef>
                <a:spcPts val="600"/>
              </a:spcBef>
              <a:buFont typeface="+mj-lt"/>
              <a:buAutoNum type="arabicPeriod"/>
            </a:pPr>
            <a:r>
              <a:rPr lang="hr-HR" sz="2000" b="1" dirty="0">
                <a:solidFill>
                  <a:srgbClr val="FF0000"/>
                </a:solidFill>
              </a:rPr>
              <a:t>propagandna </a:t>
            </a:r>
            <a:r>
              <a:rPr lang="hr-HR" dirty="0"/>
              <a:t>– promidžbom potiču turiste na potrošnju</a:t>
            </a:r>
          </a:p>
          <a:p>
            <a:pPr marL="648000" lvl="3" indent="-252000">
              <a:spcBef>
                <a:spcPts val="600"/>
              </a:spcBef>
              <a:buFont typeface="+mj-lt"/>
              <a:buAutoNum type="arabicPeriod"/>
            </a:pPr>
            <a:r>
              <a:rPr lang="hr-HR" sz="2000" b="1" dirty="0">
                <a:solidFill>
                  <a:srgbClr val="FF0000"/>
                </a:solidFill>
              </a:rPr>
              <a:t>posrednička </a:t>
            </a:r>
            <a:r>
              <a:rPr lang="hr-HR" dirty="0"/>
              <a:t>– organiziranje putovanja</a:t>
            </a:r>
          </a:p>
          <a:p>
            <a:pPr marL="900000" lvl="4" indent="-216000">
              <a:buFont typeface="Calibri" panose="020F0502020204030204" pitchFamily="34" charset="0"/>
              <a:buChar char="–"/>
            </a:pPr>
            <a:r>
              <a:rPr lang="hr-HR" dirty="0"/>
              <a:t>prednosti – povjerenje i sigurnost od prijevare ili nesporazuma</a:t>
            </a:r>
          </a:p>
          <a:p>
            <a:pPr marL="648000" lvl="3" indent="-252000">
              <a:spcBef>
                <a:spcPts val="600"/>
              </a:spcBef>
              <a:buFont typeface="+mj-lt"/>
              <a:buAutoNum type="arabicPeriod"/>
            </a:pPr>
            <a:r>
              <a:rPr lang="hr-HR" sz="2000" b="1" dirty="0">
                <a:solidFill>
                  <a:srgbClr val="FF0000"/>
                </a:solidFill>
              </a:rPr>
              <a:t>organizatorska </a:t>
            </a:r>
            <a:r>
              <a:rPr lang="hr-HR" dirty="0"/>
              <a:t>– najvažnija funkcija tur. </a:t>
            </a:r>
            <a:r>
              <a:rPr lang="hr-HR" dirty="0" smtClean="0"/>
              <a:t>agencije</a:t>
            </a:r>
          </a:p>
          <a:p>
            <a:pPr marL="900000" lvl="4" indent="-216000">
              <a:buFont typeface="Calibri" panose="020F0502020204030204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</a:rPr>
              <a:t>paket-aranžman</a:t>
            </a:r>
            <a:r>
              <a:rPr lang="hr-HR" dirty="0" smtClean="0">
                <a:solidFill>
                  <a:prstClr val="black"/>
                </a:solidFill>
              </a:rPr>
              <a:t> – organiziranje putovanja i preuzimanje rizika i odgovornosti za ugovorenu uslugu</a:t>
            </a:r>
            <a:endParaRPr lang="hr-HR" dirty="0">
              <a:solidFill>
                <a:prstClr val="black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 flipH="1">
            <a:off x="3152592" y="1930755"/>
            <a:ext cx="231655" cy="1076609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6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5536" y="652099"/>
            <a:ext cx="6260430" cy="5945253"/>
            <a:chOff x="87384" y="3428363"/>
            <a:chExt cx="3604423" cy="342296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84" y="3428364"/>
              <a:ext cx="3604423" cy="342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7384" y="3428363"/>
              <a:ext cx="1172248" cy="576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44" y="-22254"/>
            <a:ext cx="9001156" cy="642942"/>
          </a:xfrm>
        </p:spPr>
        <p:txBody>
          <a:bodyPr/>
          <a:lstStyle/>
          <a:p>
            <a:r>
              <a:rPr lang="hr-HR" sz="2800" dirty="0" smtClean="0"/>
              <a:t>Visina dohotka u 5 glavnih emitivnih područja</a:t>
            </a:r>
            <a:endParaRPr lang="hr-HR" sz="2800" i="1" dirty="0"/>
          </a:p>
        </p:txBody>
      </p:sp>
      <p:sp>
        <p:nvSpPr>
          <p:cNvPr id="12" name="Rectangle 11"/>
          <p:cNvSpPr/>
          <p:nvPr/>
        </p:nvSpPr>
        <p:spPr>
          <a:xfrm>
            <a:off x="1505083" y="3870333"/>
            <a:ext cx="1516791" cy="285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</a:rPr>
              <a:t>46,270</a:t>
            </a:r>
            <a:r>
              <a:rPr lang="hr-HR" dirty="0" smtClean="0">
                <a:solidFill>
                  <a:schemeClr val="tx1"/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USD/st.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47654" y="4525450"/>
            <a:ext cx="1516791" cy="285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45,450</a:t>
            </a:r>
            <a:r>
              <a:rPr lang="hr-HR" dirty="0">
                <a:solidFill>
                  <a:schemeClr val="tx1"/>
                </a:solidFill>
              </a:rPr>
              <a:t> USD/st.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42507" y="4070942"/>
            <a:ext cx="1516791" cy="285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26,740</a:t>
            </a:r>
            <a:r>
              <a:rPr lang="hr-HR" dirty="0">
                <a:solidFill>
                  <a:schemeClr val="tx1"/>
                </a:solidFill>
              </a:rPr>
              <a:t> USD/st.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42923" y="5383820"/>
            <a:ext cx="1516791" cy="285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35,540</a:t>
            </a:r>
            <a:r>
              <a:rPr lang="hr-HR" dirty="0">
                <a:solidFill>
                  <a:schemeClr val="tx1"/>
                </a:solidFill>
              </a:rPr>
              <a:t> USD/st.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11350" y="4797929"/>
            <a:ext cx="2631157" cy="285393"/>
            <a:chOff x="242241" y="5051900"/>
            <a:chExt cx="2631157" cy="285393"/>
          </a:xfrm>
        </p:grpSpPr>
        <p:sp>
          <p:nvSpPr>
            <p:cNvPr id="14" name="Rectangle 13"/>
            <p:cNvSpPr/>
            <p:nvPr/>
          </p:nvSpPr>
          <p:spPr>
            <a:xfrm>
              <a:off x="242241" y="5051900"/>
              <a:ext cx="1516791" cy="285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chemeClr val="tx1"/>
                  </a:solidFill>
                </a:rPr>
                <a:t>23,290</a:t>
              </a:r>
              <a:r>
                <a:rPr lang="hr-HR" dirty="0" smtClean="0">
                  <a:solidFill>
                    <a:schemeClr val="tx1"/>
                  </a:solidFill>
                </a:rPr>
                <a:t> </a:t>
              </a:r>
              <a:r>
                <a:rPr lang="hr-HR" dirty="0">
                  <a:solidFill>
                    <a:schemeClr val="tx1"/>
                  </a:solidFill>
                </a:rPr>
                <a:t>USD/st.</a:t>
              </a:r>
            </a:p>
          </p:txBody>
        </p:sp>
        <p:cxnSp>
          <p:nvCxnSpPr>
            <p:cNvPr id="24" name="Straight Connector 23"/>
            <p:cNvCxnSpPr>
              <a:stCxn id="14" idx="3"/>
            </p:cNvCxnSpPr>
            <p:nvPr/>
          </p:nvCxnSpPr>
          <p:spPr>
            <a:xfrm>
              <a:off x="1759032" y="5194597"/>
              <a:ext cx="111436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3991670" y="5042736"/>
            <a:ext cx="1516791" cy="28539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13,610</a:t>
            </a:r>
            <a:r>
              <a:rPr lang="hr-HR" dirty="0" smtClean="0">
                <a:solidFill>
                  <a:schemeClr val="bg1"/>
                </a:solidFill>
              </a:rPr>
              <a:t> </a:t>
            </a:r>
            <a:r>
              <a:rPr lang="hr-HR" dirty="0">
                <a:solidFill>
                  <a:schemeClr val="bg1"/>
                </a:solidFill>
              </a:rPr>
              <a:t>USD/st.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24973" y="2276872"/>
            <a:ext cx="42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potrošačka košarica </a:t>
            </a:r>
            <a:r>
              <a:rPr lang="hr-HR" sz="2400" dirty="0" smtClean="0"/>
              <a:t>je skuplja u Hrvatskoj nego u Njemačkoj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76114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6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5536" y="652099"/>
            <a:ext cx="6260430" cy="5945253"/>
            <a:chOff x="87384" y="3428363"/>
            <a:chExt cx="3604423" cy="342296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84" y="3428364"/>
              <a:ext cx="3604423" cy="342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7384" y="3428363"/>
              <a:ext cx="1172248" cy="576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44" y="-22254"/>
            <a:ext cx="9001156" cy="642942"/>
          </a:xfrm>
        </p:spPr>
        <p:txBody>
          <a:bodyPr/>
          <a:lstStyle/>
          <a:p>
            <a:r>
              <a:rPr lang="hr-HR" sz="2800" dirty="0" smtClean="0"/>
              <a:t>Visina dohotka u 5 glavnih emitivnih područja</a:t>
            </a:r>
            <a:endParaRPr lang="hr-HR" sz="2800" i="1" dirty="0"/>
          </a:p>
        </p:txBody>
      </p:sp>
      <p:sp>
        <p:nvSpPr>
          <p:cNvPr id="12" name="Rectangle 11"/>
          <p:cNvSpPr/>
          <p:nvPr/>
        </p:nvSpPr>
        <p:spPr>
          <a:xfrm>
            <a:off x="1505083" y="3870333"/>
            <a:ext cx="1516791" cy="285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</a:rPr>
              <a:t>46,270</a:t>
            </a:r>
            <a:r>
              <a:rPr lang="hr-HR" dirty="0" smtClean="0">
                <a:solidFill>
                  <a:schemeClr val="tx1"/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USD/st.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47654" y="4525450"/>
            <a:ext cx="1516791" cy="285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45,450</a:t>
            </a:r>
            <a:r>
              <a:rPr lang="hr-HR" dirty="0">
                <a:solidFill>
                  <a:schemeClr val="tx1"/>
                </a:solidFill>
              </a:rPr>
              <a:t> USD/st.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42507" y="4070942"/>
            <a:ext cx="1516791" cy="285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26,740</a:t>
            </a:r>
            <a:r>
              <a:rPr lang="hr-HR" dirty="0">
                <a:solidFill>
                  <a:schemeClr val="tx1"/>
                </a:solidFill>
              </a:rPr>
              <a:t> USD/st.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42923" y="5383820"/>
            <a:ext cx="1516791" cy="285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35,540</a:t>
            </a:r>
            <a:r>
              <a:rPr lang="hr-HR" dirty="0">
                <a:solidFill>
                  <a:schemeClr val="tx1"/>
                </a:solidFill>
              </a:rPr>
              <a:t> USD/st.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11350" y="4797929"/>
            <a:ext cx="2631157" cy="285393"/>
            <a:chOff x="242241" y="5051900"/>
            <a:chExt cx="2631157" cy="285393"/>
          </a:xfrm>
        </p:grpSpPr>
        <p:sp>
          <p:nvSpPr>
            <p:cNvPr id="14" name="Rectangle 13"/>
            <p:cNvSpPr/>
            <p:nvPr/>
          </p:nvSpPr>
          <p:spPr>
            <a:xfrm>
              <a:off x="242241" y="5051900"/>
              <a:ext cx="1516791" cy="285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chemeClr val="tx1"/>
                  </a:solidFill>
                </a:rPr>
                <a:t>23,290</a:t>
              </a:r>
              <a:r>
                <a:rPr lang="hr-HR" dirty="0" smtClean="0">
                  <a:solidFill>
                    <a:schemeClr val="tx1"/>
                  </a:solidFill>
                </a:rPr>
                <a:t> </a:t>
              </a:r>
              <a:r>
                <a:rPr lang="hr-HR" dirty="0">
                  <a:solidFill>
                    <a:schemeClr val="tx1"/>
                  </a:solidFill>
                </a:rPr>
                <a:t>USD/st.</a:t>
              </a:r>
            </a:p>
          </p:txBody>
        </p:sp>
        <p:cxnSp>
          <p:nvCxnSpPr>
            <p:cNvPr id="24" name="Straight Connector 23"/>
            <p:cNvCxnSpPr>
              <a:stCxn id="14" idx="3"/>
            </p:cNvCxnSpPr>
            <p:nvPr/>
          </p:nvCxnSpPr>
          <p:spPr>
            <a:xfrm>
              <a:off x="1759032" y="5194597"/>
              <a:ext cx="111436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3991670" y="5042736"/>
            <a:ext cx="1516791" cy="28539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13,610</a:t>
            </a:r>
            <a:r>
              <a:rPr lang="hr-HR" dirty="0" smtClean="0">
                <a:solidFill>
                  <a:schemeClr val="bg1"/>
                </a:solidFill>
              </a:rPr>
              <a:t> </a:t>
            </a:r>
            <a:r>
              <a:rPr lang="hr-HR" dirty="0">
                <a:solidFill>
                  <a:schemeClr val="bg1"/>
                </a:solidFill>
              </a:rPr>
              <a:t>USD/st.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24973" y="2276872"/>
            <a:ext cx="42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potrošačka košarica </a:t>
            </a:r>
            <a:r>
              <a:rPr lang="hr-HR" sz="2400" dirty="0" smtClean="0"/>
              <a:t>je skuplja u Hrvatskoj nego u Njemačkoj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67734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Ekonomski činitelji potražnje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165304"/>
          </a:xfrm>
        </p:spPr>
        <p:txBody>
          <a:bodyPr>
            <a:normAutofit/>
          </a:bodyPr>
          <a:lstStyle/>
          <a:p>
            <a:pPr marL="54900" indent="0">
              <a:spcBef>
                <a:spcPts val="1800"/>
              </a:spcBef>
              <a:buNone/>
            </a:pPr>
            <a:r>
              <a:rPr lang="hr-HR" sz="2600" b="1" dirty="0" smtClean="0">
                <a:solidFill>
                  <a:srgbClr val="FF0000"/>
                </a:solidFill>
              </a:rPr>
              <a:t>VISINA</a:t>
            </a:r>
            <a:r>
              <a:rPr lang="hr-HR" b="1" dirty="0" smtClean="0">
                <a:solidFill>
                  <a:srgbClr val="FF0000"/>
                </a:solidFill>
              </a:rPr>
              <a:t> </a:t>
            </a:r>
            <a:r>
              <a:rPr lang="hr-HR" sz="2600" b="1" dirty="0" smtClean="0">
                <a:solidFill>
                  <a:srgbClr val="FF0000"/>
                </a:solidFill>
              </a:rPr>
              <a:t>DOHOTKA</a:t>
            </a:r>
          </a:p>
          <a:p>
            <a:pPr indent="-288000">
              <a:spcBef>
                <a:spcPts val="0"/>
              </a:spcBef>
            </a:pPr>
            <a:r>
              <a:rPr lang="hr-HR" sz="2400" dirty="0" smtClean="0"/>
              <a:t>u posljednjih 20 godina visina dohotka stanovnika u razvijenim zemljama je porastao toliko da </a:t>
            </a:r>
            <a:r>
              <a:rPr lang="hr-HR" sz="2400" b="1" dirty="0" smtClean="0">
                <a:solidFill>
                  <a:srgbClr val="FF0000"/>
                </a:solidFill>
              </a:rPr>
              <a:t>2/3 stanovnika provede odmor izvan mjesta svog stalnog boravka</a:t>
            </a:r>
          </a:p>
          <a:p>
            <a:pPr marL="54900" indent="0">
              <a:spcBef>
                <a:spcPts val="2400"/>
              </a:spcBef>
              <a:buNone/>
            </a:pPr>
            <a:r>
              <a:rPr lang="hr-HR" sz="2600" b="1" dirty="0">
                <a:solidFill>
                  <a:srgbClr val="FF0000"/>
                </a:solidFill>
              </a:rPr>
              <a:t>TROŠKOVI OSNOVNIH ŽIVOTNIH POTREBA</a:t>
            </a:r>
          </a:p>
          <a:p>
            <a:pPr indent="-288000">
              <a:spcBef>
                <a:spcPts val="0"/>
              </a:spcBef>
            </a:pPr>
            <a:r>
              <a:rPr lang="hr-HR" sz="2400" b="1" dirty="0" smtClean="0"/>
              <a:t>razina troškova za podmirenje osnovnih životnih potreba</a:t>
            </a:r>
            <a:r>
              <a:rPr lang="hr-HR" sz="2400" dirty="0" smtClean="0"/>
              <a:t> djeluje u suprotnom smjeru od </a:t>
            </a:r>
            <a:r>
              <a:rPr lang="hr-HR" sz="2400" b="1" dirty="0" smtClean="0"/>
              <a:t>visine dohotka </a:t>
            </a:r>
            <a:r>
              <a:rPr lang="hr-HR" sz="2400" dirty="0" smtClean="0"/>
              <a:t>– što su veći troškovi životnih potreba, manje ostaje za putovanja (i suprotno)</a:t>
            </a:r>
          </a:p>
          <a:p>
            <a:pPr marL="54900" indent="0">
              <a:spcBef>
                <a:spcPts val="2400"/>
              </a:spcBef>
              <a:buNone/>
            </a:pPr>
            <a:r>
              <a:rPr lang="hr-HR" sz="2600" b="1" dirty="0">
                <a:solidFill>
                  <a:srgbClr val="FF0000"/>
                </a:solidFill>
              </a:rPr>
              <a:t>CIJENE TURISTIČKIH</a:t>
            </a:r>
            <a:r>
              <a:rPr lang="hr-HR" sz="2600" b="1" dirty="0"/>
              <a:t> </a:t>
            </a:r>
            <a:r>
              <a:rPr lang="hr-HR" sz="2600" b="1" dirty="0" smtClean="0">
                <a:solidFill>
                  <a:srgbClr val="FF0000"/>
                </a:solidFill>
              </a:rPr>
              <a:t>USLUGA</a:t>
            </a:r>
            <a:endParaRPr lang="hr-HR" sz="2600" b="1" dirty="0">
              <a:solidFill>
                <a:srgbClr val="FF0000"/>
              </a:solidFill>
            </a:endParaRPr>
          </a:p>
          <a:p>
            <a:pPr indent="-288000">
              <a:spcBef>
                <a:spcPts val="0"/>
              </a:spcBef>
            </a:pPr>
            <a:r>
              <a:rPr lang="hr-HR" sz="2400" b="1" dirty="0" smtClean="0"/>
              <a:t>razina cijena turističkih usluga </a:t>
            </a:r>
            <a:r>
              <a:rPr lang="hr-HR" sz="2400" dirty="0" smtClean="0"/>
              <a:t>kao ekonomski činitelj može </a:t>
            </a:r>
            <a:r>
              <a:rPr lang="hr-HR" sz="2400" b="1" dirty="0" smtClean="0">
                <a:solidFill>
                  <a:srgbClr val="FF0000"/>
                </a:solidFill>
              </a:rPr>
              <a:t>potaknuti ili obeshrabriti pojedinca na putovanje </a:t>
            </a:r>
          </a:p>
          <a:p>
            <a:pPr indent="-288000">
              <a:spcBef>
                <a:spcPts val="1200"/>
              </a:spcBef>
            </a:pPr>
            <a:r>
              <a:rPr lang="hr-HR" sz="2400" b="1" dirty="0" smtClean="0"/>
              <a:t>percepcija destinacije</a:t>
            </a:r>
            <a:r>
              <a:rPr lang="hr-HR" sz="2400" dirty="0" smtClean="0"/>
              <a:t> kao skupe može potaknuti ili obeshrabriti pojedinca na putovanje – </a:t>
            </a:r>
            <a:r>
              <a:rPr lang="hr-HR" sz="2400" i="1" dirty="0" smtClean="0"/>
              <a:t>npr. Dubrovnik i Hvar slove kao skupe destinacije</a:t>
            </a:r>
            <a:endParaRPr lang="hr-HR" sz="2000" i="1" dirty="0" smtClean="0"/>
          </a:p>
          <a:p>
            <a:pPr indent="-288000">
              <a:spcBef>
                <a:spcPts val="1800"/>
              </a:spcBef>
              <a:buNone/>
            </a:pPr>
            <a:endParaRPr lang="hr-HR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9653</TotalTime>
  <Words>4704</Words>
  <Application>Microsoft Office PowerPoint</Application>
  <PresentationFormat>On-screen Show (4:3)</PresentationFormat>
  <Paragraphs>670</Paragraphs>
  <Slides>66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tema</vt:lpstr>
      <vt:lpstr>Činitelji razvoja turizma</vt:lpstr>
      <vt:lpstr>PowerPoint Presentation</vt:lpstr>
      <vt:lpstr>Činitelji turističke potražnje</vt:lpstr>
      <vt:lpstr>Činitelji turističke potražnje</vt:lpstr>
      <vt:lpstr>PowerPoint Presentation</vt:lpstr>
      <vt:lpstr>PowerPoint Presentation</vt:lpstr>
      <vt:lpstr>Visina dohotka u 5 glavnih emitivnih područja</vt:lpstr>
      <vt:lpstr>Visina dohotka u 5 glavnih emitivnih područja</vt:lpstr>
      <vt:lpstr>Ekonomski činitelji potražnje</vt:lpstr>
      <vt:lpstr>PowerPoint Presentation</vt:lpstr>
      <vt:lpstr>PowerPoint Presentation</vt:lpstr>
      <vt:lpstr>Demografski činitelji potražnje</vt:lpstr>
      <vt:lpstr>Demografski činitelji potražnje</vt:lpstr>
      <vt:lpstr>Činitelji turističke potražnje    (plan ploče)</vt:lpstr>
      <vt:lpstr>Činitelji turističke potražnje    (plan ploče)</vt:lpstr>
      <vt:lpstr>PowerPoint Presentation</vt:lpstr>
      <vt:lpstr>PowerPoint Presentation</vt:lpstr>
      <vt:lpstr>Sociokulturni i psihološki činitelji potražnje</vt:lpstr>
      <vt:lpstr>Sociokulturni i psihološki činitelji potražnje</vt:lpstr>
      <vt:lpstr>Sociokulturni i psihološki činitelji potražnje</vt:lpstr>
      <vt:lpstr>Činitelji turističke potražnje    (plan ploče)</vt:lpstr>
      <vt:lpstr>PowerPoint Presentation</vt:lpstr>
      <vt:lpstr>Sociopolitički, geografski i ostali činitelji potražnje</vt:lpstr>
      <vt:lpstr>Sociopolitički, geografski i ostali činitelji potražnje</vt:lpstr>
      <vt:lpstr>Učestalost turističkog putovanja</vt:lpstr>
      <vt:lpstr>Činitelji turističke potražnje    (plan ploče)</vt:lpstr>
      <vt:lpstr>Ponovimo</vt:lpstr>
      <vt:lpstr>PowerPoint Presentation</vt:lpstr>
      <vt:lpstr>Činitelji razvoja turizma</vt:lpstr>
      <vt:lpstr>Činitelji turističke ponude</vt:lpstr>
      <vt:lpstr>Činitelji turističke ponude – atrakcije</vt:lpstr>
      <vt:lpstr>Činitelji turističke ponude – atrakcije</vt:lpstr>
      <vt:lpstr>Činitelji turističke ponude – atrakcije</vt:lpstr>
      <vt:lpstr>PowerPoint Presentation</vt:lpstr>
      <vt:lpstr>Činitelji turističke ponude – atrakcije</vt:lpstr>
      <vt:lpstr>PowerPoint Presentation</vt:lpstr>
      <vt:lpstr>Činitelji turističke ponude – atrakcije</vt:lpstr>
      <vt:lpstr>Činitelji turističke ponude – atrakcije</vt:lpstr>
      <vt:lpstr>Činitelji turističke ponude    (plan ploče)</vt:lpstr>
      <vt:lpstr>Činitelji turističke ponude    (plan ploče)</vt:lpstr>
      <vt:lpstr>Činitelji turističke ponude</vt:lpstr>
      <vt:lpstr>Činitelji turističke ponude – prometna dostupnost</vt:lpstr>
      <vt:lpstr>Činitelji turističke ponude – prometna dostupnost</vt:lpstr>
      <vt:lpstr>Činitelji turističke ponude – dostupnost informacija</vt:lpstr>
      <vt:lpstr>PowerPoint Presentation</vt:lpstr>
      <vt:lpstr>PowerPoint Presentation</vt:lpstr>
      <vt:lpstr>Činitelji turističke ponude – ugostiteljski objekti</vt:lpstr>
      <vt:lpstr>Kategorizacija ugostiteljskih objekata</vt:lpstr>
      <vt:lpstr>Činitelji turističke ponude – ostali prihvatni činitelji</vt:lpstr>
      <vt:lpstr>Činitelji turističke ponude    (plan ploče)</vt:lpstr>
      <vt:lpstr>Činitelji turističke ponude    (plan ploče)</vt:lpstr>
      <vt:lpstr>Činitelji turističke ponude    (plan ploče)</vt:lpstr>
      <vt:lpstr>Činitelji razvoja turizma</vt:lpstr>
      <vt:lpstr>Posrednički činitelji – turističke agencije</vt:lpstr>
      <vt:lpstr>PowerPoint Presentation</vt:lpstr>
      <vt:lpstr>Vrste turističkih agencija</vt:lpstr>
      <vt:lpstr>Posrednički činitelji     (plan ploče)</vt:lpstr>
      <vt:lpstr>Posrednički činitelji     (plan ploče)</vt:lpstr>
      <vt:lpstr>Ponovimo      (posrednički činitelji)</vt:lpstr>
      <vt:lpstr>Ponovimo</vt:lpstr>
      <vt:lpstr>PowerPoint Presentation</vt:lpstr>
      <vt:lpstr>PowerPoint Presentation</vt:lpstr>
      <vt:lpstr>Činitelji razvoja turizma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Činitelji razvoja turizma</dc:title>
  <dc:subject>Osnove turizma</dc:subject>
  <dc:creator>Danijel Gavranović</dc:creator>
  <cp:lastModifiedBy>cornx</cp:lastModifiedBy>
  <cp:revision>105</cp:revision>
  <dcterms:created xsi:type="dcterms:W3CDTF">2016-08-31T08:55:11Z</dcterms:created>
  <dcterms:modified xsi:type="dcterms:W3CDTF">2019-02-07T17:43:19Z</dcterms:modified>
</cp:coreProperties>
</file>