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00" r:id="rId3"/>
    <p:sldId id="403" r:id="rId4"/>
    <p:sldId id="404" r:id="rId5"/>
    <p:sldId id="405" r:id="rId6"/>
    <p:sldId id="406" r:id="rId7"/>
    <p:sldId id="407" r:id="rId8"/>
    <p:sldId id="409" r:id="rId9"/>
    <p:sldId id="408" r:id="rId10"/>
    <p:sldId id="410" r:id="rId11"/>
    <p:sldId id="411" r:id="rId12"/>
    <p:sldId id="413" r:id="rId13"/>
    <p:sldId id="414" r:id="rId14"/>
    <p:sldId id="423" r:id="rId15"/>
    <p:sldId id="415" r:id="rId16"/>
    <p:sldId id="416" r:id="rId17"/>
    <p:sldId id="418" r:id="rId18"/>
    <p:sldId id="417" r:id="rId19"/>
    <p:sldId id="427" r:id="rId20"/>
    <p:sldId id="421" r:id="rId21"/>
    <p:sldId id="426" r:id="rId22"/>
    <p:sldId id="422" r:id="rId23"/>
    <p:sldId id="424" r:id="rId24"/>
    <p:sldId id="425" r:id="rId25"/>
    <p:sldId id="428" r:id="rId26"/>
    <p:sldId id="429" r:id="rId27"/>
    <p:sldId id="430" r:id="rId28"/>
    <p:sldId id="431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C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86333" autoAdjust="0"/>
  </p:normalViewPr>
  <p:slideViewPr>
    <p:cSldViewPr>
      <p:cViewPr varScale="1">
        <p:scale>
          <a:sx n="87" d="100"/>
          <a:sy n="87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7.2.2019.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5521005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635896" y="4865427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51520" y="5015902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KONGRESNI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sudjelovanje na stručnim , znanstvenim, političkim, poslovnim i dr. skupovima</a:t>
            </a:r>
            <a:r>
              <a:rPr lang="hr-HR" sz="2200" dirty="0"/>
              <a:t> kao glavni motiv</a:t>
            </a:r>
            <a:endParaRPr lang="hr-HR" dirty="0"/>
          </a:p>
          <a:p>
            <a:pPr lvl="2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potrošnja</a:t>
            </a:r>
            <a:r>
              <a:rPr lang="hr-HR" sz="2200" dirty="0" smtClean="0"/>
              <a:t> turista ovog tipa turizma je znatno veća od prosječne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ravnomjerno zastupljen kroz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</a:rPr>
              <a:t>godinu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prisutan u velikim gradovima ali i drugim destinacijama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 Hrvatskoj su </a:t>
            </a:r>
            <a:r>
              <a:rPr lang="hr-HR" sz="2200" b="1" dirty="0" smtClean="0">
                <a:solidFill>
                  <a:srgbClr val="FF0000"/>
                </a:solidFill>
              </a:rPr>
              <a:t>Opatija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Dubrovnik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vodeći u ovom obliku turizma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6" name="Picture 4" descr="https://www.paradiso.camp/wp-content/uploads/2016/09/kongresni-turizam-wikiped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34990"/>
            <a:ext cx="4896544" cy="32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91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POTICAJNI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putovanje kao nagrada ili poticaj za još uspješniji rad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standard usluge treba biti iznadprosječan jer turisti ne plaćaju sami put pa im je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potrošnja iznadprosječna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tbs.cz/userfiles/Image/byznysmen%20na%20plazi2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3" y="2777282"/>
            <a:ext cx="5831777" cy="38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47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VJERSKI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vjerski, kulturni i društveni</a:t>
            </a:r>
            <a:r>
              <a:rPr lang="hr-HR" sz="2200" dirty="0" smtClean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sve svjetske religije imaju mjesta koja posjećuju hodočasnici (svetišta)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neke religije zahtijevaju od vjernika da ih pohode barem jedanput u životu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Hadždž</a:t>
            </a:r>
            <a:r>
              <a:rPr lang="hr-HR" sz="2200" i="1" dirty="0" smtClean="0"/>
              <a:t> – hodočašće u Meku)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2054" name="Picture 6" descr="http://vremeje.rs/wp-content/uploads/2015/07/M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95500"/>
            <a:ext cx="4992014" cy="29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raniteljski-portal.hr/var/ezflow_site/storage/images/novosti/hrvatski-branitelji/hodocasce-hrvatskih-branitelja-i-clanova-njihovih-obitelji-u-svetiste-majke-bozje-bistricke-u-mariji-bistrici/32165-1-cro-HR/Hodocasce-hrvatskih-branitelja-i-clanova-njihovih-obitelji-u-Svetiste-Majke-Bozje-Bistricke-u-Mariji-Bistri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8920"/>
            <a:ext cx="4570372" cy="3045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001000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obilježava ga čovjekova želja za slobodnim odnosom s prirodom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boravak u prirodi u skladu s prirodom (bez odjeće)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karakterističan je za kampove</a:t>
            </a: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NAUTIČKI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boravak u plovilu, plovidba i aktivnosti vezane uz plovidbu</a:t>
            </a:r>
            <a:r>
              <a:rPr lang="hr-HR" sz="2200" dirty="0"/>
              <a:t> su glavni </a:t>
            </a:r>
            <a:r>
              <a:rPr lang="hr-HR" sz="2200" dirty="0" smtClean="0"/>
              <a:t>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EKOTURIZAM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provođenje odmora u očuvanoj prirodi i promicanje zaštite okoliša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popularan je kod stanovnika velikih, zagađenih gradova i industrijskih regija</a:t>
            </a:r>
          </a:p>
          <a:p>
            <a:pPr lvl="2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razvija se u područjima zaštite okoliša</a:t>
            </a:r>
            <a:r>
              <a:rPr lang="hr-HR" sz="2200" dirty="0" smtClean="0"/>
              <a:t> – nacionalni  parkovi i ostala zakonom zaštićena područja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15366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7745385" cy="5724644"/>
          </a:xfrm>
          <a:prstGeom prst="rect">
            <a:avLst/>
          </a:prstGeom>
        </p:spPr>
        <p:txBody>
          <a:bodyPr wrap="square" numCol="1" spc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hr-HR" sz="3600" b="1" dirty="0" smtClean="0">
                <a:solidFill>
                  <a:srgbClr val="FF0000"/>
                </a:solidFill>
              </a:rPr>
              <a:t>POSEBNI OBLICI TURIZMA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zdravstveni</a:t>
            </a:r>
            <a:endParaRPr lang="hr-HR" sz="2800" dirty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kulturni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lovni i </a:t>
            </a:r>
            <a:r>
              <a:rPr lang="hr-HR" sz="2800" dirty="0" smtClean="0">
                <a:solidFill>
                  <a:prstClr val="black"/>
                </a:solidFill>
              </a:rPr>
              <a:t>ribolovni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err="1" smtClean="0">
                <a:solidFill>
                  <a:prstClr val="black"/>
                </a:solidFill>
              </a:rPr>
              <a:t>naturizam</a:t>
            </a:r>
            <a:endParaRPr lang="hr-HR" sz="2800" dirty="0" smtClean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nautički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kongresni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vjerski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ekoturizam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poticajni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sportsko-rekreacijski</a:t>
            </a:r>
            <a:endParaRPr lang="hr-H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54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LOVNI I RIBOLOVNI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 lov i ribolov</a:t>
            </a:r>
            <a:r>
              <a:rPr lang="hr-HR" sz="2200" dirty="0"/>
              <a:t>  </a:t>
            </a:r>
            <a:r>
              <a:rPr lang="hr-HR" sz="2200" dirty="0" smtClean="0"/>
              <a:t>kao </a:t>
            </a:r>
            <a:r>
              <a:rPr lang="hr-HR" sz="2200" dirty="0"/>
              <a:t>glavni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gosti koji dolaze zbog ovog oblika turizma poznati su po većoj potrošnji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SPORTSKO-REKREACIJSKI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prevladavaju</a:t>
            </a:r>
            <a:r>
              <a:rPr lang="hr-HR" dirty="0"/>
              <a:t>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</a:t>
            </a:r>
            <a:r>
              <a:rPr lang="hr-HR" sz="2200" dirty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/>
              <a:t>npr. putovanje vezano uz neki sportski događaj, sudjelovanje u nekom sportskom natjecanju ili bavljenje nekom sportskom aktivnošću</a:t>
            </a:r>
            <a:endParaRPr lang="hr-HR" sz="2200" i="1" dirty="0"/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podvrste sportsko-rekreacijskog turizma: </a:t>
            </a:r>
            <a:r>
              <a:rPr lang="hr-HR" sz="2200" b="1" dirty="0" smtClean="0">
                <a:solidFill>
                  <a:srgbClr val="FF0000"/>
                </a:solidFill>
              </a:rPr>
              <a:t>cikloturizam, ronilački turizam, golf-turizam, pustolovni turizam…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4" name="Picture 2" descr="http://chaletpila.com/wp-content/themes/chalet/images/local/cik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90" y="4725144"/>
            <a:ext cx="4104456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99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oblici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turizma </a:t>
            </a:r>
            <a:r>
              <a:rPr lang="hr-HR" sz="2000" dirty="0" smtClean="0">
                <a:sym typeface="Wingdings" panose="05000000000000000000" pitchFamily="2" charset="2"/>
              </a:rPr>
              <a:t>(zasnovani na specifičnim motivima):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posebno razvijen u metropolama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tečajeva, radionica, 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>
                <a:sym typeface="Wingdings" panose="05000000000000000000" pitchFamily="2" charset="2"/>
              </a:rPr>
              <a:t>- sudjelovanje na stručnim , znanstvenim, političkim, poslovnim i dr. skupovima kao glavni </a:t>
            </a:r>
            <a:r>
              <a:rPr lang="hr-HR" sz="2000" dirty="0" smtClean="0">
                <a:sym typeface="Wingdings" panose="05000000000000000000" pitchFamily="2" charset="2"/>
              </a:rPr>
              <a:t>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razvijen u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Dubrovniku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Opatiji</a:t>
            </a:r>
            <a:endParaRPr lang="hr-HR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indent="-288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putovanje kao nagrada ili poticaj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vjerski, kulturni i 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(hodočašća)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boravak </a:t>
            </a:r>
            <a:r>
              <a:rPr lang="hr-HR" sz="2000" dirty="0">
                <a:sym typeface="Wingdings" panose="05000000000000000000" pitchFamily="2" charset="2"/>
              </a:rPr>
              <a:t>u prirodi u skladu s prirodom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201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12769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249827" y="6173598"/>
            <a:ext cx="6073205" cy="55523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6173599"/>
            <a:ext cx="2998307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156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Rounded Rectangular Callout 35"/>
          <p:cNvSpPr/>
          <p:nvPr/>
        </p:nvSpPr>
        <p:spPr>
          <a:xfrm>
            <a:off x="2109592" y="149099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ostvaruju u nekoj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više uzastopnih noćenja</a:t>
            </a:r>
            <a:r>
              <a:rPr lang="hr-HR" sz="2000" dirty="0" smtClean="0">
                <a:solidFill>
                  <a:schemeClr val="tx1"/>
                </a:solidFill>
              </a:rPr>
              <a:t> (3+)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761740" y="1490995"/>
            <a:ext cx="2876670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prisutan tijekom cijele godine a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najviše vikendom (izletnici)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2041874" y="2317066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turisti iz inozemstva </a:t>
            </a:r>
            <a:r>
              <a:rPr lang="hr-HR" sz="2000" dirty="0" smtClean="0">
                <a:solidFill>
                  <a:schemeClr val="tx1"/>
                </a:solidFill>
              </a:rPr>
              <a:t>u nekoj zemlji (receptivni ili ulazni turizam)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5694022" y="2317066"/>
            <a:ext cx="2395414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boravak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domaćih gostiju 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2306497" y="319062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turisti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sami organiziraju putovanje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80112" y="3190625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putuju u organizaciji turističke agencije (paket aranžman)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1835696" y="4239503"/>
            <a:ext cx="3352941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tijekom boravka u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ne ovise o nekom prijevoznom sredstvu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652965" y="4239503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turizam vezan uz neko prijevozno sredstvo </a:t>
            </a:r>
            <a:r>
              <a:rPr lang="hr-HR" sz="2000" dirty="0" smtClean="0">
                <a:solidFill>
                  <a:schemeClr val="tx1"/>
                </a:solidFill>
              </a:rPr>
              <a:t>(npr. kružna putovanja brodom)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859694" y="5315614"/>
            <a:ext cx="2568290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primjerene aktivnosti i stručni nadzor za djecu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54459" y="2913302"/>
            <a:ext cx="2846537" cy="1320918"/>
          </a:xfrm>
          <a:prstGeom prst="wedgeRoundRectCallout">
            <a:avLst>
              <a:gd name="adj1" fmla="val -9972"/>
              <a:gd name="adj2" fmla="val 76773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namijenjen mladima – izbor raznih aktivnosti (zabavne, sportske, edukativne…)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5808324" y="5297371"/>
            <a:ext cx="2404090" cy="989697"/>
          </a:xfrm>
          <a:prstGeom prst="wedgeRoundRectCallout">
            <a:avLst>
              <a:gd name="adj1" fmla="val -34398"/>
              <a:gd name="adj2" fmla="val -6877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obuhvaća turiste koji putuju s obitelji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najzahtjevniji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6404278" y="3192325"/>
            <a:ext cx="2528121" cy="1317687"/>
          </a:xfrm>
          <a:prstGeom prst="wedgeRoundRectCallout">
            <a:avLst>
              <a:gd name="adj1" fmla="val -10152"/>
              <a:gd name="adj2" fmla="val 64678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prilagođen dobi, životnim navikama i životnom ritmu starijih ljudi</a:t>
            </a:r>
          </a:p>
        </p:txBody>
      </p:sp>
    </p:spTree>
    <p:extLst>
      <p:ext uri="{BB962C8B-B14F-4D97-AF65-F5344CB8AC3E}">
        <p14:creationId xmlns:p14="http://schemas.microsoft.com/office/powerpoint/2010/main" val="48092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75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75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build="allAtOnce" animBg="1"/>
      <p:bldP spid="37" grpId="0" animBg="1"/>
      <p:bldP spid="37" grpId="1" build="allAtOnce" animBg="1"/>
      <p:bldP spid="38" grpId="0" animBg="1"/>
      <p:bldP spid="38" grpId="1" build="allAtOnce" animBg="1"/>
      <p:bldP spid="39" grpId="0" animBg="1"/>
      <p:bldP spid="39" grpId="1" build="allAtOnce" animBg="1"/>
      <p:bldP spid="40" grpId="0" animBg="1"/>
      <p:bldP spid="40" grpId="1" build="allAtOnce" animBg="1"/>
      <p:bldP spid="41" grpId="0" animBg="1"/>
      <p:bldP spid="41" grpId="1" build="allAtOnce" animBg="1"/>
      <p:bldP spid="42" grpId="0" animBg="1"/>
      <p:bldP spid="42" grpId="1" build="allAtOnce" animBg="1"/>
      <p:bldP spid="43" grpId="0" animBg="1"/>
      <p:bldP spid="43" grpId="1" build="allAtOnce" animBg="1"/>
      <p:bldP spid="44" grpId="0" animBg="1"/>
      <p:bldP spid="44" grpId="1" build="allAtOnce" animBg="1"/>
      <p:bldP spid="45" grpId="0" animBg="1"/>
      <p:bldP spid="45" grpId="1" build="allAtOnce" animBg="1"/>
      <p:bldP spid="46" grpId="0" animBg="1"/>
      <p:bldP spid="46" grpId="1" build="allAtOnce" animBg="1"/>
      <p:bldP spid="47" grpId="0" animBg="1"/>
      <p:bldP spid="47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021288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motivi</a:t>
            </a:r>
            <a:r>
              <a:rPr lang="hr-HR" dirty="0"/>
              <a:t> –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psihički procesi</a:t>
            </a:r>
            <a:r>
              <a:rPr lang="hr-HR" dirty="0"/>
              <a:t> koji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pokreću ljude</a:t>
            </a:r>
            <a:r>
              <a:rPr lang="hr-HR" dirty="0"/>
              <a:t> na određeno ponašanje i aktivnosti</a:t>
            </a:r>
          </a:p>
          <a:p>
            <a:pPr lvl="1"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</a:t>
            </a:r>
            <a:r>
              <a:rPr lang="hr-HR" dirty="0"/>
              <a:t> je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unutarnja snaga</a:t>
            </a:r>
            <a:r>
              <a:rPr lang="hr-HR" dirty="0"/>
              <a:t> koja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pokreće osobe</a:t>
            </a:r>
            <a:r>
              <a:rPr lang="hr-HR" dirty="0"/>
              <a:t> prema ispunjenju potreba ili određenih </a:t>
            </a:r>
            <a:r>
              <a:rPr lang="hr-HR" dirty="0" smtClean="0"/>
              <a:t>ciljeva</a:t>
            </a:r>
          </a:p>
          <a:p>
            <a:pPr indent="-288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turistički motivi </a:t>
            </a:r>
            <a:r>
              <a:rPr lang="hr-HR" dirty="0" smtClean="0">
                <a:sym typeface="Wingdings" panose="05000000000000000000" pitchFamily="2" charset="2"/>
              </a:rPr>
              <a:t>– motivi koji potiču ljude na </a:t>
            </a:r>
            <a:r>
              <a:rPr lang="hr-HR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3000"/>
              </a:spcBef>
            </a:pPr>
            <a:r>
              <a:rPr lang="hr-HR" dirty="0" smtClean="0">
                <a:sym typeface="Wingdings" panose="05000000000000000000" pitchFamily="2" charset="2"/>
              </a:rPr>
              <a:t>najčešći motivi </a:t>
            </a:r>
            <a:r>
              <a:rPr lang="hr-HR" dirty="0" smtClean="0"/>
              <a:t>dolaska </a:t>
            </a:r>
            <a:r>
              <a:rPr lang="hr-HR" dirty="0"/>
              <a:t>gostiju u Hrvatsku</a:t>
            </a:r>
            <a:r>
              <a:rPr lang="hr-HR" dirty="0" smtClean="0">
                <a:sym typeface="Wingdings" panose="05000000000000000000" pitchFamily="2" charset="2"/>
              </a:rPr>
              <a:t>:</a:t>
            </a:r>
            <a:endParaRPr lang="hr-HR" dirty="0">
              <a:sym typeface="Wingdings" panose="05000000000000000000" pitchFamily="2" charset="2"/>
            </a:endParaRPr>
          </a:p>
          <a:p>
            <a:pPr lvl="2"/>
            <a:r>
              <a:rPr lang="hr-HR" dirty="0"/>
              <a:t>pasivni odmor i opuštanje – </a:t>
            </a:r>
            <a:r>
              <a:rPr lang="hr-HR" b="1" dirty="0">
                <a:solidFill>
                  <a:srgbClr val="FF0000"/>
                </a:solidFill>
              </a:rPr>
              <a:t>75%</a:t>
            </a:r>
          </a:p>
          <a:p>
            <a:pPr lvl="2"/>
            <a:r>
              <a:rPr lang="hr-HR" dirty="0"/>
              <a:t>zabava – </a:t>
            </a:r>
            <a:r>
              <a:rPr lang="hr-HR" b="1" dirty="0">
                <a:solidFill>
                  <a:srgbClr val="FF0000"/>
                </a:solidFill>
              </a:rPr>
              <a:t>43%</a:t>
            </a:r>
            <a:r>
              <a:rPr lang="hr-HR" dirty="0"/>
              <a:t> </a:t>
            </a:r>
          </a:p>
          <a:p>
            <a:pPr lvl="2"/>
            <a:r>
              <a:rPr lang="hr-HR" dirty="0"/>
              <a:t>nova iskustva i doživljaji – </a:t>
            </a:r>
            <a:r>
              <a:rPr lang="hr-HR" b="1" dirty="0">
                <a:solidFill>
                  <a:srgbClr val="FF0000"/>
                </a:solidFill>
              </a:rPr>
              <a:t>30%</a:t>
            </a:r>
          </a:p>
          <a:p>
            <a:pPr lvl="2"/>
            <a:r>
              <a:rPr lang="hr-HR" dirty="0"/>
              <a:t>gastronomija – </a:t>
            </a:r>
            <a:r>
              <a:rPr lang="hr-HR" b="1" dirty="0">
                <a:solidFill>
                  <a:srgbClr val="FF0000"/>
                </a:solidFill>
              </a:rPr>
              <a:t>26%</a:t>
            </a:r>
          </a:p>
          <a:p>
            <a:pPr lvl="2"/>
            <a:r>
              <a:rPr lang="hr-HR" dirty="0"/>
              <a:t>upoznavanje prirodnih ljepota – </a:t>
            </a:r>
            <a:r>
              <a:rPr lang="hr-HR" b="1" dirty="0">
                <a:solidFill>
                  <a:srgbClr val="FF0000"/>
                </a:solidFill>
              </a:rPr>
              <a:t>20%</a:t>
            </a:r>
            <a:r>
              <a:rPr lang="hr-HR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/>
              <a:t>pojam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4220408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s obzirom na duljinu boravka, turizam dijelimo na: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BORAVIŠNI TURIZAM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turisti koji u destinaciji ostvaruju veći broj uzastopnih noćenja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ostvaruju veću korist za turističku destinaciju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sezonskog karaktera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ugostitelji ih stimuliraju povoljnijim cijenama </a:t>
            </a:r>
            <a:r>
              <a:rPr lang="hr-HR" sz="2200" i="1" dirty="0" smtClean="0"/>
              <a:t>(pansionski gosti)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TURIZAM KRAĆIH BORAVAKA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zbog kraćih odmora i dinamike života, sve češći oblik turizma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nesezonskog karaktera (tijekom cijele godine)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vikend putovanja i izleti (izletnički turizam)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Turizam s obzirom na </a:t>
            </a:r>
            <a:r>
              <a:rPr lang="hr-HR" sz="3200" b="1" dirty="0" smtClean="0">
                <a:solidFill>
                  <a:prstClr val="black"/>
                </a:solidFill>
              </a:rPr>
              <a:t>duljinu boravka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242195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46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/>
              <a:t>ostali kriteriji </a:t>
            </a:r>
            <a:r>
              <a:rPr lang="hr-HR" sz="2200" dirty="0" smtClean="0"/>
              <a:t>podjele turizma: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cjelogodišnji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sezonski </a:t>
            </a:r>
            <a:r>
              <a:rPr lang="hr-HR" sz="2200" i="1" dirty="0" smtClean="0"/>
              <a:t>(zimski i ljetni)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masovni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(slični motivi turista)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selektivni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(različiti motivi turista)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kontinentalni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održivi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 </a:t>
            </a:r>
            <a:r>
              <a:rPr lang="hr-HR" sz="2200" i="1" dirty="0" smtClean="0"/>
              <a:t>(u skladu s okolišem i očuvanjem resursa za budućnost)</a:t>
            </a:r>
          </a:p>
          <a:p>
            <a:pPr lvl="1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3582324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300778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duljina </a:t>
            </a:r>
            <a:r>
              <a:rPr lang="hr-HR" sz="2000" b="1" dirty="0">
                <a:solidFill>
                  <a:srgbClr val="FF0000"/>
                </a:solidFill>
              </a:rPr>
              <a:t>boravka: 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boravišni</a:t>
            </a:r>
            <a:r>
              <a:rPr lang="hr-HR" sz="2000" dirty="0"/>
              <a:t> turizam </a:t>
            </a:r>
            <a:r>
              <a:rPr lang="hr-HR" sz="2000" dirty="0" smtClean="0"/>
              <a:t>– </a:t>
            </a:r>
            <a:r>
              <a:rPr lang="hr-HR" sz="2000" dirty="0"/>
              <a:t>turisti ostvaruju u nekoj destinaciji više uzastopnih noćenja (3+)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turizam kraćih boravaka</a:t>
            </a:r>
            <a:r>
              <a:rPr lang="hr-HR" sz="2000" dirty="0"/>
              <a:t> – prisutan tijekom cijele godine a najviše vikendom (izletnici)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zemlja stalnog boravka: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strani</a:t>
            </a:r>
            <a:r>
              <a:rPr lang="hr-HR" sz="2000" dirty="0"/>
              <a:t> </a:t>
            </a:r>
            <a:r>
              <a:rPr lang="hr-HR" sz="2000" dirty="0" smtClean="0"/>
              <a:t>turizam – turisti iz </a:t>
            </a:r>
            <a:r>
              <a:rPr lang="hr-HR" sz="2000" dirty="0"/>
              <a:t>inozemstva u nekoj zemlji </a:t>
            </a:r>
            <a:r>
              <a:rPr lang="hr-HR" sz="2000" i="1" dirty="0"/>
              <a:t>(receptivni ili ulazni turizam)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domaći</a:t>
            </a:r>
            <a:r>
              <a:rPr lang="hr-HR" sz="2000" dirty="0"/>
              <a:t> turizam </a:t>
            </a:r>
            <a:r>
              <a:rPr lang="hr-HR" sz="2000" dirty="0" smtClean="0"/>
              <a:t>– uključuje boravak </a:t>
            </a:r>
            <a:r>
              <a:rPr lang="hr-HR" sz="2000" dirty="0"/>
              <a:t>domaćih gostiju 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način organiziranja putovanja: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individualni</a:t>
            </a:r>
            <a:r>
              <a:rPr lang="hr-HR" sz="2000" dirty="0" smtClean="0"/>
              <a:t> </a:t>
            </a:r>
            <a:r>
              <a:rPr lang="hr-HR" sz="2000" dirty="0"/>
              <a:t>turizam </a:t>
            </a:r>
            <a:r>
              <a:rPr lang="hr-HR" sz="2000" dirty="0" smtClean="0"/>
              <a:t>– </a:t>
            </a:r>
            <a:r>
              <a:rPr lang="hr-HR" sz="2000" dirty="0"/>
              <a:t>turisti sami organiziraju putovanje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organizirani</a:t>
            </a:r>
            <a:r>
              <a:rPr lang="hr-HR" sz="2000" dirty="0" smtClean="0"/>
              <a:t> – </a:t>
            </a:r>
            <a:r>
              <a:rPr lang="hr-HR" sz="2000" dirty="0"/>
              <a:t>turisti koju putuju u organizaciji turističke agencije (paket aranžman)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stupanj mobilnosti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stacionarni</a:t>
            </a:r>
            <a:r>
              <a:rPr lang="hr-HR" sz="2000" dirty="0"/>
              <a:t> turizam </a:t>
            </a:r>
            <a:r>
              <a:rPr lang="hr-HR" sz="2000" dirty="0" smtClean="0"/>
              <a:t>– turisti koji </a:t>
            </a:r>
            <a:r>
              <a:rPr lang="hr-HR" sz="2000" dirty="0"/>
              <a:t>tijekom boravka u destinaciji </a:t>
            </a:r>
            <a:r>
              <a:rPr lang="hr-HR" sz="2000" u="sng" dirty="0"/>
              <a:t>ne ovise o nekom prijevoznom sredstvu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mobilni</a:t>
            </a:r>
            <a:r>
              <a:rPr lang="hr-HR" sz="2000" dirty="0"/>
              <a:t> </a:t>
            </a:r>
            <a:r>
              <a:rPr lang="hr-HR" sz="2000" dirty="0" smtClean="0"/>
              <a:t>– turizam </a:t>
            </a:r>
            <a:r>
              <a:rPr lang="hr-HR" sz="2000" u="sng" dirty="0" smtClean="0"/>
              <a:t>vezan </a:t>
            </a:r>
            <a:r>
              <a:rPr lang="hr-HR" sz="2000" u="sng" dirty="0"/>
              <a:t>uz neko prijevozno sredstvo</a:t>
            </a:r>
            <a:r>
              <a:rPr lang="hr-HR" sz="2000" dirty="0"/>
              <a:t> </a:t>
            </a:r>
            <a:r>
              <a:rPr lang="hr-HR" sz="2000" i="1" dirty="0"/>
              <a:t>(npr. kružna putovanja brodom</a:t>
            </a:r>
            <a:r>
              <a:rPr lang="hr-HR" sz="2000" i="1" dirty="0" smtClean="0"/>
              <a:t>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98123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dob </a:t>
            </a:r>
            <a:r>
              <a:rPr lang="hr-HR" sz="2000" b="1" dirty="0">
                <a:solidFill>
                  <a:srgbClr val="FF0000"/>
                </a:solidFill>
              </a:rPr>
              <a:t>i obiteljski status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dječji</a:t>
            </a:r>
            <a:r>
              <a:rPr lang="hr-HR" sz="2000" dirty="0"/>
              <a:t> turizam </a:t>
            </a:r>
            <a:r>
              <a:rPr lang="hr-HR" sz="2000" dirty="0" smtClean="0"/>
              <a:t>– uključuje primjerene </a:t>
            </a:r>
            <a:r>
              <a:rPr lang="hr-HR" sz="2000" dirty="0"/>
              <a:t>aktivnosti i stručni nadzor za djecu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omladinski</a:t>
            </a:r>
            <a:r>
              <a:rPr lang="hr-HR" sz="2000" dirty="0"/>
              <a:t> </a:t>
            </a:r>
            <a:r>
              <a:rPr lang="hr-HR" sz="2000" dirty="0" smtClean="0"/>
              <a:t>– namijenjen mladima </a:t>
            </a:r>
            <a:r>
              <a:rPr lang="hr-HR" sz="2000" dirty="0"/>
              <a:t>– izbor raznih aktivnosti (zabavne, sportske, edukativne…)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obiteljski</a:t>
            </a:r>
            <a:r>
              <a:rPr lang="hr-HR" sz="2000" dirty="0"/>
              <a:t> </a:t>
            </a:r>
            <a:r>
              <a:rPr lang="hr-HR" sz="2000" dirty="0" smtClean="0"/>
              <a:t>– obuhvaća turiste </a:t>
            </a:r>
            <a:r>
              <a:rPr lang="hr-HR" sz="2000" dirty="0"/>
              <a:t>koji putuju s obitelji </a:t>
            </a:r>
            <a:r>
              <a:rPr lang="hr-HR" sz="2000" i="1" dirty="0"/>
              <a:t>(najzahtjevniji)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umirovljenički</a:t>
            </a:r>
            <a:r>
              <a:rPr lang="hr-HR" sz="2000" dirty="0"/>
              <a:t> </a:t>
            </a:r>
            <a:r>
              <a:rPr lang="hr-HR" sz="2000" dirty="0" smtClean="0"/>
              <a:t>– turizam prilagođen </a:t>
            </a:r>
            <a:r>
              <a:rPr lang="hr-HR" sz="2000" dirty="0"/>
              <a:t>dobi, životnim navikama i životnom ritmu starijih ljudi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obilježja turističkog prostora: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primorski</a:t>
            </a:r>
            <a:r>
              <a:rPr lang="hr-HR" sz="2000" dirty="0"/>
              <a:t> turizam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jezerski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termalno-kupališni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planinski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gradski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seoski</a:t>
            </a:r>
          </a:p>
        </p:txBody>
      </p:sp>
    </p:spTree>
    <p:extLst>
      <p:ext uri="{BB962C8B-B14F-4D97-AF65-F5344CB8AC3E}">
        <p14:creationId xmlns:p14="http://schemas.microsoft.com/office/powerpoint/2010/main" val="304123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95536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67944" y="5492824"/>
            <a:ext cx="3200400" cy="6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b="1" dirty="0" smtClean="0">
                <a:solidFill>
                  <a:srgbClr val="FF0000"/>
                </a:solidFill>
              </a:rPr>
              <a:t>ponavljanje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35896" y="4999629"/>
            <a:ext cx="360040" cy="1645017"/>
          </a:xfrm>
          <a:prstGeom prst="rightBrace">
            <a:avLst>
              <a:gd name="adj1" fmla="val 683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5552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067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OBLICI TURIZMA </a:t>
            </a:r>
            <a:r>
              <a:rPr lang="hr-HR" sz="2000" dirty="0" smtClean="0">
                <a:sym typeface="Wingdings" panose="05000000000000000000" pitchFamily="2" charset="2"/>
              </a:rPr>
              <a:t>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zasnovani na specifičnim motivima</a:t>
            </a:r>
            <a:r>
              <a:rPr lang="hr-HR" sz="2000" dirty="0" smtClean="0">
                <a:sym typeface="Wingdings" panose="05000000000000000000" pitchFamily="2" charset="2"/>
              </a:rPr>
              <a:t>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posebno razvijen u metropolama</a:t>
            </a:r>
            <a:r>
              <a:rPr lang="hr-HR" sz="2000" dirty="0" smtClean="0">
                <a:sym typeface="Wingdings" panose="05000000000000000000" pitchFamily="2" charset="2"/>
              </a:rPr>
              <a:t>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tečajeva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radionica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>
                <a:sym typeface="Wingdings" panose="05000000000000000000" pitchFamily="2" charset="2"/>
              </a:rPr>
              <a:t>- sudjelovanje na </a:t>
            </a:r>
            <a:r>
              <a:rPr lang="hr-HR" sz="2000" dirty="0" smtClean="0">
                <a:sym typeface="Wingdings" panose="05000000000000000000" pitchFamily="2" charset="2"/>
              </a:rPr>
              <a:t>stručnim, </a:t>
            </a:r>
            <a:r>
              <a:rPr lang="hr-HR" sz="2000" dirty="0">
                <a:sym typeface="Wingdings" panose="05000000000000000000" pitchFamily="2" charset="2"/>
              </a:rPr>
              <a:t>znanstvenim, političkim, poslovnim i dr. skupovima kao glavni </a:t>
            </a:r>
            <a:r>
              <a:rPr lang="hr-HR" sz="2000" dirty="0" smtClean="0">
                <a:sym typeface="Wingdings" panose="05000000000000000000" pitchFamily="2" charset="2"/>
              </a:rPr>
              <a:t>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razvijen u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Dubrovniku</a:t>
            </a:r>
            <a:r>
              <a:rPr lang="hr-HR" sz="20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Opatiji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37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 kao nagrada ili poticaj</a:t>
            </a:r>
            <a:r>
              <a:rPr lang="hr-HR" sz="2000" dirty="0">
                <a:sym typeface="Wingdings" panose="05000000000000000000" pitchFamily="2" charset="2"/>
              </a:rPr>
              <a:t>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vjerski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kulturni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hodočašća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boravak u prirodi u skladu s prirodom</a:t>
            </a:r>
            <a:r>
              <a:rPr lang="hr-HR" sz="2000" dirty="0">
                <a:sym typeface="Wingdings" panose="05000000000000000000" pitchFamily="2" charset="2"/>
              </a:rPr>
              <a:t>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</a:t>
            </a:r>
            <a:r>
              <a:rPr lang="vi-V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357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04056"/>
            <a:ext cx="9180512" cy="6237312"/>
          </a:xfrm>
        </p:spPr>
        <p:txBody>
          <a:bodyPr>
            <a:noAutofit/>
          </a:bodyPr>
          <a:lstStyle/>
          <a:p>
            <a:pPr indent="-288000">
              <a:spcBef>
                <a:spcPts val="0"/>
              </a:spcBef>
            </a:pP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različitost</a:t>
            </a:r>
          </a:p>
          <a:p>
            <a:pPr lvl="1" indent="-288000">
              <a:spcBef>
                <a:spcPts val="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na svakog turista djeluje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poticaj za putovanje može biti odmor, zabava, kulturni sadržaji i niz drugih motiva</a:t>
            </a:r>
            <a:endParaRPr lang="hr-HR" sz="2200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</a:p>
          <a:p>
            <a:pPr lvl="1" indent="-288000">
              <a:spcBef>
                <a:spcPts val="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nisu svi motivi jednako važni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važni motivi</a:t>
            </a:r>
            <a:r>
              <a:rPr lang="hr-HR" b="1" dirty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ne pokreću turiste na putovanje, ali su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odabiru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želja za odmorom (</a:t>
            </a:r>
            <a:r>
              <a:rPr lang="hr-HR" sz="2200" i="1" u="sng" dirty="0" smtClean="0">
                <a:sym typeface="Wingdings" panose="05000000000000000000" pitchFamily="2" charset="2"/>
              </a:rPr>
              <a:t>glavni motiv</a:t>
            </a:r>
            <a:r>
              <a:rPr lang="hr-HR" sz="2200" i="1" dirty="0" smtClean="0">
                <a:sym typeface="Wingdings" panose="05000000000000000000" pitchFamily="2" charset="2"/>
              </a:rPr>
              <a:t>), a kulturne znamenitosti (</a:t>
            </a:r>
            <a:r>
              <a:rPr lang="hr-HR" sz="2200" i="1" u="sng" dirty="0" smtClean="0">
                <a:sym typeface="Wingdings" panose="05000000000000000000" pitchFamily="2" charset="2"/>
              </a:rPr>
              <a:t>sporedni motiv</a:t>
            </a:r>
            <a:r>
              <a:rPr lang="hr-HR" sz="2200" i="1" dirty="0" smtClean="0">
                <a:sym typeface="Wingdings" panose="05000000000000000000" pitchFamily="2" charset="2"/>
              </a:rPr>
              <a:t>) koji utječe na odabir destinacije (Rim)</a:t>
            </a:r>
            <a:endParaRPr lang="hr-HR" sz="2200" i="1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usmjerenosti</a:t>
            </a:r>
          </a:p>
          <a:p>
            <a:pPr lvl="1" indent="-28800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razina 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200" b="1" dirty="0" smtClean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promjena okoline je </a:t>
            </a:r>
            <a:r>
              <a:rPr lang="hr-HR" sz="2200" i="1" u="sng" dirty="0" smtClean="0">
                <a:sym typeface="Wingdings" panose="05000000000000000000" pitchFamily="2" charset="2"/>
              </a:rPr>
              <a:t>općenita</a:t>
            </a:r>
            <a:r>
              <a:rPr lang="hr-HR" sz="2200" i="1" dirty="0" smtClean="0">
                <a:sym typeface="Wingdings" panose="05000000000000000000" pitchFamily="2" charset="2"/>
              </a:rPr>
              <a:t> razina, a bavljenje konkretnom aktivnošću  (npr. ornitologija) je </a:t>
            </a:r>
            <a:r>
              <a:rPr lang="hr-HR" sz="2200" i="1" u="sng" dirty="0" smtClean="0">
                <a:sym typeface="Wingdings" panose="05000000000000000000" pitchFamily="2" charset="2"/>
              </a:rPr>
              <a:t>specifična</a:t>
            </a:r>
            <a:r>
              <a:rPr lang="hr-HR" sz="2200" i="1" dirty="0" smtClean="0">
                <a:sym typeface="Wingdings" panose="05000000000000000000" pitchFamily="2" charset="2"/>
              </a:rPr>
              <a:t> razina motiva</a:t>
            </a:r>
            <a:endParaRPr lang="hr-HR" sz="2200" dirty="0" smtClean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>
                <a:solidFill>
                  <a:srgbClr val="FF0000"/>
                </a:solidFill>
              </a:rPr>
              <a:t>obilježja</a:t>
            </a:r>
            <a:endParaRPr lang="hr-HR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56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80512" cy="610163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dirty="0" smtClean="0"/>
              <a:t>turisti odabiru zemlje i destinacije </a:t>
            </a:r>
            <a:r>
              <a:rPr lang="hr-HR" u="sng" dirty="0" smtClean="0"/>
              <a:t>prema svojim motivima</a:t>
            </a:r>
          </a:p>
          <a:p>
            <a:pPr indent="-288000">
              <a:spcBef>
                <a:spcPts val="180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što više različitih sadržaja i aktivnosti nudi neka destinacija, to je veća mogućnost da će se one poklopiti s motivima turista</a:t>
            </a:r>
          </a:p>
          <a:p>
            <a:pPr marL="288000" indent="-216000">
              <a:spcBef>
                <a:spcPts val="24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sadržaja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aktivnosti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=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veća</a:t>
            </a:r>
            <a:r>
              <a:rPr lang="hr-HR" sz="2200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mogućnosti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 zadovoljiti specifične motive</a:t>
            </a:r>
            <a:endParaRPr lang="hr-HR" sz="2200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b="1" dirty="0" smtClean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– podjela tržišta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 obzirom na zadovoljavanje specifičnih motiva</a:t>
            </a:r>
            <a:r>
              <a:rPr lang="hr-HR" sz="2200" dirty="0" smtClean="0">
                <a:sym typeface="Wingdings" panose="05000000000000000000" pitchFamily="2" charset="2"/>
              </a:rPr>
              <a:t> </a:t>
            </a:r>
            <a:r>
              <a:rPr lang="hr-HR" sz="2200" i="1" dirty="0" smtClean="0">
                <a:sym typeface="Wingdings" panose="05000000000000000000" pitchFamily="2" charset="2"/>
              </a:rPr>
              <a:t>(npr. za ljubitelje promatranja ptica, biciklizma, glazbe, fotografije, penjanja, arheologije, ribolova, ronjenja…)</a:t>
            </a:r>
          </a:p>
          <a:p>
            <a:pPr indent="-288000">
              <a:spcBef>
                <a:spcPts val="18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utjecaj drugih osoba koje putuju na konačnu odluku o putovanju (</a:t>
            </a:r>
            <a:r>
              <a:rPr lang="hr-HR" sz="2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ispreplitanje različitih motiva</a:t>
            </a:r>
            <a:r>
              <a:rPr lang="hr-HR" sz="22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Motivacija za posjet turističkoj destinaciji</a:t>
            </a:r>
            <a:endParaRPr lang="hr-HR" sz="3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381" y="2036420"/>
            <a:ext cx="8829261" cy="5888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259133" y="4796511"/>
            <a:ext cx="3491958" cy="7920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aktivnostima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koje će zadovoljiti potrebe turista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133" y="5995690"/>
            <a:ext cx="3491959" cy="654620"/>
          </a:xfrm>
          <a:prstGeom prst="roundRect">
            <a:avLst/>
          </a:prstGeom>
          <a:solidFill>
            <a:srgbClr val="5CB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turističkoj destinaciji</a:t>
            </a:r>
            <a:endParaRPr lang="hr-HR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172" y="5271394"/>
            <a:ext cx="1368152" cy="91356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se poklope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2263" y="5171827"/>
            <a:ext cx="2392546" cy="11126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motivi za posjet određenoj turističkoj destinaciji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741525" y="4737716"/>
            <a:ext cx="254411" cy="2003652"/>
          </a:xfrm>
          <a:prstGeom prst="rightBrace">
            <a:avLst>
              <a:gd name="adj1" fmla="val 75225"/>
              <a:gd name="adj2" fmla="val 529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673750" y="5316231"/>
            <a:ext cx="792088" cy="82389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lus 10"/>
          <p:cNvSpPr/>
          <p:nvPr/>
        </p:nvSpPr>
        <p:spPr>
          <a:xfrm>
            <a:off x="1641472" y="5455206"/>
            <a:ext cx="727281" cy="673879"/>
          </a:xfrm>
          <a:prstGeom prst="mathPlus">
            <a:avLst>
              <a:gd name="adj1" fmla="val 2540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033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757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635896" y="5412300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5562775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005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4636436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200" dirty="0" smtClean="0"/>
              <a:t>pojava </a:t>
            </a:r>
            <a:r>
              <a:rPr lang="hr-HR" sz="2200" b="1" dirty="0" smtClean="0">
                <a:solidFill>
                  <a:srgbClr val="FF0000"/>
                </a:solidFill>
              </a:rPr>
              <a:t>konkurencije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višak kapaciteta </a:t>
            </a:r>
            <a:r>
              <a:rPr lang="hr-HR" sz="2200" dirty="0" smtClean="0"/>
              <a:t>stvorili su potrebu za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dodatnim razvojem turističke ponude</a:t>
            </a:r>
            <a:r>
              <a:rPr lang="hr-HR" sz="2200" dirty="0"/>
              <a:t> </a:t>
            </a:r>
            <a:r>
              <a:rPr lang="hr-HR" sz="2200" i="1" dirty="0" smtClean="0"/>
              <a:t>(kako bi se destinacija istakla)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destinacije postaju prepoznatljive po određenom aktivnostima kojima gosti daju prednost</a:t>
            </a:r>
            <a:r>
              <a:rPr lang="hr-HR" sz="2200" dirty="0"/>
              <a:t>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Zrće</a:t>
            </a:r>
            <a:r>
              <a:rPr lang="hr-HR" sz="2200" i="1" dirty="0" smtClean="0"/>
              <a:t>, Plitvice, Kornati…)</a:t>
            </a:r>
          </a:p>
          <a:p>
            <a:pPr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odmorišni turizam </a:t>
            </a:r>
            <a:r>
              <a:rPr lang="hr-HR" sz="2200" dirty="0" smtClean="0"/>
              <a:t>– odmor kao glavni motiv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osnovni oblik turizma</a:t>
            </a:r>
            <a:r>
              <a:rPr lang="hr-HR" sz="2200" dirty="0" smtClean="0"/>
              <a:t> – uključuje najvažniji motiv – odmor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(specifični) oblici turizma</a:t>
            </a:r>
            <a:r>
              <a:rPr lang="hr-HR" sz="2200" dirty="0" smtClean="0"/>
              <a:t> – zasnovani na specifičnim motivima </a:t>
            </a:r>
            <a:br>
              <a:rPr lang="hr-HR" sz="2200" dirty="0" smtClean="0"/>
            </a:br>
            <a:r>
              <a:rPr lang="hr-HR" sz="2200" i="1" dirty="0" smtClean="0"/>
              <a:t>(npr. planinarenje, skijanje, jedrenje, kongresi, hodočašća…)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kako bi nastao novi oblik turizma,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mora postojati određena turistička potražnja</a:t>
            </a:r>
            <a:r>
              <a:rPr lang="hr-HR" sz="2200" dirty="0" smtClean="0"/>
              <a:t> koja odražava određene motive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pojedini oblici turizma se </a:t>
            </a:r>
            <a:r>
              <a:rPr lang="hr-HR" sz="2200" b="1" dirty="0" smtClean="0">
                <a:solidFill>
                  <a:srgbClr val="FF0000"/>
                </a:solidFill>
              </a:rPr>
              <a:t>mijenjaju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prilagođavaju</a:t>
            </a:r>
            <a:r>
              <a:rPr lang="hr-HR" sz="2200" dirty="0" smtClean="0"/>
              <a:t>, ovisno o </a:t>
            </a:r>
            <a:r>
              <a:rPr lang="hr-HR" sz="2200" b="1" dirty="0" smtClean="0">
                <a:solidFill>
                  <a:srgbClr val="FF0000"/>
                </a:solidFill>
              </a:rPr>
              <a:t>potražnji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oblici turizma: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Oblici turizma</a:t>
            </a:r>
            <a:endParaRPr lang="hr-HR" sz="3400" b="1" dirty="0"/>
          </a:p>
        </p:txBody>
      </p:sp>
      <p:sp>
        <p:nvSpPr>
          <p:cNvPr id="5" name="Rectangle 4"/>
          <p:cNvSpPr/>
          <p:nvPr/>
        </p:nvSpPr>
        <p:spPr>
          <a:xfrm>
            <a:off x="427015" y="5517232"/>
            <a:ext cx="8897513" cy="1261884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lovni i </a:t>
            </a:r>
            <a:r>
              <a:rPr lang="hr-HR" sz="22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err="1" smtClean="0">
                <a:solidFill>
                  <a:prstClr val="black"/>
                </a:solidFill>
              </a:rPr>
              <a:t>naturizam</a:t>
            </a:r>
            <a:endParaRPr lang="hr-HR" sz="2200" dirty="0" smtClean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sportsko-rekreacijski</a:t>
            </a: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5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ZDRAVSTVENI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očuvanje zdravlja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kao glavni motiv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preduvjeti</a:t>
            </a:r>
            <a:r>
              <a:rPr lang="hr-HR" sz="2200" dirty="0" smtClean="0"/>
              <a:t> za razvoj zdravstvenog turizma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povoljna klima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ljekovita svojstva mora ili termalnih izvora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čist zrak i okoliš</a:t>
            </a:r>
          </a:p>
          <a:p>
            <a:pPr lvl="1" indent="-288000">
              <a:spcBef>
                <a:spcPts val="18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nije isključivo usmjeren na oporavak od bolesti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uključuje raznovrsne sadržaje za turiste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radi očuvanja i poboljšanja zdravlja</a:t>
            </a:r>
            <a:r>
              <a:rPr lang="hr-HR" sz="2200" dirty="0"/>
              <a:t> </a:t>
            </a:r>
            <a:r>
              <a:rPr lang="hr-HR" sz="2200" dirty="0" smtClean="0"/>
              <a:t>– </a:t>
            </a:r>
            <a:r>
              <a:rPr lang="hr-HR" sz="2200" b="1" dirty="0" err="1" smtClean="0">
                <a:solidFill>
                  <a:srgbClr val="FF0000"/>
                </a:solidFill>
              </a:rPr>
              <a:t>wellness</a:t>
            </a:r>
            <a:r>
              <a:rPr lang="hr-HR" sz="2200" b="1" dirty="0" smtClean="0">
                <a:solidFill>
                  <a:srgbClr val="FF0000"/>
                </a:solidFill>
              </a:rPr>
              <a:t> turizam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caribbeannewsdigital.com/en/sites/default/files/en/imagenes_noticias/wellness-tour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2589"/>
            <a:ext cx="3516400" cy="23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illa-stipica-tuheljske-toplice.com/foto/10/Tuhelj%20Terme%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05683"/>
            <a:ext cx="3779912" cy="25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27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KULTURNI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glavni motiv je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upoznavanje kulturnih objekata i sadržaja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„putovanje u prošlost” i upoznavanje suvremenog života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ovaj oblik turizma su posebno razvile </a:t>
            </a:r>
            <a:r>
              <a:rPr lang="hr-HR" sz="2200" b="1" dirty="0" smtClean="0">
                <a:solidFill>
                  <a:srgbClr val="FF0000"/>
                </a:solidFill>
              </a:rPr>
              <a:t>metropole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(Rim, Beč, Prag…)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uključuje kulturne institucije</a:t>
            </a:r>
            <a:r>
              <a:rPr lang="hr-HR" sz="2200" dirty="0" smtClean="0"/>
              <a:t> (muzeje, izložbe, </a:t>
            </a:r>
            <a:r>
              <a:rPr lang="hr-HR" sz="2200" dirty="0" err="1" smtClean="0"/>
              <a:t>crkve..</a:t>
            </a:r>
            <a:r>
              <a:rPr lang="hr-HR" sz="2200" dirty="0" smtClean="0"/>
              <a:t>.) i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manifestacije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kreativan turizam</a:t>
            </a:r>
            <a:r>
              <a:rPr lang="hr-HR" sz="2200" dirty="0" smtClean="0"/>
              <a:t> – upoznavanje baštine preko tečajeva, radionica, istraživačkih i sličnih aktivnosti </a:t>
            </a:r>
            <a:r>
              <a:rPr lang="hr-HR" sz="2200" i="1" dirty="0" smtClean="0"/>
              <a:t>(dokoličarsko obrazovanje)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8" name="Picture 4" descr="https://livinginspain7.files.wordpress.com/2014/01/screen-shot-2014-01-16-at-10-18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88024"/>
            <a:ext cx="4395986" cy="22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aveldailynews.asia/uploads/images/Discover-the-other-you_x5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04457" cy="23162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2224</Words>
  <Application>Microsoft Office PowerPoint</Application>
  <PresentationFormat>On-screen Show (4:3)</PresentationFormat>
  <Paragraphs>332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tema</vt:lpstr>
      <vt:lpstr>Oblici i vrste turizma</vt:lpstr>
      <vt:lpstr>Turistički motivi – pojam</vt:lpstr>
      <vt:lpstr>Turistički motivi – obilježja</vt:lpstr>
      <vt:lpstr>Motivacija za posjet turističkoj destinaciji</vt:lpstr>
      <vt:lpstr>Turistički motivi      (plan ploče)</vt:lpstr>
      <vt:lpstr>Oblici i vrste turizma</vt:lpstr>
      <vt:lpstr>Oblici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PowerPoint Presentation</vt:lpstr>
      <vt:lpstr>Značajke posebnih oblika turizma</vt:lpstr>
      <vt:lpstr>Oblici turizma      (plan ploče)</vt:lpstr>
      <vt:lpstr>Oblici turizma      (plan ploče)</vt:lpstr>
      <vt:lpstr>Oblici i vrste turizma</vt:lpstr>
      <vt:lpstr>Kriteriji podjele turizma</vt:lpstr>
      <vt:lpstr>Turizam s obzirom na duljinu boravka</vt:lpstr>
      <vt:lpstr>Kriteriji podjele turizma</vt:lpstr>
      <vt:lpstr>Kriteriji podjele turizma</vt:lpstr>
      <vt:lpstr>Kriteriji podjele turizma     (plan ploče)</vt:lpstr>
      <vt:lpstr>Kriteriji podjele turizma     (plan ploče)</vt:lpstr>
      <vt:lpstr>Oblici i vrste turizma</vt:lpstr>
      <vt:lpstr>Turistički motivi      (plan ploče)</vt:lpstr>
      <vt:lpstr>Oblici turizma      (plan ploče)</vt:lpstr>
      <vt:lpstr>Oblici turizma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Činitelji razvoja turizma</dc:title>
  <dc:subject>Osnove turizma</dc:subject>
  <dc:creator>Danijel Gavranović</dc:creator>
  <cp:lastModifiedBy>cornx</cp:lastModifiedBy>
  <cp:revision>192</cp:revision>
  <dcterms:created xsi:type="dcterms:W3CDTF">2016-08-31T08:55:11Z</dcterms:created>
  <dcterms:modified xsi:type="dcterms:W3CDTF">2019-02-07T16:20:00Z</dcterms:modified>
</cp:coreProperties>
</file>