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32"/>
  </p:notesMasterIdLst>
  <p:handoutMasterIdLst>
    <p:handoutMasterId r:id="rId33"/>
  </p:handoutMasterIdLst>
  <p:sldIdLst>
    <p:sldId id="347" r:id="rId2"/>
    <p:sldId id="346" r:id="rId3"/>
    <p:sldId id="348" r:id="rId4"/>
    <p:sldId id="299" r:id="rId5"/>
    <p:sldId id="300" r:id="rId6"/>
    <p:sldId id="301" r:id="rId7"/>
    <p:sldId id="305" r:id="rId8"/>
    <p:sldId id="306" r:id="rId9"/>
    <p:sldId id="307" r:id="rId10"/>
    <p:sldId id="310" r:id="rId11"/>
    <p:sldId id="311" r:id="rId12"/>
    <p:sldId id="312" r:id="rId13"/>
    <p:sldId id="313" r:id="rId14"/>
    <p:sldId id="314" r:id="rId15"/>
    <p:sldId id="315" r:id="rId16"/>
    <p:sldId id="324" r:id="rId17"/>
    <p:sldId id="316" r:id="rId18"/>
    <p:sldId id="332" r:id="rId19"/>
    <p:sldId id="355" r:id="rId20"/>
    <p:sldId id="335" r:id="rId21"/>
    <p:sldId id="338" r:id="rId22"/>
    <p:sldId id="339" r:id="rId23"/>
    <p:sldId id="340" r:id="rId24"/>
    <p:sldId id="352" r:id="rId25"/>
    <p:sldId id="341" r:id="rId26"/>
    <p:sldId id="320" r:id="rId27"/>
    <p:sldId id="321" r:id="rId28"/>
    <p:sldId id="322" r:id="rId29"/>
    <p:sldId id="353" r:id="rId30"/>
    <p:sldId id="354"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679E2A"/>
    <a:srgbClr val="99CCFF"/>
    <a:srgbClr val="F38C03"/>
    <a:srgbClr val="FFFF00"/>
    <a:srgbClr val="F2800E"/>
    <a:srgbClr val="FF7F00"/>
    <a:srgbClr val="FF0D0D"/>
    <a:srgbClr val="FF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60" autoAdjust="0"/>
    <p:restoredTop sz="99419" autoAdjust="0"/>
  </p:normalViewPr>
  <p:slideViewPr>
    <p:cSldViewPr>
      <p:cViewPr varScale="1">
        <p:scale>
          <a:sx n="79" d="100"/>
          <a:sy n="79" d="100"/>
        </p:scale>
        <p:origin x="-864" y="-90"/>
      </p:cViewPr>
      <p:guideLst>
        <p:guide orient="horz" pos="2160"/>
        <p:guide pos="2880"/>
      </p:guideLst>
    </p:cSldViewPr>
  </p:slideViewPr>
  <p:outlineViewPr>
    <p:cViewPr>
      <p:scale>
        <a:sx n="33" d="100"/>
        <a:sy n="33" d="100"/>
      </p:scale>
      <p:origin x="0" y="16020"/>
    </p:cViewPr>
  </p:outlin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hr-H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6505A621-3910-4FB0-8D65-E2916619D1CF}" type="datetimeFigureOut">
              <a:rPr lang="sr-Latn-CS"/>
              <a:pPr>
                <a:defRPr/>
              </a:pPr>
              <a:t>1.12.2016.</a:t>
            </a:fld>
            <a:endParaRPr lang="hr-H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hr-H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0B335A5-0C7E-4987-8A4D-6F6C75C0728C}" type="slidenum">
              <a:rPr lang="hr-HR"/>
              <a:pPr>
                <a:defRPr/>
              </a:pPr>
              <a:t>‹#›</a:t>
            </a:fld>
            <a:endParaRPr lang="hr-HR" dirty="0"/>
          </a:p>
        </p:txBody>
      </p:sp>
    </p:spTree>
    <p:extLst>
      <p:ext uri="{BB962C8B-B14F-4D97-AF65-F5344CB8AC3E}">
        <p14:creationId xmlns:p14="http://schemas.microsoft.com/office/powerpoint/2010/main" val="1887551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hr-H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7A2E780-3B23-47B9-A07C-64E45AB65B93}" type="datetimeFigureOut">
              <a:rPr lang="sr-Latn-CS"/>
              <a:pPr>
                <a:defRPr/>
              </a:pPr>
              <a:t>1.12.2016.</a:t>
            </a:fld>
            <a:endParaRPr lang="hr-H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hr-HR"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hr-HR"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hr-H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51EE213A-F1B2-4EB6-B1B3-C65A16570ABD}" type="slidenum">
              <a:rPr lang="hr-HR"/>
              <a:pPr>
                <a:defRPr/>
              </a:pPr>
              <a:t>‹#›</a:t>
            </a:fld>
            <a:endParaRPr lang="hr-HR" dirty="0"/>
          </a:p>
        </p:txBody>
      </p:sp>
    </p:spTree>
    <p:extLst>
      <p:ext uri="{BB962C8B-B14F-4D97-AF65-F5344CB8AC3E}">
        <p14:creationId xmlns:p14="http://schemas.microsoft.com/office/powerpoint/2010/main" val="18692885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0B6CC-DF53-4B3F-A43C-5B2C8B835909}" type="slidenum">
              <a:rPr lang="en-US"/>
              <a:pPr/>
              <a:t>2</a:t>
            </a:fld>
            <a:endParaRPr lang="en-US"/>
          </a:p>
        </p:txBody>
      </p:sp>
      <p:sp>
        <p:nvSpPr>
          <p:cNvPr id="501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sr-Latn-C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vi-VN" dirty="0" smtClean="0"/>
              <a:t>Mikrookruženje - dobavljači</a:t>
            </a:r>
          </a:p>
          <a:p>
            <a:r>
              <a:rPr lang="vi-VN" dirty="0" smtClean="0"/>
              <a:t>Dobavljači su tvrtke i pojedinci koji pružaju resurse koje tvrtka treba kako bi proizvela robu i usluge. Trendovi i razvoj koji utječu na dobavljače mogu također snažno utjecati na marketinški plan tvrtke. Pretpostavimo da voditelj restorana odluči za vikend ponuditi živog jastoga kao specijalitet. Slijedi poziv dobavljaču morske hrane koji obeća da će nabaviti 200 jastoga za specijalnu vikend ponudu. U petak ujutro dobavljač zove i izvještava da su jastozi zapeli prilikom pošiljke iz Bostona te neće biti isporučeni prije subote ujutro. Menadžer sada ima zadatak pronaći alternativan izvor ili razočarati goste koji imaju rezervacije za petak uvečer.</a:t>
            </a:r>
          </a:p>
          <a:p>
            <a:r>
              <a:rPr lang="vi-VN" dirty="0" smtClean="0"/>
              <a:t>U drugom slučaju, lanac restorana želio je dodati svom jelovniku novo jelo od školjke jakobove kapice. Uredima tvrtke trebalo je šest mjeseci da dovedu jelo od jakobove kapice do savršenstva. Tijekom razvijanja novog jela cijena jakobovih kapica se udvostručila. Restoran bi sada trebao naplaćivati višu cijenu od one koju bi kupci bili spremni platiti. Projekt je odbačen. Marketinška uprava mora obratiti pažnju na promjene u dostupnosti zaliha (na koju utječu nestašice i štrajkovi) i troškovima nabave.</a:t>
            </a:r>
          </a:p>
          <a:p>
            <a:r>
              <a:rPr lang="vi-VN" dirty="0" smtClean="0"/>
              <a:t>Neki su hoteli sklopili ugovore s restoranima da im dobavljaju hranu i piće. The Lenox Hotel u Bostonu dogovorio je s upravom poznatog bostonskog restorana Anago da premjesti svoj restoran u The Lenox New York Palace postigao je da se Le Cirque, jedan od najpopularnijih njujorških restorana, premjesti u Pala</a:t>
            </a:r>
            <a:r>
              <a:rPr lang="hr-HR" dirty="0" smtClean="0"/>
              <a:t>c</a:t>
            </a:r>
            <a:r>
              <a:rPr lang="vi-VN" dirty="0" smtClean="0"/>
              <a:t>e. New York, New York u Las Vegasu potpisao j</a:t>
            </a:r>
            <a:r>
              <a:rPr lang="hr-HR" dirty="0" smtClean="0"/>
              <a:t>e</a:t>
            </a:r>
            <a:r>
              <a:rPr lang="vi-VN" dirty="0" smtClean="0"/>
              <a:t> ugovor s restoranima ARC da vode njegove restorane. Ovi i drugi hoteli dovode renomirane restorane u svoje prostore da bi stvorili vrijednost za svoje goste i kako bi goste restorana upoznali s hotelom. Izmještanje djelatnosti vezanih uz hranu i piće omogućuje hotelu da se koncentrira na smještaj dok stručnjacima za hranu i piće prepuštaju bavljenje tim područjem u okrilju hotela. Na papiru ovo izgleda odlično, a i u stvarnom životu često dobro funkcionira. Međutim, izmještanje nije jednostavno kao sto možda izgleda. Rad kavane važan je poslovnim klijentima. Zapravo u fokusnim su nam grupama poslovni ljudi rekli da je ključni čimbenik u odabiru hotela često činjenica ima li hotel kavanu pogodnu za poslovne sastanke. Problem za neke hotele koji su unajmili neke djelatnosti od elitnijih tvrtki jest da menadžeri boljih restorana često nisu zainteresirani za rad kavana i usluga posluživanja u sobu pa ove djelatnosti iz tog razloga često trpe. Drugi je problem što unajmljivanje restoranskih usluga ograničava korištenje hotelskog prostora putem ugovora o najmu. To se može javiti kao problem kada hotel odluči preurediti i promijeniti izgled zajedničkih prostorija. Kada se gost hotela na recepciji požali na lošu restoransku uslugu, odgovor da hotel ne upravlja restoranom nije prihvatljiv. Stoga je potrebno da se programi obnavljanja usluga dogovore između restorana i hotela. Kao i bilo koji drugi dobavljač, dobavljači hrane i pića za hotel trebaju biti pomno odabrani.</a:t>
            </a:r>
          </a:p>
        </p:txBody>
      </p:sp>
      <p:sp>
        <p:nvSpPr>
          <p:cNvPr id="4" name="Slide Number Placeholder 3"/>
          <p:cNvSpPr>
            <a:spLocks noGrp="1"/>
          </p:cNvSpPr>
          <p:nvPr>
            <p:ph type="sldNum" sz="quarter" idx="10"/>
          </p:nvPr>
        </p:nvSpPr>
        <p:spPr/>
        <p:txBody>
          <a:bodyPr/>
          <a:lstStyle/>
          <a:p>
            <a:pPr>
              <a:defRPr/>
            </a:pPr>
            <a:fld id="{51EE213A-F1B2-4EB6-B1B3-C65A16570ABD}" type="slidenum">
              <a:rPr lang="hr-HR" smtClean="0"/>
              <a:pPr>
                <a:defRPr/>
              </a:pPr>
              <a:t>6</a:t>
            </a:fld>
            <a:endParaRPr lang="hr-H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za objašnjenja </a:t>
            </a:r>
            <a:r>
              <a:rPr lang="hr-HR" dirty="0" err="1" smtClean="0"/>
              <a:t>babyboomera</a:t>
            </a:r>
            <a:r>
              <a:rPr lang="hr-HR" dirty="0" smtClean="0"/>
              <a:t>, generacije</a:t>
            </a:r>
            <a:r>
              <a:rPr lang="hr-HR" baseline="0" dirty="0" smtClean="0"/>
              <a:t> x i y pogledaj </a:t>
            </a:r>
            <a:r>
              <a:rPr lang="hr-HR" baseline="0" dirty="0" err="1" smtClean="0"/>
              <a:t>Kotler</a:t>
            </a:r>
            <a:r>
              <a:rPr lang="hr-HR" baseline="0" dirty="0" smtClean="0"/>
              <a:t>: Marketing u turizmu i ugostiteljstvu – str 121</a:t>
            </a:r>
            <a:endParaRPr lang="hr-HR" dirty="0"/>
          </a:p>
        </p:txBody>
      </p:sp>
      <p:sp>
        <p:nvSpPr>
          <p:cNvPr id="4" name="Slide Number Placeholder 3"/>
          <p:cNvSpPr>
            <a:spLocks noGrp="1"/>
          </p:cNvSpPr>
          <p:nvPr>
            <p:ph type="sldNum" sz="quarter" idx="10"/>
          </p:nvPr>
        </p:nvSpPr>
        <p:spPr/>
        <p:txBody>
          <a:bodyPr/>
          <a:lstStyle/>
          <a:p>
            <a:pPr>
              <a:defRPr/>
            </a:pPr>
            <a:fld id="{51EE213A-F1B2-4EB6-B1B3-C65A16570ABD}" type="slidenum">
              <a:rPr lang="hr-HR" smtClean="0"/>
              <a:pPr>
                <a:defRPr/>
              </a:pPr>
              <a:t>11</a:t>
            </a:fld>
            <a:endParaRPr lang="hr-HR" dirty="0"/>
          </a:p>
        </p:txBody>
      </p:sp>
    </p:spTree>
    <p:extLst>
      <p:ext uri="{BB962C8B-B14F-4D97-AF65-F5344CB8AC3E}">
        <p14:creationId xmlns:p14="http://schemas.microsoft.com/office/powerpoint/2010/main" val="2258641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0B6CC-DF53-4B3F-A43C-5B2C8B835909}" type="slidenum">
              <a:rPr lang="en-US"/>
              <a:pPr/>
              <a:t>26</a:t>
            </a:fld>
            <a:endParaRPr lang="en-US"/>
          </a:p>
        </p:txBody>
      </p:sp>
      <p:sp>
        <p:nvSpPr>
          <p:cNvPr id="501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sr-Latn-C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0B6CC-DF53-4B3F-A43C-5B2C8B835909}" type="slidenum">
              <a:rPr lang="en-US"/>
              <a:pPr/>
              <a:t>27</a:t>
            </a:fld>
            <a:endParaRPr lang="en-US"/>
          </a:p>
        </p:txBody>
      </p:sp>
      <p:sp>
        <p:nvSpPr>
          <p:cNvPr id="501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sr-Latn-C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0B6CC-DF53-4B3F-A43C-5B2C8B835909}" type="slidenum">
              <a:rPr lang="en-US"/>
              <a:pPr/>
              <a:t>28</a:t>
            </a:fld>
            <a:endParaRPr lang="en-US"/>
          </a:p>
        </p:txBody>
      </p:sp>
      <p:sp>
        <p:nvSpPr>
          <p:cNvPr id="501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sr-Latn-C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0B6CC-DF53-4B3F-A43C-5B2C8B835909}" type="slidenum">
              <a:rPr lang="en-US"/>
              <a:pPr/>
              <a:t>29</a:t>
            </a:fld>
            <a:endParaRPr lang="en-US"/>
          </a:p>
        </p:txBody>
      </p:sp>
      <p:sp>
        <p:nvSpPr>
          <p:cNvPr id="501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sr-Latn-C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0B6CC-DF53-4B3F-A43C-5B2C8B835909}" type="slidenum">
              <a:rPr lang="en-US"/>
              <a:pPr/>
              <a:t>30</a:t>
            </a:fld>
            <a:endParaRPr lang="en-US"/>
          </a:p>
        </p:txBody>
      </p:sp>
      <p:sp>
        <p:nvSpPr>
          <p:cNvPr id="501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sr-Latn-C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a:prstGeom prst="rect">
            <a:avLst/>
          </a:prstGeom>
        </p:spPr>
        <p:txBody>
          <a:bodyPr lIns="45720" tIns="0" rIns="45720" bIns="0" anchor="b">
            <a:normAutofit/>
            <a:scene3d>
              <a:camera prst="orthographicFront"/>
              <a:lightRig rig="soft" dir="t">
                <a:rot lat="0" lon="0" rev="17220000"/>
              </a:lightRig>
            </a:scene3d>
            <a:sp3d prstMaterial="softEdge"/>
          </a:bodyPr>
          <a:lstStyle>
            <a:lvl1pPr>
              <a:defRPr sz="5400" b="1" cap="all" baseline="0">
                <a:ln w="6350">
                  <a:noFill/>
                </a:ln>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smtClean="0"/>
              <a:t>Click to edit Master title style</a:t>
            </a:r>
            <a:endParaRPr lang="en-US" dirty="0"/>
          </a:p>
        </p:txBody>
      </p:sp>
      <p:sp>
        <p:nvSpPr>
          <p:cNvPr id="9" name="Subtitle 8"/>
          <p:cNvSpPr>
            <a:spLocks noGrp="1"/>
          </p:cNvSpPr>
          <p:nvPr>
            <p:ph type="subTitle" idx="1"/>
          </p:nvPr>
        </p:nvSpPr>
        <p:spPr>
          <a:xfrm>
            <a:off x="1371600" y="3331698"/>
            <a:ext cx="6400800" cy="1752600"/>
          </a:xfrm>
          <a:prstGeom prst="rect">
            <a:avLst/>
          </a:prstGeom>
        </p:spPr>
        <p:txBody>
          <a:bodyPr/>
          <a:lstStyle>
            <a:lvl1pPr marL="0" indent="0" algn="ctr">
              <a:buNone/>
              <a:defRPr>
                <a:solidFill>
                  <a:schemeClr val="tx1"/>
                </a:solidFill>
                <a:latin typeface="Calibri" pitchFamily="34" charset="0"/>
                <a:cs typeface="Calibri"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2844" y="857232"/>
            <a:ext cx="4354544" cy="750887"/>
          </a:xfrm>
          <a:prstGeom prst="rect">
            <a:avLst/>
          </a:prstGeom>
        </p:spPr>
        <p:txBody>
          <a:bodyPr anchor="ctr"/>
          <a:lstStyle>
            <a:lvl1pPr marL="0" indent="0">
              <a:buNone/>
              <a:defRPr sz="2800" b="1" cap="all" baseline="0">
                <a:solidFill>
                  <a:schemeClr val="tx1"/>
                </a:solidFill>
                <a:effectLst/>
                <a:latin typeface="Calibri" pitchFamily="34" charset="0"/>
                <a:cs typeface="Calibri" pitchFamily="34" charset="0"/>
              </a:defRPr>
            </a:lvl1pPr>
            <a:lvl2pPr>
              <a:buNone/>
              <a:defRPr sz="2000" b="1"/>
            </a:lvl2pPr>
            <a:lvl3pPr>
              <a:buNone/>
              <a:defRPr sz="1800" b="1"/>
            </a:lvl3pPr>
            <a:lvl4pPr>
              <a:buNone/>
              <a:defRPr sz="1600" b="1"/>
            </a:lvl4pPr>
            <a:lvl5pPr>
              <a:buNone/>
              <a:defRPr sz="1600" b="1"/>
            </a:lvl5pPr>
          </a:lstStyle>
          <a:p>
            <a:pPr lvl="0"/>
            <a:r>
              <a:rPr lang="en-US" dirty="0" smtClean="0"/>
              <a:t>Click to edit Master text styles</a:t>
            </a:r>
          </a:p>
        </p:txBody>
      </p:sp>
      <p:sp>
        <p:nvSpPr>
          <p:cNvPr id="4" name="Text Placeholder 3"/>
          <p:cNvSpPr>
            <a:spLocks noGrp="1"/>
          </p:cNvSpPr>
          <p:nvPr>
            <p:ph type="body" sz="half" idx="3"/>
          </p:nvPr>
        </p:nvSpPr>
        <p:spPr>
          <a:xfrm>
            <a:off x="4645025" y="857232"/>
            <a:ext cx="4284693" cy="750887"/>
          </a:xfrm>
          <a:prstGeom prst="rect">
            <a:avLst/>
          </a:prstGeom>
        </p:spPr>
        <p:txBody>
          <a:bodyPr anchor="ctr"/>
          <a:lstStyle>
            <a:lvl1pPr marL="0" indent="0">
              <a:buNone/>
              <a:defRPr sz="2800" b="1" cap="all" baseline="0">
                <a:solidFill>
                  <a:schemeClr val="tx1"/>
                </a:solidFill>
                <a:effectLst/>
                <a:latin typeface="Calibri" pitchFamily="34" charset="0"/>
                <a:cs typeface="Calibri" pitchFamily="34" charset="0"/>
              </a:defRPr>
            </a:lvl1pPr>
            <a:lvl2pPr>
              <a:buNone/>
              <a:defRPr sz="2000" b="1"/>
            </a:lvl2pPr>
            <a:lvl3pPr>
              <a:buNone/>
              <a:defRPr sz="1800" b="1"/>
            </a:lvl3pPr>
            <a:lvl4pPr>
              <a:buNone/>
              <a:defRPr sz="1600" b="1"/>
            </a:lvl4pPr>
            <a:lvl5pPr>
              <a:buNone/>
              <a:defRPr sz="1600" b="1"/>
            </a:lvl5pPr>
          </a:lstStyle>
          <a:p>
            <a:pPr lvl="0"/>
            <a:r>
              <a:rPr lang="en-US" dirty="0" smtClean="0"/>
              <a:t>Click to edit Master text styles</a:t>
            </a:r>
          </a:p>
        </p:txBody>
      </p:sp>
      <p:sp>
        <p:nvSpPr>
          <p:cNvPr id="5" name="Content Placeholder 4"/>
          <p:cNvSpPr>
            <a:spLocks noGrp="1"/>
          </p:cNvSpPr>
          <p:nvPr>
            <p:ph sz="quarter" idx="2"/>
          </p:nvPr>
        </p:nvSpPr>
        <p:spPr>
          <a:xfrm>
            <a:off x="142844" y="1684320"/>
            <a:ext cx="4354544" cy="4959390"/>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4645025" y="1684320"/>
            <a:ext cx="4284693" cy="4959390"/>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642918"/>
            <a:ext cx="8229600" cy="5857916"/>
          </a:xfrm>
          <a:prstGeom prst="rect">
            <a:avLst/>
          </a:prstGeom>
        </p:spPr>
        <p:txBody>
          <a:bodyPr vert="eaVert"/>
          <a:lstStyle>
            <a:lvl1pPr>
              <a:buFont typeface="Calibri" pitchFamily="34" charset="0"/>
              <a:buChar char="—"/>
              <a:defRPr>
                <a:latin typeface="Calibri" pitchFamily="34" charset="0"/>
                <a:cs typeface="Calibri" pitchFamily="34" charset="0"/>
              </a:defRPr>
            </a:lvl1pPr>
            <a:lvl2pPr indent="-360000">
              <a:buFont typeface="Calibri" pitchFamily="34" charset="0"/>
              <a:buChar char="—"/>
              <a:defRPr>
                <a:latin typeface="Calibri" pitchFamily="34" charset="0"/>
                <a:cs typeface="Calibri" pitchFamily="34" charset="0"/>
              </a:defRPr>
            </a:lvl2pPr>
            <a:lvl3pPr indent="-360000">
              <a:buFont typeface="Calibri" pitchFamily="34" charset="0"/>
              <a:buChar char="—"/>
              <a:defRPr>
                <a:latin typeface="Calibri" pitchFamily="34" charset="0"/>
                <a:cs typeface="Calibri" pitchFamily="34" charset="0"/>
              </a:defRPr>
            </a:lvl3pPr>
            <a:lvl4pPr indent="-360000">
              <a:buFont typeface="Calibri" pitchFamily="34" charset="0"/>
              <a:buChar char="—"/>
              <a:defRPr>
                <a:latin typeface="Calibri" pitchFamily="34" charset="0"/>
                <a:cs typeface="Calibri" pitchFamily="34" charset="0"/>
              </a:defRPr>
            </a:lvl4pPr>
            <a:lvl5pPr indent="-360000">
              <a:buFont typeface="Calibri" pitchFamily="34" charset="0"/>
              <a:buChar cha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5794"/>
            <a:ext cx="9144000" cy="5929354"/>
          </a:xfrm>
          <a:prstGeom prst="rect">
            <a:avLst/>
          </a:prstGeom>
        </p:spPr>
        <p:txBody>
          <a:bodyPr/>
          <a:lstStyle>
            <a:lvl1pPr>
              <a:buFont typeface="Calibri" pitchFamily="34" charset="0"/>
              <a:buChar char="—"/>
              <a:defRPr>
                <a:latin typeface="Calibri" pitchFamily="34" charset="0"/>
                <a:cs typeface="Calibri" pitchFamily="34" charset="0"/>
              </a:defRPr>
            </a:lvl1pPr>
            <a:lvl2pPr>
              <a:buFont typeface="Calibri" pitchFamily="34" charset="0"/>
              <a:buChar char="—"/>
              <a:defRPr>
                <a:latin typeface="Calibri" pitchFamily="34" charset="0"/>
                <a:cs typeface="Calibri" pitchFamily="34" charset="0"/>
              </a:defRPr>
            </a:lvl2pPr>
            <a:lvl3pPr>
              <a:buFont typeface="Calibri" pitchFamily="34" charset="0"/>
              <a:buChar char="—"/>
              <a:defRPr>
                <a:latin typeface="Calibri" pitchFamily="34" charset="0"/>
                <a:cs typeface="Calibri" pitchFamily="34" charset="0"/>
              </a:defRPr>
            </a:lvl3pPr>
            <a:lvl4pPr>
              <a:buFont typeface="Calibri" pitchFamily="34" charset="0"/>
              <a:buChar char="—"/>
              <a:defRPr>
                <a:latin typeface="Calibri" pitchFamily="34" charset="0"/>
                <a:cs typeface="Calibri" pitchFamily="34" charset="0"/>
              </a:defRPr>
            </a:lvl4pPr>
            <a:lvl5pPr>
              <a:buFont typeface="Calibri" pitchFamily="34" charset="0"/>
              <a:buChar cha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cxnSp>
        <p:nvCxnSpPr>
          <p:cNvPr id="10" name="Straight Connector 9"/>
          <p:cNvCxnSpPr/>
          <p:nvPr/>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p:cNvCxnSpPr/>
          <p:nvPr/>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4"/>
          <p:cNvSpPr>
            <a:spLocks noGrp="1"/>
          </p:cNvSpPr>
          <p:nvPr>
            <p:ph sz="quarter" idx="2"/>
          </p:nvPr>
        </p:nvSpPr>
        <p:spPr>
          <a:xfrm>
            <a:off x="142844" y="857232"/>
            <a:ext cx="4354544" cy="5786478"/>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4"/>
          </p:nvPr>
        </p:nvSpPr>
        <p:spPr>
          <a:xfrm>
            <a:off x="4645025" y="857232"/>
            <a:ext cx="4284693" cy="5786478"/>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6" name="Straight Connector 5"/>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2844" y="857232"/>
            <a:ext cx="4354544" cy="750887"/>
          </a:xfrm>
          <a:prstGeom prst="rect">
            <a:avLst/>
          </a:prstGeom>
        </p:spPr>
        <p:txBody>
          <a:bodyPr anchor="ctr"/>
          <a:lstStyle>
            <a:lvl1pPr marL="0" indent="0">
              <a:buNone/>
              <a:defRPr sz="2800" b="1" cap="all" baseline="0">
                <a:solidFill>
                  <a:schemeClr val="tx1"/>
                </a:solidFill>
                <a:effectLst/>
                <a:latin typeface="Calibri" pitchFamily="34" charset="0"/>
                <a:cs typeface="Calibri" pitchFamily="34" charset="0"/>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857232"/>
            <a:ext cx="4284693" cy="750887"/>
          </a:xfrm>
          <a:prstGeom prst="rect">
            <a:avLst/>
          </a:prstGeom>
        </p:spPr>
        <p:txBody>
          <a:bodyPr anchor="ctr"/>
          <a:lstStyle>
            <a:lvl1pPr marL="0" indent="0">
              <a:buNone/>
              <a:defRPr sz="2800" b="1" cap="all" baseline="0">
                <a:solidFill>
                  <a:schemeClr val="tx1"/>
                </a:solidFill>
                <a:effectLst/>
                <a:latin typeface="Calibri" pitchFamily="34" charset="0"/>
                <a:cs typeface="Calibri" pitchFamily="34" charset="0"/>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142844" y="1684320"/>
            <a:ext cx="4354544" cy="4959390"/>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1684320"/>
            <a:ext cx="4284693" cy="4959390"/>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p:cNvCxnSpPr/>
          <p:nvPr/>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hasCustomPrompt="1"/>
          </p:nvPr>
        </p:nvSpPr>
        <p:spPr>
          <a:xfrm>
            <a:off x="428596" y="71414"/>
            <a:ext cx="8572560"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714356"/>
            <a:ext cx="8229600" cy="5786478"/>
          </a:xfrm>
          <a:prstGeom prst="rect">
            <a:avLst/>
          </a:prstGeom>
        </p:spPr>
        <p:txBody>
          <a:bodyPr vert="eaVert"/>
          <a:lstStyle>
            <a:lvl1pPr>
              <a:buFont typeface="Calibri" pitchFamily="34" charset="0"/>
              <a:buChar char="—"/>
              <a:defRPr>
                <a:latin typeface="Calibri" pitchFamily="34" charset="0"/>
                <a:cs typeface="Calibri" pitchFamily="34" charset="0"/>
              </a:defRPr>
            </a:lvl1pPr>
            <a:lvl2pPr indent="-360000">
              <a:buFont typeface="Calibri" pitchFamily="34" charset="0"/>
              <a:buChar char="—"/>
              <a:defRPr>
                <a:latin typeface="Calibri" pitchFamily="34" charset="0"/>
                <a:cs typeface="Calibri" pitchFamily="34" charset="0"/>
              </a:defRPr>
            </a:lvl2pPr>
            <a:lvl3pPr indent="-360000">
              <a:buFont typeface="Calibri" pitchFamily="34" charset="0"/>
              <a:buChar char="—"/>
              <a:defRPr>
                <a:latin typeface="Calibri" pitchFamily="34" charset="0"/>
                <a:cs typeface="Calibri" pitchFamily="34" charset="0"/>
              </a:defRPr>
            </a:lvl3pPr>
            <a:lvl4pPr indent="-360000">
              <a:buFont typeface="Calibri" pitchFamily="34" charset="0"/>
              <a:buChar char="—"/>
              <a:defRPr>
                <a:latin typeface="Calibri" pitchFamily="34" charset="0"/>
                <a:cs typeface="Calibri" pitchFamily="34" charset="0"/>
              </a:defRPr>
            </a:lvl4pPr>
            <a:lvl5pPr indent="-360000">
              <a:buFont typeface="Calibri" pitchFamily="34" charset="0"/>
              <a:buChar cha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5794"/>
            <a:ext cx="9144000" cy="5929354"/>
          </a:xfrm>
          <a:prstGeom prst="rect">
            <a:avLst/>
          </a:prstGeom>
        </p:spPr>
        <p:txBody>
          <a:bodyPr/>
          <a:lstStyle>
            <a:lvl1pPr>
              <a:buFont typeface="Calibri" pitchFamily="34" charset="0"/>
              <a:buChar char="—"/>
              <a:defRPr>
                <a:latin typeface="Calibri" pitchFamily="34" charset="0"/>
                <a:cs typeface="Calibri" pitchFamily="34" charset="0"/>
              </a:defRPr>
            </a:lvl1pPr>
            <a:lvl2pPr>
              <a:buFont typeface="Calibri" pitchFamily="34" charset="0"/>
              <a:buChar char="—"/>
              <a:defRPr>
                <a:latin typeface="Calibri" pitchFamily="34" charset="0"/>
                <a:cs typeface="Calibri" pitchFamily="34" charset="0"/>
              </a:defRPr>
            </a:lvl2pPr>
            <a:lvl3pPr>
              <a:buFont typeface="Calibri" pitchFamily="34" charset="0"/>
              <a:buChar char="—"/>
              <a:defRPr>
                <a:latin typeface="Calibri" pitchFamily="34" charset="0"/>
                <a:cs typeface="Calibri" pitchFamily="34" charset="0"/>
              </a:defRPr>
            </a:lvl3pPr>
            <a:lvl4pPr>
              <a:buFont typeface="Calibri" pitchFamily="34" charset="0"/>
              <a:buChar char="—"/>
              <a:defRPr>
                <a:latin typeface="Calibri" pitchFamily="34" charset="0"/>
                <a:cs typeface="Calibri" pitchFamily="34" charset="0"/>
              </a:defRPr>
            </a:lvl4pPr>
            <a:lvl5pPr>
              <a:buFont typeface="Calibri" pitchFamily="34" charset="0"/>
              <a:buChar cha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0" name="Straight Connector 9"/>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cxnSp>
        <p:nvCxnSpPr>
          <p:cNvPr id="9" name="Straight Connector 8"/>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4"/>
          <p:cNvSpPr>
            <a:spLocks noGrp="1"/>
          </p:cNvSpPr>
          <p:nvPr>
            <p:ph sz="quarter" idx="2"/>
          </p:nvPr>
        </p:nvSpPr>
        <p:spPr>
          <a:xfrm>
            <a:off x="142844" y="857232"/>
            <a:ext cx="4354544" cy="5786478"/>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5"/>
          <p:cNvSpPr>
            <a:spLocks noGrp="1"/>
          </p:cNvSpPr>
          <p:nvPr>
            <p:ph sz="quarter" idx="4"/>
          </p:nvPr>
        </p:nvSpPr>
        <p:spPr>
          <a:xfrm>
            <a:off x="4645025" y="857232"/>
            <a:ext cx="4284693" cy="5786478"/>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688" r:id="rId8"/>
    <p:sldLayoutId id="2147483690" r:id="rId9"/>
    <p:sldLayoutId id="2147483691" r:id="rId10"/>
    <p:sldLayoutId id="2147483696" r:id="rId11"/>
  </p:sldLayoutIdLst>
  <p:txStyles>
    <p:titleStyle>
      <a:lvl1pPr algn="l" rtl="0" eaLnBrk="1" fontAlgn="base" hangingPunct="1">
        <a:spcBef>
          <a:spcPct val="0"/>
        </a:spcBef>
        <a:spcAft>
          <a:spcPct val="0"/>
        </a:spcAft>
        <a:defRPr sz="3600" b="1" kern="1200">
          <a:ln w="6350">
            <a:noFill/>
          </a:ln>
          <a:solidFill>
            <a:schemeClr val="tx1"/>
          </a:solidFill>
          <a:effectLst>
            <a:outerShdw blurRad="114300" dist="101600" dir="2700000" algn="tl" rotWithShape="0">
              <a:srgbClr val="000000">
                <a:alpha val="40000"/>
              </a:srgbClr>
            </a:outerShdw>
          </a:effectLst>
          <a:latin typeface="Trebuchet MS" pitchFamily="34" charset="0"/>
          <a:ea typeface="+mj-ea"/>
          <a:cs typeface="+mj-cs"/>
        </a:defRPr>
      </a:lvl1pPr>
      <a:lvl2pPr algn="l" rtl="0" eaLnBrk="1" fontAlgn="base" hangingPunct="1">
        <a:spcBef>
          <a:spcPct val="0"/>
        </a:spcBef>
        <a:spcAft>
          <a:spcPct val="0"/>
        </a:spcAft>
        <a:defRPr sz="3600" b="1">
          <a:solidFill>
            <a:schemeClr val="tx1"/>
          </a:solidFill>
          <a:latin typeface="Trebuchet MS" pitchFamily="34" charset="0"/>
        </a:defRPr>
      </a:lvl2pPr>
      <a:lvl3pPr algn="l" rtl="0" eaLnBrk="1" fontAlgn="base" hangingPunct="1">
        <a:spcBef>
          <a:spcPct val="0"/>
        </a:spcBef>
        <a:spcAft>
          <a:spcPct val="0"/>
        </a:spcAft>
        <a:defRPr sz="3600" b="1">
          <a:solidFill>
            <a:schemeClr val="tx1"/>
          </a:solidFill>
          <a:latin typeface="Trebuchet MS" pitchFamily="34" charset="0"/>
        </a:defRPr>
      </a:lvl3pPr>
      <a:lvl4pPr algn="l" rtl="0" eaLnBrk="1" fontAlgn="base" hangingPunct="1">
        <a:spcBef>
          <a:spcPct val="0"/>
        </a:spcBef>
        <a:spcAft>
          <a:spcPct val="0"/>
        </a:spcAft>
        <a:defRPr sz="3600" b="1">
          <a:solidFill>
            <a:schemeClr val="tx1"/>
          </a:solidFill>
          <a:latin typeface="Trebuchet MS" pitchFamily="34" charset="0"/>
        </a:defRPr>
      </a:lvl4pPr>
      <a:lvl5pPr algn="l" rtl="0" eaLnBrk="1" fontAlgn="base" hangingPunct="1">
        <a:spcBef>
          <a:spcPct val="0"/>
        </a:spcBef>
        <a:spcAft>
          <a:spcPct val="0"/>
        </a:spcAft>
        <a:defRPr sz="3600" b="1">
          <a:solidFill>
            <a:schemeClr val="tx1"/>
          </a:solidFill>
          <a:latin typeface="Trebuchet MS" pitchFamily="34" charset="0"/>
        </a:defRPr>
      </a:lvl5pPr>
      <a:lvl6pPr marL="457200" algn="l" rtl="0" eaLnBrk="1" fontAlgn="base" hangingPunct="1">
        <a:spcBef>
          <a:spcPct val="0"/>
        </a:spcBef>
        <a:spcAft>
          <a:spcPct val="0"/>
        </a:spcAft>
        <a:defRPr sz="3600" b="1">
          <a:solidFill>
            <a:schemeClr val="tx1"/>
          </a:solidFill>
          <a:latin typeface="Trebuchet MS" pitchFamily="34" charset="0"/>
        </a:defRPr>
      </a:lvl6pPr>
      <a:lvl7pPr marL="914400" algn="l" rtl="0" eaLnBrk="1" fontAlgn="base" hangingPunct="1">
        <a:spcBef>
          <a:spcPct val="0"/>
        </a:spcBef>
        <a:spcAft>
          <a:spcPct val="0"/>
        </a:spcAft>
        <a:defRPr sz="3600" b="1">
          <a:solidFill>
            <a:schemeClr val="tx1"/>
          </a:solidFill>
          <a:latin typeface="Trebuchet MS" pitchFamily="34" charset="0"/>
        </a:defRPr>
      </a:lvl7pPr>
      <a:lvl8pPr marL="1371600" algn="l" rtl="0" eaLnBrk="1" fontAlgn="base" hangingPunct="1">
        <a:spcBef>
          <a:spcPct val="0"/>
        </a:spcBef>
        <a:spcAft>
          <a:spcPct val="0"/>
        </a:spcAft>
        <a:defRPr sz="3600" b="1">
          <a:solidFill>
            <a:schemeClr val="tx1"/>
          </a:solidFill>
          <a:latin typeface="Trebuchet MS" pitchFamily="34" charset="0"/>
        </a:defRPr>
      </a:lvl8pPr>
      <a:lvl9pPr marL="1828800" algn="l" rtl="0" eaLnBrk="1" fontAlgn="base" hangingPunct="1">
        <a:spcBef>
          <a:spcPct val="0"/>
        </a:spcBef>
        <a:spcAft>
          <a:spcPct val="0"/>
        </a:spcAft>
        <a:defRPr sz="3600" b="1">
          <a:solidFill>
            <a:schemeClr val="tx1"/>
          </a:solidFill>
          <a:latin typeface="Trebuchet MS" pitchFamily="34" charset="0"/>
        </a:defRPr>
      </a:lvl9pPr>
    </p:titleStyle>
    <p:bodyStyle>
      <a:lvl1pPr marL="547688" indent="-411163" algn="l" rtl="0" eaLnBrk="1" fontAlgn="base" hangingPunct="1">
        <a:spcBef>
          <a:spcPct val="20000"/>
        </a:spcBef>
        <a:spcAft>
          <a:spcPct val="0"/>
        </a:spcAft>
        <a:buClr>
          <a:srgbClr val="F9F9F9"/>
        </a:buClr>
        <a:buSzPct val="65000"/>
        <a:buFont typeface="Wingdings 2" pitchFamily="18" charset="2"/>
        <a:buChar char=""/>
        <a:defRPr sz="2800" kern="1200">
          <a:solidFill>
            <a:schemeClr val="tx1"/>
          </a:solidFill>
          <a:latin typeface="Arial" pitchFamily="34" charset="0"/>
          <a:ea typeface="+mn-ea"/>
          <a:cs typeface="Arial" pitchFamily="34" charset="0"/>
        </a:defRPr>
      </a:lvl1pPr>
      <a:lvl2pPr marL="868363" indent="-282575" algn="l" rtl="0" eaLnBrk="1" fontAlgn="base" hangingPunct="1">
        <a:spcBef>
          <a:spcPct val="20000"/>
        </a:spcBef>
        <a:spcAft>
          <a:spcPct val="0"/>
        </a:spcAft>
        <a:buClr>
          <a:schemeClr val="tx1"/>
        </a:buClr>
        <a:buSzPct val="80000"/>
        <a:buFont typeface="Wingdings 2" pitchFamily="18" charset="2"/>
        <a:buChar char=""/>
        <a:defRPr sz="2400" kern="1200">
          <a:solidFill>
            <a:schemeClr val="tx1"/>
          </a:solidFill>
          <a:latin typeface="Arial" pitchFamily="34" charset="0"/>
          <a:ea typeface="+mn-ea"/>
          <a:cs typeface="Arial" pitchFamily="34" charset="0"/>
        </a:defRPr>
      </a:lvl2pPr>
      <a:lvl3pPr marL="1133475" indent="-228600" algn="l" rtl="0" eaLnBrk="1" fontAlgn="base" hangingPunct="1">
        <a:spcBef>
          <a:spcPct val="20000"/>
        </a:spcBef>
        <a:spcAft>
          <a:spcPct val="0"/>
        </a:spcAft>
        <a:buClr>
          <a:schemeClr val="tx1"/>
        </a:buClr>
        <a:buSzPct val="95000"/>
        <a:buFont typeface="Wingdings" pitchFamily="2" charset="2"/>
        <a:buChar char=""/>
        <a:defRPr sz="2200" kern="1200">
          <a:solidFill>
            <a:schemeClr val="tx1"/>
          </a:solidFill>
          <a:latin typeface="Arial" pitchFamily="34" charset="0"/>
          <a:ea typeface="+mn-ea"/>
          <a:cs typeface="Arial" pitchFamily="34" charset="0"/>
        </a:defRPr>
      </a:lvl3pPr>
      <a:lvl4pPr marL="1352550" indent="-182563" algn="l" rtl="0" eaLnBrk="1" fontAlgn="base" hangingPunct="1">
        <a:spcBef>
          <a:spcPct val="20000"/>
        </a:spcBef>
        <a:spcAft>
          <a:spcPct val="0"/>
        </a:spcAft>
        <a:buClr>
          <a:schemeClr val="tx1"/>
        </a:buClr>
        <a:buSzPct val="100000"/>
        <a:buFont typeface="Wingdings 3" pitchFamily="18" charset="2"/>
        <a:buChar char=""/>
        <a:defRPr sz="2000" kern="1200">
          <a:solidFill>
            <a:schemeClr val="tx1"/>
          </a:solidFill>
          <a:latin typeface="Arial" pitchFamily="34" charset="0"/>
          <a:ea typeface="+mn-ea"/>
          <a:cs typeface="Arial" pitchFamily="34" charset="0"/>
        </a:defRPr>
      </a:lvl4pPr>
      <a:lvl5pPr marL="1544638" indent="-182563" algn="l" rtl="0" eaLnBrk="1" fontAlgn="base" hangingPunct="1">
        <a:spcBef>
          <a:spcPct val="20000"/>
        </a:spcBef>
        <a:spcAft>
          <a:spcPct val="0"/>
        </a:spcAft>
        <a:buClr>
          <a:schemeClr val="tx1"/>
        </a:buClr>
        <a:buFont typeface="Wingdings 2" pitchFamily="18" charset="2"/>
        <a:buChar char=""/>
        <a:defRPr sz="2000" kern="1200">
          <a:solidFill>
            <a:schemeClr val="tx1"/>
          </a:solidFill>
          <a:latin typeface="Arial" pitchFamily="34" charset="0"/>
          <a:ea typeface="+mn-ea"/>
          <a:cs typeface="Arial" pitchFamily="34" charset="0"/>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4.gif"/><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jpeg"/><Relationship Id="rId4" Type="http://schemas.openxmlformats.org/officeDocument/2006/relationships/image" Target="../media/image10.jpeg"/><Relationship Id="rId9"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jpeg"/><Relationship Id="rId7" Type="http://schemas.openxmlformats.org/officeDocument/2006/relationships/image" Target="../media/image27.jpe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eg"/><Relationship Id="rId10" Type="http://schemas.openxmlformats.org/officeDocument/2006/relationships/image" Target="../media/image30.png"/><Relationship Id="rId4" Type="http://schemas.openxmlformats.org/officeDocument/2006/relationships/image" Target="../media/image14.gif"/><Relationship Id="rId9" Type="http://schemas.openxmlformats.org/officeDocument/2006/relationships/image" Target="../media/image29.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44" y="5741275"/>
            <a:ext cx="8929718" cy="830997"/>
          </a:xfrm>
          <a:prstGeom prst="rect">
            <a:avLst/>
          </a:prstGeom>
        </p:spPr>
        <p:txBody>
          <a:bodyPr wrap="square">
            <a:spAutoFit/>
          </a:bodyPr>
          <a:lstStyle/>
          <a:p>
            <a:pPr lvl="0" fontAlgn="auto">
              <a:spcBef>
                <a:spcPts val="1800"/>
              </a:spcBef>
              <a:spcAft>
                <a:spcPts val="0"/>
              </a:spcAft>
              <a:defRPr/>
            </a:pPr>
            <a:r>
              <a:rPr lang="hr-HR" sz="4800" dirty="0" smtClean="0">
                <a:ln w="3175">
                  <a:solidFill>
                    <a:prstClr val="black"/>
                  </a:solidFill>
                </a:ln>
                <a:solidFill>
                  <a:srgbClr val="FFC000"/>
                </a:solidFill>
                <a:effectLst>
                  <a:outerShdw blurRad="25400" algn="tl" rotWithShape="0">
                    <a:srgbClr val="000000">
                      <a:alpha val="43000"/>
                    </a:srgbClr>
                  </a:outerShdw>
                </a:effectLst>
                <a:latin typeface="Arial" pitchFamily="34" charset="0"/>
                <a:cs typeface="Arial" pitchFamily="34" charset="0"/>
              </a:rPr>
              <a:t>ponavljanje</a:t>
            </a:r>
            <a:endParaRPr lang="hr-HR" sz="4400" dirty="0" smtClean="0">
              <a:ln w="3175">
                <a:solidFill>
                  <a:prstClr val="black"/>
                </a:solidFill>
              </a:ln>
              <a:solidFill>
                <a:srgbClr val="FFC000"/>
              </a:solidFill>
              <a:effectLst>
                <a:outerShdw blurRad="25400" algn="tl" rotWithShape="0">
                  <a:srgbClr val="000000">
                    <a:alpha val="43000"/>
                  </a:srgbClr>
                </a:outerShdw>
              </a:effectLst>
              <a:latin typeface="Arial" pitchFamily="34" charset="0"/>
              <a:cs typeface="Arial" pitchFamily="34" charset="0"/>
            </a:endParaRPr>
          </a:p>
        </p:txBody>
      </p:sp>
      <p:sp>
        <p:nvSpPr>
          <p:cNvPr id="6" name="Rectangle 5"/>
          <p:cNvSpPr/>
          <p:nvPr/>
        </p:nvSpPr>
        <p:spPr>
          <a:xfrm>
            <a:off x="0" y="1844824"/>
            <a:ext cx="9144000" cy="2123658"/>
          </a:xfrm>
          <a:prstGeom prst="rect">
            <a:avLst/>
          </a:prstGeom>
        </p:spPr>
        <p:txBody>
          <a:bodyPr wrap="square">
            <a:spAutoFit/>
          </a:bodyPr>
          <a:lstStyle/>
          <a:p>
            <a:pPr lvl="0" algn="ctr" fontAlgn="auto">
              <a:spcBef>
                <a:spcPts val="0"/>
              </a:spcBef>
              <a:spcAft>
                <a:spcPts val="0"/>
              </a:spcAft>
              <a:defRPr/>
            </a:pPr>
            <a:r>
              <a:rPr lang="hr-HR" sz="6600" b="1" dirty="0" smtClean="0">
                <a:ln w="3175">
                  <a:noFill/>
                </a:ln>
                <a:solidFill>
                  <a:srgbClr val="FFC000"/>
                </a:solidFill>
                <a:effectLst>
                  <a:outerShdw blurRad="38100" dist="38100" dir="2700000" algn="tl">
                    <a:srgbClr val="000000">
                      <a:alpha val="43137"/>
                    </a:srgbClr>
                  </a:outerShdw>
                </a:effectLst>
                <a:latin typeface="Calibri" panose="020F0502020204030204" pitchFamily="34" charset="0"/>
                <a:cs typeface="Arial" pitchFamily="34" charset="0"/>
              </a:rPr>
              <a:t>Marketinške odrednice</a:t>
            </a:r>
          </a:p>
          <a:p>
            <a:pPr lvl="0" algn="ctr" fontAlgn="auto">
              <a:spcBef>
                <a:spcPts val="0"/>
              </a:spcBef>
              <a:spcAft>
                <a:spcPts val="0"/>
              </a:spcAft>
              <a:defRPr/>
            </a:pPr>
            <a:r>
              <a:rPr lang="hr-HR" sz="6600" dirty="0" smtClean="0">
                <a:ln w="3175">
                  <a:noFill/>
                </a:ln>
                <a:solidFill>
                  <a:srgbClr val="FFC000"/>
                </a:solidFill>
                <a:effectLst>
                  <a:outerShdw blurRad="38100" dist="38100" dir="2700000" algn="tl">
                    <a:srgbClr val="000000">
                      <a:alpha val="43137"/>
                    </a:srgbClr>
                  </a:outerShdw>
                </a:effectLst>
                <a:latin typeface="Calibri" panose="020F0502020204030204" pitchFamily="34" charset="0"/>
                <a:cs typeface="Arial" pitchFamily="34" charset="0"/>
              </a:rPr>
              <a:t>- </a:t>
            </a:r>
            <a:r>
              <a:rPr lang="hr-HR" sz="4000" dirty="0" smtClean="0">
                <a:ln w="3175">
                  <a:noFill/>
                </a:ln>
                <a:solidFill>
                  <a:srgbClr val="FFC000"/>
                </a:solidFill>
                <a:effectLst>
                  <a:outerShdw blurRad="38100" dist="38100" dir="2700000" algn="tl">
                    <a:srgbClr val="000000">
                      <a:alpha val="43137"/>
                    </a:srgbClr>
                  </a:outerShdw>
                </a:effectLst>
                <a:latin typeface="Calibri" panose="020F0502020204030204" pitchFamily="34" charset="0"/>
                <a:cs typeface="Arial" pitchFamily="34" charset="0"/>
              </a:rPr>
              <a:t>mikro</a:t>
            </a:r>
            <a:r>
              <a:rPr lang="hr-HR" sz="4400" dirty="0" smtClean="0">
                <a:ln w="3175">
                  <a:noFill/>
                </a:ln>
                <a:solidFill>
                  <a:srgbClr val="FFC000"/>
                </a:solidFill>
                <a:effectLst>
                  <a:outerShdw blurRad="38100" dist="38100" dir="2700000" algn="tl">
                    <a:srgbClr val="000000">
                      <a:alpha val="43137"/>
                    </a:srgbClr>
                  </a:outerShdw>
                </a:effectLst>
                <a:latin typeface="Calibri" panose="020F0502020204030204" pitchFamily="34" charset="0"/>
                <a:cs typeface="Arial" pitchFamily="34" charset="0"/>
              </a:rPr>
              <a:t> </a:t>
            </a:r>
            <a:r>
              <a:rPr lang="hr-HR" sz="6600" dirty="0" smtClean="0">
                <a:ln w="3175">
                  <a:noFill/>
                </a:ln>
                <a:solidFill>
                  <a:srgbClr val="FFC000"/>
                </a:solidFill>
                <a:effectLst>
                  <a:outerShdw blurRad="38100" dist="38100" dir="2700000" algn="tl">
                    <a:srgbClr val="000000">
                      <a:alpha val="43137"/>
                    </a:srgbClr>
                  </a:outerShdw>
                </a:effectLst>
                <a:latin typeface="Calibri" panose="020F0502020204030204" pitchFamily="34" charset="0"/>
                <a:cs typeface="Arial" pitchFamily="34" charset="0"/>
              </a:rPr>
              <a:t>i makrookruženje</a:t>
            </a:r>
          </a:p>
        </p:txBody>
      </p:sp>
    </p:spTree>
    <p:extLst>
      <p:ext uri="{BB962C8B-B14F-4D97-AF65-F5344CB8AC3E}">
        <p14:creationId xmlns:p14="http://schemas.microsoft.com/office/powerpoint/2010/main" val="321257547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 y="785794"/>
            <a:ext cx="9144000" cy="5929354"/>
          </a:xfrm>
        </p:spPr>
        <p:txBody>
          <a:bodyPr/>
          <a:lstStyle/>
          <a:p>
            <a:pPr marL="360000" lvl="1" indent="-360000">
              <a:spcBef>
                <a:spcPts val="3600"/>
              </a:spcBef>
              <a:buClr>
                <a:srgbClr val="F9F9F9"/>
              </a:buClr>
              <a:buSzPct val="65000"/>
            </a:pPr>
            <a:r>
              <a:rPr lang="hr-HR" dirty="0" smtClean="0"/>
              <a:t>Sile makrookruženja </a:t>
            </a:r>
            <a:r>
              <a:rPr lang="hr-HR" b="1" dirty="0" smtClean="0">
                <a:solidFill>
                  <a:srgbClr val="FFCC00"/>
                </a:solidFill>
              </a:rPr>
              <a:t>oblikuju prilike </a:t>
            </a:r>
            <a:r>
              <a:rPr lang="hr-HR" dirty="0" smtClean="0"/>
              <a:t>i </a:t>
            </a:r>
            <a:r>
              <a:rPr lang="hr-HR" b="1" dirty="0" smtClean="0">
                <a:solidFill>
                  <a:srgbClr val="FFCC00"/>
                </a:solidFill>
              </a:rPr>
              <a:t>predstavljaju prijetnje</a:t>
            </a:r>
            <a:r>
              <a:rPr lang="hr-HR" dirty="0" smtClean="0"/>
              <a:t> za tvrtku, a to su</a:t>
            </a:r>
            <a:r>
              <a:rPr lang="hr-HR" sz="2600" dirty="0" smtClean="0"/>
              <a:t>:   </a:t>
            </a:r>
          </a:p>
          <a:p>
            <a:pPr marL="1326937" lvl="2" indent="-514350">
              <a:spcBef>
                <a:spcPts val="1200"/>
              </a:spcBef>
              <a:buSzPct val="100000"/>
              <a:buFont typeface="+mj-lt"/>
              <a:buAutoNum type="arabicPeriod"/>
            </a:pPr>
            <a:r>
              <a:rPr lang="hr-HR" sz="2800" b="1" dirty="0" smtClean="0">
                <a:solidFill>
                  <a:srgbClr val="FFCC00"/>
                </a:solidFill>
              </a:rPr>
              <a:t>demografsko </a:t>
            </a:r>
            <a:r>
              <a:rPr lang="hr-HR" sz="2800" dirty="0" smtClean="0"/>
              <a:t>okruženje</a:t>
            </a:r>
            <a:endParaRPr lang="hr-HR" sz="2800" b="1" dirty="0" smtClean="0"/>
          </a:p>
          <a:p>
            <a:pPr marL="1326937" lvl="2" indent="-514350">
              <a:spcBef>
                <a:spcPts val="1200"/>
              </a:spcBef>
              <a:buSzPct val="100000"/>
              <a:buFont typeface="+mj-lt"/>
              <a:buAutoNum type="arabicPeriod"/>
            </a:pPr>
            <a:r>
              <a:rPr lang="hr-HR" sz="2800" b="1" dirty="0" smtClean="0">
                <a:solidFill>
                  <a:srgbClr val="FFCC00"/>
                </a:solidFill>
              </a:rPr>
              <a:t>gospodarsko</a:t>
            </a:r>
            <a:r>
              <a:rPr lang="hr-HR" sz="2800" dirty="0" smtClean="0"/>
              <a:t> okruženje</a:t>
            </a:r>
          </a:p>
          <a:p>
            <a:pPr marL="1326937" lvl="2" indent="-514350">
              <a:spcBef>
                <a:spcPts val="1200"/>
              </a:spcBef>
              <a:buSzPct val="100000"/>
              <a:buFont typeface="+mj-lt"/>
              <a:buAutoNum type="arabicPeriod"/>
            </a:pPr>
            <a:r>
              <a:rPr lang="hr-HR" sz="2800" b="1" dirty="0" smtClean="0">
                <a:solidFill>
                  <a:srgbClr val="FFCC00"/>
                </a:solidFill>
              </a:rPr>
              <a:t>prirodno</a:t>
            </a:r>
            <a:r>
              <a:rPr lang="hr-HR" sz="2800" dirty="0" smtClean="0"/>
              <a:t> okruženje</a:t>
            </a:r>
          </a:p>
          <a:p>
            <a:pPr marL="1326937" lvl="2" indent="-514350">
              <a:spcBef>
                <a:spcPts val="1200"/>
              </a:spcBef>
              <a:buSzPct val="100000"/>
              <a:buFont typeface="+mj-lt"/>
              <a:buAutoNum type="arabicPeriod"/>
            </a:pPr>
            <a:r>
              <a:rPr lang="hr-HR" sz="2800" b="1" dirty="0" smtClean="0">
                <a:solidFill>
                  <a:srgbClr val="FFCC00"/>
                </a:solidFill>
              </a:rPr>
              <a:t>tehnološko</a:t>
            </a:r>
            <a:r>
              <a:rPr lang="hr-HR" sz="2800" dirty="0" smtClean="0"/>
              <a:t> okruženje</a:t>
            </a:r>
          </a:p>
          <a:p>
            <a:pPr marL="1326937" lvl="2" indent="-514350">
              <a:spcBef>
                <a:spcPts val="1200"/>
              </a:spcBef>
              <a:buSzPct val="100000"/>
              <a:buFont typeface="+mj-lt"/>
              <a:buAutoNum type="arabicPeriod"/>
            </a:pPr>
            <a:r>
              <a:rPr lang="hr-HR" sz="2800" b="1" dirty="0" smtClean="0">
                <a:solidFill>
                  <a:srgbClr val="FFCC00"/>
                </a:solidFill>
              </a:rPr>
              <a:t>političko</a:t>
            </a:r>
            <a:r>
              <a:rPr lang="hr-HR" sz="2800" dirty="0" smtClean="0"/>
              <a:t> okruženje</a:t>
            </a:r>
          </a:p>
          <a:p>
            <a:pPr marL="1326937" lvl="2" indent="-514350">
              <a:spcBef>
                <a:spcPts val="1200"/>
              </a:spcBef>
              <a:buSzPct val="100000"/>
              <a:buFont typeface="+mj-lt"/>
              <a:buAutoNum type="arabicPeriod"/>
            </a:pPr>
            <a:r>
              <a:rPr lang="hr-HR" sz="2800" b="1" dirty="0" smtClean="0">
                <a:solidFill>
                  <a:srgbClr val="FFCC00"/>
                </a:solidFill>
              </a:rPr>
              <a:t>kulturno</a:t>
            </a:r>
            <a:r>
              <a:rPr lang="hr-HR" sz="2800" dirty="0" smtClean="0"/>
              <a:t> okruženje</a:t>
            </a:r>
          </a:p>
          <a:p>
            <a:pPr marL="684000" indent="-457200">
              <a:spcBef>
                <a:spcPts val="2400"/>
              </a:spcBef>
              <a:buSzPct val="100000"/>
            </a:pPr>
            <a:r>
              <a:rPr lang="hr-HR" sz="2400" dirty="0" smtClean="0"/>
              <a:t>sile makrookruženja poduzeću </a:t>
            </a:r>
            <a:r>
              <a:rPr lang="hr-HR" sz="2400" b="1" dirty="0" smtClean="0">
                <a:solidFill>
                  <a:srgbClr val="FFC000"/>
                </a:solidFill>
              </a:rPr>
              <a:t>otvaraju mogućnosti</a:t>
            </a:r>
            <a:r>
              <a:rPr lang="hr-HR" sz="2400" dirty="0" smtClean="0"/>
              <a:t>, ali mogu </a:t>
            </a:r>
            <a:r>
              <a:rPr lang="hr-HR" sz="2400" b="1" dirty="0" smtClean="0">
                <a:solidFill>
                  <a:srgbClr val="FFC000"/>
                </a:solidFill>
              </a:rPr>
              <a:t>stvoriti i ograničenja</a:t>
            </a:r>
            <a:r>
              <a:rPr lang="hr-HR" sz="2400" dirty="0" smtClean="0"/>
              <a:t> u poslovanju</a:t>
            </a:r>
          </a:p>
        </p:txBody>
      </p:sp>
      <p:sp>
        <p:nvSpPr>
          <p:cNvPr id="3" name="Title 2"/>
          <p:cNvSpPr>
            <a:spLocks noGrp="1"/>
          </p:cNvSpPr>
          <p:nvPr>
            <p:ph type="title"/>
          </p:nvPr>
        </p:nvSpPr>
        <p:spPr/>
        <p:txBody>
          <a:bodyPr/>
          <a:lstStyle/>
          <a:p>
            <a:r>
              <a:rPr lang="hr-HR" dirty="0" smtClean="0"/>
              <a:t>MAKROOKRUŽENJE</a:t>
            </a:r>
            <a:endParaRPr lang="hr-HR"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92696"/>
            <a:ext cx="9144000" cy="6000768"/>
          </a:xfrm>
        </p:spPr>
        <p:txBody>
          <a:bodyPr/>
          <a:lstStyle/>
          <a:p>
            <a:pPr marL="360000" lvl="0" indent="-360000">
              <a:spcBef>
                <a:spcPts val="600"/>
              </a:spcBef>
              <a:buSzPct val="100000"/>
              <a:buFont typeface="Calibri" pitchFamily="34" charset="0"/>
              <a:buChar char="─"/>
            </a:pPr>
            <a:r>
              <a:rPr lang="hr-HR" sz="2600" dirty="0" smtClean="0">
                <a:solidFill>
                  <a:prstClr val="white"/>
                </a:solidFill>
              </a:rPr>
              <a:t>promjena </a:t>
            </a:r>
            <a:r>
              <a:rPr lang="hr-HR" sz="2600" b="1" dirty="0" smtClean="0">
                <a:solidFill>
                  <a:srgbClr val="FFC000"/>
                </a:solidFill>
              </a:rPr>
              <a:t>dobne strukture	</a:t>
            </a:r>
          </a:p>
          <a:p>
            <a:pPr marL="680675" lvl="1" indent="-360000">
              <a:spcBef>
                <a:spcPts val="600"/>
              </a:spcBef>
              <a:buSzPct val="100000"/>
              <a:buNone/>
            </a:pPr>
            <a:r>
              <a:rPr lang="hr-HR" sz="2200" b="1" i="1" dirty="0" smtClean="0"/>
              <a:t>	</a:t>
            </a:r>
            <a:r>
              <a:rPr lang="hr-HR" sz="2200" b="1" i="1" dirty="0" err="1" smtClean="0"/>
              <a:t>babyboomeri</a:t>
            </a:r>
            <a:r>
              <a:rPr lang="hr-HR" sz="2200" i="1" dirty="0" smtClean="0"/>
              <a:t>, </a:t>
            </a:r>
            <a:r>
              <a:rPr lang="hr-HR" sz="2200" b="1" i="1" dirty="0" smtClean="0"/>
              <a:t>generacija X </a:t>
            </a:r>
            <a:r>
              <a:rPr lang="hr-HR" sz="2200" i="1" dirty="0" smtClean="0"/>
              <a:t>i </a:t>
            </a:r>
            <a:r>
              <a:rPr lang="hr-HR" sz="2200" b="1" i="1" dirty="0" smtClean="0"/>
              <a:t>generacija Y</a:t>
            </a:r>
          </a:p>
          <a:p>
            <a:pPr marL="680675" lvl="1" indent="-360000">
              <a:spcBef>
                <a:spcPts val="0"/>
              </a:spcBef>
              <a:buSzPct val="100000"/>
              <a:buNone/>
            </a:pPr>
            <a:r>
              <a:rPr lang="hr-HR" sz="2200" i="1" dirty="0" smtClean="0"/>
              <a:t>	 </a:t>
            </a:r>
            <a:r>
              <a:rPr lang="hr-HR" sz="2000" i="1" dirty="0" smtClean="0"/>
              <a:t>  (1946.-64.)        (1965.-76.)         (1977.-94.)</a:t>
            </a:r>
            <a:endParaRPr lang="hr-HR" sz="2200" i="1" dirty="0" smtClean="0"/>
          </a:p>
          <a:p>
            <a:pPr marL="360000" lvl="0" indent="-360000">
              <a:spcBef>
                <a:spcPts val="600"/>
              </a:spcBef>
              <a:buSzPct val="100000"/>
              <a:buFont typeface="Calibri" pitchFamily="34" charset="0"/>
              <a:buChar char="─"/>
            </a:pPr>
            <a:r>
              <a:rPr lang="hr-HR" sz="2600" dirty="0" smtClean="0">
                <a:solidFill>
                  <a:prstClr val="white"/>
                </a:solidFill>
              </a:rPr>
              <a:t>promjene u </a:t>
            </a:r>
            <a:r>
              <a:rPr lang="hr-HR" sz="2600" b="1" dirty="0" smtClean="0">
                <a:solidFill>
                  <a:srgbClr val="FFC000"/>
                </a:solidFill>
              </a:rPr>
              <a:t>tipovima obitelji</a:t>
            </a:r>
            <a:endParaRPr lang="hr-HR" sz="2200" i="1" dirty="0" smtClean="0"/>
          </a:p>
          <a:p>
            <a:pPr marL="680675" lvl="1" indent="-360000">
              <a:spcBef>
                <a:spcPts val="600"/>
              </a:spcBef>
              <a:buSzPct val="100000"/>
              <a:buFont typeface="Calibri" pitchFamily="34" charset="0"/>
              <a:buChar char="─"/>
            </a:pPr>
            <a:r>
              <a:rPr lang="hr-HR" sz="2200" i="1" dirty="0" smtClean="0"/>
              <a:t>manje obitelji s djecom, samci, samohrani roditelji</a:t>
            </a:r>
          </a:p>
          <a:p>
            <a:pPr marL="360000" lvl="0" indent="-360000">
              <a:spcBef>
                <a:spcPts val="600"/>
              </a:spcBef>
              <a:buSzPct val="100000"/>
              <a:buFont typeface="Calibri" pitchFamily="34" charset="0"/>
              <a:buChar char="─"/>
            </a:pPr>
            <a:r>
              <a:rPr lang="hr-HR" sz="2600" dirty="0" smtClean="0">
                <a:solidFill>
                  <a:prstClr val="white"/>
                </a:solidFill>
              </a:rPr>
              <a:t>promjene u </a:t>
            </a:r>
            <a:r>
              <a:rPr lang="hr-HR" sz="2600" b="1" dirty="0" smtClean="0">
                <a:solidFill>
                  <a:srgbClr val="FFC000"/>
                </a:solidFill>
              </a:rPr>
              <a:t>obrazovanosti stanovništva</a:t>
            </a:r>
          </a:p>
          <a:p>
            <a:pPr marL="360000" lvl="0" indent="-360000">
              <a:spcBef>
                <a:spcPts val="600"/>
              </a:spcBef>
              <a:buSzPct val="100000"/>
              <a:buFont typeface="Calibri" pitchFamily="34" charset="0"/>
              <a:buChar char="─"/>
            </a:pPr>
            <a:r>
              <a:rPr lang="hr-HR" sz="2600" dirty="0" smtClean="0">
                <a:solidFill>
                  <a:prstClr val="white"/>
                </a:solidFill>
              </a:rPr>
              <a:t>promjene u </a:t>
            </a:r>
            <a:r>
              <a:rPr lang="hr-HR" sz="2600" b="1" dirty="0" smtClean="0">
                <a:solidFill>
                  <a:srgbClr val="FFC000"/>
                </a:solidFill>
              </a:rPr>
              <a:t>tokovima</a:t>
            </a:r>
            <a:r>
              <a:rPr lang="hr-HR" sz="2600" dirty="0" smtClean="0">
                <a:solidFill>
                  <a:prstClr val="white"/>
                </a:solidFill>
              </a:rPr>
              <a:t> </a:t>
            </a:r>
            <a:r>
              <a:rPr lang="hr-HR" sz="2600" b="1" dirty="0" smtClean="0">
                <a:solidFill>
                  <a:srgbClr val="FFC000"/>
                </a:solidFill>
              </a:rPr>
              <a:t>migracija</a:t>
            </a:r>
          </a:p>
          <a:p>
            <a:pPr marL="360000" lvl="0" indent="-360000">
              <a:spcBef>
                <a:spcPts val="600"/>
              </a:spcBef>
              <a:buSzPct val="100000"/>
              <a:buFont typeface="Calibri" pitchFamily="34" charset="0"/>
              <a:buChar char="─"/>
            </a:pPr>
            <a:r>
              <a:rPr lang="hr-HR" sz="2600" dirty="0" smtClean="0">
                <a:solidFill>
                  <a:prstClr val="white"/>
                </a:solidFill>
              </a:rPr>
              <a:t>rastuća </a:t>
            </a:r>
            <a:r>
              <a:rPr lang="hr-HR" sz="2600" b="1" dirty="0" smtClean="0">
                <a:solidFill>
                  <a:srgbClr val="FFC000"/>
                </a:solidFill>
              </a:rPr>
              <a:t>raznolikost populacije</a:t>
            </a:r>
          </a:p>
          <a:p>
            <a:pPr marL="360000" lvl="0" indent="-360000">
              <a:spcBef>
                <a:spcPts val="600"/>
              </a:spcBef>
              <a:buSzPct val="100000"/>
              <a:buFont typeface="Calibri" pitchFamily="34" charset="0"/>
              <a:buChar char="─"/>
            </a:pPr>
            <a:r>
              <a:rPr lang="hr-HR" sz="2600" b="1" dirty="0" smtClean="0">
                <a:solidFill>
                  <a:srgbClr val="FFC000"/>
                </a:solidFill>
              </a:rPr>
              <a:t>brzi rast </a:t>
            </a:r>
            <a:r>
              <a:rPr lang="hr-HR" sz="2600" dirty="0" smtClean="0">
                <a:solidFill>
                  <a:prstClr val="white"/>
                </a:solidFill>
              </a:rPr>
              <a:t>populacije</a:t>
            </a:r>
          </a:p>
          <a:p>
            <a:pPr marL="360000" lvl="0" indent="-360000">
              <a:spcBef>
                <a:spcPts val="2400"/>
              </a:spcBef>
              <a:buSzPct val="100000"/>
              <a:buFont typeface="Calibri" pitchFamily="34" charset="0"/>
              <a:buChar char="─"/>
            </a:pPr>
            <a:r>
              <a:rPr lang="hr-HR" sz="2200" i="1" dirty="0" smtClean="0">
                <a:solidFill>
                  <a:prstClr val="white"/>
                </a:solidFill>
              </a:rPr>
              <a:t>starenje stanovništva</a:t>
            </a:r>
          </a:p>
          <a:p>
            <a:pPr marL="360000" lvl="0" indent="-360000">
              <a:spcBef>
                <a:spcPts val="300"/>
              </a:spcBef>
              <a:buSzPct val="100000"/>
              <a:buFont typeface="Calibri" pitchFamily="34" charset="0"/>
              <a:buChar char="─"/>
            </a:pPr>
            <a:r>
              <a:rPr lang="hr-HR" sz="2200" i="1" dirty="0" smtClean="0">
                <a:solidFill>
                  <a:prstClr val="white"/>
                </a:solidFill>
              </a:rPr>
              <a:t>migracije selo – grad – bitno za određivanje restorana i trgovačkih centara</a:t>
            </a:r>
          </a:p>
          <a:p>
            <a:pPr marL="360000" lvl="0" indent="-360000">
              <a:spcBef>
                <a:spcPts val="300"/>
              </a:spcBef>
              <a:buSzPct val="100000"/>
              <a:buFont typeface="Calibri" pitchFamily="34" charset="0"/>
              <a:buChar char="─"/>
            </a:pPr>
            <a:r>
              <a:rPr lang="hr-HR" sz="2200" i="1" dirty="0" smtClean="0">
                <a:solidFill>
                  <a:prstClr val="white"/>
                </a:solidFill>
              </a:rPr>
              <a:t>veći broj razvoda – više obitelji sa jednim roditeljem – češći posjeti rodbini</a:t>
            </a:r>
          </a:p>
          <a:p>
            <a:pPr marL="360000" lvl="0" indent="-360000">
              <a:spcBef>
                <a:spcPts val="300"/>
              </a:spcBef>
              <a:buSzPct val="100000"/>
              <a:buFont typeface="Calibri" pitchFamily="34" charset="0"/>
              <a:buChar char="─"/>
            </a:pPr>
            <a:r>
              <a:rPr lang="hr-HR" sz="2200" dirty="0" smtClean="0">
                <a:solidFill>
                  <a:prstClr val="white"/>
                </a:solidFill>
              </a:rPr>
              <a:t>primjer: kineski „Mali carevi” i sindrom „</a:t>
            </a:r>
            <a:r>
              <a:rPr lang="hr-HR" sz="2200" dirty="0">
                <a:solidFill>
                  <a:prstClr val="white"/>
                </a:solidFill>
              </a:rPr>
              <a:t>š</a:t>
            </a:r>
            <a:r>
              <a:rPr lang="hr-HR" sz="2200" dirty="0" smtClean="0">
                <a:solidFill>
                  <a:prstClr val="white"/>
                </a:solidFill>
              </a:rPr>
              <a:t>est džepova”</a:t>
            </a:r>
          </a:p>
        </p:txBody>
      </p:sp>
      <p:sp>
        <p:nvSpPr>
          <p:cNvPr id="3" name="Title 2"/>
          <p:cNvSpPr>
            <a:spLocks noGrp="1"/>
          </p:cNvSpPr>
          <p:nvPr>
            <p:ph type="title"/>
          </p:nvPr>
        </p:nvSpPr>
        <p:spPr/>
        <p:txBody>
          <a:bodyPr/>
          <a:lstStyle/>
          <a:p>
            <a:r>
              <a:rPr lang="hr-HR" dirty="0" smtClean="0"/>
              <a:t>DEMOGRAFSKO OKRUŽENJE</a:t>
            </a:r>
            <a:endParaRPr lang="hr-HR" dirty="0"/>
          </a:p>
        </p:txBody>
      </p:sp>
      <p:sp>
        <p:nvSpPr>
          <p:cNvPr id="10" name="Right Brace 9"/>
          <p:cNvSpPr/>
          <p:nvPr/>
        </p:nvSpPr>
        <p:spPr>
          <a:xfrm>
            <a:off x="6143636" y="764134"/>
            <a:ext cx="714380" cy="3929090"/>
          </a:xfrm>
          <a:prstGeom prst="rightBrace">
            <a:avLst>
              <a:gd name="adj1" fmla="val 98237"/>
              <a:gd name="adj2" fmla="val 50000"/>
            </a:avLst>
          </a:prstGeom>
          <a:ln w="5715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hr-HR"/>
          </a:p>
        </p:txBody>
      </p:sp>
      <p:sp>
        <p:nvSpPr>
          <p:cNvPr id="11" name="Rectangle 10"/>
          <p:cNvSpPr/>
          <p:nvPr/>
        </p:nvSpPr>
        <p:spPr>
          <a:xfrm>
            <a:off x="6643702" y="2050018"/>
            <a:ext cx="2500298" cy="1143008"/>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3200" b="1" dirty="0" smtClean="0">
                <a:solidFill>
                  <a:srgbClr val="FFC000"/>
                </a:solidFill>
                <a:latin typeface="Calibri" pitchFamily="34" charset="0"/>
                <a:cs typeface="Calibri" pitchFamily="34" charset="0"/>
              </a:rPr>
              <a:t>demografski faktori</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496" y="857232"/>
            <a:ext cx="9108504" cy="5643602"/>
          </a:xfrm>
        </p:spPr>
        <p:txBody>
          <a:bodyPr/>
          <a:lstStyle/>
          <a:p>
            <a:pPr marL="360000" lvl="0" indent="-360000">
              <a:spcBef>
                <a:spcPts val="1800"/>
              </a:spcBef>
              <a:buSzPct val="100000"/>
              <a:buFont typeface="Calibri" pitchFamily="34" charset="0"/>
              <a:buChar char="─"/>
            </a:pPr>
            <a:r>
              <a:rPr lang="hr-HR" sz="2600" dirty="0" smtClean="0">
                <a:solidFill>
                  <a:prstClr val="white"/>
                </a:solidFill>
              </a:rPr>
              <a:t>uključuje čimbenike koji utječu na </a:t>
            </a:r>
            <a:r>
              <a:rPr lang="hr-HR" sz="2600" b="1" dirty="0" smtClean="0">
                <a:solidFill>
                  <a:srgbClr val="FFC000"/>
                </a:solidFill>
              </a:rPr>
              <a:t>kupovnu moć potrošača </a:t>
            </a:r>
            <a:r>
              <a:rPr lang="hr-HR" sz="2600" dirty="0" smtClean="0">
                <a:solidFill>
                  <a:prstClr val="white"/>
                </a:solidFill>
              </a:rPr>
              <a:t>i njihov </a:t>
            </a:r>
            <a:r>
              <a:rPr lang="hr-HR" sz="2600" b="1" dirty="0" smtClean="0">
                <a:solidFill>
                  <a:srgbClr val="FFC000"/>
                </a:solidFill>
              </a:rPr>
              <a:t>način potrošnje</a:t>
            </a:r>
          </a:p>
          <a:p>
            <a:pPr marL="360000" lvl="0" indent="-360000">
              <a:spcBef>
                <a:spcPts val="1800"/>
              </a:spcBef>
              <a:buSzPct val="100000"/>
              <a:buFont typeface="Calibri" pitchFamily="34" charset="0"/>
              <a:buChar char="─"/>
            </a:pPr>
            <a:r>
              <a:rPr lang="hr-HR" sz="2600" dirty="0" smtClean="0"/>
              <a:t>trendovi koji utječu na kupovnu moć potrošača</a:t>
            </a:r>
          </a:p>
          <a:p>
            <a:pPr marL="360000" lvl="0" indent="-360000">
              <a:spcBef>
                <a:spcPts val="1800"/>
              </a:spcBef>
              <a:buSzPct val="100000"/>
              <a:buFont typeface="Calibri" pitchFamily="34" charset="0"/>
              <a:buChar char="─"/>
            </a:pPr>
            <a:r>
              <a:rPr lang="hr-HR" sz="2600" dirty="0" smtClean="0"/>
              <a:t>trend – </a:t>
            </a:r>
            <a:r>
              <a:rPr lang="hr-HR" b="1" dirty="0" smtClean="0">
                <a:solidFill>
                  <a:srgbClr val="FFC000"/>
                </a:solidFill>
              </a:rPr>
              <a:t>vrijednost za novac</a:t>
            </a:r>
            <a:r>
              <a:rPr lang="hr-HR" sz="2600" dirty="0" smtClean="0"/>
              <a:t> </a:t>
            </a:r>
            <a:r>
              <a:rPr lang="hr-HR" sz="2600" dirty="0" smtClean="0">
                <a:sym typeface="Wingdings" pitchFamily="2" charset="2"/>
              </a:rPr>
              <a:t>– odnos vrijednosti proizvoda i usluge uz prihvatljivu cijenu</a:t>
            </a:r>
          </a:p>
        </p:txBody>
      </p:sp>
      <p:sp>
        <p:nvSpPr>
          <p:cNvPr id="3" name="Title 2"/>
          <p:cNvSpPr>
            <a:spLocks noGrp="1"/>
          </p:cNvSpPr>
          <p:nvPr>
            <p:ph type="title"/>
          </p:nvPr>
        </p:nvSpPr>
        <p:spPr/>
        <p:txBody>
          <a:bodyPr/>
          <a:lstStyle/>
          <a:p>
            <a:r>
              <a:rPr lang="hr-HR" dirty="0" smtClean="0"/>
              <a:t>GOSPODARSKO OKRUŽENJE</a:t>
            </a:r>
            <a:endParaRPr lang="hr-HR"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496" y="785794"/>
            <a:ext cx="9108504" cy="5715040"/>
          </a:xfrm>
        </p:spPr>
        <p:txBody>
          <a:bodyPr/>
          <a:lstStyle/>
          <a:p>
            <a:pPr marL="360000" lvl="0" indent="-360000">
              <a:spcBef>
                <a:spcPts val="1800"/>
              </a:spcBef>
              <a:buSzPct val="100000"/>
              <a:buFont typeface="Calibri" pitchFamily="34" charset="0"/>
              <a:buChar char="─"/>
            </a:pPr>
            <a:r>
              <a:rPr lang="hr-HR" sz="2600" dirty="0" smtClean="0">
                <a:solidFill>
                  <a:prstClr val="white"/>
                </a:solidFill>
              </a:rPr>
              <a:t>odlikuje se </a:t>
            </a:r>
            <a:r>
              <a:rPr lang="hr-HR" sz="2600" b="1" dirty="0" smtClean="0">
                <a:solidFill>
                  <a:srgbClr val="FFC000"/>
                </a:solidFill>
              </a:rPr>
              <a:t>promjenama</a:t>
            </a:r>
            <a:r>
              <a:rPr lang="hr-HR" sz="2600" dirty="0" smtClean="0">
                <a:solidFill>
                  <a:prstClr val="white"/>
                </a:solidFill>
              </a:rPr>
              <a:t> koje s vremenom nastaju </a:t>
            </a:r>
            <a:r>
              <a:rPr lang="hr-HR" sz="2600" b="1" dirty="0" smtClean="0">
                <a:solidFill>
                  <a:srgbClr val="FFC000"/>
                </a:solidFill>
              </a:rPr>
              <a:t>u prirodi</a:t>
            </a:r>
            <a:r>
              <a:rPr lang="hr-HR" sz="2600" dirty="0" smtClean="0">
                <a:solidFill>
                  <a:prstClr val="white"/>
                </a:solidFill>
              </a:rPr>
              <a:t>, ponajviše zbog ljudskog djelovanja</a:t>
            </a:r>
          </a:p>
          <a:p>
            <a:pPr marL="945787" lvl="2" indent="-360000">
              <a:spcBef>
                <a:spcPts val="1200"/>
              </a:spcBef>
              <a:buSzPct val="100000"/>
              <a:buFont typeface="Calibri" pitchFamily="34" charset="0"/>
              <a:buChar char="─"/>
            </a:pPr>
            <a:r>
              <a:rPr lang="hr-HR" sz="2400" dirty="0" smtClean="0">
                <a:solidFill>
                  <a:prstClr val="white"/>
                </a:solidFill>
              </a:rPr>
              <a:t>nestašica sirovina </a:t>
            </a:r>
            <a:r>
              <a:rPr lang="hr-HR" sz="2400" i="1" dirty="0" smtClean="0">
                <a:solidFill>
                  <a:prstClr val="white"/>
                </a:solidFill>
              </a:rPr>
              <a:t>(fosilna goriva)</a:t>
            </a:r>
          </a:p>
          <a:p>
            <a:pPr marL="945787" lvl="2" indent="-360000">
              <a:spcBef>
                <a:spcPts val="1200"/>
              </a:spcBef>
              <a:buSzPct val="100000"/>
              <a:buFont typeface="Calibri" pitchFamily="34" charset="0"/>
              <a:buChar char="─"/>
            </a:pPr>
            <a:r>
              <a:rPr lang="hr-HR" sz="2400" dirty="0" smtClean="0"/>
              <a:t>povećani troškovi energije</a:t>
            </a:r>
          </a:p>
          <a:p>
            <a:pPr marL="945787" lvl="2" indent="-360000">
              <a:spcBef>
                <a:spcPts val="1200"/>
              </a:spcBef>
              <a:buSzPct val="100000"/>
              <a:buFont typeface="Calibri" pitchFamily="34" charset="0"/>
              <a:buChar char="─"/>
            </a:pPr>
            <a:r>
              <a:rPr lang="hr-HR" sz="2400" dirty="0" smtClean="0"/>
              <a:t>povećana razina zagađenja </a:t>
            </a:r>
          </a:p>
          <a:p>
            <a:pPr marL="945787" lvl="2" indent="-360000">
              <a:spcBef>
                <a:spcPts val="1200"/>
              </a:spcBef>
              <a:buSzPct val="100000"/>
              <a:buFont typeface="Calibri" pitchFamily="34" charset="0"/>
              <a:buChar char="─"/>
            </a:pPr>
            <a:r>
              <a:rPr lang="hr-HR" sz="2400" dirty="0" smtClean="0"/>
              <a:t>vladina intervencija u upravljanje prirodnim resursima</a:t>
            </a:r>
          </a:p>
          <a:p>
            <a:pPr marL="360000" indent="-360000">
              <a:spcBef>
                <a:spcPts val="1800"/>
              </a:spcBef>
              <a:buSzPct val="100000"/>
              <a:buFont typeface="Calibri" pitchFamily="34" charset="0"/>
              <a:buChar char="─"/>
            </a:pPr>
            <a:r>
              <a:rPr lang="hr-HR" sz="2600" dirty="0" smtClean="0"/>
              <a:t>tvrtke moraju </a:t>
            </a:r>
            <a:r>
              <a:rPr lang="hr-HR" sz="2600" b="1" dirty="0" smtClean="0">
                <a:solidFill>
                  <a:srgbClr val="FFC000"/>
                </a:solidFill>
              </a:rPr>
              <a:t>prilagoditi svoju proizvodnju i poslovanje </a:t>
            </a:r>
            <a:r>
              <a:rPr lang="hr-HR" sz="2600" dirty="0" smtClean="0"/>
              <a:t>kako bi ispunili </a:t>
            </a:r>
            <a:r>
              <a:rPr lang="hr-HR" sz="2600" b="1" dirty="0" smtClean="0">
                <a:solidFill>
                  <a:srgbClr val="FFC000"/>
                </a:solidFill>
              </a:rPr>
              <a:t>sve strože ekološke standarde</a:t>
            </a:r>
          </a:p>
        </p:txBody>
      </p:sp>
      <p:sp>
        <p:nvSpPr>
          <p:cNvPr id="3" name="Title 2"/>
          <p:cNvSpPr>
            <a:spLocks noGrp="1"/>
          </p:cNvSpPr>
          <p:nvPr>
            <p:ph type="title"/>
          </p:nvPr>
        </p:nvSpPr>
        <p:spPr/>
        <p:txBody>
          <a:bodyPr/>
          <a:lstStyle/>
          <a:p>
            <a:r>
              <a:rPr lang="hr-HR" dirty="0" smtClean="0"/>
              <a:t>PRIRODNO OKRUŽENJE</a:t>
            </a:r>
            <a:endParaRPr lang="hr-HR"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496" y="857232"/>
            <a:ext cx="9108504" cy="5643602"/>
          </a:xfrm>
        </p:spPr>
        <p:txBody>
          <a:bodyPr/>
          <a:lstStyle/>
          <a:p>
            <a:pPr marL="360000" lvl="0" indent="-360000">
              <a:spcBef>
                <a:spcPts val="1800"/>
              </a:spcBef>
              <a:buSzPct val="100000"/>
              <a:buFont typeface="Calibri" pitchFamily="34" charset="0"/>
              <a:buChar char="─"/>
            </a:pPr>
            <a:r>
              <a:rPr lang="hr-HR" dirty="0" smtClean="0"/>
              <a:t>karakteriziraju </a:t>
            </a:r>
            <a:r>
              <a:rPr lang="hr-HR" b="1" dirty="0" smtClean="0">
                <a:solidFill>
                  <a:srgbClr val="FFC000"/>
                </a:solidFill>
                <a:effectLst>
                  <a:outerShdw blurRad="38100" dist="38100" dir="2700000" algn="tl">
                    <a:srgbClr val="000000">
                      <a:alpha val="43137"/>
                    </a:srgbClr>
                  </a:outerShdw>
                </a:effectLst>
              </a:rPr>
              <a:t>brze tehnološke promjene</a:t>
            </a:r>
          </a:p>
          <a:p>
            <a:pPr marL="360000" lvl="0" indent="-360000">
              <a:spcBef>
                <a:spcPts val="1800"/>
              </a:spcBef>
              <a:buSzPct val="100000"/>
              <a:buFont typeface="Calibri" pitchFamily="34" charset="0"/>
              <a:buChar char="─"/>
            </a:pPr>
            <a:r>
              <a:rPr lang="hr-HR" b="1" dirty="0" smtClean="0">
                <a:solidFill>
                  <a:srgbClr val="FFC000"/>
                </a:solidFill>
              </a:rPr>
              <a:t>Internet</a:t>
            </a:r>
            <a:r>
              <a:rPr lang="hr-HR" dirty="0" smtClean="0">
                <a:solidFill>
                  <a:prstClr val="white"/>
                </a:solidFill>
              </a:rPr>
              <a:t> kao novi distribucijski kanal</a:t>
            </a:r>
          </a:p>
          <a:p>
            <a:pPr marL="360000" lvl="0" indent="-360000">
              <a:spcBef>
                <a:spcPts val="1800"/>
              </a:spcBef>
              <a:buSzPct val="100000"/>
              <a:buFont typeface="Calibri" pitchFamily="34" charset="0"/>
              <a:buChar char="─"/>
            </a:pPr>
            <a:r>
              <a:rPr lang="vi-VN" dirty="0" smtClean="0">
                <a:solidFill>
                  <a:prstClr val="white"/>
                </a:solidFill>
              </a:rPr>
              <a:t>u turizmu tehnologija ima ključnu ulogu pri pruža</a:t>
            </a:r>
            <a:r>
              <a:rPr lang="hr-HR" dirty="0" smtClean="0">
                <a:solidFill>
                  <a:prstClr val="white"/>
                </a:solidFill>
              </a:rPr>
              <a:t>n</a:t>
            </a:r>
            <a:r>
              <a:rPr lang="vi-VN" dirty="0" smtClean="0"/>
              <a:t>ju</a:t>
            </a:r>
            <a:r>
              <a:rPr lang="vi-VN" b="1" dirty="0" smtClean="0">
                <a:solidFill>
                  <a:srgbClr val="FFC000"/>
                </a:solidFill>
              </a:rPr>
              <a:t> brzih i točnih informacija</a:t>
            </a:r>
            <a:r>
              <a:rPr lang="vi-VN" dirty="0" smtClean="0">
                <a:solidFill>
                  <a:prstClr val="white"/>
                </a:solidFill>
              </a:rPr>
              <a:t> i u </a:t>
            </a:r>
            <a:r>
              <a:rPr lang="vi-VN" b="1" dirty="0" smtClean="0">
                <a:solidFill>
                  <a:srgbClr val="FFC000"/>
                </a:solidFill>
              </a:rPr>
              <a:t>posredovanju</a:t>
            </a:r>
            <a:r>
              <a:rPr lang="vi-VN" dirty="0" smtClean="0">
                <a:solidFill>
                  <a:srgbClr val="FFC000"/>
                </a:solidFill>
              </a:rPr>
              <a:t> </a:t>
            </a:r>
            <a:r>
              <a:rPr lang="vi-VN" dirty="0" smtClean="0">
                <a:solidFill>
                  <a:prstClr val="white"/>
                </a:solidFill>
              </a:rPr>
              <a:t>između ponude i potražnje </a:t>
            </a:r>
            <a:endParaRPr lang="hr-HR" dirty="0" smtClean="0">
              <a:solidFill>
                <a:prstClr val="white"/>
              </a:solidFill>
            </a:endParaRPr>
          </a:p>
          <a:p>
            <a:pPr marL="360000" lvl="0" indent="-360000">
              <a:spcBef>
                <a:spcPts val="1800"/>
              </a:spcBef>
              <a:buSzPct val="100000"/>
              <a:buFont typeface="Calibri" pitchFamily="34" charset="0"/>
              <a:buChar char="─"/>
            </a:pPr>
            <a:r>
              <a:rPr lang="vi-VN" sz="2400" i="1" dirty="0" smtClean="0">
                <a:solidFill>
                  <a:prstClr val="white"/>
                </a:solidFill>
              </a:rPr>
              <a:t>informacijsko-</a:t>
            </a:r>
            <a:r>
              <a:rPr lang="hr-HR" sz="2400" i="1" dirty="0" smtClean="0">
                <a:solidFill>
                  <a:prstClr val="white"/>
                </a:solidFill>
              </a:rPr>
              <a:t>rezervacijski sustavi, “chek-in”, “chek-</a:t>
            </a:r>
            <a:r>
              <a:rPr lang="hr-HR" sz="2400" i="1" dirty="0" err="1" smtClean="0">
                <a:solidFill>
                  <a:prstClr val="white"/>
                </a:solidFill>
              </a:rPr>
              <a:t>out</a:t>
            </a:r>
            <a:r>
              <a:rPr lang="hr-HR" sz="2400" i="1" dirty="0" smtClean="0">
                <a:solidFill>
                  <a:prstClr val="white"/>
                </a:solidFill>
              </a:rPr>
              <a:t>” usluge, kupnja karata putem interneta, informatička infrastruktura u hotelima i privatnom smještaju... </a:t>
            </a:r>
          </a:p>
        </p:txBody>
      </p:sp>
      <p:sp>
        <p:nvSpPr>
          <p:cNvPr id="3" name="Title 2"/>
          <p:cNvSpPr>
            <a:spLocks noGrp="1"/>
          </p:cNvSpPr>
          <p:nvPr>
            <p:ph type="title"/>
          </p:nvPr>
        </p:nvSpPr>
        <p:spPr/>
        <p:txBody>
          <a:bodyPr/>
          <a:lstStyle/>
          <a:p>
            <a:r>
              <a:rPr lang="hr-HR" dirty="0" smtClean="0"/>
              <a:t>TEHNOLOŠKO OKRUŽENJE</a:t>
            </a:r>
            <a:endParaRPr lang="hr-HR"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 y="857232"/>
            <a:ext cx="9180512" cy="4155944"/>
          </a:xfrm>
        </p:spPr>
        <p:txBody>
          <a:bodyPr/>
          <a:lstStyle/>
          <a:p>
            <a:pPr marL="360000" lvl="0" indent="-360000">
              <a:spcBef>
                <a:spcPts val="1800"/>
              </a:spcBef>
              <a:buSzPct val="100000"/>
              <a:buFont typeface="Calibri" pitchFamily="34" charset="0"/>
              <a:buChar char="─"/>
            </a:pPr>
            <a:r>
              <a:rPr lang="hr-HR" sz="2600" dirty="0" smtClean="0"/>
              <a:t>čine </a:t>
            </a:r>
            <a:r>
              <a:rPr lang="hr-HR" sz="2600" b="1" dirty="0" smtClean="0">
                <a:solidFill>
                  <a:srgbClr val="FFC000"/>
                </a:solidFill>
              </a:rPr>
              <a:t>zakoni</a:t>
            </a:r>
            <a:r>
              <a:rPr lang="hr-HR" sz="2600" dirty="0" smtClean="0"/>
              <a:t> i različite </a:t>
            </a:r>
            <a:r>
              <a:rPr lang="hr-HR" sz="2600" b="1" dirty="0" smtClean="0">
                <a:solidFill>
                  <a:srgbClr val="FFC000"/>
                </a:solidFill>
              </a:rPr>
              <a:t>interesne skupine </a:t>
            </a:r>
            <a:r>
              <a:rPr lang="hr-HR" sz="2600" dirty="0" smtClean="0"/>
              <a:t>čiji su stavovi i djelovanje u društvu zapaženi</a:t>
            </a:r>
          </a:p>
          <a:p>
            <a:pPr marL="360000" lvl="0" indent="-360000">
              <a:spcBef>
                <a:spcPts val="1800"/>
              </a:spcBef>
              <a:buSzPct val="100000"/>
              <a:buFont typeface="Calibri" pitchFamily="34" charset="0"/>
              <a:buChar char="─"/>
            </a:pPr>
            <a:r>
              <a:rPr lang="hr-HR" sz="2600" dirty="0" smtClean="0"/>
              <a:t>ukoliko je </a:t>
            </a:r>
            <a:r>
              <a:rPr lang="hr-HR" sz="2600" b="1" dirty="0" smtClean="0">
                <a:solidFill>
                  <a:srgbClr val="FFC000"/>
                </a:solidFill>
              </a:rPr>
              <a:t>politička situacija nestabilna </a:t>
            </a:r>
            <a:r>
              <a:rPr lang="hr-HR" sz="2600" dirty="0" smtClean="0"/>
              <a:t>to može snažno utjecati na zanimanje za turističkim uslugama </a:t>
            </a:r>
            <a:br>
              <a:rPr lang="hr-HR" sz="2600" dirty="0" smtClean="0"/>
            </a:br>
            <a:r>
              <a:rPr lang="hr-HR" sz="2600" i="1" dirty="0" smtClean="0"/>
              <a:t>(npr. Domovinski rat i sukob na Kosovu)</a:t>
            </a:r>
          </a:p>
          <a:p>
            <a:pPr marL="360000" lvl="0" indent="-360000">
              <a:spcBef>
                <a:spcPts val="1800"/>
              </a:spcBef>
              <a:buSzPct val="100000"/>
              <a:buFont typeface="Calibri" pitchFamily="34" charset="0"/>
              <a:buChar char="─"/>
            </a:pPr>
            <a:r>
              <a:rPr lang="hr-HR" sz="2600" b="1" dirty="0" smtClean="0">
                <a:solidFill>
                  <a:srgbClr val="FFC000"/>
                </a:solidFill>
              </a:rPr>
              <a:t>povećanje poreza </a:t>
            </a:r>
            <a:r>
              <a:rPr lang="hr-HR" sz="2600" dirty="0" smtClean="0"/>
              <a:t>može negativno utjecati na turistička kretanja </a:t>
            </a:r>
            <a:r>
              <a:rPr lang="hr-HR" sz="2400" i="1" dirty="0" smtClean="0"/>
              <a:t>(primjer New York i povećanje poreza na iznajmljivanje soba)</a:t>
            </a:r>
          </a:p>
        </p:txBody>
      </p:sp>
      <p:sp>
        <p:nvSpPr>
          <p:cNvPr id="3" name="Title 2"/>
          <p:cNvSpPr>
            <a:spLocks noGrp="1"/>
          </p:cNvSpPr>
          <p:nvPr>
            <p:ph type="title"/>
          </p:nvPr>
        </p:nvSpPr>
        <p:spPr/>
        <p:txBody>
          <a:bodyPr/>
          <a:lstStyle/>
          <a:p>
            <a:r>
              <a:rPr lang="hr-HR" dirty="0" smtClean="0"/>
              <a:t>POLITIČKO OKRUŽENJE</a:t>
            </a:r>
            <a:endParaRPr lang="hr-HR"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p:cNvPicPr>
            <a:picLocks noChangeAspect="1" noChangeArrowheads="1"/>
          </p:cNvPicPr>
          <p:nvPr/>
        </p:nvPicPr>
        <p:blipFill>
          <a:blip r:embed="rId2"/>
          <a:srcRect l="7617" t="10255" r="10351" b="55779"/>
          <a:stretch>
            <a:fillRect/>
          </a:stretch>
        </p:blipFill>
        <p:spPr bwMode="auto">
          <a:xfrm>
            <a:off x="0" y="714356"/>
            <a:ext cx="9144000" cy="3000372"/>
          </a:xfrm>
          <a:prstGeom prst="rect">
            <a:avLst/>
          </a:prstGeom>
          <a:noFill/>
          <a:ln w="9525">
            <a:noFill/>
            <a:miter lim="800000"/>
            <a:headEnd/>
            <a:tailEnd/>
          </a:ln>
          <a:effectLst/>
        </p:spPr>
      </p:pic>
      <p:sp>
        <p:nvSpPr>
          <p:cNvPr id="6" name="Prostoručno 5"/>
          <p:cNvSpPr/>
          <p:nvPr/>
        </p:nvSpPr>
        <p:spPr bwMode="auto">
          <a:xfrm>
            <a:off x="1428108" y="1832527"/>
            <a:ext cx="7017249" cy="1066800"/>
          </a:xfrm>
          <a:custGeom>
            <a:avLst/>
            <a:gdLst>
              <a:gd name="connsiteX0" fmla="*/ 0 w 7017249"/>
              <a:gd name="connsiteY0" fmla="*/ 371582 h 1066800"/>
              <a:gd name="connsiteX1" fmla="*/ 1243173 w 7017249"/>
              <a:gd name="connsiteY1" fmla="*/ 63357 h 1066800"/>
              <a:gd name="connsiteX2" fmla="*/ 2393879 w 7017249"/>
              <a:gd name="connsiteY2" fmla="*/ 279114 h 1066800"/>
              <a:gd name="connsiteX3" fmla="*/ 3524036 w 7017249"/>
              <a:gd name="connsiteY3" fmla="*/ 1039402 h 1066800"/>
              <a:gd name="connsiteX4" fmla="*/ 4705564 w 7017249"/>
              <a:gd name="connsiteY4" fmla="*/ 443501 h 1066800"/>
              <a:gd name="connsiteX5" fmla="*/ 5845995 w 7017249"/>
              <a:gd name="connsiteY5" fmla="*/ 73631 h 1066800"/>
              <a:gd name="connsiteX6" fmla="*/ 7017249 w 7017249"/>
              <a:gd name="connsiteY6" fmla="*/ 1712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17249" h="1066800">
                <a:moveTo>
                  <a:pt x="0" y="371582"/>
                </a:moveTo>
                <a:cubicBezTo>
                  <a:pt x="422096" y="225175"/>
                  <a:pt x="844193" y="78768"/>
                  <a:pt x="1243173" y="63357"/>
                </a:cubicBezTo>
                <a:cubicBezTo>
                  <a:pt x="1642153" y="47946"/>
                  <a:pt x="2013735" y="116440"/>
                  <a:pt x="2393879" y="279114"/>
                </a:cubicBezTo>
                <a:cubicBezTo>
                  <a:pt x="2774023" y="441788"/>
                  <a:pt x="3138755" y="1012004"/>
                  <a:pt x="3524036" y="1039402"/>
                </a:cubicBezTo>
                <a:cubicBezTo>
                  <a:pt x="3909317" y="1066800"/>
                  <a:pt x="4318571" y="604463"/>
                  <a:pt x="4705564" y="443501"/>
                </a:cubicBezTo>
                <a:cubicBezTo>
                  <a:pt x="5092557" y="282539"/>
                  <a:pt x="5460714" y="147263"/>
                  <a:pt x="5845995" y="73631"/>
                </a:cubicBezTo>
                <a:cubicBezTo>
                  <a:pt x="6231276" y="0"/>
                  <a:pt x="6624262" y="856"/>
                  <a:pt x="7017249" y="1712"/>
                </a:cubicBezTo>
              </a:path>
            </a:pathLst>
          </a:cu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hr-HR" sz="1800" b="0" i="0" u="none" strike="noStrike" cap="none" normalizeH="0" baseline="0" smtClean="0">
              <a:ln>
                <a:noFill/>
              </a:ln>
              <a:effectLst/>
              <a:latin typeface="Arial" charset="0"/>
            </a:endParaRPr>
          </a:p>
        </p:txBody>
      </p:sp>
      <p:sp>
        <p:nvSpPr>
          <p:cNvPr id="8" name="Pravokutnik 7"/>
          <p:cNvSpPr/>
          <p:nvPr/>
        </p:nvSpPr>
        <p:spPr bwMode="auto">
          <a:xfrm>
            <a:off x="1071538" y="1714464"/>
            <a:ext cx="857256"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7.929</a:t>
            </a:r>
            <a:endParaRPr kumimoji="0" lang="hr-HR" sz="1800" b="1" i="0" u="none" strike="noStrike" cap="none" normalizeH="0" baseline="0" dirty="0" smtClean="0">
              <a:ln>
                <a:noFill/>
              </a:ln>
              <a:solidFill>
                <a:schemeClr val="bg1"/>
              </a:solidFill>
              <a:effectLst/>
              <a:latin typeface="Arial" charset="0"/>
            </a:endParaRPr>
          </a:p>
        </p:txBody>
      </p:sp>
      <p:sp>
        <p:nvSpPr>
          <p:cNvPr id="10" name="Pravokutnik 9"/>
          <p:cNvSpPr/>
          <p:nvPr/>
        </p:nvSpPr>
        <p:spPr bwMode="auto">
          <a:xfrm>
            <a:off x="3428992" y="1643026"/>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8.498</a:t>
            </a:r>
            <a:endParaRPr kumimoji="0" lang="hr-HR" sz="1800" b="1" i="0" u="none" strike="noStrike" cap="none" normalizeH="0" baseline="0" dirty="0" smtClean="0">
              <a:ln>
                <a:noFill/>
              </a:ln>
              <a:solidFill>
                <a:schemeClr val="bg1"/>
              </a:solidFill>
              <a:effectLst/>
              <a:latin typeface="Arial" charset="0"/>
            </a:endParaRPr>
          </a:p>
        </p:txBody>
      </p:sp>
      <p:sp>
        <p:nvSpPr>
          <p:cNvPr id="11" name="Pravokutnik 10"/>
          <p:cNvSpPr/>
          <p:nvPr/>
        </p:nvSpPr>
        <p:spPr bwMode="auto">
          <a:xfrm>
            <a:off x="4572000" y="2428844"/>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2.438</a:t>
            </a:r>
            <a:endParaRPr kumimoji="0" lang="hr-HR" sz="1800" b="1" i="0" u="none" strike="noStrike" cap="none" normalizeH="0" baseline="0" dirty="0" smtClean="0">
              <a:ln>
                <a:noFill/>
              </a:ln>
              <a:solidFill>
                <a:schemeClr val="bg1"/>
              </a:solidFill>
              <a:effectLst/>
              <a:latin typeface="Arial" charset="0"/>
            </a:endParaRPr>
          </a:p>
        </p:txBody>
      </p:sp>
      <p:sp>
        <p:nvSpPr>
          <p:cNvPr id="12" name="Pravokutnik 11"/>
          <p:cNvSpPr/>
          <p:nvPr/>
        </p:nvSpPr>
        <p:spPr bwMode="auto">
          <a:xfrm>
            <a:off x="5715008" y="1785902"/>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7.136</a:t>
            </a:r>
            <a:endParaRPr kumimoji="0" lang="hr-HR" sz="1800" b="1" i="0" u="none" strike="noStrike" cap="none" normalizeH="0" baseline="0" dirty="0" smtClean="0">
              <a:ln>
                <a:noFill/>
              </a:ln>
              <a:solidFill>
                <a:schemeClr val="bg1"/>
              </a:solidFill>
              <a:effectLst/>
              <a:latin typeface="Arial" charset="0"/>
            </a:endParaRPr>
          </a:p>
        </p:txBody>
      </p:sp>
      <p:sp>
        <p:nvSpPr>
          <p:cNvPr id="23" name="Pravokutnik 22"/>
          <p:cNvSpPr/>
          <p:nvPr/>
        </p:nvSpPr>
        <p:spPr bwMode="auto">
          <a:xfrm>
            <a:off x="2214546" y="1500174"/>
            <a:ext cx="857256" cy="357190"/>
          </a:xfrm>
          <a:prstGeom prst="rect">
            <a:avLst/>
          </a:prstGeom>
          <a:noFill/>
          <a:ln w="3810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hr-HR" sz="1800" b="0" i="0" u="none" strike="noStrike" cap="none" normalizeH="0" baseline="0" smtClean="0">
              <a:ln>
                <a:noFill/>
              </a:ln>
              <a:latin typeface="Arial" charset="0"/>
            </a:endParaRPr>
          </a:p>
        </p:txBody>
      </p:sp>
      <p:sp>
        <p:nvSpPr>
          <p:cNvPr id="14" name="Pravokutnik 13"/>
          <p:cNvSpPr/>
          <p:nvPr/>
        </p:nvSpPr>
        <p:spPr bwMode="auto">
          <a:xfrm>
            <a:off x="8001024" y="1500150"/>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10.604</a:t>
            </a:r>
            <a:endParaRPr kumimoji="0" lang="hr-HR" sz="1800" b="1" i="0" u="none" strike="noStrike" cap="none" normalizeH="0" baseline="0" dirty="0" smtClean="0">
              <a:ln>
                <a:noFill/>
              </a:ln>
              <a:solidFill>
                <a:schemeClr val="bg1"/>
              </a:solidFill>
              <a:effectLst/>
              <a:latin typeface="Arial" charset="0"/>
            </a:endParaRPr>
          </a:p>
        </p:txBody>
      </p:sp>
      <p:pic>
        <p:nvPicPr>
          <p:cNvPr id="2050" name="Picture 2"/>
          <p:cNvPicPr>
            <a:picLocks noChangeAspect="1" noChangeArrowheads="1"/>
          </p:cNvPicPr>
          <p:nvPr/>
        </p:nvPicPr>
        <p:blipFill>
          <a:blip r:embed="rId2"/>
          <a:srcRect l="7617" t="56351" r="10351" b="12109"/>
          <a:stretch>
            <a:fillRect/>
          </a:stretch>
        </p:blipFill>
        <p:spPr bwMode="auto">
          <a:xfrm>
            <a:off x="0" y="3786190"/>
            <a:ext cx="9144000" cy="2786082"/>
          </a:xfrm>
          <a:prstGeom prst="rect">
            <a:avLst/>
          </a:prstGeom>
          <a:noFill/>
          <a:ln w="9525">
            <a:noFill/>
            <a:miter lim="800000"/>
            <a:headEnd/>
            <a:tailEnd/>
          </a:ln>
          <a:effectLst/>
        </p:spPr>
      </p:pic>
      <p:sp>
        <p:nvSpPr>
          <p:cNvPr id="7" name="Prostoručno 6"/>
          <p:cNvSpPr/>
          <p:nvPr/>
        </p:nvSpPr>
        <p:spPr bwMode="auto">
          <a:xfrm>
            <a:off x="1428108" y="4548263"/>
            <a:ext cx="6955604" cy="1287694"/>
          </a:xfrm>
          <a:custGeom>
            <a:avLst/>
            <a:gdLst>
              <a:gd name="connsiteX0" fmla="*/ 0 w 6955604"/>
              <a:gd name="connsiteY0" fmla="*/ 323636 h 1287694"/>
              <a:gd name="connsiteX1" fmla="*/ 1171254 w 6955604"/>
              <a:gd name="connsiteY1" fmla="*/ 5137 h 1287694"/>
              <a:gd name="connsiteX2" fmla="*/ 2342508 w 6955604"/>
              <a:gd name="connsiteY2" fmla="*/ 354458 h 1287694"/>
              <a:gd name="connsiteX3" fmla="*/ 3462391 w 6955604"/>
              <a:gd name="connsiteY3" fmla="*/ 1238036 h 1287694"/>
              <a:gd name="connsiteX4" fmla="*/ 4633645 w 6955604"/>
              <a:gd name="connsiteY4" fmla="*/ 652409 h 1287694"/>
              <a:gd name="connsiteX5" fmla="*/ 5794625 w 6955604"/>
              <a:gd name="connsiteY5" fmla="*/ 354458 h 1287694"/>
              <a:gd name="connsiteX6" fmla="*/ 6955604 w 6955604"/>
              <a:gd name="connsiteY6" fmla="*/ 251717 h 128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5604" h="1287694">
                <a:moveTo>
                  <a:pt x="0" y="323636"/>
                </a:moveTo>
                <a:cubicBezTo>
                  <a:pt x="390418" y="161818"/>
                  <a:pt x="780836" y="0"/>
                  <a:pt x="1171254" y="5137"/>
                </a:cubicBezTo>
                <a:cubicBezTo>
                  <a:pt x="1561672" y="10274"/>
                  <a:pt x="1960652" y="148975"/>
                  <a:pt x="2342508" y="354458"/>
                </a:cubicBezTo>
                <a:cubicBezTo>
                  <a:pt x="2724364" y="559941"/>
                  <a:pt x="3080535" y="1188378"/>
                  <a:pt x="3462391" y="1238036"/>
                </a:cubicBezTo>
                <a:cubicBezTo>
                  <a:pt x="3844247" y="1287694"/>
                  <a:pt x="4244939" y="799672"/>
                  <a:pt x="4633645" y="652409"/>
                </a:cubicBezTo>
                <a:cubicBezTo>
                  <a:pt x="5022351" y="505146"/>
                  <a:pt x="5407632" y="421240"/>
                  <a:pt x="5794625" y="354458"/>
                </a:cubicBezTo>
                <a:cubicBezTo>
                  <a:pt x="6181618" y="287676"/>
                  <a:pt x="6568611" y="269696"/>
                  <a:pt x="6955604" y="251717"/>
                </a:cubicBezTo>
              </a:path>
            </a:pathLst>
          </a:cu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hr-HR" sz="1800" b="0" i="0" u="none" strike="noStrike" cap="none" normalizeH="0" baseline="0" smtClean="0">
              <a:ln>
                <a:noFill/>
              </a:ln>
              <a:effectLst/>
              <a:latin typeface="Arial" charset="0"/>
            </a:endParaRPr>
          </a:p>
        </p:txBody>
      </p:sp>
      <p:sp>
        <p:nvSpPr>
          <p:cNvPr id="9" name="Pravokutnik 8"/>
          <p:cNvSpPr/>
          <p:nvPr/>
        </p:nvSpPr>
        <p:spPr bwMode="auto">
          <a:xfrm>
            <a:off x="2214546" y="1500150"/>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10.125</a:t>
            </a:r>
            <a:endParaRPr kumimoji="0" lang="hr-HR" sz="1800" b="1" i="0" u="none" strike="noStrike" cap="none" normalizeH="0" baseline="0" dirty="0" smtClean="0">
              <a:ln>
                <a:noFill/>
              </a:ln>
              <a:solidFill>
                <a:schemeClr val="bg1"/>
              </a:solidFill>
              <a:effectLst/>
              <a:latin typeface="Arial" charset="0"/>
            </a:endParaRPr>
          </a:p>
        </p:txBody>
      </p:sp>
      <p:sp>
        <p:nvSpPr>
          <p:cNvPr id="15" name="Pravokutnik 14"/>
          <p:cNvSpPr/>
          <p:nvPr/>
        </p:nvSpPr>
        <p:spPr bwMode="auto">
          <a:xfrm>
            <a:off x="1071538" y="4357718"/>
            <a:ext cx="1000132"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53.600</a:t>
            </a:r>
            <a:endParaRPr kumimoji="0" lang="hr-HR" sz="1800" b="1" i="0" u="none" strike="noStrike" cap="none" normalizeH="0" baseline="0" dirty="0" smtClean="0">
              <a:ln>
                <a:noFill/>
              </a:ln>
              <a:solidFill>
                <a:schemeClr val="bg1"/>
              </a:solidFill>
              <a:effectLst/>
              <a:latin typeface="Arial" charset="0"/>
            </a:endParaRPr>
          </a:p>
        </p:txBody>
      </p:sp>
      <p:sp>
        <p:nvSpPr>
          <p:cNvPr id="16" name="Pravokutnik 15"/>
          <p:cNvSpPr/>
          <p:nvPr/>
        </p:nvSpPr>
        <p:spPr bwMode="auto">
          <a:xfrm>
            <a:off x="2214546" y="4143404"/>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67.665</a:t>
            </a:r>
            <a:endParaRPr kumimoji="0" lang="hr-HR" sz="1800" b="1" i="0" u="none" strike="noStrike" cap="none" normalizeH="0" baseline="0" dirty="0" smtClean="0">
              <a:ln>
                <a:noFill/>
              </a:ln>
              <a:solidFill>
                <a:schemeClr val="bg1"/>
              </a:solidFill>
              <a:effectLst/>
              <a:latin typeface="Arial" charset="0"/>
            </a:endParaRPr>
          </a:p>
        </p:txBody>
      </p:sp>
      <p:sp>
        <p:nvSpPr>
          <p:cNvPr id="17" name="Pravokutnik 16"/>
          <p:cNvSpPr/>
          <p:nvPr/>
        </p:nvSpPr>
        <p:spPr bwMode="auto">
          <a:xfrm>
            <a:off x="3428992" y="4429156"/>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52.523</a:t>
            </a:r>
            <a:endParaRPr kumimoji="0" lang="hr-HR" sz="1800" b="1" i="0" u="none" strike="noStrike" cap="none" normalizeH="0" baseline="0" dirty="0" smtClean="0">
              <a:ln>
                <a:noFill/>
              </a:ln>
              <a:solidFill>
                <a:schemeClr val="bg1"/>
              </a:solidFill>
              <a:effectLst/>
              <a:latin typeface="Arial" charset="0"/>
            </a:endParaRPr>
          </a:p>
        </p:txBody>
      </p:sp>
      <p:sp>
        <p:nvSpPr>
          <p:cNvPr id="18" name="Pravokutnik 17"/>
          <p:cNvSpPr/>
          <p:nvPr/>
        </p:nvSpPr>
        <p:spPr bwMode="auto">
          <a:xfrm>
            <a:off x="4572000" y="5357850"/>
            <a:ext cx="1071570"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12.885</a:t>
            </a:r>
            <a:endParaRPr kumimoji="0" lang="hr-HR" sz="1800" b="1" i="0" u="none" strike="noStrike" cap="none" normalizeH="0" baseline="0" dirty="0" smtClean="0">
              <a:ln>
                <a:noFill/>
              </a:ln>
              <a:solidFill>
                <a:schemeClr val="bg1"/>
              </a:solidFill>
              <a:effectLst/>
              <a:latin typeface="Arial" charset="0"/>
            </a:endParaRPr>
          </a:p>
        </p:txBody>
      </p:sp>
      <p:sp>
        <p:nvSpPr>
          <p:cNvPr id="19" name="Pravokutnik 18"/>
          <p:cNvSpPr/>
          <p:nvPr/>
        </p:nvSpPr>
        <p:spPr bwMode="auto">
          <a:xfrm>
            <a:off x="5643570" y="4786346"/>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39.183</a:t>
            </a:r>
            <a:endParaRPr kumimoji="0" lang="hr-HR" sz="1800" b="1" i="0" u="none" strike="noStrike" cap="none" normalizeH="0" baseline="0" dirty="0" smtClean="0">
              <a:ln>
                <a:noFill/>
              </a:ln>
              <a:solidFill>
                <a:schemeClr val="bg1"/>
              </a:solidFill>
              <a:effectLst/>
              <a:latin typeface="Arial" charset="0"/>
            </a:endParaRPr>
          </a:p>
        </p:txBody>
      </p:sp>
      <p:sp>
        <p:nvSpPr>
          <p:cNvPr id="20" name="Pravokutnik 19"/>
          <p:cNvSpPr/>
          <p:nvPr/>
        </p:nvSpPr>
        <p:spPr bwMode="auto">
          <a:xfrm>
            <a:off x="6786578" y="4429156"/>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51.421</a:t>
            </a:r>
            <a:endParaRPr kumimoji="0" lang="hr-HR" sz="1800" b="1" i="0" u="none" strike="noStrike" cap="none" normalizeH="0" baseline="0" dirty="0" smtClean="0">
              <a:ln>
                <a:noFill/>
              </a:ln>
              <a:solidFill>
                <a:schemeClr val="bg1"/>
              </a:solidFill>
              <a:effectLst/>
              <a:latin typeface="Arial" charset="0"/>
            </a:endParaRPr>
          </a:p>
        </p:txBody>
      </p:sp>
      <p:sp>
        <p:nvSpPr>
          <p:cNvPr id="21" name="Pravokutnik 20"/>
          <p:cNvSpPr/>
          <p:nvPr/>
        </p:nvSpPr>
        <p:spPr bwMode="auto">
          <a:xfrm>
            <a:off x="8001024" y="4429156"/>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56.416</a:t>
            </a:r>
            <a:endParaRPr kumimoji="0" lang="hr-HR" sz="1800" b="1" i="0" u="none" strike="noStrike" cap="none" normalizeH="0" baseline="0" dirty="0" smtClean="0">
              <a:ln>
                <a:noFill/>
              </a:ln>
              <a:solidFill>
                <a:schemeClr val="bg1"/>
              </a:solidFill>
              <a:effectLst/>
              <a:latin typeface="Arial" charset="0"/>
            </a:endParaRPr>
          </a:p>
        </p:txBody>
      </p:sp>
      <p:sp>
        <p:nvSpPr>
          <p:cNvPr id="24" name="Pravokutnik 23"/>
          <p:cNvSpPr/>
          <p:nvPr/>
        </p:nvSpPr>
        <p:spPr bwMode="auto">
          <a:xfrm>
            <a:off x="2214546" y="4143404"/>
            <a:ext cx="857256" cy="357190"/>
          </a:xfrm>
          <a:prstGeom prst="rect">
            <a:avLst/>
          </a:prstGeom>
          <a:noFill/>
          <a:ln w="3810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hr-HR" sz="1800" b="0" i="0" u="none" strike="noStrike" cap="none" normalizeH="0" baseline="0" smtClean="0">
              <a:ln>
                <a:noFill/>
              </a:ln>
              <a:latin typeface="Arial" charset="0"/>
            </a:endParaRPr>
          </a:p>
        </p:txBody>
      </p:sp>
      <p:sp>
        <p:nvSpPr>
          <p:cNvPr id="28" name="Pravokutnik 27"/>
          <p:cNvSpPr/>
          <p:nvPr/>
        </p:nvSpPr>
        <p:spPr bwMode="auto">
          <a:xfrm>
            <a:off x="6786578" y="4429156"/>
            <a:ext cx="857256" cy="357190"/>
          </a:xfrm>
          <a:prstGeom prst="rect">
            <a:avLst/>
          </a:prstGeom>
          <a:noFill/>
          <a:ln w="3810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hr-HR" sz="1800" b="0" i="0" u="none" strike="noStrike" cap="none" normalizeH="0" baseline="0" smtClean="0">
              <a:ln>
                <a:noFill/>
              </a:ln>
              <a:latin typeface="Arial" charset="0"/>
            </a:endParaRPr>
          </a:p>
        </p:txBody>
      </p:sp>
      <p:sp>
        <p:nvSpPr>
          <p:cNvPr id="13" name="Pravokutnik 12"/>
          <p:cNvSpPr/>
          <p:nvPr/>
        </p:nvSpPr>
        <p:spPr bwMode="auto">
          <a:xfrm>
            <a:off x="6858016" y="1500150"/>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9.995</a:t>
            </a:r>
            <a:endParaRPr kumimoji="0" lang="hr-HR" sz="1800" b="1" i="0" u="none" strike="noStrike" cap="none" normalizeH="0" baseline="0" dirty="0" smtClean="0">
              <a:ln>
                <a:noFill/>
              </a:ln>
              <a:solidFill>
                <a:schemeClr val="bg1"/>
              </a:solidFill>
              <a:effectLst/>
              <a:latin typeface="Arial" charset="0"/>
            </a:endParaRPr>
          </a:p>
        </p:txBody>
      </p:sp>
      <p:sp>
        <p:nvSpPr>
          <p:cNvPr id="27" name="Pravokutnik 26"/>
          <p:cNvSpPr/>
          <p:nvPr/>
        </p:nvSpPr>
        <p:spPr bwMode="auto">
          <a:xfrm>
            <a:off x="6786578" y="1500174"/>
            <a:ext cx="857256" cy="357190"/>
          </a:xfrm>
          <a:prstGeom prst="rect">
            <a:avLst/>
          </a:prstGeom>
          <a:noFill/>
          <a:ln w="3810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hr-HR" sz="1800" b="0" i="0" u="none" strike="noStrike" cap="none" normalizeH="0" baseline="0" smtClean="0">
              <a:ln>
                <a:noFill/>
              </a:ln>
              <a:latin typeface="Arial" charset="0"/>
            </a:endParaRPr>
          </a:p>
        </p:txBody>
      </p:sp>
      <p:sp>
        <p:nvSpPr>
          <p:cNvPr id="31" name="Title 30"/>
          <p:cNvSpPr>
            <a:spLocks noGrp="1"/>
          </p:cNvSpPr>
          <p:nvPr>
            <p:ph type="title"/>
          </p:nvPr>
        </p:nvSpPr>
        <p:spPr/>
        <p:txBody>
          <a:bodyPr/>
          <a:lstStyle/>
          <a:p>
            <a:r>
              <a:rPr lang="hr-HR" dirty="0" smtClean="0"/>
              <a:t>UTJECAJ POLITIČKOG OKRUŽENJA</a:t>
            </a:r>
            <a:endParaRPr lang="hr-HR" dirty="0"/>
          </a:p>
        </p:txBody>
      </p:sp>
    </p:spTree>
    <p:extLst>
      <p:ext uri="{BB962C8B-B14F-4D97-AF65-F5344CB8AC3E}">
        <p14:creationId xmlns:p14="http://schemas.microsoft.com/office/powerpoint/2010/main" val="195662850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6" y="857232"/>
            <a:ext cx="9144416" cy="5500726"/>
          </a:xfrm>
        </p:spPr>
        <p:txBody>
          <a:bodyPr/>
          <a:lstStyle/>
          <a:p>
            <a:pPr marL="360000" lvl="0" indent="-360000">
              <a:spcBef>
                <a:spcPts val="1800"/>
              </a:spcBef>
              <a:buSzPct val="100000"/>
              <a:buFont typeface="Calibri" pitchFamily="34" charset="0"/>
              <a:buChar char="─"/>
            </a:pPr>
            <a:r>
              <a:rPr lang="hr-HR" sz="2400" dirty="0" smtClean="0"/>
              <a:t>sastoji se od </a:t>
            </a:r>
            <a:r>
              <a:rPr lang="hr-HR" sz="2400" b="1" dirty="0" smtClean="0">
                <a:solidFill>
                  <a:srgbClr val="FFC000"/>
                </a:solidFill>
              </a:rPr>
              <a:t>institucija</a:t>
            </a:r>
            <a:r>
              <a:rPr lang="hr-HR" sz="2400" dirty="0" smtClean="0"/>
              <a:t> i drugih sila koje utječu na osnovne vrijednosti, doživljaje, sklonosti i ponašanje društva</a:t>
            </a:r>
          </a:p>
          <a:p>
            <a:pPr marL="360000" lvl="0" indent="-360000">
              <a:spcBef>
                <a:spcPts val="1800"/>
              </a:spcBef>
              <a:buSzPct val="100000"/>
              <a:buFont typeface="Calibri" pitchFamily="34" charset="0"/>
              <a:buChar char="─"/>
            </a:pPr>
            <a:r>
              <a:rPr lang="hr-HR" sz="2400" dirty="0" smtClean="0"/>
              <a:t>globalni trend u turizmu je </a:t>
            </a:r>
            <a:r>
              <a:rPr lang="hr-HR" sz="2400" b="1" dirty="0" smtClean="0">
                <a:solidFill>
                  <a:srgbClr val="FFC000"/>
                </a:solidFill>
              </a:rPr>
              <a:t>zahtjev za autentičnošću</a:t>
            </a:r>
          </a:p>
          <a:p>
            <a:pPr marL="360000" lvl="0" indent="-360000">
              <a:spcBef>
                <a:spcPts val="1800"/>
              </a:spcBef>
              <a:buSzPct val="100000"/>
              <a:buFont typeface="Calibri" pitchFamily="34" charset="0"/>
              <a:buChar char="─"/>
            </a:pPr>
            <a:r>
              <a:rPr lang="hr-HR" sz="2400" dirty="0" smtClean="0"/>
              <a:t>upoznavanje lokalnih običaja i kulture (materijalne i nematerijalne)</a:t>
            </a:r>
          </a:p>
          <a:p>
            <a:pPr marL="360000" lvl="0" indent="-360000">
              <a:spcBef>
                <a:spcPts val="1800"/>
              </a:spcBef>
              <a:buSzPct val="100000"/>
              <a:buFont typeface="Calibri" pitchFamily="34" charset="0"/>
              <a:buChar char="─"/>
            </a:pPr>
            <a:r>
              <a:rPr lang="hr-HR" sz="2400" dirty="0" smtClean="0"/>
              <a:t>razvoj </a:t>
            </a:r>
            <a:r>
              <a:rPr lang="hr-HR" sz="2400" b="1" dirty="0" smtClean="0">
                <a:solidFill>
                  <a:srgbClr val="FFC000"/>
                </a:solidFill>
              </a:rPr>
              <a:t>turizma potiče obnovu i zaštitu spomenika kulture</a:t>
            </a:r>
            <a:r>
              <a:rPr lang="hr-HR" sz="2400" dirty="0" smtClean="0"/>
              <a:t>, organizaciju kulturnih manifestacija i priredbi, obnavljanje starih običaja, </a:t>
            </a:r>
            <a:r>
              <a:rPr lang="hr-HR" sz="2400" dirty="0" err="1" smtClean="0"/>
              <a:t>obrta..</a:t>
            </a:r>
            <a:r>
              <a:rPr lang="hr-HR" sz="2400" dirty="0" smtClean="0"/>
              <a:t>.</a:t>
            </a:r>
          </a:p>
          <a:p>
            <a:pPr marL="680675" lvl="1" indent="-360000">
              <a:spcBef>
                <a:spcPts val="1800"/>
              </a:spcBef>
              <a:buSzPct val="100000"/>
              <a:buFont typeface="Calibri" pitchFamily="34" charset="0"/>
              <a:buChar char="─"/>
            </a:pPr>
            <a:r>
              <a:rPr lang="hr-HR" i="1" dirty="0" smtClean="0"/>
              <a:t>npr. Pag - srednjovjekovni grad, </a:t>
            </a:r>
            <a:r>
              <a:rPr lang="hr-HR" i="1" dirty="0" err="1" smtClean="0"/>
              <a:t>Špancirfest</a:t>
            </a:r>
            <a:r>
              <a:rPr lang="hr-HR" i="1" dirty="0" smtClean="0"/>
              <a:t> i </a:t>
            </a:r>
            <a:r>
              <a:rPr lang="hr-HR" i="1" dirty="0" err="1" smtClean="0"/>
              <a:t>sl</a:t>
            </a:r>
            <a:r>
              <a:rPr lang="hr-HR" i="1" dirty="0" smtClean="0"/>
              <a:t>. </a:t>
            </a:r>
            <a:endParaRPr lang="hr-HR" sz="2000" i="1" dirty="0" smtClean="0"/>
          </a:p>
          <a:p>
            <a:pPr marL="360000" lvl="0" indent="-360000">
              <a:spcBef>
                <a:spcPts val="1800"/>
              </a:spcBef>
              <a:buSzPct val="100000"/>
              <a:buFont typeface="Calibri" pitchFamily="34" charset="0"/>
              <a:buChar char="─"/>
            </a:pPr>
            <a:r>
              <a:rPr lang="hr-HR" sz="2400" b="1" dirty="0" smtClean="0">
                <a:solidFill>
                  <a:srgbClr val="FFC000"/>
                </a:solidFill>
              </a:rPr>
              <a:t>negativan utjecaj turizma na kulturu </a:t>
            </a:r>
            <a:r>
              <a:rPr lang="hr-HR" sz="2400" dirty="0" smtClean="0"/>
              <a:t>(masovni turizam i slabljenje </a:t>
            </a:r>
            <a:br>
              <a:rPr lang="hr-HR" sz="2400" dirty="0" smtClean="0"/>
            </a:br>
            <a:r>
              <a:rPr lang="hr-HR" sz="2400" dirty="0" smtClean="0"/>
              <a:t>izvornog identiteta, </a:t>
            </a:r>
            <a:r>
              <a:rPr lang="hr-HR" sz="2400" dirty="0" err="1" smtClean="0"/>
              <a:t>gastronomija..</a:t>
            </a:r>
            <a:r>
              <a:rPr lang="hr-HR" sz="2400" dirty="0" smtClean="0"/>
              <a:t>.)</a:t>
            </a:r>
          </a:p>
        </p:txBody>
      </p:sp>
      <p:sp>
        <p:nvSpPr>
          <p:cNvPr id="3" name="Title 2"/>
          <p:cNvSpPr>
            <a:spLocks noGrp="1"/>
          </p:cNvSpPr>
          <p:nvPr>
            <p:ph type="title"/>
          </p:nvPr>
        </p:nvSpPr>
        <p:spPr/>
        <p:txBody>
          <a:bodyPr/>
          <a:lstStyle/>
          <a:p>
            <a:r>
              <a:rPr lang="hr-HR" dirty="0" smtClean="0"/>
              <a:t>KULTURNO OKRUŽENJE</a:t>
            </a:r>
            <a:endParaRPr lang="hr-HR"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57232"/>
            <a:ext cx="9144000" cy="5857916"/>
          </a:xfrm>
        </p:spPr>
        <p:txBody>
          <a:bodyPr/>
          <a:lstStyle/>
          <a:p>
            <a:pPr marL="360000" lvl="0" indent="-360000">
              <a:spcBef>
                <a:spcPts val="1800"/>
              </a:spcBef>
              <a:buSzPct val="100000"/>
              <a:buFont typeface="Calibri" pitchFamily="34" charset="0"/>
              <a:buChar char="─"/>
            </a:pPr>
            <a:r>
              <a:rPr lang="hr-HR" b="1" dirty="0" smtClean="0">
                <a:solidFill>
                  <a:srgbClr val="FFC000"/>
                </a:solidFill>
                <a:effectLst>
                  <a:outerShdw blurRad="38100" dist="38100" dir="2700000" algn="tl">
                    <a:srgbClr val="000000">
                      <a:alpha val="43137"/>
                    </a:srgbClr>
                  </a:outerShdw>
                </a:effectLst>
              </a:rPr>
              <a:t>ČETIRI SILE INTERNETSKOG OKRUŽENJA </a:t>
            </a:r>
            <a:r>
              <a:rPr lang="hr-HR" dirty="0" smtClean="0"/>
              <a:t>koje utječu na marketing</a:t>
            </a:r>
          </a:p>
          <a:p>
            <a:pPr marL="1042987" lvl="2" indent="-457200">
              <a:spcBef>
                <a:spcPts val="1200"/>
              </a:spcBef>
              <a:buSzPct val="100000"/>
              <a:buFont typeface="+mj-lt"/>
              <a:buAutoNum type="arabicPeriod"/>
            </a:pPr>
            <a:r>
              <a:rPr lang="hr-HR" sz="2800" dirty="0" smtClean="0"/>
              <a:t>digitalizacija i povezanost</a:t>
            </a:r>
          </a:p>
          <a:p>
            <a:pPr marL="1042987" lvl="2" indent="-457200">
              <a:spcBef>
                <a:spcPts val="1200"/>
              </a:spcBef>
              <a:buSzPct val="100000"/>
              <a:buFont typeface="+mj-lt"/>
              <a:buAutoNum type="arabicPeriod"/>
            </a:pPr>
            <a:r>
              <a:rPr lang="hr-HR" sz="2800" dirty="0" smtClean="0"/>
              <a:t>naglo širenje interneta</a:t>
            </a:r>
          </a:p>
          <a:p>
            <a:pPr marL="1042987" lvl="2" indent="-457200">
              <a:spcBef>
                <a:spcPts val="1200"/>
              </a:spcBef>
              <a:buSzPct val="100000"/>
              <a:buFont typeface="+mj-lt"/>
              <a:buAutoNum type="arabicPeriod"/>
            </a:pPr>
            <a:r>
              <a:rPr lang="hr-HR" sz="2800" dirty="0" smtClean="0"/>
              <a:t>nove vrste posrednika</a:t>
            </a:r>
          </a:p>
          <a:p>
            <a:pPr marL="1042987" lvl="2" indent="-457200">
              <a:spcBef>
                <a:spcPts val="1200"/>
              </a:spcBef>
              <a:buSzPct val="100000"/>
              <a:buFont typeface="+mj-lt"/>
              <a:buAutoNum type="arabicPeriod"/>
            </a:pPr>
            <a:r>
              <a:rPr lang="hr-HR" sz="2800" dirty="0" smtClean="0"/>
              <a:t>prilagođavanje klijentima i njihovim željama</a:t>
            </a:r>
          </a:p>
        </p:txBody>
      </p:sp>
      <p:sp>
        <p:nvSpPr>
          <p:cNvPr id="3" name="Title 2"/>
          <p:cNvSpPr>
            <a:spLocks noGrp="1"/>
          </p:cNvSpPr>
          <p:nvPr>
            <p:ph type="title"/>
          </p:nvPr>
        </p:nvSpPr>
        <p:spPr/>
        <p:txBody>
          <a:bodyPr/>
          <a:lstStyle/>
          <a:p>
            <a:r>
              <a:rPr lang="hr-HR" dirty="0" smtClean="0"/>
              <a:t>INTERNETSKO OKRUŽENJE</a:t>
            </a:r>
            <a:endParaRPr lang="hr-HR" dirty="0"/>
          </a:p>
        </p:txBody>
      </p:sp>
    </p:spTree>
    <p:extLst>
      <p:ext uri="{BB962C8B-B14F-4D97-AF65-F5344CB8AC3E}">
        <p14:creationId xmlns:p14="http://schemas.microsoft.com/office/powerpoint/2010/main" val="292329562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857224" y="799630"/>
            <a:ext cx="5715039" cy="1928826"/>
            <a:chOff x="1857356" y="799630"/>
            <a:chExt cx="5715039" cy="1928826"/>
          </a:xfrm>
        </p:grpSpPr>
        <p:sp>
          <p:nvSpPr>
            <p:cNvPr id="15" name="TextBox 14"/>
            <p:cNvSpPr txBox="1"/>
            <p:nvPr/>
          </p:nvSpPr>
          <p:spPr>
            <a:xfrm>
              <a:off x="5072066" y="1000108"/>
              <a:ext cx="2500329" cy="1384995"/>
            </a:xfrm>
            <a:prstGeom prst="rect">
              <a:avLst/>
            </a:prstGeom>
            <a:solidFill>
              <a:schemeClr val="bg1"/>
            </a:solidFill>
            <a:ln>
              <a:solidFill>
                <a:schemeClr val="tx1"/>
              </a:solidFill>
            </a:ln>
          </p:spPr>
          <p:txBody>
            <a:bodyPr wrap="square" lIns="0" tIns="0" rIns="0" bIns="0" rtlCol="0" anchor="ctr">
              <a:spAutoFit/>
            </a:bodyPr>
            <a:lstStyle/>
            <a:p>
              <a:pPr algn="ctr"/>
              <a:r>
                <a:rPr lang="hr-HR" dirty="0" smtClean="0">
                  <a:latin typeface="Consolas" pitchFamily="49" charset="0"/>
                  <a:cs typeface="Consolas" pitchFamily="49" charset="0"/>
                </a:rPr>
                <a:t>10001001110001111110111001000111110101000111001000111001000111111001000100001011111010010001111</a:t>
              </a:r>
              <a:endParaRPr lang="hr-HR" dirty="0">
                <a:latin typeface="Consolas" pitchFamily="49" charset="0"/>
                <a:cs typeface="Consolas" pitchFamily="49" charset="0"/>
              </a:endParaRPr>
            </a:p>
          </p:txBody>
        </p:sp>
        <p:sp>
          <p:nvSpPr>
            <p:cNvPr id="17" name="Right Arrow 16"/>
            <p:cNvSpPr/>
            <p:nvPr/>
          </p:nvSpPr>
          <p:spPr>
            <a:xfrm>
              <a:off x="4142356" y="1192539"/>
              <a:ext cx="785818" cy="1000132"/>
            </a:xfrm>
            <a:prstGeom prst="rightArrow">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grpSp>
          <p:nvGrpSpPr>
            <p:cNvPr id="32" name="Group 31"/>
            <p:cNvGrpSpPr/>
            <p:nvPr/>
          </p:nvGrpSpPr>
          <p:grpSpPr>
            <a:xfrm>
              <a:off x="1857356" y="799630"/>
              <a:ext cx="2069671" cy="1928826"/>
              <a:chOff x="1571604" y="3786190"/>
              <a:chExt cx="2069671" cy="1928826"/>
            </a:xfrm>
          </p:grpSpPr>
          <p:pic>
            <p:nvPicPr>
              <p:cNvPr id="21" name="Picture 20" descr="1415303658_khexedit.png"/>
              <p:cNvPicPr>
                <a:picLocks noChangeAspect="1"/>
              </p:cNvPicPr>
              <p:nvPr/>
            </p:nvPicPr>
            <p:blipFill>
              <a:blip r:embed="rId2"/>
              <a:stretch>
                <a:fillRect/>
              </a:stretch>
            </p:blipFill>
            <p:spPr>
              <a:xfrm rot="2414473">
                <a:off x="2638907" y="4051571"/>
                <a:ext cx="1002368" cy="1002368"/>
              </a:xfrm>
              <a:prstGeom prst="rect">
                <a:avLst/>
              </a:prstGeom>
            </p:spPr>
          </p:pic>
          <p:pic>
            <p:nvPicPr>
              <p:cNvPr id="25" name="Picture 24" descr="1415303663_Clipping _Picture _alternative.png"/>
              <p:cNvPicPr>
                <a:picLocks noChangeAspect="1"/>
              </p:cNvPicPr>
              <p:nvPr/>
            </p:nvPicPr>
            <p:blipFill>
              <a:blip r:embed="rId3"/>
              <a:stretch>
                <a:fillRect/>
              </a:stretch>
            </p:blipFill>
            <p:spPr>
              <a:xfrm>
                <a:off x="2071670" y="3786190"/>
                <a:ext cx="1071570" cy="1071570"/>
              </a:xfrm>
              <a:prstGeom prst="rect">
                <a:avLst/>
              </a:prstGeom>
            </p:spPr>
          </p:pic>
          <p:pic>
            <p:nvPicPr>
              <p:cNvPr id="27" name="Picture 26" descr="1415303685_audacity.png"/>
              <p:cNvPicPr>
                <a:picLocks noChangeAspect="1"/>
              </p:cNvPicPr>
              <p:nvPr/>
            </p:nvPicPr>
            <p:blipFill>
              <a:blip r:embed="rId4"/>
              <a:stretch>
                <a:fillRect/>
              </a:stretch>
            </p:blipFill>
            <p:spPr>
              <a:xfrm rot="1007031">
                <a:off x="1571604" y="4107198"/>
                <a:ext cx="866856" cy="866856"/>
              </a:xfrm>
              <a:prstGeom prst="rect">
                <a:avLst/>
              </a:prstGeom>
            </p:spPr>
          </p:pic>
          <p:pic>
            <p:nvPicPr>
              <p:cNvPr id="20" name="Picture 19" descr="1415303644_xine.png"/>
              <p:cNvPicPr>
                <a:picLocks noChangeAspect="1"/>
              </p:cNvPicPr>
              <p:nvPr/>
            </p:nvPicPr>
            <p:blipFill>
              <a:blip r:embed="rId5"/>
              <a:stretch>
                <a:fillRect/>
              </a:stretch>
            </p:blipFill>
            <p:spPr>
              <a:xfrm>
                <a:off x="1857356" y="4572008"/>
                <a:ext cx="1143008" cy="1143008"/>
              </a:xfrm>
              <a:prstGeom prst="rect">
                <a:avLst/>
              </a:prstGeom>
            </p:spPr>
          </p:pic>
        </p:grpSp>
      </p:grpSp>
      <p:pic>
        <p:nvPicPr>
          <p:cNvPr id="33" name="Picture 6" descr="http://www.besplatniseminarskiradovi.com/INTERNET-WEB/InternetWEB/pictures/Internet-Ekstranet.jpg"/>
          <p:cNvPicPr>
            <a:picLocks noChangeAspect="1" noChangeArrowheads="1"/>
          </p:cNvPicPr>
          <p:nvPr/>
        </p:nvPicPr>
        <p:blipFill>
          <a:blip r:embed="rId6"/>
          <a:srcRect t="-4884" b="-3785"/>
          <a:stretch>
            <a:fillRect/>
          </a:stretch>
        </p:blipFill>
        <p:spPr bwMode="auto">
          <a:xfrm>
            <a:off x="2242946" y="2585665"/>
            <a:ext cx="4324983" cy="4103665"/>
          </a:xfrm>
          <a:prstGeom prst="rect">
            <a:avLst/>
          </a:prstGeom>
          <a:solidFill>
            <a:schemeClr val="tx1"/>
          </a:solidFill>
          <a:effectLst>
            <a:outerShdw blurRad="63500" sx="102000" sy="102000" algn="ctr" rotWithShape="0">
              <a:prstClr val="black">
                <a:alpha val="40000"/>
              </a:prstClr>
            </a:outerShdw>
          </a:effectLst>
        </p:spPr>
      </p:pic>
      <p:sp>
        <p:nvSpPr>
          <p:cNvPr id="34" name="Title 33"/>
          <p:cNvSpPr>
            <a:spLocks noGrp="1"/>
          </p:cNvSpPr>
          <p:nvPr>
            <p:ph type="title"/>
          </p:nvPr>
        </p:nvSpPr>
        <p:spPr/>
        <p:txBody>
          <a:bodyPr/>
          <a:lstStyle/>
          <a:p>
            <a:r>
              <a:rPr lang="hr-HR" dirty="0" smtClean="0"/>
              <a:t>1. DIGITALIZACIJA I POVEZANOST</a:t>
            </a:r>
            <a:endParaRPr lang="hr-HR" dirty="0"/>
          </a:p>
        </p:txBody>
      </p:sp>
      <p:sp>
        <p:nvSpPr>
          <p:cNvPr id="35" name="TextBox 34"/>
          <p:cNvSpPr txBox="1"/>
          <p:nvPr/>
        </p:nvSpPr>
        <p:spPr>
          <a:xfrm>
            <a:off x="285720" y="3214686"/>
            <a:ext cx="1408527" cy="584775"/>
          </a:xfrm>
          <a:prstGeom prst="rect">
            <a:avLst/>
          </a:prstGeom>
          <a:noFill/>
        </p:spPr>
        <p:txBody>
          <a:bodyPr wrap="none" rtlCol="0">
            <a:spAutoFit/>
          </a:bodyPr>
          <a:lstStyle/>
          <a:p>
            <a:r>
              <a:rPr lang="hr-HR" sz="32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inter</a:t>
            </a:r>
            <a:r>
              <a:rPr lang="hr-HR" sz="2400" dirty="0" smtClean="0">
                <a:latin typeface="Calibri" pitchFamily="34" charset="0"/>
                <a:cs typeface="Calibri" pitchFamily="34" charset="0"/>
              </a:rPr>
              <a:t>net</a:t>
            </a:r>
            <a:endParaRPr lang="hr-HR" sz="3200" dirty="0">
              <a:latin typeface="Calibri" pitchFamily="34" charset="0"/>
              <a:cs typeface="Calibri" pitchFamily="34" charset="0"/>
            </a:endParaRPr>
          </a:p>
        </p:txBody>
      </p:sp>
      <p:sp>
        <p:nvSpPr>
          <p:cNvPr id="36" name="TextBox 35"/>
          <p:cNvSpPr txBox="1"/>
          <p:nvPr/>
        </p:nvSpPr>
        <p:spPr>
          <a:xfrm>
            <a:off x="285720" y="4357694"/>
            <a:ext cx="1642309" cy="584775"/>
          </a:xfrm>
          <a:prstGeom prst="rect">
            <a:avLst/>
          </a:prstGeom>
          <a:noFill/>
        </p:spPr>
        <p:txBody>
          <a:bodyPr wrap="none" rtlCol="0">
            <a:spAutoFit/>
          </a:bodyPr>
          <a:lstStyle/>
          <a:p>
            <a:r>
              <a:rPr lang="hr-HR" sz="32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ekstra</a:t>
            </a:r>
            <a:r>
              <a:rPr lang="hr-HR" sz="2400" dirty="0" smtClean="0">
                <a:latin typeface="Calibri" pitchFamily="34" charset="0"/>
                <a:cs typeface="Calibri" pitchFamily="34" charset="0"/>
              </a:rPr>
              <a:t>net</a:t>
            </a:r>
            <a:endParaRPr lang="hr-HR" sz="3200" dirty="0">
              <a:latin typeface="Calibri" pitchFamily="34" charset="0"/>
              <a:cs typeface="Calibri" pitchFamily="34" charset="0"/>
            </a:endParaRPr>
          </a:p>
        </p:txBody>
      </p:sp>
      <p:sp>
        <p:nvSpPr>
          <p:cNvPr id="37" name="TextBox 36"/>
          <p:cNvSpPr txBox="1"/>
          <p:nvPr/>
        </p:nvSpPr>
        <p:spPr>
          <a:xfrm>
            <a:off x="285720" y="5572140"/>
            <a:ext cx="1399679" cy="584775"/>
          </a:xfrm>
          <a:prstGeom prst="rect">
            <a:avLst/>
          </a:prstGeom>
          <a:noFill/>
        </p:spPr>
        <p:txBody>
          <a:bodyPr wrap="none" rtlCol="0">
            <a:spAutoFit/>
          </a:bodyPr>
          <a:lstStyle/>
          <a:p>
            <a:r>
              <a:rPr lang="hr-HR" sz="32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intra</a:t>
            </a:r>
            <a:r>
              <a:rPr lang="hr-HR" sz="2400" dirty="0" smtClean="0">
                <a:latin typeface="Calibri" pitchFamily="34" charset="0"/>
                <a:cs typeface="Calibri" pitchFamily="34" charset="0"/>
              </a:rPr>
              <a:t>net</a:t>
            </a:r>
            <a:endParaRPr lang="hr-HR" sz="3200" dirty="0">
              <a:latin typeface="Calibri" pitchFamily="34" charset="0"/>
              <a:cs typeface="Calibri" pitchFamily="34" charset="0"/>
            </a:endParaRPr>
          </a:p>
        </p:txBody>
      </p:sp>
      <p:sp>
        <p:nvSpPr>
          <p:cNvPr id="39" name="Right Brace 38"/>
          <p:cNvSpPr/>
          <p:nvPr/>
        </p:nvSpPr>
        <p:spPr>
          <a:xfrm>
            <a:off x="6643702" y="880453"/>
            <a:ext cx="428628" cy="1548415"/>
          </a:xfrm>
          <a:prstGeom prst="rightBrace">
            <a:avLst>
              <a:gd name="adj1" fmla="val 52273"/>
              <a:gd name="adj2" fmla="val 50732"/>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hr-HR"/>
          </a:p>
        </p:txBody>
      </p:sp>
      <p:sp>
        <p:nvSpPr>
          <p:cNvPr id="40" name="TextBox 39"/>
          <p:cNvSpPr txBox="1"/>
          <p:nvPr/>
        </p:nvSpPr>
        <p:spPr>
          <a:xfrm rot="16200000">
            <a:off x="6662835" y="1471158"/>
            <a:ext cx="2118144" cy="461665"/>
          </a:xfrm>
          <a:prstGeom prst="rect">
            <a:avLst/>
          </a:prstGeom>
          <a:noFill/>
        </p:spPr>
        <p:txBody>
          <a:bodyPr wrap="none" rtlCol="0">
            <a:spAutoFit/>
          </a:bodyPr>
          <a:lstStyle/>
          <a:p>
            <a:r>
              <a:rPr lang="hr-HR" sz="24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DIGITALIZACIJA</a:t>
            </a:r>
            <a:endParaRPr lang="hr-HR" sz="2400" dirty="0">
              <a:latin typeface="Calibri" pitchFamily="34" charset="0"/>
              <a:cs typeface="Calibri" pitchFamily="34" charset="0"/>
            </a:endParaRPr>
          </a:p>
        </p:txBody>
      </p:sp>
      <p:sp>
        <p:nvSpPr>
          <p:cNvPr id="41" name="Right Brace 40"/>
          <p:cNvSpPr/>
          <p:nvPr/>
        </p:nvSpPr>
        <p:spPr>
          <a:xfrm>
            <a:off x="6643702" y="2500306"/>
            <a:ext cx="428628" cy="4250318"/>
          </a:xfrm>
          <a:prstGeom prst="rightBrace">
            <a:avLst>
              <a:gd name="adj1" fmla="val 52273"/>
              <a:gd name="adj2" fmla="val 50732"/>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hr-HR"/>
          </a:p>
        </p:txBody>
      </p:sp>
      <p:sp>
        <p:nvSpPr>
          <p:cNvPr id="42" name="TextBox 41"/>
          <p:cNvSpPr txBox="1"/>
          <p:nvPr/>
        </p:nvSpPr>
        <p:spPr>
          <a:xfrm rot="16200000">
            <a:off x="6761871" y="4614429"/>
            <a:ext cx="1920077" cy="461665"/>
          </a:xfrm>
          <a:prstGeom prst="rect">
            <a:avLst/>
          </a:prstGeom>
          <a:noFill/>
        </p:spPr>
        <p:txBody>
          <a:bodyPr wrap="none" rtlCol="0">
            <a:spAutoFit/>
          </a:bodyPr>
          <a:lstStyle/>
          <a:p>
            <a:r>
              <a:rPr lang="hr-HR" sz="24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POVEZANOST</a:t>
            </a:r>
            <a:endParaRPr lang="hr-HR" sz="2400" dirty="0">
              <a:latin typeface="Calibri" pitchFamily="34" charset="0"/>
              <a:cs typeface="Calibri" pitchFamily="34" charset="0"/>
            </a:endParaRPr>
          </a:p>
        </p:txBody>
      </p:sp>
    </p:spTree>
    <p:extLst>
      <p:ext uri="{BB962C8B-B14F-4D97-AF65-F5344CB8AC3E}">
        <p14:creationId xmlns:p14="http://schemas.microsoft.com/office/powerpoint/2010/main" val="25914944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5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25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25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25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25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41" grpId="0" animBg="1"/>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214282" y="785794"/>
            <a:ext cx="8715436" cy="5857915"/>
          </a:xfrm>
          <a:prstGeom prst="rect">
            <a:avLst/>
          </a:prstGeom>
          <a:noFill/>
          <a:ln w="9525">
            <a:noFill/>
            <a:round/>
            <a:headEnd/>
            <a:tailEnd/>
          </a:ln>
          <a:effectLst/>
        </p:spPr>
        <p:txBody>
          <a:bodyPr lIns="90000" tIns="45000" rIns="90000" bIns="45000"/>
          <a:lstStyle/>
          <a:p>
            <a:pPr marL="468000" indent="-432000">
              <a:lnSpc>
                <a:spcPct val="100000"/>
              </a:lnSpc>
              <a:spcBef>
                <a:spcPts val="600"/>
              </a:spcBef>
              <a:buClr>
                <a:schemeClr val="tx1"/>
              </a:buClr>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hr-HR" sz="2400" dirty="0" smtClean="0">
                <a:latin typeface="Calibri" pitchFamily="34" charset="0"/>
                <a:cs typeface="Calibri" pitchFamily="34" charset="0"/>
              </a:rPr>
              <a:t>marketinško okruženje</a:t>
            </a:r>
          </a:p>
          <a:p>
            <a:pPr marL="468000" indent="-432000">
              <a:lnSpc>
                <a:spcPct val="100000"/>
              </a:lnSpc>
              <a:spcBef>
                <a:spcPts val="600"/>
              </a:spcBef>
              <a:buClr>
                <a:schemeClr val="tx1"/>
              </a:buClr>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hr-HR" sz="2400" dirty="0" smtClean="0">
                <a:latin typeface="Calibri" pitchFamily="34" charset="0"/>
                <a:cs typeface="Calibri" pitchFamily="34" charset="0"/>
              </a:rPr>
              <a:t>mikrookruženje</a:t>
            </a:r>
          </a:p>
          <a:p>
            <a:pPr marL="925200" lvl="1" indent="-432000">
              <a:spcBef>
                <a:spcPts val="600"/>
              </a:spcBef>
              <a:buClr>
                <a:schemeClr val="tx1"/>
              </a:buClr>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hr-HR" sz="2000" i="1" dirty="0" smtClean="0">
                <a:latin typeface="Calibri" pitchFamily="34" charset="0"/>
                <a:cs typeface="Calibri" pitchFamily="34" charset="0"/>
              </a:rPr>
              <a:t>sama tvrtka, opskrbljivači, marketinški posrednici, kupci, konkurenti i javnost</a:t>
            </a:r>
          </a:p>
          <a:p>
            <a:pPr marL="468000" indent="-432000">
              <a:lnSpc>
                <a:spcPct val="100000"/>
              </a:lnSpc>
              <a:spcBef>
                <a:spcPts val="600"/>
              </a:spcBef>
              <a:buClr>
                <a:schemeClr val="tx1"/>
              </a:buClr>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hr-HR" sz="2400" dirty="0" err="1" smtClean="0">
                <a:latin typeface="Calibri" pitchFamily="34" charset="0"/>
                <a:cs typeface="Calibri" pitchFamily="34" charset="0"/>
              </a:rPr>
              <a:t>makrookruženje</a:t>
            </a:r>
            <a:endParaRPr lang="hr-HR" sz="2400" dirty="0" smtClean="0">
              <a:latin typeface="Calibri" pitchFamily="34" charset="0"/>
              <a:cs typeface="Calibri" pitchFamily="34" charset="0"/>
            </a:endParaRPr>
          </a:p>
          <a:p>
            <a:pPr marL="925200" lvl="1" indent="-432000">
              <a:spcBef>
                <a:spcPts val="600"/>
              </a:spcBef>
              <a:buClr>
                <a:schemeClr val="tx1"/>
              </a:buClr>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hr-HR" sz="2000" i="1" dirty="0" smtClean="0">
                <a:latin typeface="Calibri" pitchFamily="34" charset="0"/>
                <a:cs typeface="Calibri" pitchFamily="34" charset="0"/>
              </a:rPr>
              <a:t>demografsko, gospodarsko, prirodno, tehnološko, političko i kulturno okruženje</a:t>
            </a:r>
            <a:endParaRPr lang="hr-HR" sz="2400" i="1" dirty="0" smtClean="0">
              <a:latin typeface="Calibri" pitchFamily="34" charset="0"/>
              <a:cs typeface="Calibri" pitchFamily="34" charset="0"/>
            </a:endParaRPr>
          </a:p>
          <a:p>
            <a:pPr marL="468000" indent="-432000">
              <a:lnSpc>
                <a:spcPct val="100000"/>
              </a:lnSpc>
              <a:spcBef>
                <a:spcPts val="600"/>
              </a:spcBef>
              <a:buClr>
                <a:schemeClr val="tx1"/>
              </a:buClr>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hr-HR" sz="2400" dirty="0" smtClean="0">
                <a:latin typeface="Calibri" pitchFamily="34" charset="0"/>
                <a:cs typeface="Calibri" pitchFamily="34" charset="0"/>
              </a:rPr>
              <a:t>internetsko okruženje</a:t>
            </a:r>
          </a:p>
          <a:p>
            <a:pPr marL="925200" lvl="1" indent="-432000">
              <a:spcBef>
                <a:spcPts val="600"/>
              </a:spcBef>
              <a:buClr>
                <a:schemeClr val="tx1"/>
              </a:buClr>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hr-HR" sz="2400" dirty="0" smtClean="0">
                <a:latin typeface="Calibri" pitchFamily="34" charset="0"/>
                <a:cs typeface="Calibri" pitchFamily="34" charset="0"/>
              </a:rPr>
              <a:t>sile internetskog okruženja</a:t>
            </a:r>
            <a:r>
              <a:rPr lang="hr-HR" sz="2400" i="1" dirty="0" smtClean="0">
                <a:latin typeface="Calibri" pitchFamily="34" charset="0"/>
                <a:cs typeface="Calibri" pitchFamily="34" charset="0"/>
              </a:rPr>
              <a:t> </a:t>
            </a:r>
            <a:br>
              <a:rPr lang="hr-HR" sz="2400" i="1" dirty="0" smtClean="0">
                <a:latin typeface="Calibri" pitchFamily="34" charset="0"/>
                <a:cs typeface="Calibri" pitchFamily="34" charset="0"/>
              </a:rPr>
            </a:br>
            <a:r>
              <a:rPr lang="hr-HR" sz="2000" i="1" dirty="0" smtClean="0">
                <a:latin typeface="Calibri" pitchFamily="34" charset="0"/>
                <a:cs typeface="Calibri" pitchFamily="34" charset="0"/>
              </a:rPr>
              <a:t>(</a:t>
            </a:r>
            <a:r>
              <a:rPr lang="vi-VN" sz="2000" i="1" dirty="0" smtClean="0">
                <a:latin typeface="Calibri" pitchFamily="34" charset="0"/>
                <a:cs typeface="Calibri" pitchFamily="34" charset="0"/>
              </a:rPr>
              <a:t>digitalizacija i povezanost</a:t>
            </a:r>
            <a:r>
              <a:rPr lang="hr-HR" sz="2000" i="1" dirty="0" smtClean="0">
                <a:latin typeface="Calibri" pitchFamily="34" charset="0"/>
                <a:cs typeface="Calibri" pitchFamily="34" charset="0"/>
              </a:rPr>
              <a:t>, </a:t>
            </a:r>
            <a:r>
              <a:rPr lang="vi-VN" sz="2000" i="1" dirty="0" smtClean="0">
                <a:latin typeface="Calibri" pitchFamily="34" charset="0"/>
                <a:cs typeface="Calibri" pitchFamily="34" charset="0"/>
              </a:rPr>
              <a:t>naglo širenje interneta</a:t>
            </a:r>
            <a:r>
              <a:rPr lang="hr-HR" sz="2000" i="1" dirty="0" smtClean="0">
                <a:latin typeface="Calibri" pitchFamily="34" charset="0"/>
                <a:cs typeface="Calibri" pitchFamily="34" charset="0"/>
              </a:rPr>
              <a:t>, </a:t>
            </a:r>
            <a:r>
              <a:rPr lang="vi-VN" sz="2000" i="1" dirty="0" smtClean="0">
                <a:latin typeface="Calibri" pitchFamily="34" charset="0"/>
                <a:cs typeface="Calibri" pitchFamily="34" charset="0"/>
              </a:rPr>
              <a:t>nove vrste posrednika</a:t>
            </a:r>
            <a:r>
              <a:rPr lang="hr-HR" sz="2000" i="1" dirty="0" smtClean="0">
                <a:latin typeface="Calibri" pitchFamily="34" charset="0"/>
                <a:cs typeface="Calibri" pitchFamily="34" charset="0"/>
              </a:rPr>
              <a:t>, </a:t>
            </a:r>
            <a:r>
              <a:rPr lang="vi-VN" sz="2000" i="1" dirty="0" smtClean="0">
                <a:latin typeface="Calibri" pitchFamily="34" charset="0"/>
                <a:cs typeface="Calibri" pitchFamily="34" charset="0"/>
              </a:rPr>
              <a:t>prilagođavanje klijentima i njihovim željama</a:t>
            </a:r>
            <a:r>
              <a:rPr lang="hr-HR" sz="2000" i="1" dirty="0" smtClean="0">
                <a:latin typeface="Calibri" pitchFamily="34" charset="0"/>
                <a:cs typeface="Calibri" pitchFamily="34" charset="0"/>
              </a:rPr>
              <a:t>)</a:t>
            </a:r>
            <a:endParaRPr lang="vi-VN" sz="2000" i="1" dirty="0" smtClean="0">
              <a:latin typeface="Calibri" pitchFamily="34" charset="0"/>
              <a:cs typeface="Calibri" pitchFamily="34" charset="0"/>
            </a:endParaRPr>
          </a:p>
          <a:p>
            <a:pPr marL="468000" indent="-432000">
              <a:lnSpc>
                <a:spcPct val="100000"/>
              </a:lnSpc>
              <a:spcBef>
                <a:spcPts val="600"/>
              </a:spcBef>
              <a:buClr>
                <a:schemeClr val="tx1"/>
              </a:buClr>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hr-HR" sz="2400" dirty="0" smtClean="0">
                <a:latin typeface="Calibri" pitchFamily="34" charset="0"/>
                <a:cs typeface="Calibri" pitchFamily="34" charset="0"/>
              </a:rPr>
              <a:t>e-trgovina, e-poslovanje i e-marketing</a:t>
            </a:r>
          </a:p>
        </p:txBody>
      </p:sp>
      <p:sp>
        <p:nvSpPr>
          <p:cNvPr id="4" name="Title 3"/>
          <p:cNvSpPr>
            <a:spLocks noGrp="1"/>
          </p:cNvSpPr>
          <p:nvPr>
            <p:ph type="title"/>
          </p:nvPr>
        </p:nvSpPr>
        <p:spPr/>
        <p:txBody>
          <a:bodyPr/>
          <a:lstStyle/>
          <a:p>
            <a:r>
              <a:rPr lang="hr-HR" dirty="0" smtClean="0">
                <a:ea typeface="WenQuanYi Micro Hei" charset="0"/>
              </a:rPr>
              <a:t>KLJUČNI POJMOVI</a:t>
            </a:r>
            <a:endParaRPr lang="hr-HR" dirty="0"/>
          </a:p>
        </p:txBody>
      </p:sp>
    </p:spTree>
    <p:extLst>
      <p:ext uri="{BB962C8B-B14F-4D97-AF65-F5344CB8AC3E}">
        <p14:creationId xmlns:p14="http://schemas.microsoft.com/office/powerpoint/2010/main" val="51238669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406" y="857232"/>
            <a:ext cx="9001092" cy="5786478"/>
          </a:xfrm>
        </p:spPr>
        <p:txBody>
          <a:bodyPr/>
          <a:lstStyle/>
          <a:p>
            <a:pPr marL="360000" lvl="0" indent="-360000">
              <a:spcBef>
                <a:spcPts val="1800"/>
              </a:spcBef>
              <a:buSzPct val="100000"/>
              <a:buFont typeface="Calibri" pitchFamily="34" charset="0"/>
              <a:buChar char="─"/>
            </a:pPr>
            <a:r>
              <a:rPr lang="hr-HR" dirty="0" smtClean="0"/>
              <a:t>Internet postaje novi </a:t>
            </a:r>
            <a:r>
              <a:rPr lang="hr-HR" b="1" dirty="0" smtClean="0">
                <a:solidFill>
                  <a:srgbClr val="FFC000"/>
                </a:solidFill>
                <a:effectLst>
                  <a:outerShdw blurRad="38100" dist="38100" dir="2700000" algn="tl">
                    <a:srgbClr val="000000">
                      <a:alpha val="43137"/>
                    </a:srgbClr>
                  </a:outerShdw>
                </a:effectLst>
              </a:rPr>
              <a:t>informativni</a:t>
            </a:r>
            <a:r>
              <a:rPr lang="hr-HR" dirty="0" smtClean="0"/>
              <a:t>, </a:t>
            </a:r>
            <a:r>
              <a:rPr lang="hr-HR" b="1" dirty="0" smtClean="0">
                <a:solidFill>
                  <a:srgbClr val="FFC000"/>
                </a:solidFill>
                <a:effectLst>
                  <a:outerShdw blurRad="38100" dist="38100" dir="2700000" algn="tl">
                    <a:srgbClr val="000000">
                      <a:alpha val="43137"/>
                    </a:srgbClr>
                  </a:outerShdw>
                </a:effectLst>
              </a:rPr>
              <a:t>komunikacijski</a:t>
            </a:r>
            <a:r>
              <a:rPr lang="hr-HR" b="1" dirty="0" smtClean="0">
                <a:solidFill>
                  <a:srgbClr val="FFC000"/>
                </a:solidFill>
              </a:rPr>
              <a:t> </a:t>
            </a:r>
            <a:r>
              <a:rPr lang="hr-HR" dirty="0" smtClean="0"/>
              <a:t>i</a:t>
            </a:r>
            <a:r>
              <a:rPr lang="hr-HR" b="1" dirty="0" smtClean="0">
                <a:solidFill>
                  <a:srgbClr val="FFC000"/>
                </a:solidFill>
              </a:rPr>
              <a:t> </a:t>
            </a:r>
            <a:r>
              <a:rPr lang="hr-HR" b="1" dirty="0" smtClean="0">
                <a:solidFill>
                  <a:srgbClr val="FFC000"/>
                </a:solidFill>
                <a:effectLst>
                  <a:outerShdw blurRad="38100" dist="38100" dir="2700000" algn="tl">
                    <a:srgbClr val="000000">
                      <a:alpha val="43137"/>
                    </a:srgbClr>
                  </a:outerShdw>
                </a:effectLst>
              </a:rPr>
              <a:t>prodajni kanal</a:t>
            </a:r>
          </a:p>
          <a:p>
            <a:pPr marL="360000" lvl="0" indent="-360000">
              <a:spcBef>
                <a:spcPts val="1800"/>
              </a:spcBef>
              <a:buSzPct val="100000"/>
              <a:buFont typeface="Calibri" pitchFamily="34" charset="0"/>
              <a:buChar char="─"/>
            </a:pPr>
            <a:r>
              <a:rPr lang="hr-HR" dirty="0" smtClean="0"/>
              <a:t>broj korisnika interneta se povećava – skoro </a:t>
            </a:r>
            <a:r>
              <a:rPr lang="hr-HR" sz="3200" b="1" dirty="0" smtClean="0">
                <a:solidFill>
                  <a:srgbClr val="FFC000"/>
                </a:solidFill>
                <a:effectLst>
                  <a:outerShdw blurRad="38100" dist="38100" dir="2700000" algn="tl">
                    <a:srgbClr val="000000">
                      <a:alpha val="43137"/>
                    </a:srgbClr>
                  </a:outerShdw>
                </a:effectLst>
              </a:rPr>
              <a:t>3,5 milijardi </a:t>
            </a:r>
            <a:r>
              <a:rPr lang="hr-HR" dirty="0" smtClean="0"/>
              <a:t>(</a:t>
            </a:r>
            <a:r>
              <a:rPr lang="hr-HR" dirty="0"/>
              <a:t>2016.) </a:t>
            </a:r>
            <a:r>
              <a:rPr lang="hr-HR" sz="2400" dirty="0"/>
              <a:t>(</a:t>
            </a:r>
            <a:r>
              <a:rPr lang="hr-HR" sz="2400" dirty="0" smtClean="0"/>
              <a:t>izvor: </a:t>
            </a:r>
            <a:r>
              <a:rPr lang="hr-HR" sz="2400" dirty="0" err="1" smtClean="0"/>
              <a:t>internetlivestats.com</a:t>
            </a:r>
            <a:r>
              <a:rPr lang="hr-HR" sz="2400" dirty="0" smtClean="0"/>
              <a:t>)</a:t>
            </a:r>
          </a:p>
          <a:p>
            <a:pPr marL="360000" lvl="0" indent="-360000">
              <a:spcBef>
                <a:spcPts val="1800"/>
              </a:spcBef>
              <a:buSzPct val="100000"/>
              <a:buFont typeface="Calibri" pitchFamily="34" charset="0"/>
              <a:buChar char="─"/>
            </a:pPr>
            <a:r>
              <a:rPr lang="hr-HR" sz="3200" b="1" dirty="0" smtClean="0">
                <a:solidFill>
                  <a:srgbClr val="FFC000"/>
                </a:solidFill>
                <a:effectLst>
                  <a:outerShdw blurRad="38100" dist="38100" dir="2700000" algn="tl">
                    <a:srgbClr val="000000">
                      <a:alpha val="43137"/>
                    </a:srgbClr>
                  </a:outerShdw>
                </a:effectLst>
              </a:rPr>
              <a:t>1/3</a:t>
            </a:r>
            <a:r>
              <a:rPr lang="hr-HR" dirty="0" smtClean="0"/>
              <a:t> potrošača prije kupovine pretražuju </a:t>
            </a:r>
            <a:r>
              <a:rPr lang="hr-HR" dirty="0"/>
              <a:t>i</a:t>
            </a:r>
            <a:r>
              <a:rPr lang="hr-HR" dirty="0" smtClean="0"/>
              <a:t>nternet za informacije</a:t>
            </a:r>
          </a:p>
          <a:p>
            <a:pPr marL="360000" lvl="0" indent="-360000">
              <a:spcBef>
                <a:spcPts val="1800"/>
              </a:spcBef>
              <a:buSzPct val="100000"/>
              <a:buFont typeface="Calibri" pitchFamily="34" charset="0"/>
              <a:buChar char="─"/>
            </a:pPr>
            <a:r>
              <a:rPr lang="hr-HR" dirty="0" smtClean="0"/>
              <a:t>oko </a:t>
            </a:r>
            <a:r>
              <a:rPr lang="hr-HR" sz="3200" b="1" dirty="0" smtClean="0">
                <a:solidFill>
                  <a:srgbClr val="FFC000"/>
                </a:solidFill>
                <a:effectLst>
                  <a:outerShdw blurRad="38100" dist="38100" dir="2700000" algn="tl">
                    <a:srgbClr val="000000">
                      <a:alpha val="43137"/>
                    </a:srgbClr>
                  </a:outerShdw>
                </a:effectLst>
              </a:rPr>
              <a:t>85% </a:t>
            </a:r>
            <a:r>
              <a:rPr lang="hr-HR" dirty="0" smtClean="0"/>
              <a:t>korisnika interneta kupilo je nešto preko Interneta</a:t>
            </a:r>
          </a:p>
        </p:txBody>
      </p:sp>
      <p:sp>
        <p:nvSpPr>
          <p:cNvPr id="3" name="Title 2"/>
          <p:cNvSpPr>
            <a:spLocks noGrp="1"/>
          </p:cNvSpPr>
          <p:nvPr>
            <p:ph type="title"/>
          </p:nvPr>
        </p:nvSpPr>
        <p:spPr/>
        <p:txBody>
          <a:bodyPr/>
          <a:lstStyle/>
          <a:p>
            <a:r>
              <a:rPr lang="hr-HR" dirty="0" smtClean="0"/>
              <a:t>2. NAGLO ŠIRENJE INTERNETA</a:t>
            </a:r>
            <a:endParaRPr lang="hr-HR" dirty="0"/>
          </a:p>
        </p:txBody>
      </p:sp>
    </p:spTree>
    <p:extLst>
      <p:ext uri="{BB962C8B-B14F-4D97-AF65-F5344CB8AC3E}">
        <p14:creationId xmlns:p14="http://schemas.microsoft.com/office/powerpoint/2010/main" val="154201174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r-HR" dirty="0" smtClean="0"/>
              <a:t>3. NOVE VRSTE POSREDNIKA</a:t>
            </a:r>
            <a:endParaRPr lang="hr-HR" dirty="0"/>
          </a:p>
        </p:txBody>
      </p:sp>
      <p:pic>
        <p:nvPicPr>
          <p:cNvPr id="30" name="Picture 12" descr="http://assets.fontsinuse.com/static/use-media-items/7/6988/full-1500x800/50564279/logo.png"/>
          <p:cNvPicPr>
            <a:picLocks noChangeAspect="1" noChangeArrowheads="1"/>
          </p:cNvPicPr>
          <p:nvPr/>
        </p:nvPicPr>
        <p:blipFill>
          <a:blip r:embed="rId2"/>
          <a:srcRect l="15000" t="13698" r="13999" b="14100"/>
          <a:stretch>
            <a:fillRect/>
          </a:stretch>
        </p:blipFill>
        <p:spPr bwMode="auto">
          <a:xfrm>
            <a:off x="1142976" y="4643447"/>
            <a:ext cx="2107440" cy="1143008"/>
          </a:xfrm>
          <a:prstGeom prst="rect">
            <a:avLst/>
          </a:prstGeom>
          <a:noFill/>
          <a:effectLst>
            <a:outerShdw blurRad="50800" dist="38100" dir="2700000" algn="tl" rotWithShape="0">
              <a:prstClr val="black">
                <a:alpha val="40000"/>
              </a:prstClr>
            </a:outerShdw>
          </a:effectLst>
        </p:spPr>
      </p:pic>
      <p:pic>
        <p:nvPicPr>
          <p:cNvPr id="31" name="Picture 2" descr="http://www.insidemobileapps.com/wp-content/uploads/2013/03/amazon-logo-250-250.jpeg"/>
          <p:cNvPicPr>
            <a:picLocks noChangeAspect="1" noChangeArrowheads="1"/>
          </p:cNvPicPr>
          <p:nvPr/>
        </p:nvPicPr>
        <p:blipFill>
          <a:blip r:embed="rId3" cstate="email"/>
          <a:srcRect/>
          <a:stretch>
            <a:fillRect/>
          </a:stretch>
        </p:blipFill>
        <p:spPr bwMode="auto">
          <a:xfrm>
            <a:off x="4071934" y="3000373"/>
            <a:ext cx="2151444" cy="857256"/>
          </a:xfrm>
          <a:prstGeom prst="rect">
            <a:avLst/>
          </a:prstGeom>
          <a:noFill/>
          <a:effectLst>
            <a:outerShdw blurRad="50800" dist="38100" dir="2700000" algn="tl" rotWithShape="0">
              <a:prstClr val="black">
                <a:alpha val="40000"/>
              </a:prstClr>
            </a:outerShdw>
          </a:effectLst>
        </p:spPr>
      </p:pic>
      <p:pic>
        <p:nvPicPr>
          <p:cNvPr id="32" name="Picture 20" descr="http://fontmeme.com/images/Paypal-Logo.jpg"/>
          <p:cNvPicPr>
            <a:picLocks noChangeAspect="1" noChangeArrowheads="1"/>
          </p:cNvPicPr>
          <p:nvPr/>
        </p:nvPicPr>
        <p:blipFill>
          <a:blip r:embed="rId4" cstate="email"/>
          <a:srcRect/>
          <a:stretch>
            <a:fillRect/>
          </a:stretch>
        </p:blipFill>
        <p:spPr bwMode="auto">
          <a:xfrm>
            <a:off x="5572132" y="3714753"/>
            <a:ext cx="2095497" cy="857256"/>
          </a:xfrm>
          <a:prstGeom prst="rect">
            <a:avLst/>
          </a:prstGeom>
          <a:noFill/>
          <a:effectLst>
            <a:outerShdw blurRad="50800" dist="38100" dir="2700000" algn="tl" rotWithShape="0">
              <a:prstClr val="black">
                <a:alpha val="40000"/>
              </a:prstClr>
            </a:outerShdw>
          </a:effectLst>
        </p:spPr>
      </p:pic>
      <p:sp>
        <p:nvSpPr>
          <p:cNvPr id="33" name="Content Placeholder 1"/>
          <p:cNvSpPr>
            <a:spLocks noGrp="1"/>
          </p:cNvSpPr>
          <p:nvPr>
            <p:ph idx="1"/>
          </p:nvPr>
        </p:nvSpPr>
        <p:spPr>
          <a:xfrm>
            <a:off x="71406" y="857232"/>
            <a:ext cx="9001092" cy="1357322"/>
          </a:xfrm>
        </p:spPr>
        <p:txBody>
          <a:bodyPr/>
          <a:lstStyle/>
          <a:p>
            <a:pPr marL="360000" lvl="0" indent="-360000">
              <a:spcBef>
                <a:spcPts val="1200"/>
              </a:spcBef>
              <a:buSzPct val="100000"/>
              <a:buFont typeface="Calibri" pitchFamily="34" charset="0"/>
              <a:buChar char="─"/>
            </a:pPr>
            <a:r>
              <a:rPr lang="hr-HR" sz="2400" dirty="0" smtClean="0"/>
              <a:t>javljaju se </a:t>
            </a:r>
            <a:r>
              <a:rPr lang="hr-HR" b="1" dirty="0" smtClean="0">
                <a:solidFill>
                  <a:srgbClr val="FFC000"/>
                </a:solidFill>
                <a:effectLst>
                  <a:outerShdw blurRad="38100" dist="38100" dir="2700000" algn="tl">
                    <a:srgbClr val="000000">
                      <a:alpha val="43137"/>
                    </a:srgbClr>
                  </a:outerShdw>
                </a:effectLst>
              </a:rPr>
              <a:t>virtualne</a:t>
            </a:r>
            <a:r>
              <a:rPr lang="hr-HR" sz="2400" dirty="0" smtClean="0"/>
              <a:t> i </a:t>
            </a:r>
            <a:r>
              <a:rPr lang="hr-HR" b="1" dirty="0" smtClean="0">
                <a:solidFill>
                  <a:srgbClr val="FFC000"/>
                </a:solidFill>
                <a:effectLst>
                  <a:outerShdw blurRad="38100" dist="38100" dir="2700000" algn="tl">
                    <a:srgbClr val="000000">
                      <a:alpha val="43137"/>
                    </a:srgbClr>
                  </a:outerShdw>
                </a:effectLst>
              </a:rPr>
              <a:t>fizičko-virtualne tvrtke </a:t>
            </a:r>
            <a:r>
              <a:rPr lang="hr-HR" dirty="0" smtClean="0"/>
              <a:t>– </a:t>
            </a:r>
            <a:r>
              <a:rPr lang="hr-HR" sz="2400" dirty="0" smtClean="0"/>
              <a:t>one tvrtke koje svoje </a:t>
            </a:r>
            <a:r>
              <a:rPr lang="hr-HR" sz="2400" u="sng" dirty="0" smtClean="0"/>
              <a:t>proizvode distribuiraju putem interneta</a:t>
            </a:r>
            <a:r>
              <a:rPr lang="hr-HR" sz="2400" dirty="0" smtClean="0"/>
              <a:t> i tradicionalnih distribucijskih kanala</a:t>
            </a:r>
            <a:endParaRPr lang="hr-HR" sz="2100" b="1" dirty="0" smtClean="0">
              <a:solidFill>
                <a:srgbClr val="FFC000"/>
              </a:solidFill>
              <a:effectLst>
                <a:outerShdw blurRad="38100" dist="38100" dir="2700000" algn="tl">
                  <a:srgbClr val="000000">
                    <a:alpha val="43137"/>
                  </a:srgbClr>
                </a:outerShdw>
              </a:effectLst>
            </a:endParaRPr>
          </a:p>
        </p:txBody>
      </p:sp>
      <p:pic>
        <p:nvPicPr>
          <p:cNvPr id="34" name="Picture 33" descr="ekupi.png"/>
          <p:cNvPicPr>
            <a:picLocks noChangeAspect="1"/>
          </p:cNvPicPr>
          <p:nvPr/>
        </p:nvPicPr>
        <p:blipFill>
          <a:blip r:embed="rId5"/>
          <a:stretch>
            <a:fillRect/>
          </a:stretch>
        </p:blipFill>
        <p:spPr>
          <a:xfrm>
            <a:off x="2857488" y="3643315"/>
            <a:ext cx="1984028" cy="928694"/>
          </a:xfrm>
          <a:prstGeom prst="rect">
            <a:avLst/>
          </a:prstGeom>
          <a:effectLst>
            <a:outerShdw blurRad="50800" dist="38100" dir="2700000" algn="tl" rotWithShape="0">
              <a:prstClr val="black">
                <a:alpha val="40000"/>
              </a:prstClr>
            </a:outerShdw>
          </a:effectLst>
        </p:spPr>
      </p:pic>
      <p:pic>
        <p:nvPicPr>
          <p:cNvPr id="35" name="Picture 34" descr="njuskalo.png"/>
          <p:cNvPicPr>
            <a:picLocks noChangeAspect="1"/>
          </p:cNvPicPr>
          <p:nvPr/>
        </p:nvPicPr>
        <p:blipFill>
          <a:blip r:embed="rId6"/>
          <a:srcRect/>
          <a:stretch>
            <a:fillRect/>
          </a:stretch>
        </p:blipFill>
        <p:spPr>
          <a:xfrm>
            <a:off x="6000760" y="2357431"/>
            <a:ext cx="2247992" cy="866436"/>
          </a:xfrm>
          <a:prstGeom prst="rect">
            <a:avLst/>
          </a:prstGeom>
          <a:effectLst>
            <a:outerShdw blurRad="50800" dist="38100" dir="2700000" algn="tl" rotWithShape="0">
              <a:prstClr val="black">
                <a:alpha val="40000"/>
              </a:prstClr>
            </a:outerShdw>
          </a:effectLst>
        </p:spPr>
      </p:pic>
      <p:pic>
        <p:nvPicPr>
          <p:cNvPr id="36" name="Picture 4" descr="http://dab1nmslvvntp.cloudfront.net/wp-content/uploads/2010/01/expedialogonew1.jpg"/>
          <p:cNvPicPr>
            <a:picLocks noChangeAspect="1" noChangeArrowheads="1"/>
          </p:cNvPicPr>
          <p:nvPr/>
        </p:nvPicPr>
        <p:blipFill>
          <a:blip r:embed="rId7" cstate="email"/>
          <a:srcRect/>
          <a:stretch>
            <a:fillRect/>
          </a:stretch>
        </p:blipFill>
        <p:spPr bwMode="auto">
          <a:xfrm>
            <a:off x="1071538" y="2571745"/>
            <a:ext cx="2071702" cy="1363038"/>
          </a:xfrm>
          <a:prstGeom prst="rect">
            <a:avLst/>
          </a:prstGeom>
          <a:noFill/>
          <a:effectLst>
            <a:outerShdw blurRad="50800" dist="38100" dir="2700000" algn="tl" rotWithShape="0">
              <a:prstClr val="black">
                <a:alpha val="40000"/>
              </a:prstClr>
            </a:outerShdw>
          </a:effectLst>
        </p:spPr>
      </p:pic>
      <p:pic>
        <p:nvPicPr>
          <p:cNvPr id="37" name="Picture 8" descr="http://www.filipvisic.com/wp-content/uploads/2009/06/aviokarte-logo1.gif"/>
          <p:cNvPicPr>
            <a:picLocks noChangeAspect="1" noChangeArrowheads="1"/>
          </p:cNvPicPr>
          <p:nvPr/>
        </p:nvPicPr>
        <p:blipFill>
          <a:blip r:embed="rId8"/>
          <a:srcRect/>
          <a:stretch>
            <a:fillRect/>
          </a:stretch>
        </p:blipFill>
        <p:spPr bwMode="auto">
          <a:xfrm>
            <a:off x="2357422" y="4357695"/>
            <a:ext cx="4000528" cy="544072"/>
          </a:xfrm>
          <a:prstGeom prst="rect">
            <a:avLst/>
          </a:prstGeom>
          <a:noFill/>
          <a:effectLst>
            <a:outerShdw blurRad="50800" dist="38100" dir="2700000" algn="tl" rotWithShape="0">
              <a:prstClr val="black">
                <a:alpha val="40000"/>
              </a:prstClr>
            </a:outerShdw>
          </a:effectLst>
        </p:spPr>
      </p:pic>
      <p:pic>
        <p:nvPicPr>
          <p:cNvPr id="38" name="Picture 14" descr="http://lumini.hr/upload/2013/10/thumb/tm_logo_naslovna_527271a5dbcab_715xr.jpg"/>
          <p:cNvPicPr>
            <a:picLocks noChangeAspect="1" noChangeArrowheads="1"/>
          </p:cNvPicPr>
          <p:nvPr/>
        </p:nvPicPr>
        <p:blipFill>
          <a:blip r:embed="rId9" cstate="email"/>
          <a:srcRect/>
          <a:stretch>
            <a:fillRect/>
          </a:stretch>
        </p:blipFill>
        <p:spPr bwMode="auto">
          <a:xfrm>
            <a:off x="3428992" y="5000637"/>
            <a:ext cx="3172569" cy="988179"/>
          </a:xfrm>
          <a:prstGeom prst="rect">
            <a:avLst/>
          </a:prstGeom>
          <a:noFill/>
          <a:effectLst>
            <a:outerShdw blurRad="50800" dist="38100" dir="2700000" algn="tl" rotWithShape="0">
              <a:prstClr val="black">
                <a:alpha val="40000"/>
              </a:prstClr>
            </a:outerShdw>
          </a:effectLst>
        </p:spPr>
      </p:pic>
      <p:pic>
        <p:nvPicPr>
          <p:cNvPr id="39" name="Picture 18" descr="http://www.logotip.com.hr/files/thumb_357x250/tmp_20080120101613_0.jpg"/>
          <p:cNvPicPr>
            <a:picLocks noChangeAspect="1" noChangeArrowheads="1"/>
          </p:cNvPicPr>
          <p:nvPr/>
        </p:nvPicPr>
        <p:blipFill>
          <a:blip r:embed="rId10" cstate="email"/>
          <a:srcRect/>
          <a:stretch>
            <a:fillRect/>
          </a:stretch>
        </p:blipFill>
        <p:spPr bwMode="auto">
          <a:xfrm>
            <a:off x="6215074" y="4500571"/>
            <a:ext cx="2428892" cy="725550"/>
          </a:xfrm>
          <a:prstGeom prst="rect">
            <a:avLst/>
          </a:prstGeom>
          <a:noFill/>
          <a:effectLst>
            <a:outerShdw blurRad="50800" dist="38100" dir="2700000" algn="tl" rotWithShape="0">
              <a:prstClr val="black">
                <a:alpha val="40000"/>
              </a:prstClr>
            </a:outerShdw>
          </a:effectLst>
        </p:spPr>
      </p:pic>
      <p:pic>
        <p:nvPicPr>
          <p:cNvPr id="40" name="Picture 6" descr="https://m1.behance.net/rendition/modules/67981979/disp/8588f2d558271089ba6af5e5c6f2da52.png"/>
          <p:cNvPicPr>
            <a:picLocks noChangeAspect="1" noChangeArrowheads="1"/>
          </p:cNvPicPr>
          <p:nvPr/>
        </p:nvPicPr>
        <p:blipFill>
          <a:blip r:embed="rId11"/>
          <a:srcRect/>
          <a:stretch>
            <a:fillRect/>
          </a:stretch>
        </p:blipFill>
        <p:spPr bwMode="auto">
          <a:xfrm>
            <a:off x="1500166" y="5643579"/>
            <a:ext cx="3172569" cy="857255"/>
          </a:xfrm>
          <a:prstGeom prst="rect">
            <a:avLst/>
          </a:prstGeom>
          <a:no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6810157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406" y="857232"/>
            <a:ext cx="9001092" cy="5572164"/>
          </a:xfrm>
        </p:spPr>
        <p:txBody>
          <a:bodyPr/>
          <a:lstStyle/>
          <a:p>
            <a:pPr marL="360000" lvl="0" indent="-360000">
              <a:spcBef>
                <a:spcPts val="1200"/>
              </a:spcBef>
              <a:buSzPct val="100000"/>
              <a:buFont typeface="Calibri" pitchFamily="34" charset="0"/>
              <a:buChar char="─"/>
            </a:pPr>
            <a:r>
              <a:rPr lang="hr-HR" dirty="0" smtClean="0"/>
              <a:t>klijentima se prepušta osmišljavanje ponude – od običnih (pasivnih) potrošača postaju </a:t>
            </a:r>
            <a:r>
              <a:rPr lang="hr-HR" sz="3200" b="1" dirty="0" smtClean="0">
                <a:solidFill>
                  <a:srgbClr val="FFC000"/>
                </a:solidFill>
                <a:effectLst>
                  <a:outerShdw blurRad="38100" dist="38100" dir="2700000" algn="tl">
                    <a:srgbClr val="000000">
                      <a:alpha val="43137"/>
                    </a:srgbClr>
                  </a:outerShdw>
                </a:effectLst>
              </a:rPr>
              <a:t>proaktivni potrošači</a:t>
            </a:r>
          </a:p>
          <a:p>
            <a:pPr marL="360000" lvl="0" indent="-360000">
              <a:spcBef>
                <a:spcPts val="1200"/>
              </a:spcBef>
              <a:buSzPct val="100000"/>
              <a:buFont typeface="Calibri" pitchFamily="34" charset="0"/>
              <a:buChar char="─"/>
            </a:pPr>
            <a:r>
              <a:rPr lang="hr-HR" i="1" dirty="0" smtClean="0"/>
              <a:t>npr. organizacija putovanja</a:t>
            </a:r>
          </a:p>
        </p:txBody>
      </p:sp>
      <p:sp>
        <p:nvSpPr>
          <p:cNvPr id="3" name="Title 2"/>
          <p:cNvSpPr>
            <a:spLocks noGrp="1"/>
          </p:cNvSpPr>
          <p:nvPr>
            <p:ph type="title"/>
          </p:nvPr>
        </p:nvSpPr>
        <p:spPr/>
        <p:txBody>
          <a:bodyPr/>
          <a:lstStyle/>
          <a:p>
            <a:r>
              <a:rPr lang="hr-HR" dirty="0" smtClean="0"/>
              <a:t>4. PRILAGOĐAVANJE KLIJENTIMA</a:t>
            </a:r>
            <a:endParaRPr lang="hr-HR" dirty="0"/>
          </a:p>
        </p:txBody>
      </p:sp>
      <p:pic>
        <p:nvPicPr>
          <p:cNvPr id="16" name="Picture 15" descr="Gmail_PNG_icon_512x512_px_size_by_ncrow.png"/>
          <p:cNvPicPr>
            <a:picLocks noChangeAspect="1"/>
          </p:cNvPicPr>
          <p:nvPr/>
        </p:nvPicPr>
        <p:blipFill>
          <a:blip r:embed="rId2" cstate="email"/>
          <a:stretch>
            <a:fillRect/>
          </a:stretch>
        </p:blipFill>
        <p:spPr>
          <a:xfrm>
            <a:off x="1464082" y="5286388"/>
            <a:ext cx="821902" cy="821902"/>
          </a:xfrm>
          <a:prstGeom prst="rect">
            <a:avLst/>
          </a:prstGeom>
        </p:spPr>
      </p:pic>
      <p:pic>
        <p:nvPicPr>
          <p:cNvPr id="18" name="Picture 17" descr="pc1.png"/>
          <p:cNvPicPr>
            <a:picLocks noChangeAspect="1"/>
          </p:cNvPicPr>
          <p:nvPr/>
        </p:nvPicPr>
        <p:blipFill>
          <a:blip r:embed="rId3" cstate="email"/>
          <a:srcRect/>
          <a:stretch>
            <a:fillRect/>
          </a:stretch>
        </p:blipFill>
        <p:spPr>
          <a:xfrm>
            <a:off x="35687" y="4643446"/>
            <a:ext cx="2643206" cy="2190318"/>
          </a:xfrm>
          <a:prstGeom prst="rect">
            <a:avLst/>
          </a:prstGeom>
        </p:spPr>
      </p:pic>
      <p:pic>
        <p:nvPicPr>
          <p:cNvPr id="19" name="Picture 18" descr="Gmail_PNG_icon_512x512_px_size_by_ncrow.png"/>
          <p:cNvPicPr>
            <a:picLocks noChangeAspect="1"/>
          </p:cNvPicPr>
          <p:nvPr/>
        </p:nvPicPr>
        <p:blipFill>
          <a:blip r:embed="rId2" cstate="email"/>
          <a:stretch>
            <a:fillRect/>
          </a:stretch>
        </p:blipFill>
        <p:spPr>
          <a:xfrm>
            <a:off x="6572264" y="3643314"/>
            <a:ext cx="821902" cy="821902"/>
          </a:xfrm>
          <a:prstGeom prst="rect">
            <a:avLst/>
          </a:prstGeom>
        </p:spPr>
      </p:pic>
      <p:pic>
        <p:nvPicPr>
          <p:cNvPr id="20" name="Picture 19" descr="simple-contact-form.gif"/>
          <p:cNvPicPr>
            <a:picLocks noChangeAspect="1"/>
          </p:cNvPicPr>
          <p:nvPr/>
        </p:nvPicPr>
        <p:blipFill>
          <a:blip r:embed="rId4"/>
          <a:srcRect r="29530"/>
          <a:stretch>
            <a:fillRect/>
          </a:stretch>
        </p:blipFill>
        <p:spPr>
          <a:xfrm>
            <a:off x="1857356" y="3500438"/>
            <a:ext cx="2000264" cy="2867025"/>
          </a:xfrm>
          <a:prstGeom prst="rect">
            <a:avLst/>
          </a:prstGeom>
          <a:ln>
            <a:noFill/>
          </a:ln>
          <a:effectLst>
            <a:outerShdw blurRad="190500" algn="tl" rotWithShape="0">
              <a:srgbClr val="000000">
                <a:alpha val="70000"/>
              </a:srgbClr>
            </a:outerShdw>
          </a:effectLst>
        </p:spPr>
      </p:pic>
      <p:grpSp>
        <p:nvGrpSpPr>
          <p:cNvPr id="21" name="Group 30"/>
          <p:cNvGrpSpPr/>
          <p:nvPr/>
        </p:nvGrpSpPr>
        <p:grpSpPr>
          <a:xfrm>
            <a:off x="1928794" y="3978479"/>
            <a:ext cx="1785950" cy="1331063"/>
            <a:chOff x="2714612" y="3978479"/>
            <a:chExt cx="1785950" cy="1331063"/>
          </a:xfrm>
        </p:grpSpPr>
        <p:sp>
          <p:nvSpPr>
            <p:cNvPr id="22" name="TextBox 21"/>
            <p:cNvSpPr txBox="1"/>
            <p:nvPr/>
          </p:nvSpPr>
          <p:spPr>
            <a:xfrm>
              <a:off x="2786050" y="3978479"/>
              <a:ext cx="1357322" cy="307777"/>
            </a:xfrm>
            <a:prstGeom prst="rect">
              <a:avLst/>
            </a:prstGeom>
            <a:noFill/>
          </p:spPr>
          <p:txBody>
            <a:bodyPr wrap="square" rtlCol="0">
              <a:spAutoFit/>
            </a:bodyPr>
            <a:lstStyle/>
            <a:p>
              <a:r>
                <a:rPr lang="hr-HR" sz="1400" dirty="0" smtClean="0">
                  <a:solidFill>
                    <a:schemeClr val="bg1"/>
                  </a:solidFill>
                </a:rPr>
                <a:t>ime i prezime</a:t>
              </a:r>
              <a:endParaRPr lang="hr-HR" sz="1400" dirty="0">
                <a:solidFill>
                  <a:schemeClr val="bg1"/>
                </a:solidFill>
              </a:endParaRPr>
            </a:p>
          </p:txBody>
        </p:sp>
        <p:sp>
          <p:nvSpPr>
            <p:cNvPr id="23" name="TextBox 22"/>
            <p:cNvSpPr txBox="1"/>
            <p:nvPr/>
          </p:nvSpPr>
          <p:spPr>
            <a:xfrm>
              <a:off x="2714612" y="4335669"/>
              <a:ext cx="1412566" cy="307777"/>
            </a:xfrm>
            <a:prstGeom prst="rect">
              <a:avLst/>
            </a:prstGeom>
            <a:noFill/>
          </p:spPr>
          <p:txBody>
            <a:bodyPr wrap="none" rtlCol="0">
              <a:spAutoFit/>
            </a:bodyPr>
            <a:lstStyle/>
            <a:p>
              <a:r>
                <a:rPr lang="hr-HR" sz="1400" dirty="0" smtClean="0">
                  <a:solidFill>
                    <a:schemeClr val="bg1"/>
                  </a:solidFill>
                </a:rPr>
                <a:t>mail@mail.com</a:t>
              </a:r>
              <a:endParaRPr lang="hr-HR" sz="1400" dirty="0">
                <a:solidFill>
                  <a:schemeClr val="bg1"/>
                </a:solidFill>
              </a:endParaRPr>
            </a:p>
          </p:txBody>
        </p:sp>
        <p:sp>
          <p:nvSpPr>
            <p:cNvPr id="24" name="TextBox 23"/>
            <p:cNvSpPr txBox="1"/>
            <p:nvPr/>
          </p:nvSpPr>
          <p:spPr>
            <a:xfrm>
              <a:off x="2714612" y="4786322"/>
              <a:ext cx="1785950" cy="523220"/>
            </a:xfrm>
            <a:prstGeom prst="rect">
              <a:avLst/>
            </a:prstGeom>
            <a:noFill/>
          </p:spPr>
          <p:txBody>
            <a:bodyPr wrap="square" rtlCol="0">
              <a:spAutoFit/>
            </a:bodyPr>
            <a:lstStyle/>
            <a:p>
              <a:r>
                <a:rPr lang="hr-HR" sz="1400" dirty="0" smtClean="0">
                  <a:solidFill>
                    <a:schemeClr val="bg1"/>
                  </a:solidFill>
                </a:rPr>
                <a:t>Ima li koji apartman slobodan?</a:t>
              </a:r>
            </a:p>
          </p:txBody>
        </p:sp>
      </p:grpSp>
      <p:pic>
        <p:nvPicPr>
          <p:cNvPr id="26" name="Picture 25" descr="2012-calendar-november.jpg"/>
          <p:cNvPicPr>
            <a:picLocks noChangeAspect="1"/>
          </p:cNvPicPr>
          <p:nvPr/>
        </p:nvPicPr>
        <p:blipFill>
          <a:blip r:embed="rId5" cstate="email"/>
          <a:srcRect/>
          <a:stretch>
            <a:fillRect/>
          </a:stretch>
        </p:blipFill>
        <p:spPr>
          <a:xfrm>
            <a:off x="4160459" y="3607256"/>
            <a:ext cx="2264751" cy="1941211"/>
          </a:xfrm>
          <a:prstGeom prst="rect">
            <a:avLst/>
          </a:prstGeom>
          <a:ln>
            <a:solidFill>
              <a:schemeClr val="tx1"/>
            </a:solidFill>
          </a:ln>
        </p:spPr>
      </p:pic>
      <p:grpSp>
        <p:nvGrpSpPr>
          <p:cNvPr id="27" name="Group 49"/>
          <p:cNvGrpSpPr/>
          <p:nvPr/>
        </p:nvGrpSpPr>
        <p:grpSpPr>
          <a:xfrm>
            <a:off x="4109406" y="4132888"/>
            <a:ext cx="2300622" cy="640670"/>
            <a:chOff x="3143240" y="4357694"/>
            <a:chExt cx="3000396" cy="857256"/>
          </a:xfrm>
        </p:grpSpPr>
        <p:sp>
          <p:nvSpPr>
            <p:cNvPr id="28" name="Oval 27"/>
            <p:cNvSpPr/>
            <p:nvPr/>
          </p:nvSpPr>
          <p:spPr>
            <a:xfrm>
              <a:off x="4429124" y="4357694"/>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9" name="Oval 28"/>
            <p:cNvSpPr/>
            <p:nvPr/>
          </p:nvSpPr>
          <p:spPr>
            <a:xfrm>
              <a:off x="3571868" y="4357694"/>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0" name="Oval 29"/>
            <p:cNvSpPr/>
            <p:nvPr/>
          </p:nvSpPr>
          <p:spPr>
            <a:xfrm>
              <a:off x="4000496" y="4357694"/>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1" name="Oval 30"/>
            <p:cNvSpPr/>
            <p:nvPr/>
          </p:nvSpPr>
          <p:spPr>
            <a:xfrm>
              <a:off x="5715008" y="4357694"/>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2" name="Oval 31"/>
            <p:cNvSpPr/>
            <p:nvPr/>
          </p:nvSpPr>
          <p:spPr>
            <a:xfrm>
              <a:off x="4857752" y="4357694"/>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3" name="Oval 32"/>
            <p:cNvSpPr/>
            <p:nvPr/>
          </p:nvSpPr>
          <p:spPr>
            <a:xfrm>
              <a:off x="5286380" y="4357694"/>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4" name="Oval 33"/>
            <p:cNvSpPr/>
            <p:nvPr/>
          </p:nvSpPr>
          <p:spPr>
            <a:xfrm>
              <a:off x="4429124"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5" name="Oval 34"/>
            <p:cNvSpPr/>
            <p:nvPr/>
          </p:nvSpPr>
          <p:spPr>
            <a:xfrm>
              <a:off x="3571868"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6" name="Oval 35"/>
            <p:cNvSpPr/>
            <p:nvPr/>
          </p:nvSpPr>
          <p:spPr>
            <a:xfrm>
              <a:off x="4000496"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7" name="Oval 36"/>
            <p:cNvSpPr/>
            <p:nvPr/>
          </p:nvSpPr>
          <p:spPr>
            <a:xfrm>
              <a:off x="5715008"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8" name="Oval 37"/>
            <p:cNvSpPr/>
            <p:nvPr/>
          </p:nvSpPr>
          <p:spPr>
            <a:xfrm>
              <a:off x="4857752"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9" name="Oval 38"/>
            <p:cNvSpPr/>
            <p:nvPr/>
          </p:nvSpPr>
          <p:spPr>
            <a:xfrm>
              <a:off x="5286380"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40" name="Oval 39"/>
            <p:cNvSpPr/>
            <p:nvPr/>
          </p:nvSpPr>
          <p:spPr>
            <a:xfrm>
              <a:off x="3143240"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grpSp>
      <p:pic>
        <p:nvPicPr>
          <p:cNvPr id="41" name="Picture 40" descr="man-using-computer-md.png"/>
          <p:cNvPicPr>
            <a:picLocks noChangeAspect="1"/>
          </p:cNvPicPr>
          <p:nvPr/>
        </p:nvPicPr>
        <p:blipFill>
          <a:blip r:embed="rId6" cstate="email"/>
          <a:stretch>
            <a:fillRect/>
          </a:stretch>
        </p:blipFill>
        <p:spPr>
          <a:xfrm>
            <a:off x="6390489" y="4250912"/>
            <a:ext cx="2531356" cy="2395455"/>
          </a:xfrm>
          <a:prstGeom prst="rect">
            <a:avLst/>
          </a:prstGeom>
          <a:effectLst>
            <a:outerShdw sx="103000" sy="103000" algn="ctr" rotWithShape="0">
              <a:schemeClr val="tx1"/>
            </a:outerShdw>
          </a:effectLst>
        </p:spPr>
      </p:pic>
    </p:spTree>
    <p:extLst>
      <p:ext uri="{BB962C8B-B14F-4D97-AF65-F5344CB8AC3E}">
        <p14:creationId xmlns:p14="http://schemas.microsoft.com/office/powerpoint/2010/main" val="24932822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406" y="764704"/>
            <a:ext cx="9072594" cy="5832648"/>
          </a:xfrm>
        </p:spPr>
        <p:txBody>
          <a:bodyPr/>
          <a:lstStyle/>
          <a:p>
            <a:pPr marL="360000" lvl="0" indent="-360000">
              <a:spcBef>
                <a:spcPts val="2400"/>
              </a:spcBef>
              <a:buSzPct val="100000"/>
              <a:buFont typeface="Calibri" pitchFamily="34" charset="0"/>
              <a:buChar char="─"/>
            </a:pPr>
            <a:r>
              <a:rPr lang="hr-HR" dirty="0" smtClean="0"/>
              <a:t>kao posljedica razvoja interneta javljaju se </a:t>
            </a:r>
            <a:r>
              <a:rPr lang="hr-HR" sz="3200" b="1" dirty="0" smtClean="0">
                <a:solidFill>
                  <a:srgbClr val="FFC000"/>
                </a:solidFill>
                <a:effectLst>
                  <a:outerShdw blurRad="38100" dist="38100" dir="2700000" algn="tl">
                    <a:srgbClr val="000000">
                      <a:alpha val="43137"/>
                    </a:srgbClr>
                  </a:outerShdw>
                </a:effectLst>
              </a:rPr>
              <a:t>e-poslovanje, e-trgovina </a:t>
            </a:r>
            <a:r>
              <a:rPr lang="hr-HR" sz="3200" dirty="0" smtClean="0"/>
              <a:t>i</a:t>
            </a:r>
            <a:r>
              <a:rPr lang="hr-HR" sz="3200" b="1" dirty="0" smtClean="0">
                <a:solidFill>
                  <a:srgbClr val="FFC000"/>
                </a:solidFill>
                <a:effectLst>
                  <a:outerShdw blurRad="38100" dist="38100" dir="2700000" algn="tl">
                    <a:srgbClr val="000000">
                      <a:alpha val="43137"/>
                    </a:srgbClr>
                  </a:outerShdw>
                </a:effectLst>
              </a:rPr>
              <a:t> e-marketing</a:t>
            </a:r>
          </a:p>
          <a:p>
            <a:pPr marL="360000" indent="-360000">
              <a:spcBef>
                <a:spcPts val="2400"/>
              </a:spcBef>
              <a:buSzPct val="100000"/>
              <a:buFont typeface="Calibri" pitchFamily="34" charset="0"/>
              <a:buChar char="─"/>
            </a:pPr>
            <a:r>
              <a:rPr lang="hr-HR" sz="3200" b="1" dirty="0" smtClean="0">
                <a:solidFill>
                  <a:srgbClr val="FFC000"/>
                </a:solidFill>
                <a:effectLst>
                  <a:outerShdw blurRad="38100" dist="38100" dir="2700000" algn="tl">
                    <a:srgbClr val="000000">
                      <a:alpha val="43137"/>
                    </a:srgbClr>
                  </a:outerShdw>
                </a:effectLst>
              </a:rPr>
              <a:t>e-poslovanje </a:t>
            </a:r>
            <a:r>
              <a:rPr lang="hr-HR" sz="3200" dirty="0" smtClean="0"/>
              <a:t>– </a:t>
            </a:r>
            <a:r>
              <a:rPr lang="vi-VN" sz="2400" dirty="0" smtClean="0"/>
              <a:t>korištenje</a:t>
            </a:r>
            <a:r>
              <a:rPr lang="hr-HR" sz="2400" dirty="0" smtClean="0"/>
              <a:t> </a:t>
            </a:r>
            <a:r>
              <a:rPr lang="vi-VN" sz="2400" dirty="0" smtClean="0"/>
              <a:t> elektroničkih platformi intraneta, ekstraneta i </a:t>
            </a:r>
            <a:r>
              <a:rPr lang="hr-HR" sz="2400" dirty="0"/>
              <a:t>i</a:t>
            </a:r>
            <a:r>
              <a:rPr lang="vi-VN" sz="2400" dirty="0" smtClean="0"/>
              <a:t>nterneta u </a:t>
            </a:r>
            <a:r>
              <a:rPr lang="vi-VN" sz="2400" b="1" dirty="0" smtClean="0">
                <a:solidFill>
                  <a:srgbClr val="FFC000"/>
                </a:solidFill>
              </a:rPr>
              <a:t>vođenju</a:t>
            </a:r>
            <a:r>
              <a:rPr lang="hr-HR" sz="2400" b="1" dirty="0" smtClean="0">
                <a:solidFill>
                  <a:srgbClr val="FFC000"/>
                </a:solidFill>
              </a:rPr>
              <a:t> </a:t>
            </a:r>
            <a:r>
              <a:rPr lang="vi-VN" sz="2400" b="1" dirty="0" smtClean="0">
                <a:solidFill>
                  <a:srgbClr val="FFC000"/>
                </a:solidFill>
              </a:rPr>
              <a:t>poslovanja tvrtke</a:t>
            </a:r>
            <a:endParaRPr lang="hr-HR" sz="2400" b="1" dirty="0" smtClean="0">
              <a:solidFill>
                <a:srgbClr val="FFC000"/>
              </a:solidFill>
            </a:endParaRPr>
          </a:p>
          <a:p>
            <a:pPr marL="360000" indent="-360000">
              <a:spcBef>
                <a:spcPts val="2400"/>
              </a:spcBef>
            </a:pPr>
            <a:r>
              <a:rPr lang="hr-HR" sz="3200" b="1" dirty="0" smtClean="0">
                <a:solidFill>
                  <a:srgbClr val="FFC000"/>
                </a:solidFill>
                <a:effectLst>
                  <a:outerShdw blurRad="38100" dist="38100" dir="2700000" algn="tl">
                    <a:srgbClr val="000000">
                      <a:alpha val="43137"/>
                    </a:srgbClr>
                  </a:outerShdw>
                </a:effectLst>
              </a:rPr>
              <a:t>e-trgovina </a:t>
            </a:r>
            <a:r>
              <a:rPr lang="hr-HR" sz="3200" dirty="0" smtClean="0"/>
              <a:t>– </a:t>
            </a:r>
            <a:r>
              <a:rPr lang="hr-HR" sz="2400" dirty="0" smtClean="0"/>
              <a:t>proces </a:t>
            </a:r>
            <a:r>
              <a:rPr lang="hr-HR" sz="2400" b="1" dirty="0" smtClean="0">
                <a:solidFill>
                  <a:srgbClr val="FFC000"/>
                </a:solidFill>
              </a:rPr>
              <a:t>kupovanja i prodaje </a:t>
            </a:r>
            <a:r>
              <a:rPr lang="hr-HR" sz="2400" dirty="0" smtClean="0"/>
              <a:t>u kojemu su internet i moderne tehnologije neizostavni</a:t>
            </a:r>
          </a:p>
          <a:p>
            <a:pPr marL="360000" indent="-360000">
              <a:spcBef>
                <a:spcPts val="2400"/>
              </a:spcBef>
            </a:pPr>
            <a:r>
              <a:rPr lang="hr-HR" sz="3200" b="1" dirty="0" smtClean="0">
                <a:solidFill>
                  <a:srgbClr val="FFC000"/>
                </a:solidFill>
                <a:effectLst>
                  <a:outerShdw blurRad="38100" dist="38100" dir="2700000" algn="tl">
                    <a:srgbClr val="000000">
                      <a:alpha val="43137"/>
                    </a:srgbClr>
                  </a:outerShdw>
                </a:effectLst>
              </a:rPr>
              <a:t>e-marketing </a:t>
            </a:r>
            <a:r>
              <a:rPr lang="hr-HR" sz="3200" dirty="0" smtClean="0"/>
              <a:t>– </a:t>
            </a:r>
            <a:r>
              <a:rPr lang="hr-HR" sz="2400" dirty="0" smtClean="0"/>
              <a:t>proces </a:t>
            </a:r>
            <a:r>
              <a:rPr lang="hr-HR" sz="2400" b="1" dirty="0" smtClean="0">
                <a:solidFill>
                  <a:srgbClr val="FFC000"/>
                </a:solidFill>
              </a:rPr>
              <a:t>provedbe marketinških aktivnosti </a:t>
            </a:r>
            <a:r>
              <a:rPr lang="hr-HR" sz="2400" dirty="0" smtClean="0"/>
              <a:t>uz intenzivnu primjenu informacijskih i komunikacijskih tehnologija</a:t>
            </a:r>
          </a:p>
          <a:p>
            <a:pPr marL="360000" lvl="0" indent="-360000">
              <a:spcBef>
                <a:spcPts val="2400"/>
              </a:spcBef>
            </a:pPr>
            <a:r>
              <a:rPr lang="hr-HR" sz="2400" dirty="0" smtClean="0"/>
              <a:t>korištenjem interneta u poslovanju, proizvod postaje prilagođen i individualiziran, a cijena dinamična, transparentna i fleksibilna </a:t>
            </a:r>
            <a:r>
              <a:rPr lang="hr-HR" sz="2400" b="1" i="1" dirty="0" smtClean="0">
                <a:solidFill>
                  <a:srgbClr val="FFC000"/>
                </a:solidFill>
                <a:effectLst>
                  <a:outerShdw blurRad="38100" dist="38100" dir="2700000" algn="tl">
                    <a:srgbClr val="000000">
                      <a:alpha val="43137"/>
                    </a:srgbClr>
                  </a:outerShdw>
                </a:effectLst>
              </a:rPr>
              <a:t>(primjer u udžbeniku str. 38)</a:t>
            </a:r>
          </a:p>
        </p:txBody>
      </p:sp>
      <p:sp>
        <p:nvSpPr>
          <p:cNvPr id="3" name="Title 2"/>
          <p:cNvSpPr>
            <a:spLocks noGrp="1"/>
          </p:cNvSpPr>
          <p:nvPr>
            <p:ph type="title"/>
          </p:nvPr>
        </p:nvSpPr>
        <p:spPr>
          <a:xfrm>
            <a:off x="428628" y="71414"/>
            <a:ext cx="8715404" cy="571504"/>
          </a:xfrm>
        </p:spPr>
        <p:txBody>
          <a:bodyPr/>
          <a:lstStyle/>
          <a:p>
            <a:r>
              <a:rPr lang="hr-HR" sz="3500" dirty="0" smtClean="0"/>
              <a:t>E-POSLOVANJE, E-TRGOVINA I E-MARKETING</a:t>
            </a:r>
            <a:endParaRPr lang="hr-HR" sz="3500" dirty="0"/>
          </a:p>
        </p:txBody>
      </p:sp>
    </p:spTree>
    <p:extLst>
      <p:ext uri="{BB962C8B-B14F-4D97-AF65-F5344CB8AC3E}">
        <p14:creationId xmlns:p14="http://schemas.microsoft.com/office/powerpoint/2010/main" val="157067289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99392"/>
            <a:ext cx="9144000" cy="7109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hidden="1"/>
          <p:cNvSpPr/>
          <p:nvPr/>
        </p:nvSpPr>
        <p:spPr>
          <a:xfrm>
            <a:off x="2987824" y="2041283"/>
            <a:ext cx="5976664" cy="261847"/>
          </a:xfrm>
          <a:prstGeom prst="rect">
            <a:avLst/>
          </a:prstGeom>
          <a:solidFill>
            <a:srgbClr val="FFFF00">
              <a:alpha val="3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4" name="Rectangle 3" hidden="1"/>
          <p:cNvSpPr/>
          <p:nvPr/>
        </p:nvSpPr>
        <p:spPr>
          <a:xfrm>
            <a:off x="179512" y="2302607"/>
            <a:ext cx="8784976" cy="261847"/>
          </a:xfrm>
          <a:prstGeom prst="rect">
            <a:avLst/>
          </a:prstGeom>
          <a:solidFill>
            <a:srgbClr val="FFFF00">
              <a:alpha val="3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5" name="Rectangle 4" hidden="1"/>
          <p:cNvSpPr/>
          <p:nvPr/>
        </p:nvSpPr>
        <p:spPr>
          <a:xfrm>
            <a:off x="179512" y="2590639"/>
            <a:ext cx="2160240" cy="261847"/>
          </a:xfrm>
          <a:prstGeom prst="rect">
            <a:avLst/>
          </a:prstGeom>
          <a:solidFill>
            <a:srgbClr val="FFFF00">
              <a:alpha val="3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6" name="Rectangle 5" hidden="1"/>
          <p:cNvSpPr/>
          <p:nvPr/>
        </p:nvSpPr>
        <p:spPr>
          <a:xfrm>
            <a:off x="2123728" y="1476228"/>
            <a:ext cx="6840760" cy="261847"/>
          </a:xfrm>
          <a:prstGeom prst="rect">
            <a:avLst/>
          </a:prstGeom>
          <a:solidFill>
            <a:srgbClr val="FFFF00">
              <a:alpha val="3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7" name="Rectangle 6" hidden="1"/>
          <p:cNvSpPr/>
          <p:nvPr/>
        </p:nvSpPr>
        <p:spPr>
          <a:xfrm>
            <a:off x="179512" y="1738075"/>
            <a:ext cx="7272808" cy="261847"/>
          </a:xfrm>
          <a:prstGeom prst="rect">
            <a:avLst/>
          </a:prstGeom>
          <a:solidFill>
            <a:srgbClr val="FFFF00">
              <a:alpha val="3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cxnSp>
        <p:nvCxnSpPr>
          <p:cNvPr id="9" name="Straight Connector 8"/>
          <p:cNvCxnSpPr/>
          <p:nvPr/>
        </p:nvCxnSpPr>
        <p:spPr>
          <a:xfrm>
            <a:off x="2195736" y="1749956"/>
            <a:ext cx="6696744" cy="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51520" y="2021891"/>
            <a:ext cx="7128792" cy="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059832" y="2293826"/>
            <a:ext cx="5832648" cy="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51520" y="2565761"/>
            <a:ext cx="8640960" cy="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51520" y="2837696"/>
            <a:ext cx="2016224" cy="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2611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750"/>
                                        <p:tgtEl>
                                          <p:spTgt spid="9"/>
                                        </p:tgtEl>
                                      </p:cBhvr>
                                    </p:animEffect>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75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750"/>
                                        <p:tgtEl>
                                          <p:spTgt spid="3"/>
                                        </p:tgtEl>
                                      </p:cBhvr>
                                    </p:animEffect>
                                  </p:childTnLst>
                                </p:cTn>
                              </p:par>
                            </p:childTnLst>
                          </p:cTn>
                        </p:par>
                        <p:par>
                          <p:cTn id="22" fill="hold">
                            <p:stCondLst>
                              <p:cond delay="750"/>
                            </p:stCondLst>
                            <p:childTnLst>
                              <p:par>
                                <p:cTn id="23" presetID="22" presetClass="entr" presetSubtype="8"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750"/>
                                        <p:tgtEl>
                                          <p:spTgt spid="4"/>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250"/>
                                        <p:tgtEl>
                                          <p:spTgt spid="5"/>
                                        </p:tgtEl>
                                      </p:cBhvr>
                                    </p:animEffect>
                                  </p:childTnLst>
                                </p:cTn>
                              </p:par>
                            </p:childTnLst>
                          </p:cTn>
                        </p:par>
                        <p:par>
                          <p:cTn id="30" fill="hold">
                            <p:stCondLst>
                              <p:cond delay="1750"/>
                            </p:stCondLst>
                            <p:childTnLst>
                              <p:par>
                                <p:cTn id="31" presetID="2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750"/>
                                        <p:tgtEl>
                                          <p:spTgt spid="10"/>
                                        </p:tgtEl>
                                      </p:cBhvr>
                                    </p:animEffect>
                                  </p:childTnLst>
                                </p:cTn>
                              </p:par>
                            </p:childTnLst>
                          </p:cTn>
                        </p:par>
                        <p:par>
                          <p:cTn id="34" fill="hold">
                            <p:stCondLst>
                              <p:cond delay="2500"/>
                            </p:stCondLst>
                            <p:childTnLst>
                              <p:par>
                                <p:cTn id="35" presetID="22" presetClass="entr" presetSubtype="8"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750"/>
                                        <p:tgtEl>
                                          <p:spTgt spid="13"/>
                                        </p:tgtEl>
                                      </p:cBhvr>
                                    </p:animEffect>
                                  </p:childTnLst>
                                </p:cTn>
                              </p:par>
                            </p:childTnLst>
                          </p:cTn>
                        </p:par>
                        <p:par>
                          <p:cTn id="38" fill="hold">
                            <p:stCondLst>
                              <p:cond delay="3250"/>
                            </p:stCondLst>
                            <p:childTnLst>
                              <p:par>
                                <p:cTn id="39" presetID="22" presetClass="entr" presetSubtype="8"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750"/>
                                        <p:tgtEl>
                                          <p:spTgt spid="15"/>
                                        </p:tgtEl>
                                      </p:cBhvr>
                                    </p:animEffect>
                                  </p:childTnLst>
                                </p:cTn>
                              </p:par>
                            </p:childTnLst>
                          </p:cTn>
                        </p:par>
                        <p:par>
                          <p:cTn id="42" fill="hold">
                            <p:stCondLst>
                              <p:cond delay="4000"/>
                            </p:stCondLst>
                            <p:childTnLst>
                              <p:par>
                                <p:cTn id="43" presetID="22" presetClass="entr" presetSubtype="8"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406" y="785794"/>
            <a:ext cx="9072594" cy="5643602"/>
          </a:xfrm>
        </p:spPr>
        <p:txBody>
          <a:bodyPr/>
          <a:lstStyle/>
          <a:p>
            <a:pPr marL="360000" lvl="0" indent="-360000">
              <a:spcBef>
                <a:spcPts val="1200"/>
              </a:spcBef>
              <a:buSzPct val="100000"/>
              <a:buFont typeface="Calibri" pitchFamily="34" charset="0"/>
              <a:buChar char="─"/>
            </a:pPr>
            <a:r>
              <a:rPr lang="hr-HR" sz="2400" dirty="0" smtClean="0"/>
              <a:t>izvori prihoda e-trgovine:</a:t>
            </a:r>
          </a:p>
          <a:p>
            <a:pPr marL="680675" lvl="1" indent="-360000">
              <a:spcBef>
                <a:spcPts val="2400"/>
              </a:spcBef>
              <a:buSzPct val="100000"/>
              <a:buFont typeface="Calibri" pitchFamily="34" charset="0"/>
              <a:buChar char="─"/>
            </a:pPr>
            <a:r>
              <a:rPr lang="hr-HR" dirty="0" smtClean="0"/>
              <a:t>prihodi od </a:t>
            </a:r>
            <a:r>
              <a:rPr lang="hr-HR" b="1" dirty="0" smtClean="0">
                <a:solidFill>
                  <a:srgbClr val="FFC000"/>
                </a:solidFill>
              </a:rPr>
              <a:t>prodaje</a:t>
            </a:r>
            <a:r>
              <a:rPr lang="hr-HR" dirty="0" smtClean="0"/>
              <a:t> proizvoda i usluga</a:t>
            </a:r>
          </a:p>
          <a:p>
            <a:pPr marL="680675" lvl="1" indent="-360000">
              <a:spcBef>
                <a:spcPts val="2400"/>
              </a:spcBef>
              <a:buSzPct val="100000"/>
              <a:buFont typeface="Calibri" pitchFamily="34" charset="0"/>
              <a:buChar char="─"/>
            </a:pPr>
            <a:r>
              <a:rPr lang="hr-HR" dirty="0" smtClean="0"/>
              <a:t>prihodi od </a:t>
            </a:r>
            <a:r>
              <a:rPr lang="hr-HR" b="1" dirty="0" smtClean="0">
                <a:solidFill>
                  <a:srgbClr val="FFC000"/>
                </a:solidFill>
              </a:rPr>
              <a:t>oglašavanja</a:t>
            </a:r>
          </a:p>
          <a:p>
            <a:pPr marL="680675" lvl="1" indent="-360000">
              <a:spcBef>
                <a:spcPts val="2400"/>
              </a:spcBef>
              <a:buSzPct val="100000"/>
              <a:buFont typeface="Calibri" pitchFamily="34" charset="0"/>
              <a:buChar char="─"/>
            </a:pPr>
            <a:r>
              <a:rPr lang="hr-HR" dirty="0" smtClean="0"/>
              <a:t>prihodi od </a:t>
            </a:r>
            <a:r>
              <a:rPr lang="hr-HR" b="1" dirty="0" smtClean="0">
                <a:solidFill>
                  <a:srgbClr val="FFC000"/>
                </a:solidFill>
              </a:rPr>
              <a:t>sponzorstva</a:t>
            </a:r>
          </a:p>
          <a:p>
            <a:pPr marL="680675" lvl="1" indent="-360000">
              <a:spcBef>
                <a:spcPts val="2400"/>
              </a:spcBef>
              <a:buSzPct val="100000"/>
              <a:buFont typeface="Calibri" pitchFamily="34" charset="0"/>
              <a:buChar char="─"/>
            </a:pPr>
            <a:r>
              <a:rPr lang="hr-HR" dirty="0" smtClean="0"/>
              <a:t>prihodi od </a:t>
            </a:r>
            <a:r>
              <a:rPr lang="hr-HR" b="1" dirty="0" smtClean="0">
                <a:solidFill>
                  <a:srgbClr val="FFC000"/>
                </a:solidFill>
              </a:rPr>
              <a:t>članarina</a:t>
            </a:r>
            <a:r>
              <a:rPr lang="hr-HR" dirty="0" smtClean="0">
                <a:solidFill>
                  <a:srgbClr val="FFC000"/>
                </a:solidFill>
              </a:rPr>
              <a:t> </a:t>
            </a:r>
            <a:r>
              <a:rPr lang="hr-HR" dirty="0" smtClean="0"/>
              <a:t>i </a:t>
            </a:r>
            <a:r>
              <a:rPr lang="hr-HR" b="1" dirty="0" smtClean="0">
                <a:solidFill>
                  <a:srgbClr val="FFC000"/>
                </a:solidFill>
              </a:rPr>
              <a:t>pretplata</a:t>
            </a:r>
          </a:p>
          <a:p>
            <a:pPr marL="680675" lvl="1" indent="-360000">
              <a:spcBef>
                <a:spcPts val="2400"/>
              </a:spcBef>
              <a:buSzPct val="100000"/>
              <a:buFont typeface="Calibri" pitchFamily="34" charset="0"/>
              <a:buChar char="─"/>
            </a:pPr>
            <a:r>
              <a:rPr lang="hr-HR" dirty="0" smtClean="0"/>
              <a:t>prihodi od izrade </a:t>
            </a:r>
            <a:r>
              <a:rPr lang="hr-HR" b="1" dirty="0" smtClean="0">
                <a:solidFill>
                  <a:srgbClr val="FFC000"/>
                </a:solidFill>
              </a:rPr>
              <a:t>profila</a:t>
            </a:r>
          </a:p>
          <a:p>
            <a:pPr marL="680675" lvl="1" indent="-360000">
              <a:spcBef>
                <a:spcPts val="2400"/>
              </a:spcBef>
              <a:buSzPct val="100000"/>
              <a:buFont typeface="Calibri" pitchFamily="34" charset="0"/>
              <a:buChar char="─"/>
            </a:pPr>
            <a:r>
              <a:rPr lang="hr-HR" dirty="0" smtClean="0"/>
              <a:t>provizije i naknade za </a:t>
            </a:r>
            <a:r>
              <a:rPr lang="hr-HR" b="1" dirty="0" smtClean="0">
                <a:solidFill>
                  <a:srgbClr val="FFC000"/>
                </a:solidFill>
              </a:rPr>
              <a:t>transakcije</a:t>
            </a:r>
          </a:p>
          <a:p>
            <a:pPr marL="680675" lvl="1" indent="-360000">
              <a:spcBef>
                <a:spcPts val="2400"/>
              </a:spcBef>
              <a:buSzPct val="100000"/>
              <a:buFont typeface="Calibri" pitchFamily="34" charset="0"/>
              <a:buChar char="─"/>
            </a:pPr>
            <a:r>
              <a:rPr lang="hr-HR" dirty="0" smtClean="0"/>
              <a:t>naknade za </a:t>
            </a:r>
            <a:r>
              <a:rPr lang="hr-HR" b="1" dirty="0" smtClean="0">
                <a:solidFill>
                  <a:srgbClr val="FFC000"/>
                </a:solidFill>
              </a:rPr>
              <a:t>istraživanje tržišta </a:t>
            </a:r>
            <a:r>
              <a:rPr lang="hr-HR" dirty="0" smtClean="0"/>
              <a:t>i </a:t>
            </a:r>
            <a:r>
              <a:rPr lang="hr-HR" b="1" dirty="0" smtClean="0">
                <a:solidFill>
                  <a:srgbClr val="FFC000"/>
                </a:solidFill>
              </a:rPr>
              <a:t>informacije</a:t>
            </a:r>
          </a:p>
          <a:p>
            <a:pPr marL="680675" lvl="1" indent="-360000">
              <a:spcBef>
                <a:spcPts val="2400"/>
              </a:spcBef>
              <a:buSzPct val="100000"/>
              <a:buFont typeface="Calibri" pitchFamily="34" charset="0"/>
              <a:buChar char="─"/>
            </a:pPr>
            <a:r>
              <a:rPr lang="hr-HR" dirty="0" smtClean="0"/>
              <a:t>prihodi od </a:t>
            </a:r>
            <a:r>
              <a:rPr lang="hr-HR" b="1" dirty="0" smtClean="0">
                <a:solidFill>
                  <a:srgbClr val="FFC000"/>
                </a:solidFill>
              </a:rPr>
              <a:t>upućivanja</a:t>
            </a:r>
          </a:p>
        </p:txBody>
      </p:sp>
      <p:sp>
        <p:nvSpPr>
          <p:cNvPr id="3" name="Title 2"/>
          <p:cNvSpPr>
            <a:spLocks noGrp="1"/>
          </p:cNvSpPr>
          <p:nvPr>
            <p:ph type="title"/>
          </p:nvPr>
        </p:nvSpPr>
        <p:spPr/>
        <p:txBody>
          <a:bodyPr/>
          <a:lstStyle/>
          <a:p>
            <a:r>
              <a:rPr lang="hr-HR" dirty="0" smtClean="0"/>
              <a:t>E-TRGOVINA – PRIHODI</a:t>
            </a:r>
            <a:endParaRPr lang="hr-HR" dirty="0"/>
          </a:p>
        </p:txBody>
      </p:sp>
      <p:pic>
        <p:nvPicPr>
          <p:cNvPr id="7" name="Picture 6" descr="njuskalo.png"/>
          <p:cNvPicPr>
            <a:picLocks noChangeAspect="1"/>
          </p:cNvPicPr>
          <p:nvPr/>
        </p:nvPicPr>
        <p:blipFill>
          <a:blip r:embed="rId2"/>
          <a:srcRect/>
          <a:stretch>
            <a:fillRect/>
          </a:stretch>
        </p:blipFill>
        <p:spPr>
          <a:xfrm>
            <a:off x="3786181" y="2000240"/>
            <a:ext cx="1668131" cy="642942"/>
          </a:xfrm>
          <a:prstGeom prst="rect">
            <a:avLst/>
          </a:prstGeom>
          <a:ln>
            <a:noFill/>
          </a:ln>
          <a:effectLst>
            <a:outerShdw blurRad="190500" algn="tl" rotWithShape="0">
              <a:srgbClr val="000000">
                <a:alpha val="70000"/>
              </a:srgbClr>
            </a:outerShdw>
          </a:effectLst>
        </p:spPr>
      </p:pic>
      <p:pic>
        <p:nvPicPr>
          <p:cNvPr id="8" name="Picture 2" descr="http://www.insidemobileapps.com/wp-content/uploads/2013/03/amazon-logo-250-250.jpeg"/>
          <p:cNvPicPr>
            <a:picLocks noChangeAspect="1" noChangeArrowheads="1"/>
          </p:cNvPicPr>
          <p:nvPr/>
        </p:nvPicPr>
        <p:blipFill>
          <a:blip r:embed="rId3" cstate="email"/>
          <a:srcRect/>
          <a:stretch>
            <a:fillRect/>
          </a:stretch>
        </p:blipFill>
        <p:spPr bwMode="auto">
          <a:xfrm>
            <a:off x="5500694" y="1357298"/>
            <a:ext cx="1857388" cy="616739"/>
          </a:xfrm>
          <a:prstGeom prst="rect">
            <a:avLst/>
          </a:prstGeom>
          <a:ln>
            <a:noFill/>
          </a:ln>
          <a:effectLst>
            <a:outerShdw blurRad="190500" algn="tl" rotWithShape="0">
              <a:srgbClr val="000000">
                <a:alpha val="70000"/>
              </a:srgbClr>
            </a:outerShdw>
          </a:effectLst>
        </p:spPr>
      </p:pic>
      <p:pic>
        <p:nvPicPr>
          <p:cNvPr id="11" name="Picture 8" descr="http://www.filipvisic.com/wp-content/uploads/2009/06/aviokarte-logo1.gif"/>
          <p:cNvPicPr>
            <a:picLocks noChangeAspect="1" noChangeArrowheads="1"/>
          </p:cNvPicPr>
          <p:nvPr/>
        </p:nvPicPr>
        <p:blipFill>
          <a:blip r:embed="rId4"/>
          <a:srcRect/>
          <a:stretch>
            <a:fillRect/>
          </a:stretch>
        </p:blipFill>
        <p:spPr bwMode="auto">
          <a:xfrm>
            <a:off x="3786181" y="2821399"/>
            <a:ext cx="3571901" cy="485779"/>
          </a:xfrm>
          <a:prstGeom prst="rect">
            <a:avLst/>
          </a:prstGeom>
          <a:ln>
            <a:noFill/>
          </a:ln>
          <a:effectLst>
            <a:outerShdw blurRad="190500" algn="tl" rotWithShape="0">
              <a:srgbClr val="000000">
                <a:alpha val="70000"/>
              </a:srgbClr>
            </a:outerShdw>
          </a:effectLst>
        </p:spPr>
      </p:pic>
      <p:pic>
        <p:nvPicPr>
          <p:cNvPr id="16" name="Picture 20" descr="http://fontmeme.com/images/Paypal-Logo.jpg"/>
          <p:cNvPicPr>
            <a:picLocks noChangeAspect="1" noChangeArrowheads="1"/>
          </p:cNvPicPr>
          <p:nvPr/>
        </p:nvPicPr>
        <p:blipFill>
          <a:blip r:embed="rId5" cstate="email"/>
          <a:srcRect/>
          <a:stretch>
            <a:fillRect/>
          </a:stretch>
        </p:blipFill>
        <p:spPr bwMode="auto">
          <a:xfrm>
            <a:off x="5000628" y="4786322"/>
            <a:ext cx="1658136" cy="571504"/>
          </a:xfrm>
          <a:prstGeom prst="rect">
            <a:avLst/>
          </a:prstGeom>
          <a:ln>
            <a:noFill/>
          </a:ln>
          <a:effectLst>
            <a:outerShdw blurRad="190500" algn="tl" rotWithShape="0">
              <a:srgbClr val="000000">
                <a:alpha val="70000"/>
              </a:srgbClr>
            </a:outerShdw>
          </a:effectLst>
        </p:spPr>
      </p:pic>
      <p:pic>
        <p:nvPicPr>
          <p:cNvPr id="2050" name="Picture 2" descr="https://encrypted-tbn3.gstatic.com/images?q=tbn:ANd9GcSvDgklJU9vVYcx95SgRvkqaS5Waly-fCFifp9ICnyIuxHDzPmhHQ"/>
          <p:cNvPicPr>
            <a:picLocks noChangeAspect="1" noChangeArrowheads="1"/>
          </p:cNvPicPr>
          <p:nvPr/>
        </p:nvPicPr>
        <p:blipFill>
          <a:blip r:embed="rId6" cstate="email"/>
          <a:srcRect/>
          <a:stretch>
            <a:fillRect/>
          </a:stretch>
        </p:blipFill>
        <p:spPr bwMode="auto">
          <a:xfrm>
            <a:off x="3929058" y="4071942"/>
            <a:ext cx="2000264" cy="625087"/>
          </a:xfrm>
          <a:prstGeom prst="rect">
            <a:avLst/>
          </a:prstGeom>
          <a:ln>
            <a:noFill/>
          </a:ln>
          <a:effectLst>
            <a:outerShdw blurRad="190500" algn="tl" rotWithShape="0">
              <a:srgbClr val="000000">
                <a:alpha val="70000"/>
              </a:srgbClr>
            </a:outerShdw>
          </a:effectLst>
        </p:spPr>
      </p:pic>
      <p:grpSp>
        <p:nvGrpSpPr>
          <p:cNvPr id="21" name="Group 20"/>
          <p:cNvGrpSpPr/>
          <p:nvPr/>
        </p:nvGrpSpPr>
        <p:grpSpPr>
          <a:xfrm>
            <a:off x="6357950" y="5429264"/>
            <a:ext cx="2571768" cy="684000"/>
            <a:chOff x="6357950" y="5429264"/>
            <a:chExt cx="2571768" cy="684000"/>
          </a:xfrm>
        </p:grpSpPr>
        <p:pic>
          <p:nvPicPr>
            <p:cNvPr id="2052" name="Picture 4" descr="https://encrypted-tbn2.gstatic.com/images?q=tbn:ANd9GcRWtTELviEl2OawJkYmHkx5Ap06dGrLpB5soO6KeBefByNrd6gm02XiTAs"/>
            <p:cNvPicPr>
              <a:picLocks noChangeAspect="1" noChangeArrowheads="1"/>
            </p:cNvPicPr>
            <p:nvPr/>
          </p:nvPicPr>
          <p:blipFill>
            <a:blip r:embed="rId7" cstate="email"/>
            <a:srcRect/>
            <a:stretch>
              <a:fillRect/>
            </a:stretch>
          </p:blipFill>
          <p:spPr bwMode="auto">
            <a:xfrm>
              <a:off x="6357950" y="5429264"/>
              <a:ext cx="1710000" cy="684000"/>
            </a:xfrm>
            <a:prstGeom prst="rect">
              <a:avLst/>
            </a:prstGeom>
            <a:ln>
              <a:noFill/>
            </a:ln>
            <a:effectLst>
              <a:outerShdw blurRad="190500" algn="tl" rotWithShape="0">
                <a:srgbClr val="000000">
                  <a:alpha val="70000"/>
                </a:srgbClr>
              </a:outerShdw>
            </a:effectLst>
          </p:spPr>
        </p:pic>
        <p:pic>
          <p:nvPicPr>
            <p:cNvPr id="2056" name="Picture 8" descr="http://media1.s-nbcnews.com/j/streams/2013/April/130416/1C6958411-4.blocks_desktop_small.png"/>
            <p:cNvPicPr>
              <a:picLocks noChangeAspect="1" noChangeArrowheads="1"/>
            </p:cNvPicPr>
            <p:nvPr/>
          </p:nvPicPr>
          <p:blipFill>
            <a:blip r:embed="rId8" cstate="email"/>
            <a:srcRect/>
            <a:stretch>
              <a:fillRect/>
            </a:stretch>
          </p:blipFill>
          <p:spPr bwMode="auto">
            <a:xfrm>
              <a:off x="8187749" y="5429264"/>
              <a:ext cx="741969" cy="684000"/>
            </a:xfrm>
            <a:prstGeom prst="rect">
              <a:avLst/>
            </a:prstGeom>
            <a:ln>
              <a:noFill/>
            </a:ln>
            <a:effectLst>
              <a:outerShdw blurRad="190500" algn="tl" rotWithShape="0">
                <a:srgbClr val="000000">
                  <a:alpha val="70000"/>
                </a:srgbClr>
              </a:outerShdw>
            </a:effectLst>
          </p:spPr>
        </p:pic>
      </p:grpSp>
      <p:pic>
        <p:nvPicPr>
          <p:cNvPr id="2062" name="Picture 14" descr="http://www2.theonline401k.com/wp-content/uploads/New-York-Times-Logo.jpg"/>
          <p:cNvPicPr>
            <a:picLocks noChangeAspect="1" noChangeArrowheads="1"/>
          </p:cNvPicPr>
          <p:nvPr/>
        </p:nvPicPr>
        <p:blipFill>
          <a:blip r:embed="rId9"/>
          <a:srcRect t="19202" b="23192"/>
          <a:stretch>
            <a:fillRect/>
          </a:stretch>
        </p:blipFill>
        <p:spPr bwMode="auto">
          <a:xfrm>
            <a:off x="4786314" y="3429000"/>
            <a:ext cx="2714644" cy="493572"/>
          </a:xfrm>
          <a:prstGeom prst="rect">
            <a:avLst/>
          </a:prstGeom>
          <a:ln>
            <a:noFill/>
          </a:ln>
          <a:effectLst>
            <a:outerShdw blurRad="190500" algn="tl" rotWithShape="0">
              <a:srgbClr val="000000">
                <a:alpha val="70000"/>
              </a:srgbClr>
            </a:outerShdw>
          </a:effectLst>
        </p:spPr>
      </p:pic>
      <p:pic>
        <p:nvPicPr>
          <p:cNvPr id="1026" name="Picture 2" descr="https://a0.muscache.com/airbnb/static/about/resources/airbnb-logo-293-86cb5a9eea395a8233842fb74a5b59af.png"/>
          <p:cNvPicPr>
            <a:picLocks noChangeAspect="1" noChangeArrowheads="1"/>
          </p:cNvPicPr>
          <p:nvPr/>
        </p:nvPicPr>
        <p:blipFill rotWithShape="1">
          <a:blip r:embed="rId10">
            <a:extLst>
              <a:ext uri="{28A0092B-C50C-407E-A947-70E740481C1C}">
                <a14:useLocalDpi xmlns:a14="http://schemas.microsoft.com/office/drawing/2010/main" val="0"/>
              </a:ext>
            </a:extLst>
          </a:blip>
          <a:srcRect t="22979" b="25775"/>
          <a:stretch/>
        </p:blipFill>
        <p:spPr bwMode="auto">
          <a:xfrm>
            <a:off x="3839248" y="6081734"/>
            <a:ext cx="1732883" cy="594040"/>
          </a:xfrm>
          <a:prstGeom prst="rect">
            <a:avLst/>
          </a:prstGeom>
          <a:solidFill>
            <a:schemeClr val="tx1"/>
          </a:solidFill>
        </p:spPr>
      </p:pic>
    </p:spTree>
    <p:extLst>
      <p:ext uri="{BB962C8B-B14F-4D97-AF65-F5344CB8AC3E}">
        <p14:creationId xmlns:p14="http://schemas.microsoft.com/office/powerpoint/2010/main" val="43628255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23" name="Pravokutnik 22"/>
          <p:cNvSpPr/>
          <p:nvPr/>
        </p:nvSpPr>
        <p:spPr>
          <a:xfrm>
            <a:off x="35496" y="750763"/>
            <a:ext cx="9072562" cy="2462213"/>
          </a:xfrm>
          <a:prstGeom prst="rect">
            <a:avLst/>
          </a:prstGeom>
        </p:spPr>
        <p:txBody>
          <a:bodyPr wrap="square">
            <a:spAutoFit/>
          </a:bodyPr>
          <a:lstStyle/>
          <a:p>
            <a:pPr marL="288000" indent="-288000">
              <a:spcBef>
                <a:spcPts val="600"/>
              </a:spcBef>
              <a:buFont typeface="Calibri" pitchFamily="34" charset="0"/>
              <a:buChar char="─"/>
            </a:pPr>
            <a:r>
              <a:rPr lang="hr-HR" sz="2400" b="1" dirty="0">
                <a:solidFill>
                  <a:srgbClr val="FF0000"/>
                </a:solidFill>
                <a:latin typeface="Calibri" panose="020F0502020204030204" pitchFamily="34" charset="0"/>
              </a:rPr>
              <a:t>MARKETINŠKI</a:t>
            </a:r>
            <a:r>
              <a:rPr lang="hr-HR" sz="2400" b="1" dirty="0">
                <a:solidFill>
                  <a:schemeClr val="bg1"/>
                </a:solidFill>
                <a:latin typeface="Calibri" panose="020F0502020204030204" pitchFamily="34" charset="0"/>
              </a:rPr>
              <a:t> </a:t>
            </a:r>
            <a:r>
              <a:rPr lang="hr-HR" sz="2400" b="1" dirty="0" smtClean="0">
                <a:solidFill>
                  <a:srgbClr val="FF0000"/>
                </a:solidFill>
                <a:latin typeface="Calibri" panose="020F0502020204030204" pitchFamily="34" charset="0"/>
              </a:rPr>
              <a:t>OKRUŽENJE</a:t>
            </a:r>
            <a:r>
              <a:rPr lang="hr-HR" sz="2400" b="1" dirty="0" smtClean="0">
                <a:solidFill>
                  <a:schemeClr val="bg1"/>
                </a:solidFill>
                <a:latin typeface="Calibri" panose="020F0502020204030204" pitchFamily="34" charset="0"/>
              </a:rPr>
              <a:t> </a:t>
            </a:r>
            <a:r>
              <a:rPr lang="hr-HR" sz="2400" dirty="0" smtClean="0">
                <a:solidFill>
                  <a:schemeClr val="bg1"/>
                </a:solidFill>
                <a:latin typeface="Calibri" panose="020F0502020204030204" pitchFamily="34" charset="0"/>
              </a:rPr>
              <a:t>čine različite sile i subjekti koji utječu na poslovanje tvrtke</a:t>
            </a:r>
          </a:p>
          <a:p>
            <a:pPr marL="288000" indent="-288000">
              <a:spcBef>
                <a:spcPts val="600"/>
              </a:spcBef>
              <a:buFont typeface="Calibri" pitchFamily="34" charset="0"/>
              <a:buChar char="─"/>
            </a:pPr>
            <a:r>
              <a:rPr lang="hr-HR" sz="2400" dirty="0" smtClean="0">
                <a:solidFill>
                  <a:schemeClr val="bg1"/>
                </a:solidFill>
                <a:latin typeface="Calibri" panose="020F0502020204030204" pitchFamily="34" charset="0"/>
              </a:rPr>
              <a:t>sastoji se od mikro i makro okruženja</a:t>
            </a:r>
          </a:p>
          <a:p>
            <a:pPr marL="745200" lvl="1" indent="-288000">
              <a:spcBef>
                <a:spcPts val="600"/>
              </a:spcBef>
              <a:buFont typeface="Calibri" pitchFamily="34" charset="0"/>
              <a:buChar char="─"/>
            </a:pPr>
            <a:r>
              <a:rPr lang="vi-VN" sz="2400" b="1" dirty="0" smtClean="0">
                <a:solidFill>
                  <a:srgbClr val="FF0000"/>
                </a:solidFill>
                <a:latin typeface="Calibri" panose="020F0502020204030204" pitchFamily="34" charset="0"/>
              </a:rPr>
              <a:t>MIKROOKRUŽENJE</a:t>
            </a:r>
            <a:r>
              <a:rPr lang="vi-VN" sz="2400" dirty="0" smtClean="0">
                <a:solidFill>
                  <a:srgbClr val="FF0000"/>
                </a:solidFill>
                <a:latin typeface="Calibri" panose="020F0502020204030204" pitchFamily="34" charset="0"/>
              </a:rPr>
              <a:t> </a:t>
            </a:r>
            <a:r>
              <a:rPr lang="vi-VN" sz="2400" dirty="0" smtClean="0">
                <a:solidFill>
                  <a:schemeClr val="bg1"/>
                </a:solidFill>
                <a:latin typeface="Calibri" panose="020F0502020204030204" pitchFamily="34" charset="0"/>
              </a:rPr>
              <a:t>čine </a:t>
            </a:r>
            <a:r>
              <a:rPr lang="vi-VN" sz="2400" dirty="0">
                <a:solidFill>
                  <a:schemeClr val="bg1"/>
                </a:solidFill>
                <a:latin typeface="Calibri" panose="020F0502020204030204" pitchFamily="34" charset="0"/>
              </a:rPr>
              <a:t>čimbenici na koje tvrtka </a:t>
            </a:r>
            <a:r>
              <a:rPr lang="vi-VN" sz="2400" b="1" dirty="0">
                <a:solidFill>
                  <a:srgbClr val="FF0000"/>
                </a:solidFill>
                <a:latin typeface="Calibri" panose="020F0502020204030204" pitchFamily="34" charset="0"/>
              </a:rPr>
              <a:t>može utjecati</a:t>
            </a:r>
            <a:r>
              <a:rPr lang="vi-VN" sz="2400" dirty="0">
                <a:solidFill>
                  <a:srgbClr val="FF0000"/>
                </a:solidFill>
                <a:latin typeface="Calibri" panose="020F0502020204030204" pitchFamily="34" charset="0"/>
              </a:rPr>
              <a:t> </a:t>
            </a:r>
            <a:r>
              <a:rPr lang="vi-VN" sz="2400" dirty="0">
                <a:solidFill>
                  <a:schemeClr val="bg1"/>
                </a:solidFill>
                <a:latin typeface="Calibri" panose="020F0502020204030204" pitchFamily="34" charset="0"/>
              </a:rPr>
              <a:t>i na koje </a:t>
            </a:r>
            <a:r>
              <a:rPr lang="vi-VN" sz="2400" b="1" dirty="0">
                <a:solidFill>
                  <a:srgbClr val="FF0000"/>
                </a:solidFill>
                <a:latin typeface="Calibri" panose="020F0502020204030204" pitchFamily="34" charset="0"/>
              </a:rPr>
              <a:t>utječe</a:t>
            </a:r>
            <a:r>
              <a:rPr lang="vi-VN" sz="2400" dirty="0">
                <a:solidFill>
                  <a:schemeClr val="bg1"/>
                </a:solidFill>
                <a:latin typeface="Calibri" panose="020F0502020204030204" pitchFamily="34" charset="0"/>
              </a:rPr>
              <a:t>, dok na sile </a:t>
            </a:r>
            <a:r>
              <a:rPr lang="vi-VN" sz="2400" b="1" dirty="0" smtClean="0">
                <a:solidFill>
                  <a:srgbClr val="FF0000"/>
                </a:solidFill>
                <a:latin typeface="Calibri" panose="020F0502020204030204" pitchFamily="34" charset="0"/>
              </a:rPr>
              <a:t>MAKROOKRUŽENJA</a:t>
            </a:r>
            <a:r>
              <a:rPr lang="vi-VN" sz="2400" dirty="0" smtClean="0">
                <a:solidFill>
                  <a:srgbClr val="FF0000"/>
                </a:solidFill>
                <a:latin typeface="Calibri" panose="020F0502020204030204" pitchFamily="34" charset="0"/>
              </a:rPr>
              <a:t> </a:t>
            </a:r>
            <a:r>
              <a:rPr lang="vi-VN" sz="2400" b="1" dirty="0" smtClean="0">
                <a:solidFill>
                  <a:srgbClr val="FF0000"/>
                </a:solidFill>
                <a:latin typeface="Calibri" panose="020F0502020204030204" pitchFamily="34" charset="0"/>
              </a:rPr>
              <a:t>ne</a:t>
            </a:r>
            <a:r>
              <a:rPr lang="vi-VN" sz="2400" b="1" dirty="0" smtClean="0">
                <a:solidFill>
                  <a:schemeClr val="bg1"/>
                </a:solidFill>
                <a:latin typeface="Calibri" panose="020F0502020204030204" pitchFamily="34" charset="0"/>
              </a:rPr>
              <a:t> </a:t>
            </a:r>
            <a:r>
              <a:rPr lang="vi-VN" sz="2400" b="1" dirty="0">
                <a:solidFill>
                  <a:srgbClr val="FF0000"/>
                </a:solidFill>
                <a:latin typeface="Calibri" panose="020F0502020204030204" pitchFamily="34" charset="0"/>
              </a:rPr>
              <a:t>može utjecati</a:t>
            </a:r>
            <a:r>
              <a:rPr lang="vi-VN" sz="2400" dirty="0">
                <a:solidFill>
                  <a:srgbClr val="FF0000"/>
                </a:solidFill>
                <a:latin typeface="Calibri" panose="020F0502020204030204" pitchFamily="34" charset="0"/>
              </a:rPr>
              <a:t> </a:t>
            </a:r>
            <a:r>
              <a:rPr lang="vi-VN" sz="2400" dirty="0">
                <a:solidFill>
                  <a:schemeClr val="bg1"/>
                </a:solidFill>
                <a:latin typeface="Calibri" panose="020F0502020204030204" pitchFamily="34" charset="0"/>
              </a:rPr>
              <a:t>već </a:t>
            </a:r>
            <a:r>
              <a:rPr lang="vi-VN" sz="2400" b="1" dirty="0">
                <a:solidFill>
                  <a:srgbClr val="FF0000"/>
                </a:solidFill>
                <a:latin typeface="Calibri" panose="020F0502020204030204" pitchFamily="34" charset="0"/>
              </a:rPr>
              <a:t>im se</a:t>
            </a:r>
            <a:r>
              <a:rPr lang="vi-VN" sz="2400" b="1" dirty="0">
                <a:solidFill>
                  <a:schemeClr val="bg1"/>
                </a:solidFill>
                <a:latin typeface="Calibri" panose="020F0502020204030204" pitchFamily="34" charset="0"/>
              </a:rPr>
              <a:t> </a:t>
            </a:r>
            <a:r>
              <a:rPr lang="vi-VN" sz="2400" b="1" dirty="0" smtClean="0">
                <a:solidFill>
                  <a:srgbClr val="FF0000"/>
                </a:solidFill>
                <a:latin typeface="Calibri" panose="020F0502020204030204" pitchFamily="34" charset="0"/>
              </a:rPr>
              <a:t>prilagođava</a:t>
            </a:r>
            <a:endParaRPr lang="hr-HR" sz="2400" b="1" dirty="0" smtClean="0">
              <a:solidFill>
                <a:srgbClr val="FF0000"/>
              </a:solidFill>
              <a:latin typeface="Calibri" panose="020F0502020204030204" pitchFamily="34" charset="0"/>
            </a:endParaRPr>
          </a:p>
        </p:txBody>
      </p:sp>
      <p:sp>
        <p:nvSpPr>
          <p:cNvPr id="19" name="Title 18"/>
          <p:cNvSpPr>
            <a:spLocks noGrp="1"/>
          </p:cNvSpPr>
          <p:nvPr>
            <p:ph type="title"/>
          </p:nvPr>
        </p:nvSpPr>
        <p:spPr/>
        <p:txBody>
          <a:bodyPr/>
          <a:lstStyle/>
          <a:p>
            <a:r>
              <a:rPr lang="hr-HR" dirty="0" smtClean="0">
                <a:solidFill>
                  <a:schemeClr val="bg1"/>
                </a:solidFill>
                <a:effectLst/>
              </a:rPr>
              <a:t>MARKETINŠKO OKRUŽENJE   		   </a:t>
            </a:r>
            <a:r>
              <a:rPr lang="hr-HR" sz="2400" b="0" dirty="0" smtClean="0">
                <a:solidFill>
                  <a:schemeClr val="bg1"/>
                </a:solidFill>
                <a:effectLst/>
              </a:rPr>
              <a:t>(plan ploče)</a:t>
            </a:r>
            <a:endParaRPr lang="hr-HR" b="0" dirty="0">
              <a:solidFill>
                <a:schemeClr val="bg1"/>
              </a:solidFill>
              <a:effectLst/>
            </a:endParaRPr>
          </a:p>
        </p:txBody>
      </p:sp>
      <p:sp>
        <p:nvSpPr>
          <p:cNvPr id="2" name="Rectangle 1"/>
          <p:cNvSpPr/>
          <p:nvPr/>
        </p:nvSpPr>
        <p:spPr>
          <a:xfrm>
            <a:off x="35496" y="3429000"/>
            <a:ext cx="9072562" cy="3801041"/>
          </a:xfrm>
          <a:prstGeom prst="rect">
            <a:avLst/>
          </a:prstGeom>
        </p:spPr>
        <p:txBody>
          <a:bodyPr wrap="square" numCol="2">
            <a:spAutoFit/>
          </a:bodyPr>
          <a:lstStyle/>
          <a:p>
            <a:pPr marL="288000" indent="-288000">
              <a:spcBef>
                <a:spcPts val="1800"/>
              </a:spcBef>
              <a:buFont typeface="Calibri" pitchFamily="34" charset="0"/>
              <a:buChar char="─"/>
            </a:pPr>
            <a:r>
              <a:rPr lang="hr-HR" sz="2400" b="1" dirty="0" smtClean="0">
                <a:solidFill>
                  <a:srgbClr val="FF0000"/>
                </a:solidFill>
                <a:latin typeface="Calibri" panose="020F0502020204030204" pitchFamily="34" charset="0"/>
              </a:rPr>
              <a:t>MIKROOKRUŽENJE</a:t>
            </a:r>
            <a:r>
              <a:rPr lang="hr-HR" sz="2400" dirty="0" smtClean="0">
                <a:solidFill>
                  <a:srgbClr val="FF0000"/>
                </a:solidFill>
                <a:latin typeface="Calibri" panose="020F0502020204030204" pitchFamily="34" charset="0"/>
              </a:rPr>
              <a:t> </a:t>
            </a:r>
            <a:r>
              <a:rPr lang="hr-HR" sz="2400" dirty="0" smtClean="0">
                <a:solidFill>
                  <a:schemeClr val="bg1"/>
                </a:solidFill>
                <a:latin typeface="Calibri" panose="020F0502020204030204" pitchFamily="34" charset="0"/>
              </a:rPr>
              <a:t>čine</a:t>
            </a:r>
            <a:r>
              <a:rPr lang="hr-HR" sz="2400" dirty="0">
                <a:solidFill>
                  <a:schemeClr val="bg1"/>
                </a:solidFill>
                <a:latin typeface="Calibri" panose="020F0502020204030204" pitchFamily="34" charset="0"/>
              </a:rPr>
              <a:t>:</a:t>
            </a: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sama tvrtka</a:t>
            </a: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dobavljači</a:t>
            </a: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marketinški posrednici</a:t>
            </a: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kupci </a:t>
            </a: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konkurenti</a:t>
            </a: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javnost</a:t>
            </a:r>
          </a:p>
          <a:p>
            <a:pPr marL="288000" indent="-288000">
              <a:spcBef>
                <a:spcPts val="1800"/>
              </a:spcBef>
              <a:buFont typeface="Calibri" pitchFamily="34" charset="0"/>
              <a:buChar char="─"/>
            </a:pPr>
            <a:endParaRPr lang="hr-HR" sz="2400" dirty="0" smtClean="0">
              <a:solidFill>
                <a:schemeClr val="bg1"/>
              </a:solidFill>
              <a:latin typeface="Calibri" panose="020F0502020204030204" pitchFamily="34" charset="0"/>
            </a:endParaRPr>
          </a:p>
          <a:p>
            <a:pPr marL="288000" indent="-288000">
              <a:spcBef>
                <a:spcPts val="1800"/>
              </a:spcBef>
              <a:buFont typeface="Calibri" pitchFamily="34" charset="0"/>
              <a:buChar char="─"/>
            </a:pPr>
            <a:r>
              <a:rPr lang="hr-HR" sz="2400" b="1" dirty="0" smtClean="0">
                <a:solidFill>
                  <a:srgbClr val="FF0000"/>
                </a:solidFill>
                <a:latin typeface="Calibri" panose="020F0502020204030204" pitchFamily="34" charset="0"/>
              </a:rPr>
              <a:t>MAKROOKRUŽENJE</a:t>
            </a:r>
            <a:r>
              <a:rPr lang="hr-HR" sz="2400" dirty="0" smtClean="0">
                <a:solidFill>
                  <a:srgbClr val="FF0000"/>
                </a:solidFill>
                <a:latin typeface="Calibri" panose="020F0502020204030204" pitchFamily="34" charset="0"/>
              </a:rPr>
              <a:t> </a:t>
            </a:r>
            <a:r>
              <a:rPr lang="hr-HR" sz="2400" dirty="0" smtClean="0">
                <a:solidFill>
                  <a:schemeClr val="bg1"/>
                </a:solidFill>
                <a:latin typeface="Calibri" panose="020F0502020204030204" pitchFamily="34" charset="0"/>
              </a:rPr>
              <a:t>čine:</a:t>
            </a:r>
            <a:endParaRPr lang="hr-HR" sz="2400" dirty="0">
              <a:solidFill>
                <a:schemeClr val="bg1"/>
              </a:solidFill>
              <a:latin typeface="Calibri" panose="020F0502020204030204" pitchFamily="34" charset="0"/>
            </a:endParaRP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demografsko okruženje</a:t>
            </a:r>
          </a:p>
          <a:p>
            <a:pPr marL="745200" lvl="1" indent="-288000">
              <a:spcBef>
                <a:spcPts val="600"/>
              </a:spcBef>
              <a:buFont typeface="Calibri" pitchFamily="34" charset="0"/>
              <a:buChar char="─"/>
            </a:pPr>
            <a:r>
              <a:rPr lang="hr-HR" sz="2400" dirty="0" smtClean="0">
                <a:solidFill>
                  <a:schemeClr val="bg1"/>
                </a:solidFill>
                <a:latin typeface="Calibri" panose="020F0502020204030204" pitchFamily="34" charset="0"/>
              </a:rPr>
              <a:t>gospodarsko </a:t>
            </a:r>
            <a:r>
              <a:rPr lang="hr-HR" sz="2400" dirty="0">
                <a:solidFill>
                  <a:schemeClr val="bg1"/>
                </a:solidFill>
                <a:latin typeface="Calibri" panose="020F0502020204030204" pitchFamily="34" charset="0"/>
              </a:rPr>
              <a:t>okruženje</a:t>
            </a:r>
          </a:p>
          <a:p>
            <a:pPr marL="745200" lvl="1" indent="-288000">
              <a:spcBef>
                <a:spcPts val="600"/>
              </a:spcBef>
              <a:buFont typeface="Calibri" pitchFamily="34" charset="0"/>
              <a:buChar char="─"/>
            </a:pPr>
            <a:r>
              <a:rPr lang="hr-HR" sz="2400" dirty="0" smtClean="0">
                <a:solidFill>
                  <a:schemeClr val="bg1"/>
                </a:solidFill>
                <a:latin typeface="Calibri" panose="020F0502020204030204" pitchFamily="34" charset="0"/>
              </a:rPr>
              <a:t>prirodno </a:t>
            </a:r>
            <a:r>
              <a:rPr lang="hr-HR" sz="2400" dirty="0">
                <a:solidFill>
                  <a:schemeClr val="bg1"/>
                </a:solidFill>
                <a:latin typeface="Calibri" panose="020F0502020204030204" pitchFamily="34" charset="0"/>
              </a:rPr>
              <a:t>okruženje</a:t>
            </a:r>
          </a:p>
          <a:p>
            <a:pPr marL="745200" lvl="1" indent="-288000">
              <a:spcBef>
                <a:spcPts val="600"/>
              </a:spcBef>
              <a:buFont typeface="Calibri" pitchFamily="34" charset="0"/>
              <a:buChar char="─"/>
            </a:pPr>
            <a:r>
              <a:rPr lang="hr-HR" sz="2400" dirty="0" smtClean="0">
                <a:solidFill>
                  <a:schemeClr val="bg1"/>
                </a:solidFill>
                <a:latin typeface="Calibri" panose="020F0502020204030204" pitchFamily="34" charset="0"/>
              </a:rPr>
              <a:t>tehnološko </a:t>
            </a:r>
            <a:r>
              <a:rPr lang="hr-HR" sz="2400" dirty="0">
                <a:solidFill>
                  <a:schemeClr val="bg1"/>
                </a:solidFill>
                <a:latin typeface="Calibri" panose="020F0502020204030204" pitchFamily="34" charset="0"/>
              </a:rPr>
              <a:t>okruženje</a:t>
            </a:r>
          </a:p>
          <a:p>
            <a:pPr marL="745200" lvl="1" indent="-288000">
              <a:spcBef>
                <a:spcPts val="600"/>
              </a:spcBef>
              <a:buFont typeface="Calibri" pitchFamily="34" charset="0"/>
              <a:buChar char="─"/>
            </a:pPr>
            <a:r>
              <a:rPr lang="hr-HR" sz="2400" dirty="0" smtClean="0">
                <a:solidFill>
                  <a:schemeClr val="bg1"/>
                </a:solidFill>
                <a:latin typeface="Calibri" panose="020F0502020204030204" pitchFamily="34" charset="0"/>
              </a:rPr>
              <a:t>političko </a:t>
            </a:r>
            <a:r>
              <a:rPr lang="hr-HR" sz="2400" dirty="0">
                <a:solidFill>
                  <a:schemeClr val="bg1"/>
                </a:solidFill>
                <a:latin typeface="Calibri" panose="020F0502020204030204" pitchFamily="34" charset="0"/>
              </a:rPr>
              <a:t>okruženje</a:t>
            </a:r>
          </a:p>
          <a:p>
            <a:pPr marL="745200" lvl="1" indent="-288000">
              <a:spcBef>
                <a:spcPts val="600"/>
              </a:spcBef>
              <a:buFont typeface="Calibri" pitchFamily="34" charset="0"/>
              <a:buChar char="─"/>
            </a:pPr>
            <a:r>
              <a:rPr lang="hr-HR" sz="2400" dirty="0" smtClean="0">
                <a:solidFill>
                  <a:schemeClr val="bg1"/>
                </a:solidFill>
                <a:latin typeface="Calibri" panose="020F0502020204030204" pitchFamily="34" charset="0"/>
              </a:rPr>
              <a:t>kulturno </a:t>
            </a:r>
            <a:r>
              <a:rPr lang="hr-HR" sz="2400" dirty="0">
                <a:solidFill>
                  <a:schemeClr val="bg1"/>
                </a:solidFill>
                <a:latin typeface="Calibri" panose="020F0502020204030204" pitchFamily="34" charset="0"/>
              </a:rPr>
              <a:t>okruženje</a:t>
            </a:r>
          </a:p>
        </p:txBody>
      </p:sp>
      <p:cxnSp>
        <p:nvCxnSpPr>
          <p:cNvPr id="6" name="Straight Connector 5"/>
          <p:cNvCxnSpPr/>
          <p:nvPr/>
        </p:nvCxnSpPr>
        <p:spPr>
          <a:xfrm>
            <a:off x="251520" y="620504"/>
            <a:ext cx="8568952" cy="0"/>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211838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23" name="Pravokutnik 22"/>
          <p:cNvSpPr/>
          <p:nvPr/>
        </p:nvSpPr>
        <p:spPr>
          <a:xfrm>
            <a:off x="35496" y="692696"/>
            <a:ext cx="9108504" cy="6078587"/>
          </a:xfrm>
          <a:prstGeom prst="rect">
            <a:avLst/>
          </a:prstGeom>
        </p:spPr>
        <p:txBody>
          <a:bodyPr wrap="square">
            <a:spAutoFit/>
          </a:bodyPr>
          <a:lstStyle/>
          <a:p>
            <a:pPr marL="288000" indent="-288000">
              <a:spcBef>
                <a:spcPts val="600"/>
              </a:spcBef>
              <a:buClr>
                <a:schemeClr val="bg1"/>
              </a:buClr>
              <a:buFont typeface="Calibri" pitchFamily="34" charset="0"/>
              <a:buChar char="─"/>
            </a:pPr>
            <a:r>
              <a:rPr lang="hr-HR" sz="2400" b="1" dirty="0">
                <a:solidFill>
                  <a:srgbClr val="FF0000"/>
                </a:solidFill>
                <a:latin typeface="Calibri" panose="020F0502020204030204" pitchFamily="34" charset="0"/>
              </a:rPr>
              <a:t>TVRTKA</a:t>
            </a:r>
            <a:r>
              <a:rPr lang="hr-HR" sz="2400" b="1" dirty="0">
                <a:solidFill>
                  <a:schemeClr val="bg1"/>
                </a:solidFill>
                <a:latin typeface="Calibri" panose="020F0502020204030204" pitchFamily="34" charset="0"/>
              </a:rPr>
              <a:t> </a:t>
            </a:r>
            <a:r>
              <a:rPr lang="hr-HR" sz="2400" b="1" dirty="0" smtClean="0">
                <a:solidFill>
                  <a:schemeClr val="bg1"/>
                </a:solidFill>
                <a:latin typeface="Calibri" panose="020F0502020204030204" pitchFamily="34" charset="0"/>
              </a:rPr>
              <a:t>– </a:t>
            </a:r>
            <a:r>
              <a:rPr lang="hr-HR" sz="2400" dirty="0" smtClean="0">
                <a:solidFill>
                  <a:schemeClr val="bg1"/>
                </a:solidFill>
                <a:latin typeface="Calibri" panose="020F0502020204030204" pitchFamily="34" charset="0"/>
              </a:rPr>
              <a:t>tvrtku </a:t>
            </a:r>
            <a:r>
              <a:rPr lang="hr-HR" sz="2400" dirty="0">
                <a:solidFill>
                  <a:schemeClr val="bg1"/>
                </a:solidFill>
                <a:latin typeface="Calibri" panose="020F0502020204030204" pitchFamily="34" charset="0"/>
              </a:rPr>
              <a:t>kao element </a:t>
            </a:r>
            <a:r>
              <a:rPr lang="hr-HR" sz="2400" dirty="0" err="1">
                <a:solidFill>
                  <a:schemeClr val="bg1"/>
                </a:solidFill>
                <a:latin typeface="Calibri" panose="020F0502020204030204" pitchFamily="34" charset="0"/>
              </a:rPr>
              <a:t>mikrookruženja</a:t>
            </a:r>
            <a:r>
              <a:rPr lang="hr-HR" sz="2400" dirty="0">
                <a:solidFill>
                  <a:schemeClr val="bg1"/>
                </a:solidFill>
                <a:latin typeface="Calibri" panose="020F0502020204030204" pitchFamily="34" charset="0"/>
              </a:rPr>
              <a:t> čine njeni sastavni </a:t>
            </a:r>
            <a:r>
              <a:rPr lang="hr-HR" sz="2400" dirty="0" smtClean="0">
                <a:solidFill>
                  <a:schemeClr val="bg1"/>
                </a:solidFill>
                <a:latin typeface="Calibri" panose="020F0502020204030204" pitchFamily="34" charset="0"/>
              </a:rPr>
              <a:t>dijelovi</a:t>
            </a:r>
          </a:p>
          <a:p>
            <a:pPr marL="288000" indent="-288000">
              <a:spcBef>
                <a:spcPts val="1200"/>
              </a:spcBef>
              <a:spcAft>
                <a:spcPts val="0"/>
              </a:spcAft>
              <a:buClr>
                <a:schemeClr val="bg1"/>
              </a:buClr>
              <a:buFont typeface="Calibri" pitchFamily="34" charset="0"/>
              <a:buChar char="─"/>
            </a:pPr>
            <a:r>
              <a:rPr lang="hr-HR" sz="2400" b="1" dirty="0" smtClean="0">
                <a:solidFill>
                  <a:srgbClr val="FF0000"/>
                </a:solidFill>
                <a:latin typeface="Calibri" panose="020F0502020204030204" pitchFamily="34" charset="0"/>
              </a:rPr>
              <a:t>DOBAVLJAČI</a:t>
            </a:r>
            <a:r>
              <a:rPr lang="hr-HR" sz="2400" dirty="0" smtClean="0">
                <a:solidFill>
                  <a:srgbClr val="FF0000"/>
                </a:solidFill>
                <a:latin typeface="Calibri" panose="020F0502020204030204" pitchFamily="34" charset="0"/>
              </a:rPr>
              <a:t> </a:t>
            </a:r>
            <a:r>
              <a:rPr lang="hr-HR" sz="2400" dirty="0" smtClean="0">
                <a:solidFill>
                  <a:schemeClr val="bg1"/>
                </a:solidFill>
                <a:latin typeface="Calibri" panose="020F0502020204030204" pitchFamily="34" charset="0"/>
              </a:rPr>
              <a:t>– organizacije i </a:t>
            </a:r>
            <a:r>
              <a:rPr lang="hr-HR" sz="2400" dirty="0">
                <a:solidFill>
                  <a:schemeClr val="bg1"/>
                </a:solidFill>
                <a:latin typeface="Calibri" panose="020F0502020204030204" pitchFamily="34" charset="0"/>
              </a:rPr>
              <a:t>pojedinci koji opskrbljuju tvrtku svojim proizvodima i </a:t>
            </a:r>
            <a:r>
              <a:rPr lang="hr-HR" sz="2400" dirty="0" smtClean="0">
                <a:solidFill>
                  <a:schemeClr val="bg1"/>
                </a:solidFill>
                <a:latin typeface="Calibri" panose="020F0502020204030204" pitchFamily="34" charset="0"/>
              </a:rPr>
              <a:t>uslugama</a:t>
            </a:r>
          </a:p>
          <a:p>
            <a:pPr marL="288000" indent="-288000">
              <a:spcBef>
                <a:spcPts val="1200"/>
              </a:spcBef>
              <a:spcAft>
                <a:spcPts val="0"/>
              </a:spcAft>
              <a:buClr>
                <a:schemeClr val="bg1"/>
              </a:buClr>
              <a:buFont typeface="Calibri" pitchFamily="34" charset="0"/>
              <a:buChar char="─"/>
            </a:pPr>
            <a:r>
              <a:rPr lang="hr-HR" sz="2400" b="1" dirty="0" smtClean="0">
                <a:solidFill>
                  <a:srgbClr val="FF0000"/>
                </a:solidFill>
                <a:latin typeface="Calibri" panose="020F0502020204030204" pitchFamily="34" charset="0"/>
              </a:rPr>
              <a:t>MARKETINŠKI POSREDNICI</a:t>
            </a:r>
          </a:p>
          <a:p>
            <a:pPr marL="745200" lvl="1" indent="-288000">
              <a:spcBef>
                <a:spcPts val="600"/>
              </a:spcBef>
              <a:buClr>
                <a:schemeClr val="bg1"/>
              </a:buClr>
              <a:buFont typeface="Calibri" pitchFamily="34" charset="0"/>
              <a:buChar char="─"/>
            </a:pPr>
            <a:r>
              <a:rPr lang="hr-HR" sz="2200" dirty="0">
                <a:solidFill>
                  <a:schemeClr val="bg1"/>
                </a:solidFill>
                <a:latin typeface="Calibri" panose="020F0502020204030204" pitchFamily="34" charset="0"/>
              </a:rPr>
              <a:t>razni poslovni subjekti koji pomažu tvrtki u prodaji, distribuciji i promociji </a:t>
            </a:r>
            <a:r>
              <a:rPr lang="hr-HR" sz="2200" dirty="0" err="1">
                <a:solidFill>
                  <a:schemeClr val="bg1"/>
                </a:solidFill>
                <a:latin typeface="Calibri" panose="020F0502020204030204" pitchFamily="34" charset="0"/>
              </a:rPr>
              <a:t>tj</a:t>
            </a:r>
            <a:r>
              <a:rPr lang="hr-HR" sz="2200" dirty="0">
                <a:solidFill>
                  <a:schemeClr val="bg1"/>
                </a:solidFill>
                <a:latin typeface="Calibri" panose="020F0502020204030204" pitchFamily="34" charset="0"/>
              </a:rPr>
              <a:t>. komunikaciji s </a:t>
            </a:r>
            <a:r>
              <a:rPr lang="hr-HR" sz="2200" dirty="0" smtClean="0">
                <a:solidFill>
                  <a:schemeClr val="bg1"/>
                </a:solidFill>
                <a:latin typeface="Calibri" panose="020F0502020204030204" pitchFamily="34" charset="0"/>
              </a:rPr>
              <a:t>kupcima</a:t>
            </a:r>
          </a:p>
          <a:p>
            <a:pPr marL="745200" lvl="1" indent="-288000">
              <a:spcBef>
                <a:spcPts val="600"/>
              </a:spcBef>
              <a:buClr>
                <a:schemeClr val="bg1"/>
              </a:buClr>
              <a:buFont typeface="Calibri" pitchFamily="34" charset="0"/>
              <a:buChar char="─"/>
            </a:pPr>
            <a:r>
              <a:rPr lang="hr-HR" sz="2200" dirty="0">
                <a:solidFill>
                  <a:schemeClr val="bg1"/>
                </a:solidFill>
                <a:latin typeface="Calibri" panose="020F0502020204030204" pitchFamily="34" charset="0"/>
              </a:rPr>
              <a:t>to su preprodavači, tvrtke za fizičku distribuciju, marketinške agencije i financijski </a:t>
            </a:r>
            <a:r>
              <a:rPr lang="hr-HR" sz="2200" dirty="0" smtClean="0">
                <a:solidFill>
                  <a:schemeClr val="bg1"/>
                </a:solidFill>
                <a:latin typeface="Calibri" panose="020F0502020204030204" pitchFamily="34" charset="0"/>
              </a:rPr>
              <a:t>posrednici</a:t>
            </a:r>
          </a:p>
          <a:p>
            <a:pPr marL="288000" indent="-288000">
              <a:spcBef>
                <a:spcPts val="1200"/>
              </a:spcBef>
              <a:spcAft>
                <a:spcPts val="0"/>
              </a:spcAft>
              <a:buClr>
                <a:schemeClr val="bg1"/>
              </a:buClr>
              <a:buFont typeface="Calibri" pitchFamily="34" charset="0"/>
              <a:buChar char="─"/>
            </a:pPr>
            <a:r>
              <a:rPr lang="hr-HR" sz="2400" b="1" dirty="0" smtClean="0">
                <a:solidFill>
                  <a:srgbClr val="FF0000"/>
                </a:solidFill>
                <a:latin typeface="Calibri" panose="020F0502020204030204" pitchFamily="34" charset="0"/>
              </a:rPr>
              <a:t>KUPCI</a:t>
            </a:r>
            <a:r>
              <a:rPr lang="hr-HR" sz="2400" dirty="0" smtClean="0">
                <a:solidFill>
                  <a:srgbClr val="FF0000"/>
                </a:solidFill>
                <a:latin typeface="Calibri" panose="020F0502020204030204" pitchFamily="34" charset="0"/>
              </a:rPr>
              <a:t> </a:t>
            </a:r>
            <a:r>
              <a:rPr lang="hr-HR" sz="2400" dirty="0" smtClean="0">
                <a:solidFill>
                  <a:schemeClr val="bg1"/>
                </a:solidFill>
                <a:latin typeface="Calibri" panose="020F0502020204030204" pitchFamily="34" charset="0"/>
              </a:rPr>
              <a:t>(6 tipova kupaca / tržišta)</a:t>
            </a:r>
          </a:p>
          <a:p>
            <a:pPr marL="745200" lvl="1" indent="-288000">
              <a:spcBef>
                <a:spcPts val="600"/>
              </a:spcBef>
              <a:buClr>
                <a:schemeClr val="bg1"/>
              </a:buClr>
              <a:buFont typeface="Calibri" pitchFamily="34" charset="0"/>
              <a:buChar char="─"/>
            </a:pPr>
            <a:r>
              <a:rPr lang="hr-HR" sz="2200" dirty="0" smtClean="0">
                <a:solidFill>
                  <a:schemeClr val="bg1"/>
                </a:solidFill>
                <a:latin typeface="Calibri" panose="020F0502020204030204" pitchFamily="34" charset="0"/>
              </a:rPr>
              <a:t>tržište krajnje potrošnje, poslovne potrošnje, tržište preprodavača, institucijska, vladina i međunarodna tržišta</a:t>
            </a:r>
          </a:p>
          <a:p>
            <a:pPr marL="288000" indent="-288000">
              <a:spcBef>
                <a:spcPts val="1200"/>
              </a:spcBef>
              <a:spcAft>
                <a:spcPts val="0"/>
              </a:spcAft>
              <a:buClr>
                <a:schemeClr val="bg1"/>
              </a:buClr>
              <a:buFont typeface="Calibri" pitchFamily="34" charset="0"/>
              <a:buChar char="─"/>
            </a:pPr>
            <a:r>
              <a:rPr lang="hr-HR" sz="2400" b="1" dirty="0" smtClean="0">
                <a:solidFill>
                  <a:srgbClr val="FF0000"/>
                </a:solidFill>
                <a:latin typeface="Calibri" panose="020F0502020204030204" pitchFamily="34" charset="0"/>
              </a:rPr>
              <a:t>KONKURENTI</a:t>
            </a:r>
          </a:p>
          <a:p>
            <a:pPr marL="288000" indent="-288000">
              <a:spcBef>
                <a:spcPts val="1200"/>
              </a:spcBef>
              <a:spcAft>
                <a:spcPts val="0"/>
              </a:spcAft>
              <a:buClr>
                <a:schemeClr val="bg1"/>
              </a:buClr>
              <a:buFont typeface="Calibri" pitchFamily="34" charset="0"/>
              <a:buChar char="─"/>
            </a:pPr>
            <a:r>
              <a:rPr lang="hr-HR" sz="2400" b="1" dirty="0" smtClean="0">
                <a:solidFill>
                  <a:srgbClr val="FF0000"/>
                </a:solidFill>
                <a:latin typeface="Calibri" panose="020F0502020204030204" pitchFamily="34" charset="0"/>
              </a:rPr>
              <a:t>JAVNOST</a:t>
            </a:r>
            <a:r>
              <a:rPr lang="hr-HR" sz="2400" dirty="0" smtClean="0">
                <a:solidFill>
                  <a:srgbClr val="FF0000"/>
                </a:solidFill>
                <a:latin typeface="Calibri" panose="020F0502020204030204" pitchFamily="34" charset="0"/>
              </a:rPr>
              <a:t> </a:t>
            </a:r>
            <a:r>
              <a:rPr lang="hr-HR" sz="2400" dirty="0" smtClean="0">
                <a:solidFill>
                  <a:schemeClr val="bg1"/>
                </a:solidFill>
                <a:latin typeface="Calibri" panose="020F0502020204030204" pitchFamily="34" charset="0"/>
              </a:rPr>
              <a:t>– mediji, vlada, udruge građana, nevladine organizacije…</a:t>
            </a:r>
          </a:p>
        </p:txBody>
      </p:sp>
      <p:sp>
        <p:nvSpPr>
          <p:cNvPr id="19" name="Title 18"/>
          <p:cNvSpPr>
            <a:spLocks noGrp="1"/>
          </p:cNvSpPr>
          <p:nvPr>
            <p:ph type="title"/>
          </p:nvPr>
        </p:nvSpPr>
        <p:spPr/>
        <p:txBody>
          <a:bodyPr/>
          <a:lstStyle/>
          <a:p>
            <a:r>
              <a:rPr lang="hr-HR" dirty="0" smtClean="0">
                <a:solidFill>
                  <a:schemeClr val="bg1"/>
                </a:solidFill>
                <a:effectLst/>
              </a:rPr>
              <a:t>MARKETINŠKO MIKROOKRUŽENJE   </a:t>
            </a:r>
            <a:r>
              <a:rPr lang="hr-HR" sz="2400" b="0" dirty="0" smtClean="0">
                <a:solidFill>
                  <a:schemeClr val="bg1"/>
                </a:solidFill>
                <a:effectLst/>
              </a:rPr>
              <a:t>(plan ploče)</a:t>
            </a:r>
            <a:endParaRPr lang="hr-HR" b="0" dirty="0">
              <a:solidFill>
                <a:schemeClr val="bg1"/>
              </a:solidFill>
              <a:effectLst/>
            </a:endParaRPr>
          </a:p>
        </p:txBody>
      </p:sp>
      <p:cxnSp>
        <p:nvCxnSpPr>
          <p:cNvPr id="7" name="Straight Connector 6"/>
          <p:cNvCxnSpPr/>
          <p:nvPr/>
        </p:nvCxnSpPr>
        <p:spPr>
          <a:xfrm>
            <a:off x="251520" y="620504"/>
            <a:ext cx="8568952" cy="0"/>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86129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23" name="Pravokutnik 22"/>
          <p:cNvSpPr/>
          <p:nvPr/>
        </p:nvSpPr>
        <p:spPr>
          <a:xfrm>
            <a:off x="0" y="620688"/>
            <a:ext cx="9144000" cy="6401753"/>
          </a:xfrm>
          <a:prstGeom prst="rect">
            <a:avLst/>
          </a:prstGeom>
        </p:spPr>
        <p:txBody>
          <a:bodyPr wrap="square">
            <a:spAutoFit/>
          </a:bodyPr>
          <a:lstStyle/>
          <a:p>
            <a:pPr marL="252000" indent="-252000">
              <a:spcBef>
                <a:spcPts val="600"/>
              </a:spcBef>
              <a:buClr>
                <a:schemeClr val="bg1"/>
              </a:buClr>
              <a:buFont typeface="Calibri" pitchFamily="34" charset="0"/>
              <a:buChar char="─"/>
            </a:pPr>
            <a:r>
              <a:rPr lang="hr-HR" sz="2000" dirty="0">
                <a:solidFill>
                  <a:schemeClr val="bg1"/>
                </a:solidFill>
                <a:latin typeface="Calibri" panose="020F0502020204030204" pitchFamily="34" charset="0"/>
              </a:rPr>
              <a:t>sile </a:t>
            </a:r>
            <a:r>
              <a:rPr lang="hr-HR" sz="2000" dirty="0" err="1">
                <a:solidFill>
                  <a:schemeClr val="bg1"/>
                </a:solidFill>
                <a:latin typeface="Calibri" panose="020F0502020204030204" pitchFamily="34" charset="0"/>
              </a:rPr>
              <a:t>makrookruženja</a:t>
            </a:r>
            <a:r>
              <a:rPr lang="hr-HR" sz="2000" dirty="0">
                <a:solidFill>
                  <a:schemeClr val="bg1"/>
                </a:solidFill>
                <a:latin typeface="Calibri" panose="020F0502020204030204" pitchFamily="34" charset="0"/>
              </a:rPr>
              <a:t> poduzeću otvaraju mogućnosti, ali mogu stvoriti i ograničenja u poslovanju</a:t>
            </a:r>
          </a:p>
          <a:p>
            <a:pPr marL="252000" indent="-252000">
              <a:spcBef>
                <a:spcPts val="600"/>
              </a:spcBef>
              <a:buClr>
                <a:schemeClr val="bg1"/>
              </a:buClr>
              <a:buFont typeface="Calibri" pitchFamily="34" charset="0"/>
              <a:buChar char="─"/>
            </a:pPr>
            <a:r>
              <a:rPr lang="hr-HR" sz="2200" b="1" dirty="0" smtClean="0">
                <a:solidFill>
                  <a:srgbClr val="FF0000"/>
                </a:solidFill>
                <a:latin typeface="Calibri" panose="020F0502020204030204" pitchFamily="34" charset="0"/>
              </a:rPr>
              <a:t>DEMOGRAFSKO OKRUŽENJE </a:t>
            </a:r>
            <a:r>
              <a:rPr lang="hr-HR" sz="2000" dirty="0" smtClean="0">
                <a:solidFill>
                  <a:schemeClr val="bg1"/>
                </a:solidFill>
                <a:latin typeface="Calibri" panose="020F0502020204030204" pitchFamily="34" charset="0"/>
              </a:rPr>
              <a:t>– utjecaj demografskih faktora</a:t>
            </a:r>
          </a:p>
          <a:p>
            <a:pPr marL="504000" lvl="1" indent="-252000">
              <a:spcBef>
                <a:spcPts val="0"/>
              </a:spcBef>
              <a:buClr>
                <a:schemeClr val="bg1"/>
              </a:buClr>
              <a:buFont typeface="Calibri" pitchFamily="34" charset="0"/>
              <a:buChar char="─"/>
            </a:pPr>
            <a:r>
              <a:rPr lang="hr-HR" sz="2000" i="1" dirty="0" smtClean="0">
                <a:solidFill>
                  <a:schemeClr val="bg1"/>
                </a:solidFill>
                <a:latin typeface="Calibri" panose="020F0502020204030204" pitchFamily="34" charset="0"/>
              </a:rPr>
              <a:t>promjena dobne strukture, promjene u tipovima obitelji (manje djece, samci, samohrani roditelji), promjene u obrazovanosti stanovništva, promjene tokova migracija, brzi rast populacije</a:t>
            </a:r>
          </a:p>
          <a:p>
            <a:pPr marL="252000" indent="-252000">
              <a:spcBef>
                <a:spcPts val="600"/>
              </a:spcBef>
              <a:buClr>
                <a:schemeClr val="bg1"/>
              </a:buClr>
              <a:buFont typeface="Calibri" pitchFamily="34" charset="0"/>
              <a:buChar char="─"/>
            </a:pPr>
            <a:r>
              <a:rPr lang="hr-HR" sz="2200" b="1" dirty="0" smtClean="0">
                <a:solidFill>
                  <a:srgbClr val="FF0000"/>
                </a:solidFill>
                <a:latin typeface="Calibri" panose="020F0502020204030204" pitchFamily="34" charset="0"/>
              </a:rPr>
              <a:t>GOSPODARSKO OKRUŽENJE</a:t>
            </a:r>
          </a:p>
          <a:p>
            <a:pPr marL="504000" lvl="1" indent="-252000">
              <a:spcBef>
                <a:spcPts val="0"/>
              </a:spcBef>
              <a:buClr>
                <a:schemeClr val="bg1"/>
              </a:buClr>
              <a:buFont typeface="Calibri" pitchFamily="34" charset="0"/>
              <a:buChar char="─"/>
            </a:pPr>
            <a:r>
              <a:rPr lang="hr-HR" sz="2000" dirty="0" smtClean="0">
                <a:solidFill>
                  <a:schemeClr val="bg1"/>
                </a:solidFill>
                <a:latin typeface="Calibri" panose="020F0502020204030204" pitchFamily="34" charset="0"/>
              </a:rPr>
              <a:t>uključuje čimbenike koji utječu na kupovnu moć potrošača i njihov način potrošnje (vrijednost za novac)</a:t>
            </a:r>
          </a:p>
          <a:p>
            <a:pPr marL="252000" indent="-252000">
              <a:spcBef>
                <a:spcPts val="600"/>
              </a:spcBef>
              <a:buClr>
                <a:schemeClr val="bg1"/>
              </a:buClr>
              <a:buFont typeface="Calibri" pitchFamily="34" charset="0"/>
              <a:buChar char="─"/>
            </a:pPr>
            <a:r>
              <a:rPr lang="hr-HR" sz="2200" b="1" dirty="0" smtClean="0">
                <a:solidFill>
                  <a:srgbClr val="FF0000"/>
                </a:solidFill>
                <a:latin typeface="Calibri" panose="020F0502020204030204" pitchFamily="34" charset="0"/>
              </a:rPr>
              <a:t>PRIRODNO OKRUŽENJE </a:t>
            </a:r>
          </a:p>
          <a:p>
            <a:pPr marL="504000" lvl="1" indent="-252000">
              <a:spcBef>
                <a:spcPts val="0"/>
              </a:spcBef>
              <a:buClr>
                <a:schemeClr val="bg1"/>
              </a:buClr>
              <a:buFont typeface="Calibri" pitchFamily="34" charset="0"/>
              <a:buChar char="─"/>
            </a:pPr>
            <a:r>
              <a:rPr lang="hr-HR" sz="2000" dirty="0" smtClean="0">
                <a:solidFill>
                  <a:schemeClr val="bg1"/>
                </a:solidFill>
                <a:latin typeface="Calibri" panose="020F0502020204030204" pitchFamily="34" charset="0"/>
              </a:rPr>
              <a:t>ekološki standardi koji utječu na proizvodnju i poslovanje poduzeća</a:t>
            </a:r>
          </a:p>
          <a:p>
            <a:pPr marL="252000" indent="-252000">
              <a:spcBef>
                <a:spcPts val="600"/>
              </a:spcBef>
              <a:buClr>
                <a:schemeClr val="bg1"/>
              </a:buClr>
              <a:buFont typeface="Calibri" pitchFamily="34" charset="0"/>
              <a:buChar char="─"/>
            </a:pPr>
            <a:r>
              <a:rPr lang="hr-HR" sz="2200" b="1" dirty="0" smtClean="0">
                <a:solidFill>
                  <a:srgbClr val="FF0000"/>
                </a:solidFill>
                <a:latin typeface="Calibri" panose="020F0502020204030204" pitchFamily="34" charset="0"/>
              </a:rPr>
              <a:t>TEHNOLOŠKO OKRUŽENJE </a:t>
            </a:r>
          </a:p>
          <a:p>
            <a:pPr marL="504000" lvl="1" indent="-252000">
              <a:spcBef>
                <a:spcPts val="0"/>
              </a:spcBef>
              <a:buClr>
                <a:schemeClr val="bg1"/>
              </a:buClr>
              <a:buFont typeface="Calibri" pitchFamily="34" charset="0"/>
              <a:buChar char="─"/>
            </a:pPr>
            <a:r>
              <a:rPr lang="hr-HR" sz="2000" dirty="0" smtClean="0">
                <a:solidFill>
                  <a:schemeClr val="bg1"/>
                </a:solidFill>
                <a:latin typeface="Calibri" panose="020F0502020204030204" pitchFamily="34" charset="0"/>
              </a:rPr>
              <a:t>brze tehnološke promjene i Internet kao novi distribucijski kanal</a:t>
            </a:r>
          </a:p>
          <a:p>
            <a:pPr marL="252000" indent="-252000">
              <a:spcBef>
                <a:spcPts val="600"/>
              </a:spcBef>
              <a:buClr>
                <a:schemeClr val="bg1"/>
              </a:buClr>
              <a:buFont typeface="Calibri" pitchFamily="34" charset="0"/>
              <a:buChar char="─"/>
            </a:pPr>
            <a:r>
              <a:rPr lang="hr-HR" sz="2200" b="1" dirty="0" smtClean="0">
                <a:solidFill>
                  <a:srgbClr val="FF0000"/>
                </a:solidFill>
                <a:latin typeface="Calibri" panose="020F0502020204030204" pitchFamily="34" charset="0"/>
              </a:rPr>
              <a:t>POLITIČKO OKRUŽENJE </a:t>
            </a:r>
          </a:p>
          <a:p>
            <a:pPr marL="504000" lvl="1" indent="-252000">
              <a:spcBef>
                <a:spcPts val="0"/>
              </a:spcBef>
              <a:buClr>
                <a:schemeClr val="bg1"/>
              </a:buClr>
              <a:buFont typeface="Calibri" pitchFamily="34" charset="0"/>
              <a:buChar char="─"/>
            </a:pPr>
            <a:r>
              <a:rPr lang="hr-HR" sz="2000" dirty="0" smtClean="0">
                <a:solidFill>
                  <a:schemeClr val="bg1"/>
                </a:solidFill>
                <a:latin typeface="Calibri" panose="020F0502020204030204" pitchFamily="34" charset="0"/>
              </a:rPr>
              <a:t>razni zakoni i djelovanja interesnih skupina – porezi, politička situacija u zemlji i susjedstvu</a:t>
            </a:r>
            <a:r>
              <a:rPr lang="hr-HR" sz="2000" dirty="0">
                <a:solidFill>
                  <a:schemeClr val="bg1"/>
                </a:solidFill>
                <a:latin typeface="Calibri" panose="020F0502020204030204" pitchFamily="34" charset="0"/>
              </a:rPr>
              <a:t>	</a:t>
            </a:r>
            <a:endParaRPr lang="hr-HR" sz="2000" dirty="0" smtClean="0">
              <a:solidFill>
                <a:schemeClr val="bg1"/>
              </a:solidFill>
              <a:latin typeface="Calibri" panose="020F0502020204030204" pitchFamily="34" charset="0"/>
            </a:endParaRPr>
          </a:p>
          <a:p>
            <a:pPr marL="46800" indent="-252000">
              <a:spcBef>
                <a:spcPts val="600"/>
              </a:spcBef>
              <a:buClr>
                <a:schemeClr val="bg1"/>
              </a:buClr>
              <a:buFont typeface="Calibri" pitchFamily="34" charset="0"/>
              <a:buChar char="─"/>
            </a:pPr>
            <a:r>
              <a:rPr lang="hr-HR" sz="2000" b="1" dirty="0" smtClean="0">
                <a:solidFill>
                  <a:srgbClr val="FF0000"/>
                </a:solidFill>
                <a:latin typeface="Calibri" panose="020F0502020204030204" pitchFamily="34" charset="0"/>
              </a:rPr>
              <a:t>KULTURNO OKRUŽENJE</a:t>
            </a:r>
          </a:p>
          <a:p>
            <a:pPr marL="504000" lvl="1" indent="-252000">
              <a:spcBef>
                <a:spcPts val="0"/>
              </a:spcBef>
              <a:buClr>
                <a:schemeClr val="bg1"/>
              </a:buClr>
              <a:buFont typeface="Calibri" pitchFamily="34" charset="0"/>
              <a:buChar char="─"/>
            </a:pPr>
            <a:r>
              <a:rPr lang="hr-HR" sz="2000" dirty="0" smtClean="0">
                <a:solidFill>
                  <a:schemeClr val="bg1"/>
                </a:solidFill>
                <a:latin typeface="Calibri" panose="020F0502020204030204" pitchFamily="34" charset="0"/>
              </a:rPr>
              <a:t>institucije i druge sile koje utječu na vrijednosti, doživljaje i stavove u društvu</a:t>
            </a:r>
          </a:p>
        </p:txBody>
      </p:sp>
      <p:sp>
        <p:nvSpPr>
          <p:cNvPr id="19" name="Title 18"/>
          <p:cNvSpPr>
            <a:spLocks noGrp="1"/>
          </p:cNvSpPr>
          <p:nvPr>
            <p:ph type="title"/>
          </p:nvPr>
        </p:nvSpPr>
        <p:spPr>
          <a:xfrm>
            <a:off x="179512" y="71414"/>
            <a:ext cx="8964488" cy="571504"/>
          </a:xfrm>
        </p:spPr>
        <p:txBody>
          <a:bodyPr/>
          <a:lstStyle/>
          <a:p>
            <a:r>
              <a:rPr lang="hr-HR" dirty="0" smtClean="0">
                <a:solidFill>
                  <a:schemeClr val="bg1"/>
                </a:solidFill>
                <a:effectLst/>
              </a:rPr>
              <a:t>MARKETINŠKO MAKROOKRUŽENJE     </a:t>
            </a:r>
            <a:r>
              <a:rPr lang="hr-HR" sz="2400" b="0" dirty="0" smtClean="0">
                <a:solidFill>
                  <a:schemeClr val="bg1"/>
                </a:solidFill>
                <a:effectLst/>
              </a:rPr>
              <a:t>(plan ploče)</a:t>
            </a:r>
            <a:endParaRPr lang="hr-HR" b="0" dirty="0">
              <a:solidFill>
                <a:schemeClr val="bg1"/>
              </a:solidFill>
              <a:effectLst/>
            </a:endParaRPr>
          </a:p>
        </p:txBody>
      </p:sp>
      <p:cxnSp>
        <p:nvCxnSpPr>
          <p:cNvPr id="7" name="Straight Connector 6"/>
          <p:cNvCxnSpPr/>
          <p:nvPr/>
        </p:nvCxnSpPr>
        <p:spPr>
          <a:xfrm>
            <a:off x="251520" y="620504"/>
            <a:ext cx="8568952" cy="0"/>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60061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23" name="Pravokutnik 22"/>
          <p:cNvSpPr/>
          <p:nvPr/>
        </p:nvSpPr>
        <p:spPr>
          <a:xfrm>
            <a:off x="-36512" y="463887"/>
            <a:ext cx="9252520" cy="6555641"/>
          </a:xfrm>
          <a:prstGeom prst="rect">
            <a:avLst/>
          </a:prstGeom>
        </p:spPr>
        <p:txBody>
          <a:bodyPr wrap="square">
            <a:spAutoFit/>
          </a:bodyPr>
          <a:lstStyle/>
          <a:p>
            <a:pPr marL="252000" indent="-252000">
              <a:spcBef>
                <a:spcPts val="600"/>
              </a:spcBef>
              <a:buClr>
                <a:schemeClr val="bg1"/>
              </a:buClr>
              <a:buFont typeface="Calibri" pitchFamily="34" charset="0"/>
              <a:buChar char="─"/>
            </a:pPr>
            <a:r>
              <a:rPr lang="hr-HR" sz="2000" dirty="0" smtClean="0">
                <a:solidFill>
                  <a:schemeClr val="bg1"/>
                </a:solidFill>
                <a:latin typeface="Calibri" panose="020F0502020204030204" pitchFamily="34" charset="0"/>
              </a:rPr>
              <a:t>sile internetskog okruženja</a:t>
            </a:r>
          </a:p>
          <a:p>
            <a:pPr marL="914400" lvl="1" indent="-457200">
              <a:spcBef>
                <a:spcPts val="0"/>
              </a:spcBef>
              <a:buClr>
                <a:schemeClr val="bg1"/>
              </a:buClr>
              <a:buFont typeface="+mj-lt"/>
              <a:buAutoNum type="arabicPeriod"/>
            </a:pPr>
            <a:r>
              <a:rPr lang="vi-VN" sz="2000" dirty="0">
                <a:solidFill>
                  <a:schemeClr val="bg1"/>
                </a:solidFill>
                <a:latin typeface="Calibri" panose="020F0502020204030204" pitchFamily="34" charset="0"/>
              </a:rPr>
              <a:t>digitalizacija i povezanost</a:t>
            </a:r>
          </a:p>
          <a:p>
            <a:pPr marL="914400" lvl="1" indent="-457200">
              <a:spcBef>
                <a:spcPts val="0"/>
              </a:spcBef>
              <a:buClr>
                <a:schemeClr val="bg1"/>
              </a:buClr>
              <a:buFont typeface="+mj-lt"/>
              <a:buAutoNum type="arabicPeriod"/>
            </a:pPr>
            <a:r>
              <a:rPr lang="vi-VN" sz="2000" dirty="0">
                <a:solidFill>
                  <a:schemeClr val="bg1"/>
                </a:solidFill>
                <a:latin typeface="Calibri" panose="020F0502020204030204" pitchFamily="34" charset="0"/>
              </a:rPr>
              <a:t>naglo širenje interneta</a:t>
            </a:r>
          </a:p>
          <a:p>
            <a:pPr marL="914400" lvl="1" indent="-457200">
              <a:spcBef>
                <a:spcPts val="0"/>
              </a:spcBef>
              <a:buClr>
                <a:schemeClr val="bg1"/>
              </a:buClr>
              <a:buFont typeface="+mj-lt"/>
              <a:buAutoNum type="arabicPeriod"/>
            </a:pPr>
            <a:r>
              <a:rPr lang="vi-VN" sz="2000" dirty="0">
                <a:solidFill>
                  <a:schemeClr val="bg1"/>
                </a:solidFill>
                <a:latin typeface="Calibri" panose="020F0502020204030204" pitchFamily="34" charset="0"/>
              </a:rPr>
              <a:t>nove vrste posrednika</a:t>
            </a:r>
          </a:p>
          <a:p>
            <a:pPr marL="914400" lvl="1" indent="-457200">
              <a:spcBef>
                <a:spcPts val="0"/>
              </a:spcBef>
              <a:buClr>
                <a:schemeClr val="bg1"/>
              </a:buClr>
              <a:buFont typeface="+mj-lt"/>
              <a:buAutoNum type="arabicPeriod"/>
            </a:pPr>
            <a:r>
              <a:rPr lang="vi-VN" sz="2000" dirty="0">
                <a:solidFill>
                  <a:schemeClr val="bg1"/>
                </a:solidFill>
                <a:latin typeface="Calibri" panose="020F0502020204030204" pitchFamily="34" charset="0"/>
              </a:rPr>
              <a:t>prilagođavanje klijentima i njihovim </a:t>
            </a:r>
            <a:r>
              <a:rPr lang="vi-VN" sz="2000" dirty="0" smtClean="0">
                <a:solidFill>
                  <a:schemeClr val="bg1"/>
                </a:solidFill>
                <a:latin typeface="Calibri" panose="020F0502020204030204" pitchFamily="34" charset="0"/>
              </a:rPr>
              <a:t>željama</a:t>
            </a:r>
            <a:endParaRPr lang="hr-HR" sz="2000" dirty="0" smtClean="0">
              <a:solidFill>
                <a:schemeClr val="bg1"/>
              </a:solidFill>
              <a:latin typeface="Calibri" panose="020F0502020204030204" pitchFamily="34" charset="0"/>
            </a:endParaRPr>
          </a:p>
          <a:p>
            <a:pPr marL="252000" lvl="0" indent="-252000">
              <a:spcBef>
                <a:spcPts val="600"/>
              </a:spcBef>
              <a:buClr>
                <a:prstClr val="black"/>
              </a:buClr>
              <a:buFont typeface="Calibri" pitchFamily="34" charset="0"/>
              <a:buChar char="─"/>
            </a:pPr>
            <a:r>
              <a:rPr lang="hr-HR" sz="2000" b="1" dirty="0" smtClean="0">
                <a:solidFill>
                  <a:srgbClr val="FF0000"/>
                </a:solidFill>
                <a:latin typeface="Calibri" panose="020F0502020204030204" pitchFamily="34" charset="0"/>
              </a:rPr>
              <a:t>DIGITALIZACIJA</a:t>
            </a:r>
            <a:r>
              <a:rPr lang="hr-HR" sz="2000" dirty="0" smtClean="0">
                <a:solidFill>
                  <a:srgbClr val="FF0000"/>
                </a:solidFill>
                <a:latin typeface="Calibri" panose="020F0502020204030204" pitchFamily="34" charset="0"/>
              </a:rPr>
              <a:t> </a:t>
            </a:r>
            <a:r>
              <a:rPr lang="hr-HR" sz="2000" dirty="0" smtClean="0">
                <a:solidFill>
                  <a:prstClr val="black"/>
                </a:solidFill>
                <a:latin typeface="Calibri" panose="020F0502020204030204" pitchFamily="34" charset="0"/>
              </a:rPr>
              <a:t>– pretvaranje svih podataka u digitalni oblik</a:t>
            </a:r>
            <a:endParaRPr lang="hr-HR" dirty="0" smtClean="0">
              <a:solidFill>
                <a:prstClr val="black"/>
              </a:solidFill>
              <a:latin typeface="Consolas" panose="020B0609020204030204" pitchFamily="49" charset="0"/>
            </a:endParaRPr>
          </a:p>
          <a:p>
            <a:pPr marL="252000" lvl="0" indent="-252000">
              <a:spcBef>
                <a:spcPts val="1000"/>
              </a:spcBef>
              <a:buClr>
                <a:prstClr val="black"/>
              </a:buClr>
              <a:buFont typeface="Calibri" pitchFamily="34" charset="0"/>
              <a:buChar char="─"/>
            </a:pPr>
            <a:r>
              <a:rPr lang="hr-HR" sz="2000" b="1" dirty="0" smtClean="0">
                <a:solidFill>
                  <a:srgbClr val="FF0000"/>
                </a:solidFill>
                <a:latin typeface="Calibri" panose="020F0502020204030204" pitchFamily="34" charset="0"/>
              </a:rPr>
              <a:t>POVEZANOST</a:t>
            </a:r>
            <a:r>
              <a:rPr lang="hr-HR" sz="2000" dirty="0" smtClean="0">
                <a:solidFill>
                  <a:srgbClr val="FF0000"/>
                </a:solidFill>
                <a:latin typeface="Calibri" panose="020F0502020204030204" pitchFamily="34" charset="0"/>
              </a:rPr>
              <a:t> </a:t>
            </a:r>
            <a:r>
              <a:rPr lang="hr-HR" sz="2000" dirty="0" smtClean="0">
                <a:solidFill>
                  <a:prstClr val="black"/>
                </a:solidFill>
                <a:latin typeface="Calibri" panose="020F0502020204030204" pitchFamily="34" charset="0"/>
              </a:rPr>
              <a:t>– mogućnost prijenosa podataka s jednog na više mjesta</a:t>
            </a:r>
          </a:p>
          <a:p>
            <a:pPr marL="709200" lvl="1" indent="-252000">
              <a:spcBef>
                <a:spcPts val="0"/>
              </a:spcBef>
              <a:buClr>
                <a:prstClr val="black"/>
              </a:buClr>
              <a:buFont typeface="Calibri" pitchFamily="34" charset="0"/>
              <a:buChar char="─"/>
            </a:pPr>
            <a:r>
              <a:rPr lang="hr-HR" sz="2000" b="1" dirty="0" smtClean="0">
                <a:solidFill>
                  <a:prstClr val="black"/>
                </a:solidFill>
                <a:latin typeface="Calibri" panose="020F0502020204030204" pitchFamily="34" charset="0"/>
              </a:rPr>
              <a:t>intranet</a:t>
            </a:r>
            <a:r>
              <a:rPr lang="hr-HR" sz="2000" dirty="0" smtClean="0">
                <a:solidFill>
                  <a:prstClr val="black"/>
                </a:solidFill>
                <a:latin typeface="Calibri" panose="020F0502020204030204" pitchFamily="34" charset="0"/>
              </a:rPr>
              <a:t> (povezanost unutar 1 tvrtke), </a:t>
            </a:r>
            <a:r>
              <a:rPr lang="hr-HR" sz="2000" b="1" dirty="0" smtClean="0">
                <a:solidFill>
                  <a:prstClr val="black"/>
                </a:solidFill>
                <a:latin typeface="Calibri" panose="020F0502020204030204" pitchFamily="34" charset="0"/>
              </a:rPr>
              <a:t>ekstranet</a:t>
            </a:r>
            <a:r>
              <a:rPr lang="hr-HR" sz="2000" dirty="0" smtClean="0">
                <a:solidFill>
                  <a:prstClr val="black"/>
                </a:solidFill>
                <a:latin typeface="Calibri" panose="020F0502020204030204" pitchFamily="34" charset="0"/>
              </a:rPr>
              <a:t> (među 2 ili više tvrtki) i </a:t>
            </a:r>
            <a:r>
              <a:rPr lang="hr-HR" sz="2000" b="1" dirty="0" smtClean="0">
                <a:solidFill>
                  <a:prstClr val="black"/>
                </a:solidFill>
                <a:latin typeface="Calibri" panose="020F0502020204030204" pitchFamily="34" charset="0"/>
              </a:rPr>
              <a:t>internet</a:t>
            </a:r>
            <a:r>
              <a:rPr lang="hr-HR" sz="2000" dirty="0" smtClean="0">
                <a:solidFill>
                  <a:prstClr val="black"/>
                </a:solidFill>
                <a:latin typeface="Calibri" panose="020F0502020204030204" pitchFamily="34" charset="0"/>
              </a:rPr>
              <a:t> (globalna mreža)</a:t>
            </a:r>
          </a:p>
          <a:p>
            <a:pPr marL="252000" indent="-252000">
              <a:spcBef>
                <a:spcPts val="600"/>
              </a:spcBef>
              <a:buClr>
                <a:prstClr val="black"/>
              </a:buClr>
              <a:buFont typeface="Calibri" pitchFamily="34" charset="0"/>
              <a:buChar char="─"/>
            </a:pPr>
            <a:r>
              <a:rPr lang="hr-HR" sz="2000" dirty="0" smtClean="0">
                <a:solidFill>
                  <a:prstClr val="black"/>
                </a:solidFill>
                <a:latin typeface="Calibri" panose="020F0502020204030204" pitchFamily="34" charset="0"/>
              </a:rPr>
              <a:t>internet postaje novi informativni, komunikacijski i prodajni kanal (3,5 </a:t>
            </a:r>
            <a:r>
              <a:rPr lang="hr-HR" sz="2000" dirty="0" err="1" smtClean="0">
                <a:solidFill>
                  <a:prstClr val="black"/>
                </a:solidFill>
                <a:latin typeface="Calibri" panose="020F0502020204030204" pitchFamily="34" charset="0"/>
              </a:rPr>
              <a:t>mlrd</a:t>
            </a:r>
            <a:r>
              <a:rPr lang="hr-HR" sz="2000" dirty="0" smtClean="0">
                <a:solidFill>
                  <a:prstClr val="black"/>
                </a:solidFill>
                <a:latin typeface="Calibri" panose="020F0502020204030204" pitchFamily="34" charset="0"/>
              </a:rPr>
              <a:t> korisnika)</a:t>
            </a:r>
          </a:p>
          <a:p>
            <a:pPr marL="252000" indent="-252000">
              <a:spcBef>
                <a:spcPts val="1000"/>
              </a:spcBef>
              <a:buClr>
                <a:prstClr val="black"/>
              </a:buClr>
              <a:buFont typeface="Calibri" pitchFamily="34" charset="0"/>
              <a:buChar char="─"/>
            </a:pPr>
            <a:r>
              <a:rPr lang="hr-HR" sz="2000" b="1" dirty="0" smtClean="0">
                <a:solidFill>
                  <a:srgbClr val="FF0000"/>
                </a:solidFill>
                <a:latin typeface="Calibri" panose="020F0502020204030204" pitchFamily="34" charset="0"/>
              </a:rPr>
              <a:t>NOVE VRSTE POSREDNIKA </a:t>
            </a:r>
            <a:r>
              <a:rPr lang="hr-HR" sz="2000" dirty="0" smtClean="0">
                <a:solidFill>
                  <a:prstClr val="black"/>
                </a:solidFill>
                <a:latin typeface="Calibri" panose="020F0502020204030204" pitchFamily="34" charset="0"/>
              </a:rPr>
              <a:t>– virtualne i fizičko-virtualne tvrtke</a:t>
            </a:r>
          </a:p>
          <a:p>
            <a:pPr marL="709200" lvl="1" indent="-252000">
              <a:spcBef>
                <a:spcPts val="0"/>
              </a:spcBef>
              <a:buClr>
                <a:prstClr val="black"/>
              </a:buClr>
              <a:buFont typeface="Calibri" pitchFamily="34" charset="0"/>
              <a:buChar char="─"/>
            </a:pPr>
            <a:r>
              <a:rPr lang="hr-HR" sz="2000" dirty="0" smtClean="0">
                <a:solidFill>
                  <a:prstClr val="black"/>
                </a:solidFill>
                <a:latin typeface="Calibri" panose="020F0502020204030204" pitchFamily="34" charset="0"/>
              </a:rPr>
              <a:t>proizvode distribuiraju putem interneta i tradicionalnih distribucijskih kanala</a:t>
            </a:r>
          </a:p>
          <a:p>
            <a:pPr marL="252000" indent="-252000">
              <a:spcBef>
                <a:spcPts val="1000"/>
              </a:spcBef>
              <a:buClr>
                <a:prstClr val="black"/>
              </a:buClr>
              <a:buFont typeface="Calibri" pitchFamily="34" charset="0"/>
              <a:buChar char="─"/>
            </a:pPr>
            <a:r>
              <a:rPr lang="hr-HR" sz="2000" b="1" dirty="0" smtClean="0">
                <a:solidFill>
                  <a:srgbClr val="FF0000"/>
                </a:solidFill>
                <a:latin typeface="Calibri" panose="020F0502020204030204" pitchFamily="34" charset="0"/>
              </a:rPr>
              <a:t>PRILAGOĐAVANJE KLIJENTIMA </a:t>
            </a:r>
            <a:r>
              <a:rPr lang="hr-HR" sz="2000" dirty="0" smtClean="0">
                <a:solidFill>
                  <a:prstClr val="black"/>
                </a:solidFill>
                <a:latin typeface="Calibri" panose="020F0502020204030204" pitchFamily="34" charset="0"/>
              </a:rPr>
              <a:t>– klijentima se prepušta osmišljavanje ponude</a:t>
            </a:r>
          </a:p>
          <a:p>
            <a:pPr marL="709200" lvl="1" indent="-252000">
              <a:spcBef>
                <a:spcPts val="0"/>
              </a:spcBef>
              <a:buClr>
                <a:prstClr val="black"/>
              </a:buClr>
              <a:buFont typeface="Calibri" pitchFamily="34" charset="0"/>
              <a:buChar char="─"/>
            </a:pPr>
            <a:r>
              <a:rPr lang="hr-HR" sz="2000" dirty="0" smtClean="0">
                <a:solidFill>
                  <a:prstClr val="black"/>
                </a:solidFill>
                <a:latin typeface="Calibri" panose="020F0502020204030204" pitchFamily="34" charset="0"/>
              </a:rPr>
              <a:t>od pasivnih potrošača postaju proaktivni potrošači (npr. organizacija putovanja)</a:t>
            </a:r>
          </a:p>
          <a:p>
            <a:pPr marL="252000" indent="-252000">
              <a:spcBef>
                <a:spcPts val="1000"/>
              </a:spcBef>
              <a:buClr>
                <a:prstClr val="black"/>
              </a:buClr>
              <a:buFont typeface="Calibri" pitchFamily="34" charset="0"/>
              <a:buChar char="─"/>
            </a:pPr>
            <a:r>
              <a:rPr lang="hr-HR" sz="2000" b="1" dirty="0" smtClean="0">
                <a:solidFill>
                  <a:srgbClr val="FF0000"/>
                </a:solidFill>
                <a:latin typeface="Calibri" panose="020F0502020204030204" pitchFamily="34" charset="0"/>
              </a:rPr>
              <a:t>E-POSLOVANJE</a:t>
            </a:r>
            <a:r>
              <a:rPr lang="hr-HR" sz="2000" dirty="0" smtClean="0">
                <a:solidFill>
                  <a:prstClr val="black"/>
                </a:solidFill>
                <a:latin typeface="Calibri" panose="020F0502020204030204" pitchFamily="34" charset="0"/>
              </a:rPr>
              <a:t> – </a:t>
            </a:r>
            <a:r>
              <a:rPr lang="vi-VN" sz="2000" dirty="0">
                <a:solidFill>
                  <a:prstClr val="black"/>
                </a:solidFill>
                <a:latin typeface="Calibri" panose="020F0502020204030204" pitchFamily="34" charset="0"/>
              </a:rPr>
              <a:t>korištenje  elektroničkih platformi intraneta, ekstraneta i interneta u vođenju poslovanja </a:t>
            </a:r>
            <a:r>
              <a:rPr lang="vi-VN" sz="2000" dirty="0" smtClean="0">
                <a:solidFill>
                  <a:prstClr val="black"/>
                </a:solidFill>
                <a:latin typeface="Calibri" panose="020F0502020204030204" pitchFamily="34" charset="0"/>
              </a:rPr>
              <a:t>tvrtke</a:t>
            </a:r>
            <a:endParaRPr lang="hr-HR" sz="2000" dirty="0" smtClean="0">
              <a:solidFill>
                <a:prstClr val="black"/>
              </a:solidFill>
              <a:latin typeface="Calibri" panose="020F0502020204030204" pitchFamily="34" charset="0"/>
            </a:endParaRPr>
          </a:p>
          <a:p>
            <a:pPr marL="252000" indent="-252000">
              <a:spcBef>
                <a:spcPts val="1000"/>
              </a:spcBef>
              <a:buClr>
                <a:prstClr val="black"/>
              </a:buClr>
              <a:buFont typeface="Calibri" pitchFamily="34" charset="0"/>
              <a:buChar char="─"/>
            </a:pPr>
            <a:r>
              <a:rPr lang="hr-HR" sz="2000" b="1" dirty="0" smtClean="0">
                <a:solidFill>
                  <a:srgbClr val="FF0000"/>
                </a:solidFill>
                <a:latin typeface="Calibri" panose="020F0502020204030204" pitchFamily="34" charset="0"/>
              </a:rPr>
              <a:t>E-TRGOVINA</a:t>
            </a:r>
            <a:r>
              <a:rPr lang="hr-HR" sz="2000" dirty="0" smtClean="0">
                <a:solidFill>
                  <a:srgbClr val="FF0000"/>
                </a:solidFill>
                <a:latin typeface="Calibri" panose="020F0502020204030204" pitchFamily="34" charset="0"/>
              </a:rPr>
              <a:t> </a:t>
            </a:r>
            <a:r>
              <a:rPr lang="hr-HR" sz="2000" dirty="0" smtClean="0">
                <a:solidFill>
                  <a:prstClr val="black"/>
                </a:solidFill>
                <a:latin typeface="Calibri" panose="020F0502020204030204" pitchFamily="34" charset="0"/>
              </a:rPr>
              <a:t>– proces kupovanja i </a:t>
            </a:r>
            <a:r>
              <a:rPr lang="hr-HR" sz="2000" dirty="0">
                <a:solidFill>
                  <a:prstClr val="black"/>
                </a:solidFill>
                <a:latin typeface="Calibri" panose="020F0502020204030204" pitchFamily="34" charset="0"/>
              </a:rPr>
              <a:t>prodaje u kojemu su internet i moderne tehnologije </a:t>
            </a:r>
            <a:r>
              <a:rPr lang="hr-HR" sz="2000" dirty="0" smtClean="0">
                <a:solidFill>
                  <a:prstClr val="black"/>
                </a:solidFill>
                <a:latin typeface="Calibri" panose="020F0502020204030204" pitchFamily="34" charset="0"/>
              </a:rPr>
              <a:t>neizostavni</a:t>
            </a:r>
            <a:endParaRPr lang="vi-VN" sz="2000" dirty="0">
              <a:solidFill>
                <a:schemeClr val="bg1"/>
              </a:solidFill>
              <a:latin typeface="Calibri" panose="020F0502020204030204" pitchFamily="34" charset="0"/>
            </a:endParaRPr>
          </a:p>
        </p:txBody>
      </p:sp>
      <p:sp>
        <p:nvSpPr>
          <p:cNvPr id="19" name="Title 18"/>
          <p:cNvSpPr>
            <a:spLocks noGrp="1"/>
          </p:cNvSpPr>
          <p:nvPr>
            <p:ph type="title"/>
          </p:nvPr>
        </p:nvSpPr>
        <p:spPr>
          <a:xfrm>
            <a:off x="179512" y="-22824"/>
            <a:ext cx="8964488" cy="571504"/>
          </a:xfrm>
        </p:spPr>
        <p:txBody>
          <a:bodyPr/>
          <a:lstStyle/>
          <a:p>
            <a:r>
              <a:rPr lang="hr-HR" sz="2800" dirty="0" smtClean="0">
                <a:solidFill>
                  <a:schemeClr val="bg1"/>
                </a:solidFill>
                <a:effectLst/>
              </a:rPr>
              <a:t>INTERNETSKO OKRUŽENJE   		       		  </a:t>
            </a:r>
            <a:r>
              <a:rPr lang="hr-HR" sz="1800" b="0" dirty="0" smtClean="0">
                <a:solidFill>
                  <a:schemeClr val="bg1"/>
                </a:solidFill>
                <a:effectLst/>
              </a:rPr>
              <a:t>(plan ploče)</a:t>
            </a:r>
            <a:endParaRPr lang="hr-HR" sz="2800" b="0" dirty="0">
              <a:solidFill>
                <a:schemeClr val="bg1"/>
              </a:solidFill>
              <a:effectLst/>
            </a:endParaRPr>
          </a:p>
        </p:txBody>
      </p:sp>
      <p:cxnSp>
        <p:nvCxnSpPr>
          <p:cNvPr id="7" name="Straight Connector 6"/>
          <p:cNvCxnSpPr/>
          <p:nvPr/>
        </p:nvCxnSpPr>
        <p:spPr>
          <a:xfrm>
            <a:off x="251520" y="406130"/>
            <a:ext cx="8568952" cy="0"/>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23001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00108"/>
            <a:ext cx="9144000" cy="5715040"/>
          </a:xfrm>
        </p:spPr>
        <p:txBody>
          <a:bodyPr/>
          <a:lstStyle/>
          <a:p>
            <a:pPr>
              <a:spcBef>
                <a:spcPts val="3000"/>
              </a:spcBef>
              <a:buNone/>
            </a:pPr>
            <a:r>
              <a:rPr lang="hr-HR" sz="3600" b="1" dirty="0" smtClean="0">
                <a:solidFill>
                  <a:srgbClr val="FFC000"/>
                </a:solidFill>
                <a:effectLst>
                  <a:outerShdw blurRad="38100" dist="38100" dir="2700000" algn="tl">
                    <a:srgbClr val="000000">
                      <a:alpha val="43137"/>
                    </a:srgbClr>
                  </a:outerShdw>
                </a:effectLst>
              </a:rPr>
              <a:t>MARKETINŠKO OKRUŽENJE </a:t>
            </a:r>
            <a:r>
              <a:rPr lang="hr-HR" dirty="0" smtClean="0"/>
              <a:t>čine različite sile i subjekti koji utječu na poslovanje tvrtke</a:t>
            </a:r>
            <a:endParaRPr lang="hr-HR" sz="3200" dirty="0" smtClean="0"/>
          </a:p>
          <a:p>
            <a:pPr>
              <a:spcBef>
                <a:spcPts val="3000"/>
              </a:spcBef>
              <a:buFont typeface="Arial" charset="0"/>
              <a:buChar char="−"/>
            </a:pPr>
            <a:r>
              <a:rPr lang="hr-HR" sz="3200" dirty="0" smtClean="0"/>
              <a:t>marketinško okruženje dijelimo na </a:t>
            </a:r>
            <a:r>
              <a:rPr lang="hr-HR" sz="1000" b="1" dirty="0" smtClean="0">
                <a:solidFill>
                  <a:srgbClr val="FFC000"/>
                </a:solidFill>
                <a:effectLst>
                  <a:outerShdw blurRad="38100" dist="38100" dir="2700000" algn="tl">
                    <a:srgbClr val="000000">
                      <a:alpha val="43137"/>
                    </a:srgbClr>
                  </a:outerShdw>
                </a:effectLst>
              </a:rPr>
              <a:t>mikro</a:t>
            </a:r>
            <a:r>
              <a:rPr lang="hr-HR" sz="3200" dirty="0" smtClean="0">
                <a:solidFill>
                  <a:srgbClr val="FFC000"/>
                </a:solidFill>
              </a:rPr>
              <a:t> </a:t>
            </a:r>
            <a:r>
              <a:rPr lang="hr-HR" sz="3200" dirty="0" smtClean="0"/>
              <a:t>i</a:t>
            </a:r>
            <a:r>
              <a:rPr lang="hr-HR" sz="3200" dirty="0" smtClean="0">
                <a:solidFill>
                  <a:srgbClr val="FFC000"/>
                </a:solidFill>
              </a:rPr>
              <a:t> </a:t>
            </a:r>
            <a:r>
              <a:rPr lang="hr-HR" sz="4800" b="1" dirty="0" smtClean="0">
                <a:solidFill>
                  <a:srgbClr val="FFC000"/>
                </a:solidFill>
                <a:effectLst>
                  <a:outerShdw blurRad="38100" dist="38100" dir="2700000" algn="tl">
                    <a:srgbClr val="000000">
                      <a:alpha val="43137"/>
                    </a:srgbClr>
                  </a:outerShdw>
                </a:effectLst>
              </a:rPr>
              <a:t>makro</a:t>
            </a:r>
            <a:r>
              <a:rPr lang="hr-HR" sz="3200" dirty="0" smtClean="0">
                <a:solidFill>
                  <a:srgbClr val="FFC000"/>
                </a:solidFill>
              </a:rPr>
              <a:t> </a:t>
            </a:r>
            <a:r>
              <a:rPr lang="hr-HR" sz="3200" dirty="0" smtClean="0"/>
              <a:t>okruženje</a:t>
            </a:r>
          </a:p>
          <a:p>
            <a:pPr>
              <a:spcBef>
                <a:spcPts val="3000"/>
              </a:spcBef>
            </a:pPr>
            <a:r>
              <a:rPr lang="hr-HR" b="1" dirty="0" smtClean="0">
                <a:solidFill>
                  <a:srgbClr val="FFC000"/>
                </a:solidFill>
                <a:effectLst>
                  <a:outerShdw blurRad="38100" dist="38100" dir="2700000" algn="tl">
                    <a:srgbClr val="000000">
                      <a:alpha val="43137"/>
                    </a:srgbClr>
                  </a:outerShdw>
                </a:effectLst>
              </a:rPr>
              <a:t>mikrookruženje</a:t>
            </a:r>
            <a:r>
              <a:rPr lang="hr-HR" dirty="0" smtClean="0"/>
              <a:t> čine čimbenici na koje tvrtka </a:t>
            </a:r>
            <a:r>
              <a:rPr lang="hr-HR" b="1" dirty="0" smtClean="0">
                <a:solidFill>
                  <a:srgbClr val="FFC000"/>
                </a:solidFill>
                <a:effectLst>
                  <a:outerShdw blurRad="38100" dist="38100" dir="2700000" algn="tl">
                    <a:srgbClr val="000000">
                      <a:alpha val="43137"/>
                    </a:srgbClr>
                  </a:outerShdw>
                </a:effectLst>
              </a:rPr>
              <a:t>može utjecati </a:t>
            </a:r>
            <a:r>
              <a:rPr lang="hr-HR" dirty="0" smtClean="0"/>
              <a:t>i na koje </a:t>
            </a:r>
            <a:r>
              <a:rPr lang="hr-HR" b="1" dirty="0" smtClean="0">
                <a:solidFill>
                  <a:srgbClr val="FFC000"/>
                </a:solidFill>
                <a:effectLst>
                  <a:outerShdw blurRad="38100" dist="38100" dir="2700000" algn="tl">
                    <a:srgbClr val="000000">
                      <a:alpha val="43137"/>
                    </a:srgbClr>
                  </a:outerShdw>
                </a:effectLst>
              </a:rPr>
              <a:t>utječe</a:t>
            </a:r>
            <a:r>
              <a:rPr lang="hr-HR" dirty="0" smtClean="0"/>
              <a:t>, dok na sile </a:t>
            </a:r>
            <a:r>
              <a:rPr lang="hr-HR" b="1" dirty="0" smtClean="0">
                <a:solidFill>
                  <a:srgbClr val="FFC000"/>
                </a:solidFill>
                <a:effectLst>
                  <a:outerShdw blurRad="38100" dist="38100" dir="2700000" algn="tl">
                    <a:srgbClr val="000000">
                      <a:alpha val="43137"/>
                    </a:srgbClr>
                  </a:outerShdw>
                </a:effectLst>
              </a:rPr>
              <a:t>makrookruženja ne može utjecati </a:t>
            </a:r>
            <a:r>
              <a:rPr lang="hr-HR" dirty="0" smtClean="0"/>
              <a:t>već im se </a:t>
            </a:r>
            <a:r>
              <a:rPr lang="hr-HR" b="1" dirty="0" smtClean="0">
                <a:solidFill>
                  <a:srgbClr val="FFC000"/>
                </a:solidFill>
                <a:effectLst>
                  <a:outerShdw blurRad="38100" dist="38100" dir="2700000" algn="tl">
                    <a:srgbClr val="000000">
                      <a:alpha val="43137"/>
                    </a:srgbClr>
                  </a:outerShdw>
                </a:effectLst>
              </a:rPr>
              <a:t>prilagođava</a:t>
            </a:r>
            <a:endParaRPr lang="hr-HR" b="1" dirty="0">
              <a:solidFill>
                <a:srgbClr val="FFC000"/>
              </a:solidFill>
              <a:effectLst>
                <a:outerShdw blurRad="38100" dist="38100" dir="2700000" algn="tl">
                  <a:srgbClr val="000000">
                    <a:alpha val="43137"/>
                  </a:srgbClr>
                </a:outerShdw>
              </a:effectLst>
            </a:endParaRPr>
          </a:p>
        </p:txBody>
      </p:sp>
      <p:sp>
        <p:nvSpPr>
          <p:cNvPr id="3" name="Title 2"/>
          <p:cNvSpPr>
            <a:spLocks noGrp="1"/>
          </p:cNvSpPr>
          <p:nvPr>
            <p:ph type="title"/>
          </p:nvPr>
        </p:nvSpPr>
        <p:spPr/>
        <p:txBody>
          <a:bodyPr/>
          <a:lstStyle/>
          <a:p>
            <a:r>
              <a:rPr lang="hr-HR" dirty="0" smtClean="0"/>
              <a:t>MARKETINŠKO OKRUŽENJE</a:t>
            </a:r>
            <a:endParaRPr lang="hr-HR" dirty="0"/>
          </a:p>
        </p:txBody>
      </p:sp>
    </p:spTree>
    <p:extLst>
      <p:ext uri="{BB962C8B-B14F-4D97-AF65-F5344CB8AC3E}">
        <p14:creationId xmlns:p14="http://schemas.microsoft.com/office/powerpoint/2010/main" val="149467368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23" name="Pravokutnik 22"/>
          <p:cNvSpPr/>
          <p:nvPr/>
        </p:nvSpPr>
        <p:spPr>
          <a:xfrm>
            <a:off x="-36512" y="463887"/>
            <a:ext cx="9001000" cy="5863144"/>
          </a:xfrm>
          <a:prstGeom prst="rect">
            <a:avLst/>
          </a:prstGeom>
        </p:spPr>
        <p:txBody>
          <a:bodyPr wrap="square">
            <a:spAutoFit/>
          </a:bodyPr>
          <a:lstStyle/>
          <a:p>
            <a:pPr marL="252000" indent="-252000">
              <a:spcBef>
                <a:spcPts val="600"/>
              </a:spcBef>
              <a:buClr>
                <a:prstClr val="black"/>
              </a:buClr>
              <a:buFont typeface="Calibri" pitchFamily="34" charset="0"/>
              <a:buChar char="─"/>
            </a:pPr>
            <a:r>
              <a:rPr lang="hr-HR" sz="2000" b="1" dirty="0" smtClean="0">
                <a:solidFill>
                  <a:srgbClr val="FF0000"/>
                </a:solidFill>
                <a:latin typeface="Calibri" panose="020F0502020204030204" pitchFamily="34" charset="0"/>
              </a:rPr>
              <a:t>E-MARKETING </a:t>
            </a:r>
            <a:r>
              <a:rPr lang="hr-HR" sz="2000" dirty="0" smtClean="0">
                <a:solidFill>
                  <a:prstClr val="black"/>
                </a:solidFill>
                <a:latin typeface="Calibri" panose="020F0502020204030204" pitchFamily="34" charset="0"/>
              </a:rPr>
              <a:t>– </a:t>
            </a:r>
            <a:r>
              <a:rPr lang="vi-VN" sz="2000" dirty="0" smtClean="0">
                <a:solidFill>
                  <a:prstClr val="black"/>
                </a:solidFill>
                <a:latin typeface="Calibri" panose="020F0502020204030204" pitchFamily="34" charset="0"/>
              </a:rPr>
              <a:t>proces</a:t>
            </a:r>
            <a:r>
              <a:rPr lang="hr-HR" sz="2000" dirty="0" smtClean="0">
                <a:solidFill>
                  <a:prstClr val="black"/>
                </a:solidFill>
                <a:latin typeface="Calibri" panose="020F0502020204030204" pitchFamily="34" charset="0"/>
              </a:rPr>
              <a:t> </a:t>
            </a:r>
            <a:r>
              <a:rPr lang="vi-VN" sz="2000" dirty="0" smtClean="0">
                <a:solidFill>
                  <a:prstClr val="black"/>
                </a:solidFill>
                <a:latin typeface="Calibri" panose="020F0502020204030204" pitchFamily="34" charset="0"/>
              </a:rPr>
              <a:t>provedbe </a:t>
            </a:r>
            <a:r>
              <a:rPr lang="vi-VN" sz="2000" dirty="0">
                <a:solidFill>
                  <a:prstClr val="black"/>
                </a:solidFill>
                <a:latin typeface="Calibri" panose="020F0502020204030204" pitchFamily="34" charset="0"/>
              </a:rPr>
              <a:t>marketinških aktivnosti uz intenzivnu primjenu informacijskih i komunikacijskih tehnologija</a:t>
            </a:r>
          </a:p>
          <a:p>
            <a:pPr marL="709200" lvl="1" indent="-252000">
              <a:spcBef>
                <a:spcPts val="600"/>
              </a:spcBef>
              <a:buClr>
                <a:prstClr val="black"/>
              </a:buClr>
              <a:buFont typeface="Calibri" pitchFamily="34" charset="0"/>
              <a:buChar char="─"/>
            </a:pPr>
            <a:r>
              <a:rPr lang="vi-VN" sz="2000" dirty="0">
                <a:solidFill>
                  <a:prstClr val="black"/>
                </a:solidFill>
                <a:latin typeface="Calibri" panose="020F0502020204030204" pitchFamily="34" charset="0"/>
              </a:rPr>
              <a:t>proizvod postaje prilagođen i individualiziran, a cijena dinamična, transparentna i </a:t>
            </a:r>
            <a:r>
              <a:rPr lang="vi-VN" sz="2000" dirty="0" smtClean="0">
                <a:solidFill>
                  <a:prstClr val="black"/>
                </a:solidFill>
                <a:latin typeface="Calibri" panose="020F0502020204030204" pitchFamily="34" charset="0"/>
              </a:rPr>
              <a:t>fleksibilna</a:t>
            </a:r>
            <a:r>
              <a:rPr lang="hr-HR" sz="2000" dirty="0" smtClean="0">
                <a:solidFill>
                  <a:prstClr val="black"/>
                </a:solidFill>
                <a:latin typeface="Calibri" panose="020F0502020204030204" pitchFamily="34" charset="0"/>
              </a:rPr>
              <a:t> </a:t>
            </a:r>
            <a:r>
              <a:rPr lang="vi-VN" sz="2000" i="1" dirty="0" smtClean="0">
                <a:solidFill>
                  <a:prstClr val="black"/>
                </a:solidFill>
                <a:latin typeface="Calibri" panose="020F0502020204030204" pitchFamily="34" charset="0"/>
              </a:rPr>
              <a:t>(</a:t>
            </a:r>
            <a:r>
              <a:rPr lang="vi-VN" sz="2000" i="1" dirty="0">
                <a:solidFill>
                  <a:prstClr val="black"/>
                </a:solidFill>
                <a:latin typeface="Calibri" panose="020F0502020204030204" pitchFamily="34" charset="0"/>
              </a:rPr>
              <a:t>primjer u udžbeniku str. 38)</a:t>
            </a:r>
          </a:p>
          <a:p>
            <a:pPr marL="252000" indent="-252000">
              <a:spcBef>
                <a:spcPts val="2400"/>
              </a:spcBef>
              <a:buClr>
                <a:prstClr val="black"/>
              </a:buClr>
              <a:buFont typeface="Calibri" pitchFamily="34" charset="0"/>
              <a:buChar char="─"/>
            </a:pPr>
            <a:r>
              <a:rPr lang="hr-HR" sz="2000" b="1" dirty="0" smtClean="0">
                <a:solidFill>
                  <a:srgbClr val="FF0000"/>
                </a:solidFill>
                <a:latin typeface="Calibri" panose="020F0502020204030204" pitchFamily="34" charset="0"/>
              </a:rPr>
              <a:t>IZVORI PRIHODA E-TRGOVINE:</a:t>
            </a:r>
            <a:endParaRPr lang="hr-HR" sz="2000" b="1" dirty="0">
              <a:solidFill>
                <a:srgbClr val="FF0000"/>
              </a:solidFill>
              <a:latin typeface="Calibri" panose="020F0502020204030204" pitchFamily="34" charset="0"/>
            </a:endParaRPr>
          </a:p>
          <a:p>
            <a:pPr marL="709200" lvl="1" indent="-252000">
              <a:spcBef>
                <a:spcPts val="600"/>
              </a:spcBef>
              <a:buClr>
                <a:prstClr val="black"/>
              </a:buClr>
              <a:buFont typeface="Calibri" pitchFamily="34" charset="0"/>
              <a:buChar char="─"/>
            </a:pPr>
            <a:r>
              <a:rPr lang="hr-HR" sz="2000" dirty="0">
                <a:solidFill>
                  <a:prstClr val="black"/>
                </a:solidFill>
                <a:latin typeface="Calibri" panose="020F0502020204030204" pitchFamily="34" charset="0"/>
              </a:rPr>
              <a:t>prihodi od </a:t>
            </a:r>
            <a:r>
              <a:rPr lang="hr-HR" sz="2000" b="1" dirty="0">
                <a:solidFill>
                  <a:prstClr val="black"/>
                </a:solidFill>
                <a:latin typeface="Calibri" panose="020F0502020204030204" pitchFamily="34" charset="0"/>
              </a:rPr>
              <a:t>prodaje</a:t>
            </a:r>
            <a:r>
              <a:rPr lang="hr-HR" sz="2000" dirty="0">
                <a:solidFill>
                  <a:prstClr val="black"/>
                </a:solidFill>
                <a:latin typeface="Calibri" panose="020F0502020204030204" pitchFamily="34" charset="0"/>
              </a:rPr>
              <a:t> proizvoda i </a:t>
            </a:r>
            <a:r>
              <a:rPr lang="hr-HR" sz="2000" dirty="0" smtClean="0">
                <a:solidFill>
                  <a:prstClr val="black"/>
                </a:solidFill>
                <a:latin typeface="Calibri" panose="020F0502020204030204" pitchFamily="34" charset="0"/>
              </a:rPr>
              <a:t>usluga – </a:t>
            </a:r>
            <a:r>
              <a:rPr lang="hr-HR" sz="2000" i="1" dirty="0" err="1" smtClean="0">
                <a:solidFill>
                  <a:prstClr val="black"/>
                </a:solidFill>
                <a:latin typeface="Calibri" panose="020F0502020204030204" pitchFamily="34" charset="0"/>
              </a:rPr>
              <a:t>Amazon</a:t>
            </a:r>
            <a:r>
              <a:rPr lang="hr-HR" sz="2000" dirty="0" smtClean="0">
                <a:solidFill>
                  <a:prstClr val="black"/>
                </a:solidFill>
                <a:latin typeface="Calibri" panose="020F0502020204030204" pitchFamily="34" charset="0"/>
              </a:rPr>
              <a:t> </a:t>
            </a:r>
            <a:endParaRPr lang="hr-HR" sz="2000" dirty="0">
              <a:solidFill>
                <a:prstClr val="black"/>
              </a:solidFill>
              <a:latin typeface="Calibri" panose="020F0502020204030204" pitchFamily="34" charset="0"/>
            </a:endParaRPr>
          </a:p>
          <a:p>
            <a:pPr marL="709200" lvl="1" indent="-252000">
              <a:spcBef>
                <a:spcPts val="600"/>
              </a:spcBef>
              <a:buClr>
                <a:prstClr val="black"/>
              </a:buClr>
              <a:buFont typeface="Calibri" pitchFamily="34" charset="0"/>
              <a:buChar char="─"/>
            </a:pPr>
            <a:r>
              <a:rPr lang="hr-HR" sz="2000" dirty="0">
                <a:solidFill>
                  <a:prstClr val="black"/>
                </a:solidFill>
                <a:latin typeface="Calibri" panose="020F0502020204030204" pitchFamily="34" charset="0"/>
              </a:rPr>
              <a:t>prihodi od </a:t>
            </a:r>
            <a:r>
              <a:rPr lang="hr-HR" sz="2000" b="1" dirty="0" smtClean="0">
                <a:solidFill>
                  <a:prstClr val="black"/>
                </a:solidFill>
                <a:latin typeface="Calibri" panose="020F0502020204030204" pitchFamily="34" charset="0"/>
              </a:rPr>
              <a:t>oglašavanja </a:t>
            </a:r>
            <a:r>
              <a:rPr lang="hr-HR" sz="2000" i="1" dirty="0" smtClean="0">
                <a:solidFill>
                  <a:prstClr val="black"/>
                </a:solidFill>
                <a:latin typeface="Calibri" panose="020F0502020204030204" pitchFamily="34" charset="0"/>
              </a:rPr>
              <a:t>– Njuškalo</a:t>
            </a:r>
            <a:endParaRPr lang="hr-HR" sz="2000" i="1" dirty="0">
              <a:solidFill>
                <a:prstClr val="black"/>
              </a:solidFill>
              <a:latin typeface="Calibri" panose="020F0502020204030204" pitchFamily="34" charset="0"/>
            </a:endParaRPr>
          </a:p>
          <a:p>
            <a:pPr marL="709200" lvl="1" indent="-252000">
              <a:spcBef>
                <a:spcPts val="600"/>
              </a:spcBef>
              <a:buClr>
                <a:prstClr val="black"/>
              </a:buClr>
              <a:buFont typeface="Calibri" pitchFamily="34" charset="0"/>
              <a:buChar char="─"/>
            </a:pPr>
            <a:r>
              <a:rPr lang="hr-HR" sz="2000" dirty="0">
                <a:solidFill>
                  <a:prstClr val="black"/>
                </a:solidFill>
                <a:latin typeface="Calibri" panose="020F0502020204030204" pitchFamily="34" charset="0"/>
              </a:rPr>
              <a:t>prihodi od </a:t>
            </a:r>
            <a:r>
              <a:rPr lang="hr-HR" sz="2000" b="1" dirty="0" smtClean="0">
                <a:solidFill>
                  <a:prstClr val="black"/>
                </a:solidFill>
                <a:latin typeface="Calibri" panose="020F0502020204030204" pitchFamily="34" charset="0"/>
              </a:rPr>
              <a:t>sponzorstva – </a:t>
            </a:r>
            <a:r>
              <a:rPr lang="hr-HR" sz="2000" i="1" dirty="0" err="1" smtClean="0">
                <a:solidFill>
                  <a:prstClr val="black"/>
                </a:solidFill>
                <a:latin typeface="Calibri" panose="020F0502020204030204" pitchFamily="34" charset="0"/>
              </a:rPr>
              <a:t>aviokarte.hr</a:t>
            </a:r>
            <a:endParaRPr lang="hr-HR" sz="2000" i="1" dirty="0">
              <a:solidFill>
                <a:prstClr val="black"/>
              </a:solidFill>
              <a:latin typeface="Calibri" panose="020F0502020204030204" pitchFamily="34" charset="0"/>
            </a:endParaRPr>
          </a:p>
          <a:p>
            <a:pPr marL="709200" lvl="1" indent="-252000">
              <a:spcBef>
                <a:spcPts val="600"/>
              </a:spcBef>
              <a:buClr>
                <a:prstClr val="black"/>
              </a:buClr>
              <a:buFont typeface="Calibri" pitchFamily="34" charset="0"/>
              <a:buChar char="─"/>
            </a:pPr>
            <a:r>
              <a:rPr lang="hr-HR" sz="2000" dirty="0">
                <a:solidFill>
                  <a:prstClr val="black"/>
                </a:solidFill>
                <a:latin typeface="Calibri" panose="020F0502020204030204" pitchFamily="34" charset="0"/>
              </a:rPr>
              <a:t>prihodi od </a:t>
            </a:r>
            <a:r>
              <a:rPr lang="hr-HR" sz="2000" b="1" dirty="0">
                <a:solidFill>
                  <a:prstClr val="black"/>
                </a:solidFill>
                <a:latin typeface="Calibri" panose="020F0502020204030204" pitchFamily="34" charset="0"/>
              </a:rPr>
              <a:t>članarina</a:t>
            </a:r>
            <a:r>
              <a:rPr lang="hr-HR" sz="2000" dirty="0">
                <a:solidFill>
                  <a:prstClr val="black"/>
                </a:solidFill>
                <a:latin typeface="Calibri" panose="020F0502020204030204" pitchFamily="34" charset="0"/>
              </a:rPr>
              <a:t> i </a:t>
            </a:r>
            <a:r>
              <a:rPr lang="hr-HR" sz="2000" b="1" dirty="0" smtClean="0">
                <a:solidFill>
                  <a:prstClr val="black"/>
                </a:solidFill>
                <a:latin typeface="Calibri" panose="020F0502020204030204" pitchFamily="34" charset="0"/>
              </a:rPr>
              <a:t>pretplata – </a:t>
            </a:r>
            <a:r>
              <a:rPr lang="hr-HR" sz="2000" i="1" dirty="0" smtClean="0">
                <a:solidFill>
                  <a:prstClr val="black"/>
                </a:solidFill>
                <a:latin typeface="Calibri" panose="020F0502020204030204" pitchFamily="34" charset="0"/>
              </a:rPr>
              <a:t>bilo koji časopis ili novine</a:t>
            </a:r>
            <a:endParaRPr lang="hr-HR" sz="2000" i="1" dirty="0">
              <a:solidFill>
                <a:prstClr val="black"/>
              </a:solidFill>
              <a:latin typeface="Calibri" panose="020F0502020204030204" pitchFamily="34" charset="0"/>
            </a:endParaRPr>
          </a:p>
          <a:p>
            <a:pPr marL="709200" lvl="1" indent="-252000">
              <a:spcBef>
                <a:spcPts val="600"/>
              </a:spcBef>
              <a:buClr>
                <a:prstClr val="black"/>
              </a:buClr>
              <a:buFont typeface="Calibri" pitchFamily="34" charset="0"/>
              <a:buChar char="─"/>
            </a:pPr>
            <a:r>
              <a:rPr lang="hr-HR" sz="2000" dirty="0">
                <a:solidFill>
                  <a:prstClr val="black"/>
                </a:solidFill>
                <a:latin typeface="Calibri" panose="020F0502020204030204" pitchFamily="34" charset="0"/>
              </a:rPr>
              <a:t>prihodi od </a:t>
            </a:r>
            <a:r>
              <a:rPr lang="hr-HR" sz="2000" b="1" dirty="0">
                <a:solidFill>
                  <a:prstClr val="black"/>
                </a:solidFill>
                <a:latin typeface="Calibri" panose="020F0502020204030204" pitchFamily="34" charset="0"/>
              </a:rPr>
              <a:t>izrade </a:t>
            </a:r>
            <a:r>
              <a:rPr lang="hr-HR" sz="2000" b="1" dirty="0" smtClean="0">
                <a:solidFill>
                  <a:prstClr val="black"/>
                </a:solidFill>
                <a:latin typeface="Calibri" panose="020F0502020204030204" pitchFamily="34" charset="0"/>
              </a:rPr>
              <a:t>profila – </a:t>
            </a:r>
            <a:r>
              <a:rPr lang="hr-HR" sz="2000" i="1" dirty="0" err="1" smtClean="0">
                <a:solidFill>
                  <a:prstClr val="black"/>
                </a:solidFill>
                <a:latin typeface="Calibri" panose="020F0502020204030204" pitchFamily="34" charset="0"/>
              </a:rPr>
              <a:t>linkedIn</a:t>
            </a:r>
            <a:r>
              <a:rPr lang="hr-HR" sz="2000" i="1" dirty="0" smtClean="0">
                <a:solidFill>
                  <a:prstClr val="black"/>
                </a:solidFill>
                <a:latin typeface="Calibri" panose="020F0502020204030204" pitchFamily="34" charset="0"/>
              </a:rPr>
              <a:t> </a:t>
            </a:r>
          </a:p>
          <a:p>
            <a:pPr marL="709200" lvl="1" indent="-252000">
              <a:spcBef>
                <a:spcPts val="600"/>
              </a:spcBef>
              <a:buClr>
                <a:prstClr val="black"/>
              </a:buClr>
              <a:buFont typeface="Calibri" pitchFamily="34" charset="0"/>
              <a:buChar char="─"/>
            </a:pPr>
            <a:r>
              <a:rPr lang="hr-HR" sz="2000" dirty="0" smtClean="0">
                <a:solidFill>
                  <a:prstClr val="black"/>
                </a:solidFill>
                <a:latin typeface="Calibri" panose="020F0502020204030204" pitchFamily="34" charset="0"/>
              </a:rPr>
              <a:t>provizije i </a:t>
            </a:r>
            <a:r>
              <a:rPr lang="hr-HR" sz="2000" b="1" dirty="0" smtClean="0">
                <a:solidFill>
                  <a:prstClr val="black"/>
                </a:solidFill>
                <a:latin typeface="Calibri" panose="020F0502020204030204" pitchFamily="34" charset="0"/>
              </a:rPr>
              <a:t>naknade za transakcije – </a:t>
            </a:r>
            <a:r>
              <a:rPr lang="hr-HR" sz="2000" i="1" dirty="0" err="1" smtClean="0">
                <a:solidFill>
                  <a:prstClr val="black"/>
                </a:solidFill>
                <a:latin typeface="Calibri" panose="020F0502020204030204" pitchFamily="34" charset="0"/>
              </a:rPr>
              <a:t>PayPal</a:t>
            </a:r>
            <a:r>
              <a:rPr lang="hr-HR" sz="2000" i="1" dirty="0" smtClean="0">
                <a:solidFill>
                  <a:prstClr val="black"/>
                </a:solidFill>
                <a:latin typeface="Calibri" panose="020F0502020204030204" pitchFamily="34" charset="0"/>
              </a:rPr>
              <a:t> </a:t>
            </a:r>
          </a:p>
          <a:p>
            <a:pPr marL="709200" lvl="1" indent="-252000">
              <a:spcBef>
                <a:spcPts val="600"/>
              </a:spcBef>
              <a:buClr>
                <a:prstClr val="black"/>
              </a:buClr>
              <a:buFont typeface="Calibri" pitchFamily="34" charset="0"/>
              <a:buChar char="─"/>
            </a:pPr>
            <a:r>
              <a:rPr lang="hr-HR" sz="2000" dirty="0" smtClean="0">
                <a:solidFill>
                  <a:prstClr val="black"/>
                </a:solidFill>
                <a:latin typeface="Calibri" panose="020F0502020204030204" pitchFamily="34" charset="0"/>
              </a:rPr>
              <a:t>naknade </a:t>
            </a:r>
            <a:r>
              <a:rPr lang="hr-HR" sz="2000" dirty="0">
                <a:solidFill>
                  <a:prstClr val="black"/>
                </a:solidFill>
                <a:latin typeface="Calibri" panose="020F0502020204030204" pitchFamily="34" charset="0"/>
              </a:rPr>
              <a:t>za </a:t>
            </a:r>
            <a:r>
              <a:rPr lang="hr-HR" sz="2000" b="1" dirty="0">
                <a:solidFill>
                  <a:prstClr val="black"/>
                </a:solidFill>
                <a:latin typeface="Calibri" panose="020F0502020204030204" pitchFamily="34" charset="0"/>
              </a:rPr>
              <a:t>istraživanje tržišta i </a:t>
            </a:r>
            <a:r>
              <a:rPr lang="hr-HR" sz="2000" b="1" dirty="0" smtClean="0">
                <a:solidFill>
                  <a:prstClr val="black"/>
                </a:solidFill>
                <a:latin typeface="Calibri" panose="020F0502020204030204" pitchFamily="34" charset="0"/>
              </a:rPr>
              <a:t>informacije – </a:t>
            </a:r>
            <a:r>
              <a:rPr lang="hr-HR" sz="2000" i="1" dirty="0" err="1" smtClean="0">
                <a:solidFill>
                  <a:prstClr val="black"/>
                </a:solidFill>
                <a:latin typeface="Calibri" panose="020F0502020204030204" pitchFamily="34" charset="0"/>
              </a:rPr>
              <a:t>facebook</a:t>
            </a:r>
            <a:r>
              <a:rPr lang="hr-HR" sz="2000" i="1" dirty="0" smtClean="0">
                <a:solidFill>
                  <a:prstClr val="black"/>
                </a:solidFill>
                <a:latin typeface="Calibri" panose="020F0502020204030204" pitchFamily="34" charset="0"/>
              </a:rPr>
              <a:t> i </a:t>
            </a:r>
            <a:r>
              <a:rPr lang="hr-HR" sz="2000" i="1" dirty="0" err="1" smtClean="0">
                <a:solidFill>
                  <a:prstClr val="black"/>
                </a:solidFill>
                <a:latin typeface="Calibri" panose="020F0502020204030204" pitchFamily="34" charset="0"/>
              </a:rPr>
              <a:t>google</a:t>
            </a:r>
            <a:endParaRPr lang="hr-HR" sz="2000" i="1" dirty="0">
              <a:solidFill>
                <a:prstClr val="black"/>
              </a:solidFill>
              <a:latin typeface="Calibri" panose="020F0502020204030204" pitchFamily="34" charset="0"/>
            </a:endParaRPr>
          </a:p>
          <a:p>
            <a:pPr marL="709200" lvl="1" indent="-252000">
              <a:spcBef>
                <a:spcPts val="600"/>
              </a:spcBef>
              <a:buClr>
                <a:prstClr val="black"/>
              </a:buClr>
              <a:buFont typeface="Calibri" pitchFamily="34" charset="0"/>
              <a:buChar char="─"/>
            </a:pPr>
            <a:r>
              <a:rPr lang="hr-HR" sz="2000" dirty="0">
                <a:solidFill>
                  <a:prstClr val="black"/>
                </a:solidFill>
                <a:latin typeface="Calibri" panose="020F0502020204030204" pitchFamily="34" charset="0"/>
              </a:rPr>
              <a:t>prihodi od </a:t>
            </a:r>
            <a:r>
              <a:rPr lang="hr-HR" sz="2000" b="1" dirty="0" smtClean="0">
                <a:solidFill>
                  <a:prstClr val="black"/>
                </a:solidFill>
                <a:latin typeface="Calibri" panose="020F0502020204030204" pitchFamily="34" charset="0"/>
              </a:rPr>
              <a:t>upućivanja – </a:t>
            </a:r>
            <a:r>
              <a:rPr lang="hr-HR" sz="2000" i="1" dirty="0" err="1" smtClean="0">
                <a:solidFill>
                  <a:prstClr val="black"/>
                </a:solidFill>
                <a:latin typeface="Calibri" panose="020F0502020204030204" pitchFamily="34" charset="0"/>
              </a:rPr>
              <a:t>Airbnb</a:t>
            </a:r>
            <a:r>
              <a:rPr lang="hr-HR" sz="2000" i="1" dirty="0" smtClean="0">
                <a:solidFill>
                  <a:prstClr val="black"/>
                </a:solidFill>
                <a:latin typeface="Calibri" panose="020F0502020204030204" pitchFamily="34" charset="0"/>
              </a:rPr>
              <a:t>, </a:t>
            </a:r>
            <a:r>
              <a:rPr lang="hr-HR" sz="2000" i="1" dirty="0" err="1" smtClean="0">
                <a:solidFill>
                  <a:prstClr val="black"/>
                </a:solidFill>
                <a:latin typeface="Calibri" panose="020F0502020204030204" pitchFamily="34" charset="0"/>
              </a:rPr>
              <a:t>booking.com</a:t>
            </a:r>
            <a:endParaRPr lang="hr-HR" sz="2000" i="1" dirty="0">
              <a:solidFill>
                <a:prstClr val="black"/>
              </a:solidFill>
              <a:latin typeface="Calibri" panose="020F0502020204030204" pitchFamily="34" charset="0"/>
            </a:endParaRPr>
          </a:p>
          <a:p>
            <a:pPr marL="709200" lvl="1" indent="-252000">
              <a:spcBef>
                <a:spcPts val="600"/>
              </a:spcBef>
              <a:buClr>
                <a:prstClr val="black"/>
              </a:buClr>
              <a:buFont typeface="Calibri" pitchFamily="34" charset="0"/>
              <a:buChar char="─"/>
            </a:pPr>
            <a:endParaRPr lang="hr-HR" sz="2000" dirty="0" smtClean="0">
              <a:solidFill>
                <a:prstClr val="black"/>
              </a:solidFill>
              <a:latin typeface="Calibri" panose="020F0502020204030204" pitchFamily="34" charset="0"/>
            </a:endParaRPr>
          </a:p>
          <a:p>
            <a:pPr marL="252000" indent="-252000">
              <a:spcBef>
                <a:spcPts val="600"/>
              </a:spcBef>
              <a:buClr>
                <a:prstClr val="black"/>
              </a:buClr>
              <a:buFont typeface="Calibri" pitchFamily="34" charset="0"/>
              <a:buChar char="─"/>
            </a:pPr>
            <a:endParaRPr lang="vi-VN" sz="2000" dirty="0">
              <a:solidFill>
                <a:prstClr val="black"/>
              </a:solidFill>
              <a:latin typeface="Calibri" panose="020F0502020204030204" pitchFamily="34" charset="0"/>
            </a:endParaRPr>
          </a:p>
        </p:txBody>
      </p:sp>
      <p:sp>
        <p:nvSpPr>
          <p:cNvPr id="19" name="Title 18"/>
          <p:cNvSpPr>
            <a:spLocks noGrp="1"/>
          </p:cNvSpPr>
          <p:nvPr>
            <p:ph type="title"/>
          </p:nvPr>
        </p:nvSpPr>
        <p:spPr>
          <a:xfrm>
            <a:off x="179512" y="-22824"/>
            <a:ext cx="8964488" cy="571504"/>
          </a:xfrm>
        </p:spPr>
        <p:txBody>
          <a:bodyPr/>
          <a:lstStyle/>
          <a:p>
            <a:r>
              <a:rPr lang="hr-HR" sz="2800" dirty="0" smtClean="0">
                <a:solidFill>
                  <a:schemeClr val="bg1"/>
                </a:solidFill>
                <a:effectLst/>
              </a:rPr>
              <a:t>INTERNETSKO OKRUŽENJE   		       		  </a:t>
            </a:r>
            <a:r>
              <a:rPr lang="hr-HR" sz="1800" b="0" dirty="0" smtClean="0">
                <a:solidFill>
                  <a:schemeClr val="bg1"/>
                </a:solidFill>
                <a:effectLst/>
              </a:rPr>
              <a:t>(plan ploče)</a:t>
            </a:r>
            <a:endParaRPr lang="hr-HR" sz="2800" b="0" dirty="0">
              <a:solidFill>
                <a:schemeClr val="bg1"/>
              </a:solidFill>
              <a:effectLst/>
            </a:endParaRPr>
          </a:p>
        </p:txBody>
      </p:sp>
      <p:cxnSp>
        <p:nvCxnSpPr>
          <p:cNvPr id="7" name="Straight Connector 6"/>
          <p:cNvCxnSpPr/>
          <p:nvPr/>
        </p:nvCxnSpPr>
        <p:spPr>
          <a:xfrm>
            <a:off x="251520" y="406130"/>
            <a:ext cx="8568952" cy="0"/>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46050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 y="785794"/>
            <a:ext cx="9144000" cy="5929354"/>
          </a:xfrm>
        </p:spPr>
        <p:txBody>
          <a:bodyPr/>
          <a:lstStyle/>
          <a:p>
            <a:pPr marL="144000" indent="0">
              <a:spcBef>
                <a:spcPts val="3600"/>
              </a:spcBef>
              <a:buNone/>
            </a:pPr>
            <a:r>
              <a:rPr lang="hr-HR" sz="3200" b="1" dirty="0" smtClean="0">
                <a:solidFill>
                  <a:srgbClr val="FFC000"/>
                </a:solidFill>
              </a:rPr>
              <a:t>MIKROOKRUŽENJE</a:t>
            </a:r>
            <a:r>
              <a:rPr lang="hr-HR" dirty="0" smtClean="0"/>
              <a:t> čini tvrtka i poslovni subjekti koji su </a:t>
            </a:r>
            <a:r>
              <a:rPr lang="hr-HR" sz="3200" b="1" dirty="0" smtClean="0">
                <a:solidFill>
                  <a:srgbClr val="FFC000"/>
                </a:solidFill>
              </a:rPr>
              <a:t>povezani s tvrtkom</a:t>
            </a:r>
            <a:r>
              <a:rPr lang="hr-HR" dirty="0" smtClean="0"/>
              <a:t>, a to su:   </a:t>
            </a:r>
            <a:endParaRPr lang="hr-HR" b="1" dirty="0" smtClean="0"/>
          </a:p>
          <a:p>
            <a:pPr marL="1326937" lvl="2" indent="-514350">
              <a:spcBef>
                <a:spcPts val="1200"/>
              </a:spcBef>
              <a:buSzPct val="100000"/>
              <a:buFont typeface="+mj-lt"/>
              <a:buAutoNum type="arabicPeriod"/>
            </a:pPr>
            <a:r>
              <a:rPr lang="hr-HR" sz="2800" dirty="0" smtClean="0"/>
              <a:t>sama </a:t>
            </a:r>
            <a:r>
              <a:rPr lang="hr-HR" sz="2800" b="1" dirty="0" smtClean="0">
                <a:solidFill>
                  <a:srgbClr val="FFC000"/>
                </a:solidFill>
              </a:rPr>
              <a:t>tvrtka</a:t>
            </a:r>
          </a:p>
          <a:p>
            <a:pPr marL="1326937" lvl="2" indent="-514350">
              <a:spcBef>
                <a:spcPts val="1200"/>
              </a:spcBef>
              <a:buSzPct val="100000"/>
              <a:buFont typeface="+mj-lt"/>
              <a:buAutoNum type="arabicPeriod"/>
            </a:pPr>
            <a:r>
              <a:rPr lang="hr-HR" sz="2800" b="1" dirty="0" smtClean="0">
                <a:solidFill>
                  <a:srgbClr val="FFC000"/>
                </a:solidFill>
              </a:rPr>
              <a:t>opskrbljivači </a:t>
            </a:r>
            <a:r>
              <a:rPr lang="hr-HR" sz="2800" dirty="0" smtClean="0"/>
              <a:t>(dobavljači)</a:t>
            </a:r>
          </a:p>
          <a:p>
            <a:pPr marL="1326937" lvl="2" indent="-514350">
              <a:spcBef>
                <a:spcPts val="1200"/>
              </a:spcBef>
              <a:buSzPct val="100000"/>
              <a:buFont typeface="+mj-lt"/>
              <a:buAutoNum type="arabicPeriod"/>
            </a:pPr>
            <a:r>
              <a:rPr lang="hr-HR" sz="2800" b="1" dirty="0" smtClean="0">
                <a:solidFill>
                  <a:srgbClr val="FFC000"/>
                </a:solidFill>
              </a:rPr>
              <a:t>marketinški posrednici</a:t>
            </a:r>
          </a:p>
          <a:p>
            <a:pPr marL="1326937" lvl="2" indent="-514350">
              <a:spcBef>
                <a:spcPts val="1200"/>
              </a:spcBef>
              <a:buSzPct val="100000"/>
              <a:buFont typeface="+mj-lt"/>
              <a:buAutoNum type="arabicPeriod"/>
            </a:pPr>
            <a:r>
              <a:rPr lang="hr-HR" sz="2800" b="1" dirty="0" smtClean="0">
                <a:solidFill>
                  <a:srgbClr val="FFC000"/>
                </a:solidFill>
              </a:rPr>
              <a:t>kupci</a:t>
            </a:r>
            <a:r>
              <a:rPr lang="hr-HR" sz="2800" dirty="0" smtClean="0"/>
              <a:t> (sadašnji i potencijalni potrošači)</a:t>
            </a:r>
          </a:p>
          <a:p>
            <a:pPr marL="1326937" lvl="2" indent="-514350">
              <a:spcBef>
                <a:spcPts val="1200"/>
              </a:spcBef>
              <a:buSzPct val="100000"/>
              <a:buFont typeface="+mj-lt"/>
              <a:buAutoNum type="arabicPeriod"/>
            </a:pPr>
            <a:r>
              <a:rPr lang="hr-HR" sz="2800" b="1" dirty="0" smtClean="0">
                <a:solidFill>
                  <a:srgbClr val="FFC000"/>
                </a:solidFill>
              </a:rPr>
              <a:t>konkurenti</a:t>
            </a:r>
          </a:p>
          <a:p>
            <a:pPr marL="1326937" lvl="2" indent="-514350">
              <a:spcBef>
                <a:spcPts val="1200"/>
              </a:spcBef>
              <a:buSzPct val="100000"/>
              <a:buFont typeface="+mj-lt"/>
              <a:buAutoNum type="arabicPeriod"/>
            </a:pPr>
            <a:r>
              <a:rPr lang="hr-HR" sz="2800" b="1" dirty="0" smtClean="0">
                <a:solidFill>
                  <a:srgbClr val="FFC000"/>
                </a:solidFill>
              </a:rPr>
              <a:t>javnost</a:t>
            </a:r>
          </a:p>
        </p:txBody>
      </p:sp>
      <p:sp>
        <p:nvSpPr>
          <p:cNvPr id="3" name="Title 2"/>
          <p:cNvSpPr>
            <a:spLocks noGrp="1"/>
          </p:cNvSpPr>
          <p:nvPr>
            <p:ph type="title"/>
          </p:nvPr>
        </p:nvSpPr>
        <p:spPr/>
        <p:txBody>
          <a:bodyPr/>
          <a:lstStyle/>
          <a:p>
            <a:r>
              <a:rPr lang="hr-HR" dirty="0" smtClean="0"/>
              <a:t>MIKROOKRUŽENJE</a:t>
            </a:r>
            <a:endParaRPr lang="hr-HR"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85794"/>
            <a:ext cx="9144000" cy="1714512"/>
          </a:xfrm>
        </p:spPr>
        <p:txBody>
          <a:bodyPr/>
          <a:lstStyle/>
          <a:p>
            <a:pPr marL="360000" indent="-360000">
              <a:spcBef>
                <a:spcPts val="1200"/>
              </a:spcBef>
              <a:buSzPct val="100000"/>
              <a:buFont typeface="Calibri" pitchFamily="34" charset="0"/>
              <a:buChar char="─"/>
            </a:pPr>
            <a:r>
              <a:rPr lang="hr-HR" sz="2600" dirty="0" smtClean="0"/>
              <a:t>tvrtku kao element mikrookruženja čine </a:t>
            </a:r>
            <a:r>
              <a:rPr lang="hr-HR" sz="2600" b="1" dirty="0" smtClean="0">
                <a:solidFill>
                  <a:srgbClr val="FFC000"/>
                </a:solidFill>
              </a:rPr>
              <a:t>njeni sastavni dijelovi</a:t>
            </a:r>
            <a:endParaRPr lang="hr-HR" i="1" dirty="0" smtClean="0"/>
          </a:p>
          <a:p>
            <a:pPr marL="680675" lvl="1" indent="-360000">
              <a:spcBef>
                <a:spcPts val="1200"/>
              </a:spcBef>
              <a:buSzPct val="100000"/>
              <a:buFont typeface="Calibri" pitchFamily="34" charset="0"/>
              <a:buChar char="─"/>
            </a:pPr>
            <a:endParaRPr lang="hr-HR" i="1" dirty="0" smtClean="0"/>
          </a:p>
          <a:p>
            <a:pPr marL="680675" lvl="1" indent="-360000">
              <a:spcBef>
                <a:spcPts val="1200"/>
              </a:spcBef>
              <a:buSzPct val="100000"/>
              <a:buFont typeface="Calibri" pitchFamily="34" charset="0"/>
              <a:buChar char="─"/>
            </a:pPr>
            <a:endParaRPr lang="hr-HR" i="1" dirty="0" smtClean="0"/>
          </a:p>
          <a:p>
            <a:pPr marL="680675" lvl="1" indent="-360000">
              <a:spcBef>
                <a:spcPts val="1200"/>
              </a:spcBef>
              <a:buSzPct val="100000"/>
              <a:buFont typeface="Calibri" pitchFamily="34" charset="0"/>
              <a:buChar char="─"/>
            </a:pPr>
            <a:endParaRPr lang="hr-HR" i="1" dirty="0" smtClean="0"/>
          </a:p>
          <a:p>
            <a:pPr marL="680675" lvl="1" indent="-360000">
              <a:spcBef>
                <a:spcPts val="1200"/>
              </a:spcBef>
              <a:buSzPct val="100000"/>
              <a:buFont typeface="Calibri" pitchFamily="34" charset="0"/>
              <a:buChar char="─"/>
            </a:pPr>
            <a:endParaRPr lang="hr-HR" i="1" dirty="0" smtClean="0"/>
          </a:p>
          <a:p>
            <a:pPr marL="680675" lvl="1" indent="-360000">
              <a:spcBef>
                <a:spcPts val="1200"/>
              </a:spcBef>
              <a:buSzPct val="100000"/>
              <a:buFont typeface="Calibri" pitchFamily="34" charset="0"/>
              <a:buChar char="─"/>
            </a:pPr>
            <a:endParaRPr lang="hr-HR" i="1" dirty="0" smtClean="0"/>
          </a:p>
          <a:p>
            <a:pPr>
              <a:spcBef>
                <a:spcPts val="1800"/>
              </a:spcBef>
              <a:buFont typeface="Arial" charset="0"/>
              <a:buChar char="−"/>
            </a:pPr>
            <a:endParaRPr lang="hr-HR" sz="2600" dirty="0" smtClean="0"/>
          </a:p>
          <a:p>
            <a:pPr>
              <a:spcBef>
                <a:spcPts val="1200"/>
              </a:spcBef>
              <a:buFont typeface="Arial" charset="0"/>
              <a:buChar char="−"/>
            </a:pPr>
            <a:r>
              <a:rPr lang="hr-HR" sz="2600" dirty="0" smtClean="0"/>
              <a:t>marketinški odjel mora surađivati sa svim dijelovima tvrtke</a:t>
            </a:r>
          </a:p>
          <a:p>
            <a:pPr>
              <a:spcBef>
                <a:spcPts val="1800"/>
              </a:spcBef>
              <a:buFont typeface="Arial" charset="0"/>
              <a:buChar char="−"/>
            </a:pPr>
            <a:r>
              <a:rPr lang="hr-HR" sz="2600" i="1" dirty="0" err="1" smtClean="0"/>
              <a:t>npr</a:t>
            </a:r>
            <a:r>
              <a:rPr lang="hr-HR" sz="2600" i="1" dirty="0" smtClean="0"/>
              <a:t>. ako uprava pozicionira neki hotel kao hotel za poslovne ljude, odjel za marketing mora uskladiti svoje djelovanje s njom i ostalim dijelovima tvrtke</a:t>
            </a:r>
          </a:p>
          <a:p>
            <a:pPr marL="680675" lvl="1" indent="-360000">
              <a:spcBef>
                <a:spcPts val="1200"/>
              </a:spcBef>
              <a:buSzPct val="100000"/>
              <a:buFont typeface="Calibri" pitchFamily="34" charset="0"/>
              <a:buChar char="─"/>
            </a:pPr>
            <a:endParaRPr lang="hr-HR" i="1" dirty="0" smtClean="0"/>
          </a:p>
        </p:txBody>
      </p:sp>
      <p:sp>
        <p:nvSpPr>
          <p:cNvPr id="3" name="Title 2"/>
          <p:cNvSpPr>
            <a:spLocks noGrp="1"/>
          </p:cNvSpPr>
          <p:nvPr>
            <p:ph type="title"/>
          </p:nvPr>
        </p:nvSpPr>
        <p:spPr/>
        <p:txBody>
          <a:bodyPr/>
          <a:lstStyle/>
          <a:p>
            <a:r>
              <a:rPr lang="hr-HR" b="0" dirty="0" smtClean="0">
                <a:solidFill>
                  <a:schemeClr val="tx1"/>
                </a:solidFill>
                <a:effectLst/>
              </a:rPr>
              <a:t>MIKROOKRUŽENJE – </a:t>
            </a:r>
            <a:r>
              <a:rPr lang="hr-HR" dirty="0" smtClean="0"/>
              <a:t>TVRTKA</a:t>
            </a:r>
            <a:endParaRPr lang="hr-HR" dirty="0"/>
          </a:p>
        </p:txBody>
      </p:sp>
      <p:sp>
        <p:nvSpPr>
          <p:cNvPr id="4" name="Rectangle 3"/>
          <p:cNvSpPr/>
          <p:nvPr/>
        </p:nvSpPr>
        <p:spPr>
          <a:xfrm>
            <a:off x="214282" y="1571612"/>
            <a:ext cx="8572560" cy="2571768"/>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8900000" scaled="1"/>
            <a:tileRect/>
          </a:gra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144000" rtlCol="0" anchor="t"/>
          <a:lstStyle/>
          <a:p>
            <a:pPr algn="ctr"/>
            <a:r>
              <a:rPr lang="hr-HR" sz="3600" b="1" dirty="0" smtClean="0">
                <a:effectLst>
                  <a:outerShdw blurRad="38100" dist="38100" dir="2700000" algn="tl">
                    <a:srgbClr val="000000">
                      <a:alpha val="43137"/>
                    </a:srgbClr>
                  </a:outerShdw>
                </a:effectLst>
                <a:latin typeface="Calibri" pitchFamily="34" charset="0"/>
                <a:cs typeface="Calibri" pitchFamily="34" charset="0"/>
              </a:rPr>
              <a:t>TVRTKA</a:t>
            </a:r>
            <a:endParaRPr lang="hr-HR" sz="2800" b="1" dirty="0">
              <a:effectLst>
                <a:outerShdw blurRad="38100" dist="38100" dir="2700000" algn="tl">
                  <a:srgbClr val="000000">
                    <a:alpha val="43137"/>
                  </a:srgbClr>
                </a:outerShdw>
              </a:effectLst>
              <a:latin typeface="Calibri" pitchFamily="34" charset="0"/>
              <a:cs typeface="Calibri" pitchFamily="34" charset="0"/>
            </a:endParaRPr>
          </a:p>
        </p:txBody>
      </p:sp>
      <p:sp>
        <p:nvSpPr>
          <p:cNvPr id="5" name="Rectangle 4"/>
          <p:cNvSpPr/>
          <p:nvPr/>
        </p:nvSpPr>
        <p:spPr>
          <a:xfrm>
            <a:off x="357158" y="2459248"/>
            <a:ext cx="1872000" cy="684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UPRAVA</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6" name="Rectangle 5"/>
          <p:cNvSpPr/>
          <p:nvPr/>
        </p:nvSpPr>
        <p:spPr>
          <a:xfrm>
            <a:off x="4268826" y="2459248"/>
            <a:ext cx="1872000" cy="684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ODJEL FINANCIJA</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7" name="Rectangle 6"/>
          <p:cNvSpPr/>
          <p:nvPr/>
        </p:nvSpPr>
        <p:spPr>
          <a:xfrm>
            <a:off x="2320298" y="2469926"/>
            <a:ext cx="1857388" cy="1500198"/>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ODJEL ISTRAŽIVANJA I RAZVOJA</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8" name="Rectangle 7"/>
          <p:cNvSpPr/>
          <p:nvPr/>
        </p:nvSpPr>
        <p:spPr>
          <a:xfrm>
            <a:off x="4268826" y="3286124"/>
            <a:ext cx="1872000" cy="684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ODJEL NABAVE</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9" name="Rectangle 8"/>
          <p:cNvSpPr/>
          <p:nvPr/>
        </p:nvSpPr>
        <p:spPr>
          <a:xfrm>
            <a:off x="357158" y="3286124"/>
            <a:ext cx="1872000" cy="684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PROIZVODNJA</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10" name="Rectangle 9"/>
          <p:cNvSpPr/>
          <p:nvPr/>
        </p:nvSpPr>
        <p:spPr>
          <a:xfrm>
            <a:off x="6231966" y="2459248"/>
            <a:ext cx="2412000" cy="684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RAČUNOVODSTVO</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11" name="Rectangle 10"/>
          <p:cNvSpPr/>
          <p:nvPr/>
        </p:nvSpPr>
        <p:spPr>
          <a:xfrm>
            <a:off x="6231966" y="3286124"/>
            <a:ext cx="2412000" cy="684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MARKETINŠKO ODJEL</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0000" lvl="0" indent="-360000">
              <a:spcBef>
                <a:spcPts val="1200"/>
              </a:spcBef>
              <a:buSzPct val="100000"/>
              <a:buFont typeface="Calibri" pitchFamily="34" charset="0"/>
              <a:buChar char="─"/>
            </a:pPr>
            <a:r>
              <a:rPr lang="hr-HR" sz="2600" dirty="0" smtClean="0">
                <a:solidFill>
                  <a:prstClr val="white"/>
                </a:solidFill>
              </a:rPr>
              <a:t>organizacije i pojedinci koji </a:t>
            </a:r>
            <a:r>
              <a:rPr lang="hr-HR" sz="2600" b="1" dirty="0" smtClean="0">
                <a:solidFill>
                  <a:srgbClr val="FFC000"/>
                </a:solidFill>
              </a:rPr>
              <a:t>opskrbljuju</a:t>
            </a:r>
            <a:r>
              <a:rPr lang="hr-HR" sz="2600" dirty="0" smtClean="0">
                <a:solidFill>
                  <a:prstClr val="white"/>
                </a:solidFill>
              </a:rPr>
              <a:t> </a:t>
            </a:r>
            <a:r>
              <a:rPr lang="hr-HR" sz="2600" b="1" dirty="0" smtClean="0">
                <a:solidFill>
                  <a:srgbClr val="FFC000"/>
                </a:solidFill>
              </a:rPr>
              <a:t>tvrtku svojim proizvodima </a:t>
            </a:r>
            <a:r>
              <a:rPr lang="hr-HR" sz="2600" dirty="0" smtClean="0"/>
              <a:t>i </a:t>
            </a:r>
            <a:r>
              <a:rPr lang="hr-HR" sz="2600" b="1" dirty="0" smtClean="0">
                <a:solidFill>
                  <a:srgbClr val="FFC000"/>
                </a:solidFill>
              </a:rPr>
              <a:t>uslugama </a:t>
            </a:r>
          </a:p>
          <a:p>
            <a:pPr lvl="0">
              <a:spcBef>
                <a:spcPts val="1800"/>
              </a:spcBef>
              <a:buFont typeface="Arial" charset="0"/>
              <a:buChar char="−"/>
            </a:pPr>
            <a:r>
              <a:rPr lang="hr-HR" sz="2600" dirty="0" smtClean="0">
                <a:solidFill>
                  <a:prstClr val="white"/>
                </a:solidFill>
              </a:rPr>
              <a:t>s</a:t>
            </a:r>
            <a:r>
              <a:rPr lang="vi-VN" sz="2600" dirty="0" smtClean="0">
                <a:solidFill>
                  <a:prstClr val="white"/>
                </a:solidFill>
              </a:rPr>
              <a:t>ve promjene koje se događaju kod </a:t>
            </a:r>
            <a:r>
              <a:rPr lang="hr-HR" sz="2600" dirty="0" smtClean="0">
                <a:solidFill>
                  <a:prstClr val="white"/>
                </a:solidFill>
              </a:rPr>
              <a:t>dobavljača </a:t>
            </a:r>
            <a:r>
              <a:rPr lang="vi-VN" sz="2600" dirty="0" smtClean="0">
                <a:solidFill>
                  <a:prstClr val="white"/>
                </a:solidFill>
              </a:rPr>
              <a:t>mogu utjecati na krajnji proizvod turističke tvrtke</a:t>
            </a:r>
            <a:r>
              <a:rPr lang="hr-HR" sz="2600" dirty="0" smtClean="0">
                <a:solidFill>
                  <a:prstClr val="white"/>
                </a:solidFill>
              </a:rPr>
              <a:t> </a:t>
            </a:r>
            <a:br>
              <a:rPr lang="hr-HR" sz="2600" dirty="0" smtClean="0">
                <a:solidFill>
                  <a:prstClr val="white"/>
                </a:solidFill>
              </a:rPr>
            </a:br>
            <a:r>
              <a:rPr lang="hr-HR" sz="2400" i="1" dirty="0" smtClean="0">
                <a:solidFill>
                  <a:prstClr val="white"/>
                </a:solidFill>
              </a:rPr>
              <a:t>(poskupljenje ili nestašica namirnica, problemi u distribuciji…)</a:t>
            </a:r>
          </a:p>
          <a:p>
            <a:pPr lvl="0">
              <a:spcBef>
                <a:spcPts val="1800"/>
              </a:spcBef>
              <a:buFont typeface="Arial" charset="0"/>
              <a:buChar char="−"/>
            </a:pPr>
            <a:r>
              <a:rPr lang="hr-HR" sz="2600" i="1" dirty="0" err="1" smtClean="0">
                <a:solidFill>
                  <a:prstClr val="white"/>
                </a:solidFill>
              </a:rPr>
              <a:t>npr</a:t>
            </a:r>
            <a:r>
              <a:rPr lang="hr-HR" sz="2600" i="1" dirty="0" smtClean="0">
                <a:solidFill>
                  <a:prstClr val="white"/>
                </a:solidFill>
              </a:rPr>
              <a:t>. poskupljenje hrane  kod lokalnog dobavljača utječe na promjenu cijena jela u restoranu ili hotelu</a:t>
            </a:r>
          </a:p>
          <a:p>
            <a:pPr>
              <a:spcBef>
                <a:spcPts val="1800"/>
              </a:spcBef>
              <a:buFont typeface="Arial" charset="0"/>
              <a:buChar char="−"/>
            </a:pPr>
            <a:r>
              <a:rPr lang="hr-HR" sz="2600" i="1" dirty="0" smtClean="0">
                <a:solidFill>
                  <a:prstClr val="white"/>
                </a:solidFill>
              </a:rPr>
              <a:t>primjer suradnje hotela s poznatim restoranima </a:t>
            </a:r>
            <a:br>
              <a:rPr lang="hr-HR" sz="2600" i="1" dirty="0" smtClean="0">
                <a:solidFill>
                  <a:prstClr val="white"/>
                </a:solidFill>
              </a:rPr>
            </a:br>
            <a:r>
              <a:rPr lang="hr-HR" sz="2600" i="1" dirty="0" smtClean="0">
                <a:solidFill>
                  <a:prstClr val="white"/>
                </a:solidFill>
              </a:rPr>
              <a:t>(prednosti i nedostatci)</a:t>
            </a:r>
          </a:p>
        </p:txBody>
      </p:sp>
      <p:sp>
        <p:nvSpPr>
          <p:cNvPr id="3" name="Title 2"/>
          <p:cNvSpPr>
            <a:spLocks noGrp="1"/>
          </p:cNvSpPr>
          <p:nvPr>
            <p:ph type="title"/>
          </p:nvPr>
        </p:nvSpPr>
        <p:spPr/>
        <p:txBody>
          <a:bodyPr/>
          <a:lstStyle/>
          <a:p>
            <a:r>
              <a:rPr lang="hr-HR" b="0" dirty="0" smtClean="0">
                <a:solidFill>
                  <a:schemeClr val="tx1"/>
                </a:solidFill>
                <a:effectLst/>
              </a:rPr>
              <a:t>MIKROOKRUŽENJE – </a:t>
            </a:r>
            <a:r>
              <a:rPr lang="hr-HR" dirty="0" smtClean="0"/>
              <a:t>DOBAVLJAČI</a:t>
            </a:r>
            <a:endParaRPr lang="hr-HR"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0000" lvl="0" indent="-360000">
              <a:spcBef>
                <a:spcPts val="1200"/>
              </a:spcBef>
              <a:buSzPct val="100000"/>
              <a:buFont typeface="Calibri" pitchFamily="34" charset="0"/>
              <a:buChar char="─"/>
            </a:pPr>
            <a:r>
              <a:rPr lang="hr-HR" sz="2600" dirty="0" smtClean="0">
                <a:solidFill>
                  <a:prstClr val="white"/>
                </a:solidFill>
              </a:rPr>
              <a:t>razni poslovni subjekti koji </a:t>
            </a:r>
            <a:r>
              <a:rPr lang="hr-HR" sz="2600" b="1" dirty="0" smtClean="0">
                <a:solidFill>
                  <a:srgbClr val="FFC000"/>
                </a:solidFill>
              </a:rPr>
              <a:t>pomažu tvrtki u prodaji, distribuciji </a:t>
            </a:r>
            <a:r>
              <a:rPr lang="hr-HR" sz="2600" dirty="0" smtClean="0"/>
              <a:t>i </a:t>
            </a:r>
            <a:r>
              <a:rPr lang="hr-HR" sz="2600" b="1" dirty="0" smtClean="0">
                <a:solidFill>
                  <a:srgbClr val="FFC000"/>
                </a:solidFill>
              </a:rPr>
              <a:t>promociji </a:t>
            </a:r>
            <a:r>
              <a:rPr lang="hr-HR" sz="2600" dirty="0" err="1" smtClean="0"/>
              <a:t>tj</a:t>
            </a:r>
            <a:r>
              <a:rPr lang="hr-HR" sz="2600" dirty="0" smtClean="0"/>
              <a:t>. komunikaciji s kupcima </a:t>
            </a:r>
            <a:endParaRPr lang="hr-HR" sz="2600" i="1" dirty="0" smtClean="0"/>
          </a:p>
          <a:p>
            <a:pPr marL="360000" lvl="0" indent="-360000">
              <a:spcBef>
                <a:spcPts val="1200"/>
              </a:spcBef>
              <a:buSzPct val="100000"/>
              <a:buFont typeface="Calibri" pitchFamily="34" charset="0"/>
              <a:buChar char="─"/>
            </a:pPr>
            <a:r>
              <a:rPr lang="hr-HR" sz="2600" dirty="0" smtClean="0"/>
              <a:t>to su </a:t>
            </a:r>
            <a:r>
              <a:rPr lang="hr-HR" sz="2600" b="1" dirty="0" smtClean="0">
                <a:solidFill>
                  <a:srgbClr val="FFC000"/>
                </a:solidFill>
              </a:rPr>
              <a:t>preprodavači</a:t>
            </a:r>
            <a:r>
              <a:rPr lang="hr-HR" sz="2600" dirty="0" smtClean="0"/>
              <a:t>, </a:t>
            </a:r>
            <a:r>
              <a:rPr lang="hr-HR" sz="2600" b="1" dirty="0">
                <a:solidFill>
                  <a:srgbClr val="FFC000"/>
                </a:solidFill>
              </a:rPr>
              <a:t>tvrtke za </a:t>
            </a:r>
            <a:r>
              <a:rPr lang="hr-HR" sz="2600" b="1" dirty="0" smtClean="0">
                <a:solidFill>
                  <a:srgbClr val="FFC000"/>
                </a:solidFill>
              </a:rPr>
              <a:t>fizičku distribuciju</a:t>
            </a:r>
            <a:r>
              <a:rPr lang="hr-HR" sz="2600" dirty="0" smtClean="0"/>
              <a:t>, </a:t>
            </a:r>
            <a:r>
              <a:rPr lang="hr-HR" sz="2600" b="1" dirty="0" smtClean="0">
                <a:solidFill>
                  <a:srgbClr val="FFC000"/>
                </a:solidFill>
              </a:rPr>
              <a:t>marketinške agencije </a:t>
            </a:r>
            <a:r>
              <a:rPr lang="hr-HR" sz="2600" dirty="0" smtClean="0"/>
              <a:t>i </a:t>
            </a:r>
            <a:r>
              <a:rPr lang="hr-HR" sz="2600" b="1" dirty="0" smtClean="0">
                <a:solidFill>
                  <a:srgbClr val="FFC000"/>
                </a:solidFill>
              </a:rPr>
              <a:t>financijski posrednici </a:t>
            </a:r>
            <a:endParaRPr lang="hr-HR" sz="2600" dirty="0" smtClean="0"/>
          </a:p>
          <a:p>
            <a:pPr marL="680675" lvl="1" indent="-360000">
              <a:spcBef>
                <a:spcPts val="1200"/>
              </a:spcBef>
              <a:buSzPct val="100000"/>
              <a:buFont typeface="Calibri" pitchFamily="34" charset="0"/>
              <a:buChar char="─"/>
            </a:pPr>
            <a:r>
              <a:rPr lang="hr-HR" b="1" dirty="0" smtClean="0">
                <a:solidFill>
                  <a:srgbClr val="FFC000"/>
                </a:solidFill>
              </a:rPr>
              <a:t>marketinške agencije </a:t>
            </a:r>
            <a:r>
              <a:rPr lang="hr-HR" dirty="0" smtClean="0">
                <a:solidFill>
                  <a:prstClr val="white"/>
                </a:solidFill>
              </a:rPr>
              <a:t>– </a:t>
            </a:r>
            <a:r>
              <a:rPr lang="hr-HR" i="1" dirty="0" smtClean="0">
                <a:solidFill>
                  <a:prstClr val="white"/>
                </a:solidFill>
              </a:rPr>
              <a:t>tvrtke za istraživanje tržišta, agencije za komunikaciju s tržištem, medijske tvrtke i tvrtke za marketinško savjetovanje</a:t>
            </a:r>
          </a:p>
          <a:p>
            <a:pPr marL="680675" lvl="1" indent="-360000">
              <a:spcBef>
                <a:spcPts val="1200"/>
              </a:spcBef>
              <a:buSzPct val="100000"/>
              <a:buFont typeface="Calibri" pitchFamily="34" charset="0"/>
              <a:buChar char="─"/>
            </a:pPr>
            <a:r>
              <a:rPr lang="hr-HR" b="1" dirty="0" smtClean="0">
                <a:solidFill>
                  <a:srgbClr val="FFC000"/>
                </a:solidFill>
              </a:rPr>
              <a:t>financijski posrednici </a:t>
            </a:r>
            <a:r>
              <a:rPr lang="hr-HR" dirty="0" smtClean="0">
                <a:solidFill>
                  <a:prstClr val="white"/>
                </a:solidFill>
              </a:rPr>
              <a:t>– banke, kreditne tvrtke, osiguravajuća društva, tvrtke za financijske transakcije</a:t>
            </a:r>
          </a:p>
        </p:txBody>
      </p:sp>
      <p:sp>
        <p:nvSpPr>
          <p:cNvPr id="3" name="Title 2"/>
          <p:cNvSpPr>
            <a:spLocks noGrp="1"/>
          </p:cNvSpPr>
          <p:nvPr>
            <p:ph type="title"/>
          </p:nvPr>
        </p:nvSpPr>
        <p:spPr/>
        <p:txBody>
          <a:bodyPr/>
          <a:lstStyle/>
          <a:p>
            <a:r>
              <a:rPr lang="hr-HR" sz="3300" b="0" dirty="0" smtClean="0">
                <a:solidFill>
                  <a:schemeClr val="tx1"/>
                </a:solidFill>
                <a:effectLst/>
              </a:rPr>
              <a:t>MIKROOKRUŽENJE –</a:t>
            </a:r>
            <a:r>
              <a:rPr lang="hr-HR" sz="3300" dirty="0" smtClean="0"/>
              <a:t> MARKETINŠKI POSREDNICI</a:t>
            </a:r>
            <a:endParaRPr lang="hr-HR" sz="3300"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42918"/>
            <a:ext cx="9144000" cy="5857916"/>
          </a:xfrm>
        </p:spPr>
        <p:txBody>
          <a:bodyPr/>
          <a:lstStyle/>
          <a:p>
            <a:pPr marL="360000" lvl="0" indent="-360000">
              <a:spcBef>
                <a:spcPts val="1200"/>
              </a:spcBef>
              <a:buSzPct val="100000"/>
              <a:buFont typeface="Calibri" pitchFamily="34" charset="0"/>
              <a:buChar char="─"/>
            </a:pPr>
            <a:r>
              <a:rPr lang="hr-HR" sz="2600" dirty="0" smtClean="0">
                <a:solidFill>
                  <a:prstClr val="white"/>
                </a:solidFill>
              </a:rPr>
              <a:t>sadašnji i potencijalni potrošači</a:t>
            </a:r>
          </a:p>
          <a:p>
            <a:pPr marL="360000" lvl="0" indent="-360000">
              <a:spcBef>
                <a:spcPts val="1200"/>
              </a:spcBef>
              <a:buSzPct val="100000"/>
              <a:buFont typeface="Calibri" pitchFamily="34" charset="0"/>
              <a:buChar char="─"/>
            </a:pPr>
            <a:r>
              <a:rPr lang="hr-HR" sz="2600" b="1" dirty="0" smtClean="0"/>
              <a:t>6 tipova kupaca (tržišta):</a:t>
            </a:r>
          </a:p>
          <a:p>
            <a:pPr marL="777875" lvl="1" indent="-457200">
              <a:spcBef>
                <a:spcPts val="0"/>
              </a:spcBef>
              <a:buSzPct val="100000"/>
              <a:buFont typeface="+mj-lt"/>
              <a:buAutoNum type="arabicPeriod"/>
            </a:pPr>
            <a:r>
              <a:rPr lang="hr-HR" dirty="0" smtClean="0">
                <a:solidFill>
                  <a:prstClr val="white"/>
                </a:solidFill>
              </a:rPr>
              <a:t>tržišta </a:t>
            </a:r>
            <a:r>
              <a:rPr lang="hr-HR" b="1" dirty="0" smtClean="0">
                <a:solidFill>
                  <a:srgbClr val="FFC000"/>
                </a:solidFill>
              </a:rPr>
              <a:t>krajnje potrošnje</a:t>
            </a:r>
          </a:p>
          <a:p>
            <a:pPr marL="777875" lvl="1" indent="-457200">
              <a:lnSpc>
                <a:spcPct val="150000"/>
              </a:lnSpc>
              <a:spcBef>
                <a:spcPts val="1800"/>
              </a:spcBef>
              <a:buSzPct val="100000"/>
              <a:buFont typeface="+mj-lt"/>
              <a:buAutoNum type="arabicPeriod"/>
            </a:pPr>
            <a:r>
              <a:rPr lang="hr-HR" dirty="0" smtClean="0">
                <a:solidFill>
                  <a:prstClr val="white"/>
                </a:solidFill>
              </a:rPr>
              <a:t>tržišta </a:t>
            </a:r>
            <a:r>
              <a:rPr lang="hr-HR" b="1" dirty="0" smtClean="0">
                <a:solidFill>
                  <a:srgbClr val="FFC000"/>
                </a:solidFill>
              </a:rPr>
              <a:t>poslovne potrošnje</a:t>
            </a:r>
          </a:p>
          <a:p>
            <a:pPr marL="777875" lvl="1" indent="-457200">
              <a:lnSpc>
                <a:spcPct val="150000"/>
              </a:lnSpc>
              <a:spcBef>
                <a:spcPts val="1200"/>
              </a:spcBef>
              <a:buSzPct val="100000"/>
              <a:buFont typeface="+mj-lt"/>
              <a:buAutoNum type="arabicPeriod"/>
            </a:pPr>
            <a:r>
              <a:rPr lang="hr-HR" dirty="0" smtClean="0">
                <a:solidFill>
                  <a:prstClr val="white"/>
                </a:solidFill>
              </a:rPr>
              <a:t>tržišta </a:t>
            </a:r>
            <a:r>
              <a:rPr lang="hr-HR" b="1" dirty="0" smtClean="0">
                <a:solidFill>
                  <a:srgbClr val="FFC000"/>
                </a:solidFill>
              </a:rPr>
              <a:t>preprodavača</a:t>
            </a:r>
          </a:p>
          <a:p>
            <a:pPr marL="777875" lvl="1" indent="-457200">
              <a:lnSpc>
                <a:spcPct val="150000"/>
              </a:lnSpc>
              <a:spcBef>
                <a:spcPts val="1200"/>
              </a:spcBef>
              <a:buSzPct val="100000"/>
              <a:buFont typeface="+mj-lt"/>
              <a:buAutoNum type="arabicPeriod"/>
            </a:pPr>
            <a:r>
              <a:rPr lang="hr-HR" b="1" dirty="0" smtClean="0">
                <a:solidFill>
                  <a:srgbClr val="FFC000"/>
                </a:solidFill>
              </a:rPr>
              <a:t>institucijska </a:t>
            </a:r>
            <a:r>
              <a:rPr lang="hr-HR" dirty="0" smtClean="0"/>
              <a:t>tržišta</a:t>
            </a:r>
          </a:p>
          <a:p>
            <a:pPr marL="777875" lvl="1" indent="-457200">
              <a:lnSpc>
                <a:spcPct val="150000"/>
              </a:lnSpc>
              <a:spcBef>
                <a:spcPts val="4200"/>
              </a:spcBef>
              <a:buSzPct val="100000"/>
              <a:buFont typeface="+mj-lt"/>
              <a:buAutoNum type="arabicPeriod"/>
            </a:pPr>
            <a:r>
              <a:rPr lang="hr-HR" b="1" dirty="0" smtClean="0">
                <a:solidFill>
                  <a:srgbClr val="FFC000"/>
                </a:solidFill>
              </a:rPr>
              <a:t>vladina </a:t>
            </a:r>
            <a:r>
              <a:rPr lang="hr-HR" dirty="0" smtClean="0"/>
              <a:t>tržišta</a:t>
            </a:r>
          </a:p>
          <a:p>
            <a:pPr marL="777875" lvl="1" indent="-457200">
              <a:lnSpc>
                <a:spcPct val="150000"/>
              </a:lnSpc>
              <a:spcBef>
                <a:spcPts val="1800"/>
              </a:spcBef>
              <a:buSzPct val="100000"/>
              <a:buFont typeface="+mj-lt"/>
              <a:buAutoNum type="arabicPeriod"/>
            </a:pPr>
            <a:r>
              <a:rPr lang="hr-HR" b="1" dirty="0" smtClean="0">
                <a:solidFill>
                  <a:srgbClr val="FFC000"/>
                </a:solidFill>
              </a:rPr>
              <a:t>međunarodna </a:t>
            </a:r>
            <a:r>
              <a:rPr lang="hr-HR" dirty="0" smtClean="0"/>
              <a:t>tržišta</a:t>
            </a:r>
          </a:p>
        </p:txBody>
      </p:sp>
      <p:sp>
        <p:nvSpPr>
          <p:cNvPr id="3" name="Title 2"/>
          <p:cNvSpPr>
            <a:spLocks noGrp="1"/>
          </p:cNvSpPr>
          <p:nvPr>
            <p:ph type="title"/>
          </p:nvPr>
        </p:nvSpPr>
        <p:spPr/>
        <p:txBody>
          <a:bodyPr/>
          <a:lstStyle/>
          <a:p>
            <a:r>
              <a:rPr lang="hr-HR" b="0" dirty="0" smtClean="0">
                <a:solidFill>
                  <a:schemeClr val="tx1"/>
                </a:solidFill>
                <a:effectLst/>
              </a:rPr>
              <a:t>MIKROOKRUŽENJE – </a:t>
            </a:r>
            <a:r>
              <a:rPr lang="hr-HR" dirty="0" smtClean="0"/>
              <a:t>KUPCI</a:t>
            </a:r>
            <a:endParaRPr lang="hr-HR" dirty="0"/>
          </a:p>
        </p:txBody>
      </p:sp>
      <p:sp>
        <p:nvSpPr>
          <p:cNvPr id="4" name="TextBox 3"/>
          <p:cNvSpPr txBox="1"/>
          <p:nvPr/>
        </p:nvSpPr>
        <p:spPr>
          <a:xfrm>
            <a:off x="963250" y="1934010"/>
            <a:ext cx="8072462" cy="400110"/>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hr-HR" sz="2000" dirty="0" smtClean="0">
                <a:latin typeface="Calibri" pitchFamily="34" charset="0"/>
                <a:cs typeface="Calibri" pitchFamily="34" charset="0"/>
              </a:rPr>
              <a:t>pojedinci i kućanstva koji kupuju proizvode i usluge za osobnu potrošnju</a:t>
            </a:r>
            <a:endParaRPr lang="hr-HR" sz="2000" dirty="0">
              <a:latin typeface="Calibri" pitchFamily="34" charset="0"/>
              <a:cs typeface="Calibri" pitchFamily="34" charset="0"/>
            </a:endParaRPr>
          </a:p>
        </p:txBody>
      </p:sp>
      <p:sp>
        <p:nvSpPr>
          <p:cNvPr id="5" name="TextBox 4"/>
          <p:cNvSpPr txBox="1"/>
          <p:nvPr/>
        </p:nvSpPr>
        <p:spPr>
          <a:xfrm>
            <a:off x="963250" y="2671700"/>
            <a:ext cx="8072462" cy="400110"/>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hr-HR" sz="2000" dirty="0" smtClean="0">
                <a:latin typeface="Calibri" pitchFamily="34" charset="0"/>
                <a:cs typeface="Calibri" pitchFamily="34" charset="0"/>
              </a:rPr>
              <a:t>kupuju robu i usluge </a:t>
            </a:r>
            <a:r>
              <a:rPr lang="hr-HR" sz="2000" u="sng" dirty="0" smtClean="0">
                <a:latin typeface="Calibri" pitchFamily="34" charset="0"/>
                <a:cs typeface="Calibri" pitchFamily="34" charset="0"/>
              </a:rPr>
              <a:t>za daljnju obradu ili korištenje u proizvodnji</a:t>
            </a:r>
            <a:endParaRPr lang="hr-HR" sz="2000" u="sng" dirty="0">
              <a:latin typeface="Calibri" pitchFamily="34" charset="0"/>
              <a:cs typeface="Calibri" pitchFamily="34" charset="0"/>
            </a:endParaRPr>
          </a:p>
        </p:txBody>
      </p:sp>
      <p:sp>
        <p:nvSpPr>
          <p:cNvPr id="6" name="TextBox 5"/>
          <p:cNvSpPr txBox="1"/>
          <p:nvPr/>
        </p:nvSpPr>
        <p:spPr>
          <a:xfrm>
            <a:off x="963250" y="3357562"/>
            <a:ext cx="8072462" cy="400110"/>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hr-HR" sz="2000" dirty="0" smtClean="0">
                <a:latin typeface="Calibri" pitchFamily="34" charset="0"/>
                <a:cs typeface="Calibri" pitchFamily="34" charset="0"/>
              </a:rPr>
              <a:t>kupuju robu i usluge kako bi ih </a:t>
            </a:r>
            <a:r>
              <a:rPr lang="hr-HR" sz="2000" u="sng" dirty="0" smtClean="0">
                <a:latin typeface="Calibri" pitchFamily="34" charset="0"/>
                <a:cs typeface="Calibri" pitchFamily="34" charset="0"/>
              </a:rPr>
              <a:t>preprodavali i ostvarili dobit</a:t>
            </a:r>
            <a:endParaRPr lang="hr-HR" sz="2000" u="sng" dirty="0">
              <a:latin typeface="Calibri" pitchFamily="34" charset="0"/>
              <a:cs typeface="Calibri" pitchFamily="34" charset="0"/>
            </a:endParaRPr>
          </a:p>
        </p:txBody>
      </p:sp>
      <p:sp>
        <p:nvSpPr>
          <p:cNvPr id="7" name="TextBox 6"/>
          <p:cNvSpPr txBox="1"/>
          <p:nvPr/>
        </p:nvSpPr>
        <p:spPr>
          <a:xfrm>
            <a:off x="963250" y="4071942"/>
            <a:ext cx="8072462" cy="707886"/>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pl-PL" sz="2000" dirty="0" smtClean="0">
                <a:latin typeface="Calibri" pitchFamily="34" charset="0"/>
                <a:cs typeface="Calibri" pitchFamily="34" charset="0"/>
              </a:rPr>
              <a:t>sastoje se od škola, bolnica, staračkih domova, zatvora i drugih institucija koje nabavljaju robu i usluge </a:t>
            </a:r>
            <a:r>
              <a:rPr lang="pl-PL" sz="2000" u="sng" dirty="0" smtClean="0">
                <a:latin typeface="Calibri" pitchFamily="34" charset="0"/>
                <a:cs typeface="Calibri" pitchFamily="34" charset="0"/>
              </a:rPr>
              <a:t>za osobe o kojima skrbe</a:t>
            </a:r>
            <a:endParaRPr lang="hr-HR" sz="2000" u="sng" dirty="0">
              <a:latin typeface="Calibri" pitchFamily="34" charset="0"/>
              <a:cs typeface="Calibri" pitchFamily="34" charset="0"/>
            </a:endParaRPr>
          </a:p>
        </p:txBody>
      </p:sp>
      <p:sp>
        <p:nvSpPr>
          <p:cNvPr id="8" name="TextBox 7"/>
          <p:cNvSpPr txBox="1"/>
          <p:nvPr/>
        </p:nvSpPr>
        <p:spPr>
          <a:xfrm>
            <a:off x="963250" y="5143512"/>
            <a:ext cx="8072462" cy="400110"/>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pl-PL" sz="2000" dirty="0" smtClean="0">
                <a:latin typeface="Calibri" pitchFamily="34" charset="0"/>
                <a:cs typeface="Calibri" pitchFamily="34" charset="0"/>
              </a:rPr>
              <a:t>vladine agencije koje kupuju robu i usluge </a:t>
            </a:r>
            <a:r>
              <a:rPr lang="pl-PL" sz="2000" u="sng" dirty="0" smtClean="0">
                <a:latin typeface="Calibri" pitchFamily="34" charset="0"/>
                <a:cs typeface="Calibri" pitchFamily="34" charset="0"/>
              </a:rPr>
              <a:t>za javnu potrošnju</a:t>
            </a:r>
            <a:endParaRPr lang="hr-HR" sz="2000" u="sng" dirty="0">
              <a:latin typeface="Calibri" pitchFamily="34" charset="0"/>
              <a:cs typeface="Calibri" pitchFamily="34" charset="0"/>
            </a:endParaRPr>
          </a:p>
        </p:txBody>
      </p:sp>
      <p:sp>
        <p:nvSpPr>
          <p:cNvPr id="9" name="TextBox 8"/>
          <p:cNvSpPr txBox="1"/>
          <p:nvPr/>
        </p:nvSpPr>
        <p:spPr>
          <a:xfrm>
            <a:off x="963250" y="5935824"/>
            <a:ext cx="8072462" cy="707886"/>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vi-VN" sz="2000" dirty="0" smtClean="0">
                <a:latin typeface="Calibri" pitchFamily="34" charset="0"/>
                <a:cs typeface="Calibri" pitchFamily="34" charset="0"/>
              </a:rPr>
              <a:t>predstavljaju kupce u drugim zemljama i uključuju potrošače,</a:t>
            </a:r>
            <a:r>
              <a:rPr lang="hr-HR" sz="2000" dirty="0" smtClean="0">
                <a:latin typeface="Calibri" pitchFamily="34" charset="0"/>
                <a:cs typeface="Calibri" pitchFamily="34" charset="0"/>
              </a:rPr>
              <a:t> </a:t>
            </a:r>
            <a:r>
              <a:rPr lang="vi-VN" sz="2000" dirty="0" smtClean="0">
                <a:latin typeface="Calibri" pitchFamily="34" charset="0"/>
                <a:cs typeface="Calibri" pitchFamily="34" charset="0"/>
              </a:rPr>
              <a:t>proizvođače, preprodavače i vlade</a:t>
            </a:r>
            <a:endParaRPr lang="hr-HR" sz="2000" dirty="0">
              <a:latin typeface="Calibri" pitchFamily="34" charset="0"/>
              <a:cs typeface="Calibr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5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5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25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14356"/>
            <a:ext cx="9144000" cy="1143008"/>
          </a:xfrm>
        </p:spPr>
        <p:txBody>
          <a:bodyPr/>
          <a:lstStyle/>
          <a:p>
            <a:pPr marL="360000" lvl="0" indent="-360000">
              <a:spcBef>
                <a:spcPts val="1200"/>
              </a:spcBef>
              <a:buSzPct val="100000"/>
              <a:buFont typeface="Calibri" pitchFamily="34" charset="0"/>
              <a:buChar char="─"/>
            </a:pPr>
            <a:r>
              <a:rPr lang="hr-HR" sz="2600" dirty="0" smtClean="0">
                <a:solidFill>
                  <a:prstClr val="white"/>
                </a:solidFill>
              </a:rPr>
              <a:t>utječu na tvrtku kako bi bila bolja i uspješnija od konkurencije stalnim poboljšanjem ponude i usluga</a:t>
            </a:r>
          </a:p>
        </p:txBody>
      </p:sp>
      <p:sp>
        <p:nvSpPr>
          <p:cNvPr id="3" name="Title 2"/>
          <p:cNvSpPr>
            <a:spLocks noGrp="1"/>
          </p:cNvSpPr>
          <p:nvPr>
            <p:ph type="title"/>
          </p:nvPr>
        </p:nvSpPr>
        <p:spPr/>
        <p:txBody>
          <a:bodyPr/>
          <a:lstStyle/>
          <a:p>
            <a:r>
              <a:rPr lang="hr-HR" b="0" dirty="0" smtClean="0">
                <a:solidFill>
                  <a:schemeClr val="tx1"/>
                </a:solidFill>
                <a:effectLst/>
              </a:rPr>
              <a:t>MIKROOKRUŽENJE –</a:t>
            </a:r>
            <a:r>
              <a:rPr lang="hr-HR" dirty="0" smtClean="0"/>
              <a:t> KONKURENTI</a:t>
            </a:r>
            <a:endParaRPr lang="hr-HR" dirty="0"/>
          </a:p>
        </p:txBody>
      </p:sp>
      <p:grpSp>
        <p:nvGrpSpPr>
          <p:cNvPr id="10" name="Group 9"/>
          <p:cNvGrpSpPr/>
          <p:nvPr/>
        </p:nvGrpSpPr>
        <p:grpSpPr>
          <a:xfrm>
            <a:off x="428596" y="2000240"/>
            <a:ext cx="8715404" cy="571504"/>
            <a:chOff x="428596" y="3143248"/>
            <a:chExt cx="8715404" cy="571504"/>
          </a:xfrm>
        </p:grpSpPr>
        <p:sp>
          <p:nvSpPr>
            <p:cNvPr id="11" name="Title 2"/>
            <p:cNvSpPr txBox="1">
              <a:spLocks/>
            </p:cNvSpPr>
            <p:nvPr/>
          </p:nvSpPr>
          <p:spPr>
            <a:xfrm>
              <a:off x="428596" y="3143248"/>
              <a:ext cx="8715404" cy="571504"/>
            </a:xfrm>
            <a:prstGeom prst="rect">
              <a:avLst/>
            </a:prstGeom>
          </p:spPr>
          <p:txBody>
            <a:bodyPr>
              <a:scene3d>
                <a:camera prst="orthographicFront"/>
                <a:lightRig rig="soft" dir="t">
                  <a:rot lat="0" lon="0" rev="16800000"/>
                </a:lightRig>
              </a:scene3d>
              <a:sp3d prstMaterial="softEdge"/>
            </a:bodyPr>
            <a:lstStyle/>
            <a:p>
              <a:pPr lvl="0"/>
              <a:r>
                <a:rPr lang="hr-HR" sz="3600" dirty="0" smtClean="0">
                  <a:ln w="6350">
                    <a:noFill/>
                  </a:ln>
                  <a:latin typeface="Calibri" pitchFamily="34" charset="0"/>
                  <a:ea typeface="+mj-ea"/>
                  <a:cs typeface="Calibri" pitchFamily="34" charset="0"/>
                </a:rPr>
                <a:t>MIKROOKRUŽENJE – </a:t>
              </a:r>
              <a:r>
                <a:rPr lang="hr-HR" sz="3600" b="1" dirty="0" smtClean="0">
                  <a:ln w="6350">
                    <a:noFill/>
                  </a:ln>
                  <a:solidFill>
                    <a:srgbClr val="FFC000"/>
                  </a:solidFill>
                  <a:effectLst>
                    <a:outerShdw blurRad="38100" dist="38100" dir="2700000" algn="tl">
                      <a:srgbClr val="000000">
                        <a:alpha val="43137"/>
                      </a:srgbClr>
                    </a:outerShdw>
                  </a:effectLst>
                  <a:latin typeface="Calibri" pitchFamily="34" charset="0"/>
                  <a:ea typeface="+mj-ea"/>
                  <a:cs typeface="Calibri" pitchFamily="34" charset="0"/>
                </a:rPr>
                <a:t>JAVNOST</a:t>
              </a:r>
              <a:endParaRPr kumimoji="0" lang="hr-HR" sz="3600" b="1" i="0" u="none" strike="noStrike" kern="1200" cap="none" spc="0" normalizeH="0" baseline="0" noProof="0" dirty="0">
                <a:ln w="6350">
                  <a:noFill/>
                </a:ln>
                <a:solidFill>
                  <a:srgbClr val="FFC000"/>
                </a:solidFill>
                <a:effectLst>
                  <a:outerShdw blurRad="38100" dist="38100" dir="2700000" algn="tl">
                    <a:srgbClr val="000000">
                      <a:alpha val="43137"/>
                    </a:srgbClr>
                  </a:outerShdw>
                </a:effectLst>
                <a:uLnTx/>
                <a:uFillTx/>
                <a:latin typeface="Calibri" pitchFamily="34" charset="0"/>
                <a:ea typeface="+mj-ea"/>
                <a:cs typeface="Calibri" pitchFamily="34" charset="0"/>
              </a:endParaRPr>
            </a:p>
          </p:txBody>
        </p:sp>
        <p:cxnSp>
          <p:nvCxnSpPr>
            <p:cNvPr id="12" name="Straight Connector 11"/>
            <p:cNvCxnSpPr/>
            <p:nvPr/>
          </p:nvCxnSpPr>
          <p:spPr>
            <a:xfrm>
              <a:off x="500063" y="3713164"/>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Content Placeholder 1"/>
          <p:cNvSpPr txBox="1">
            <a:spLocks/>
          </p:cNvSpPr>
          <p:nvPr/>
        </p:nvSpPr>
        <p:spPr>
          <a:xfrm>
            <a:off x="0" y="2714620"/>
            <a:ext cx="9144000" cy="1714512"/>
          </a:xfrm>
          <a:prstGeom prst="rect">
            <a:avLst/>
          </a:prstGeom>
        </p:spPr>
        <p:txBody>
          <a:bodyPr/>
          <a:lstStyle/>
          <a:p>
            <a:pPr marL="360000" marR="0" lvl="0" indent="-360000" algn="l" defTabSz="914400" rtl="0" eaLnBrk="1" fontAlgn="base" latinLnBrk="0" hangingPunct="1">
              <a:lnSpc>
                <a:spcPct val="100000"/>
              </a:lnSpc>
              <a:spcBef>
                <a:spcPts val="1200"/>
              </a:spcBef>
              <a:spcAft>
                <a:spcPct val="0"/>
              </a:spcAft>
              <a:buClr>
                <a:srgbClr val="F9F9F9"/>
              </a:buClr>
              <a:buSzPct val="100000"/>
              <a:buFont typeface="Calibri" pitchFamily="34" charset="0"/>
              <a:buChar char="─"/>
              <a:tabLst/>
              <a:defRPr/>
            </a:pPr>
            <a:r>
              <a:rPr kumimoji="0" lang="hr-HR" sz="2600" b="0" i="0" u="none" strike="noStrike" kern="1200" cap="none" spc="0" normalizeH="0" baseline="0" noProof="0" dirty="0" smtClean="0">
                <a:ln>
                  <a:noFill/>
                </a:ln>
                <a:solidFill>
                  <a:prstClr val="white"/>
                </a:solidFill>
                <a:uLnTx/>
                <a:uFillTx/>
                <a:latin typeface="Calibri" pitchFamily="34" charset="0"/>
                <a:ea typeface="+mn-ea"/>
                <a:cs typeface="Calibri" pitchFamily="34" charset="0"/>
              </a:rPr>
              <a:t>bilo</a:t>
            </a:r>
            <a:r>
              <a:rPr kumimoji="0" lang="hr-HR" sz="2600" b="0" i="0" u="none" strike="noStrike" kern="1200" cap="none" spc="0" normalizeH="0" noProof="0" dirty="0" smtClean="0">
                <a:ln>
                  <a:noFill/>
                </a:ln>
                <a:solidFill>
                  <a:prstClr val="white"/>
                </a:solidFill>
                <a:uLnTx/>
                <a:uFillTx/>
                <a:latin typeface="Calibri" pitchFamily="34" charset="0"/>
                <a:ea typeface="+mn-ea"/>
                <a:cs typeface="Calibri" pitchFamily="34" charset="0"/>
              </a:rPr>
              <a:t> koja skupina koja </a:t>
            </a:r>
            <a:r>
              <a:rPr kumimoji="0" lang="hr-HR" sz="2600" b="1" i="0" u="none" strike="noStrike" kern="1200" cap="none" spc="0" normalizeH="0" noProof="0" dirty="0" smtClean="0">
                <a:ln>
                  <a:noFill/>
                </a:ln>
                <a:solidFill>
                  <a:srgbClr val="FFC000"/>
                </a:solidFill>
                <a:uLnTx/>
                <a:uFillTx/>
                <a:latin typeface="Calibri" pitchFamily="34" charset="0"/>
                <a:ea typeface="+mn-ea"/>
                <a:cs typeface="Calibri" pitchFamily="34" charset="0"/>
              </a:rPr>
              <a:t>ima stvaran ili potencijalan interes i utjecaj</a:t>
            </a:r>
            <a:r>
              <a:rPr kumimoji="0" lang="hr-HR" sz="2600" b="0" i="0" u="none" strike="noStrike" kern="1200" cap="none" spc="0" normalizeH="0" noProof="0" dirty="0" smtClean="0">
                <a:ln>
                  <a:noFill/>
                </a:ln>
                <a:solidFill>
                  <a:prstClr val="white"/>
                </a:solidFill>
                <a:uLnTx/>
                <a:uFillTx/>
                <a:latin typeface="Calibri" pitchFamily="34" charset="0"/>
                <a:ea typeface="+mn-ea"/>
                <a:cs typeface="Calibri" pitchFamily="34" charset="0"/>
              </a:rPr>
              <a:t> </a:t>
            </a:r>
            <a:r>
              <a:rPr kumimoji="0" lang="hr-HR" sz="2600" b="1" i="0" u="none" strike="noStrike" kern="1200" cap="none" spc="0" normalizeH="0" noProof="0" dirty="0" smtClean="0">
                <a:ln>
                  <a:noFill/>
                </a:ln>
                <a:solidFill>
                  <a:srgbClr val="FFC000"/>
                </a:solidFill>
                <a:uLnTx/>
                <a:uFillTx/>
                <a:latin typeface="Calibri" pitchFamily="34" charset="0"/>
                <a:ea typeface="+mn-ea"/>
                <a:cs typeface="Calibri" pitchFamily="34" charset="0"/>
              </a:rPr>
              <a:t>na sposobnost tvrtke </a:t>
            </a:r>
            <a:r>
              <a:rPr kumimoji="0" lang="hr-HR" sz="2600" b="0" i="0" u="none" strike="noStrike" kern="1200" cap="none" spc="0" normalizeH="0" noProof="0" dirty="0" smtClean="0">
                <a:ln>
                  <a:noFill/>
                </a:ln>
                <a:solidFill>
                  <a:prstClr val="white"/>
                </a:solidFill>
                <a:uLnTx/>
                <a:uFillTx/>
                <a:latin typeface="Calibri" pitchFamily="34" charset="0"/>
                <a:ea typeface="+mn-ea"/>
                <a:cs typeface="Calibri" pitchFamily="34" charset="0"/>
              </a:rPr>
              <a:t>da ostvari svoje ciljeve</a:t>
            </a:r>
          </a:p>
          <a:p>
            <a:pPr marL="817200" lvl="1" indent="-360000">
              <a:spcBef>
                <a:spcPts val="1200"/>
              </a:spcBef>
              <a:buClr>
                <a:srgbClr val="F9F9F9"/>
              </a:buClr>
              <a:buSzPct val="100000"/>
              <a:buFont typeface="Calibri" pitchFamily="34" charset="0"/>
              <a:buChar char="─"/>
              <a:defRPr/>
            </a:pPr>
            <a:r>
              <a:rPr lang="hr-HR" sz="2600" dirty="0" smtClean="0">
                <a:solidFill>
                  <a:prstClr val="white"/>
                </a:solidFill>
                <a:latin typeface="Calibri" pitchFamily="34" charset="0"/>
                <a:cs typeface="Calibri" pitchFamily="34" charset="0"/>
              </a:rPr>
              <a:t>tipovi javnosti: mediji, vlada, udruge građana…</a:t>
            </a:r>
            <a:endParaRPr kumimoji="0" lang="hr-HR" sz="2600" b="0" i="0" u="none" strike="noStrike" kern="1200" cap="none" spc="0" normalizeH="0" noProof="0" dirty="0" smtClean="0">
              <a:ln>
                <a:noFill/>
              </a:ln>
              <a:solidFill>
                <a:prstClr val="white"/>
              </a:solidFill>
              <a:uLnTx/>
              <a:uFillTx/>
              <a:latin typeface="Calibri" pitchFamily="34" charset="0"/>
              <a:cs typeface="Calibri" pitchFamily="34" charset="0"/>
            </a:endParaRPr>
          </a:p>
          <a:p>
            <a:pPr marL="817200" lvl="1" indent="-360000">
              <a:spcBef>
                <a:spcPts val="1200"/>
              </a:spcBef>
              <a:buClr>
                <a:srgbClr val="F9F9F9"/>
              </a:buClr>
              <a:buSzPct val="100000"/>
              <a:buFont typeface="Calibri" pitchFamily="34" charset="0"/>
              <a:buChar char="─"/>
            </a:pPr>
            <a:r>
              <a:rPr lang="hr-HR" sz="2600" i="1" baseline="0" dirty="0" smtClean="0">
                <a:solidFill>
                  <a:prstClr val="white"/>
                </a:solidFill>
                <a:latin typeface="Calibri" pitchFamily="34" charset="0"/>
                <a:cs typeface="Calibri" pitchFamily="34" charset="0"/>
              </a:rPr>
              <a:t>primjer sa GMO pilećom salamom</a:t>
            </a:r>
            <a:endParaRPr kumimoji="0" lang="hr-HR" sz="2600" b="0" i="1" u="none" strike="noStrike" kern="1200" cap="none" spc="0" normalizeH="0" baseline="0" noProof="0" dirty="0" smtClean="0">
              <a:ln>
                <a:noFill/>
              </a:ln>
              <a:solidFill>
                <a:prstClr val="white"/>
              </a:solidFill>
              <a:uLnTx/>
              <a:uFillTx/>
              <a:latin typeface="Calibri" pitchFamily="34" charset="0"/>
              <a:cs typeface="Calibr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ja_tema">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spDef>
      <a:spPr>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a:spPr>
      <a:bodyPr rtlCol="0" anchor="ctr"/>
      <a:lstStyle>
        <a:defPPr algn="ctr">
          <a:defRP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solidFill>
          <a:prstDash val="dash"/>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12309</TotalTime>
  <Words>2072</Words>
  <Application>Microsoft Office PowerPoint</Application>
  <PresentationFormat>On-screen Show (4:3)</PresentationFormat>
  <Paragraphs>265</Paragraphs>
  <Slides>30</Slides>
  <Notes>8</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moja_tema</vt:lpstr>
      <vt:lpstr>PowerPoint Presentation</vt:lpstr>
      <vt:lpstr>KLJUČNI POJMOVI</vt:lpstr>
      <vt:lpstr>MARKETINŠKO OKRUŽENJE</vt:lpstr>
      <vt:lpstr>MIKROOKRUŽENJE</vt:lpstr>
      <vt:lpstr>MIKROOKRUŽENJE – TVRTKA</vt:lpstr>
      <vt:lpstr>MIKROOKRUŽENJE – DOBAVLJAČI</vt:lpstr>
      <vt:lpstr>MIKROOKRUŽENJE – MARKETINŠKI POSREDNICI</vt:lpstr>
      <vt:lpstr>MIKROOKRUŽENJE – KUPCI</vt:lpstr>
      <vt:lpstr>MIKROOKRUŽENJE – KONKURENTI</vt:lpstr>
      <vt:lpstr>MAKROOKRUŽENJE</vt:lpstr>
      <vt:lpstr>DEMOGRAFSKO OKRUŽENJE</vt:lpstr>
      <vt:lpstr>GOSPODARSKO OKRUŽENJE</vt:lpstr>
      <vt:lpstr>PRIRODNO OKRUŽENJE</vt:lpstr>
      <vt:lpstr>TEHNOLOŠKO OKRUŽENJE</vt:lpstr>
      <vt:lpstr>POLITIČKO OKRUŽENJE</vt:lpstr>
      <vt:lpstr>UTJECAJ POLITIČKOG OKRUŽENJA</vt:lpstr>
      <vt:lpstr>KULTURNO OKRUŽENJE</vt:lpstr>
      <vt:lpstr>INTERNETSKO OKRUŽENJE</vt:lpstr>
      <vt:lpstr>1. DIGITALIZACIJA I POVEZANOST</vt:lpstr>
      <vt:lpstr>2. NAGLO ŠIRENJE INTERNETA</vt:lpstr>
      <vt:lpstr>3. NOVE VRSTE POSREDNIKA</vt:lpstr>
      <vt:lpstr>4. PRILAGOĐAVANJE KLIJENTIMA</vt:lpstr>
      <vt:lpstr>E-POSLOVANJE, E-TRGOVINA I E-MARKETING</vt:lpstr>
      <vt:lpstr>PowerPoint Presentation</vt:lpstr>
      <vt:lpstr>E-TRGOVINA – PRIHODI</vt:lpstr>
      <vt:lpstr>MARKETINŠKO OKRUŽENJE        (plan ploče)</vt:lpstr>
      <vt:lpstr>MARKETINŠKO MIKROOKRUŽENJE   (plan ploče)</vt:lpstr>
      <vt:lpstr>MARKETINŠKO MAKROOKRUŽENJE     (plan ploče)</vt:lpstr>
      <vt:lpstr>INTERNETSKO OKRUŽENJE                (plan ploče)</vt:lpstr>
      <vt:lpstr>INTERNETSKO OKRUŽENJE                (plan ploče)</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cornx</dc:creator>
  <cp:lastModifiedBy>cornx</cp:lastModifiedBy>
  <cp:revision>1636</cp:revision>
  <dcterms:created xsi:type="dcterms:W3CDTF">2012-10-26T08:37:40Z</dcterms:created>
  <dcterms:modified xsi:type="dcterms:W3CDTF">2016-12-01T12:47:32Z</dcterms:modified>
</cp:coreProperties>
</file>