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70" r:id="rId3"/>
    <p:sldId id="271" r:id="rId4"/>
    <p:sldId id="276" r:id="rId5"/>
    <p:sldId id="264" r:id="rId6"/>
    <p:sldId id="269" r:id="rId7"/>
    <p:sldId id="277" r:id="rId8"/>
    <p:sldId id="278" r:id="rId9"/>
    <p:sldId id="265" r:id="rId10"/>
    <p:sldId id="267" r:id="rId11"/>
    <p:sldId id="289" r:id="rId12"/>
    <p:sldId id="274" r:id="rId13"/>
    <p:sldId id="275" r:id="rId14"/>
    <p:sldId id="272" r:id="rId15"/>
    <p:sldId id="273" r:id="rId16"/>
    <p:sldId id="279" r:id="rId17"/>
    <p:sldId id="266" r:id="rId18"/>
    <p:sldId id="288" r:id="rId19"/>
    <p:sldId id="280" r:id="rId20"/>
    <p:sldId id="281" r:id="rId21"/>
    <p:sldId id="286" r:id="rId22"/>
    <p:sldId id="283" r:id="rId23"/>
    <p:sldId id="282" r:id="rId24"/>
    <p:sldId id="287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025198"/>
    <a:srgbClr val="422C16"/>
    <a:srgbClr val="0C788E"/>
    <a:srgbClr val="000099"/>
    <a:srgbClr val="1C1C1C"/>
    <a:srgbClr val="3366FF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81000" autoAdjust="0"/>
  </p:normalViewPr>
  <p:slideViewPr>
    <p:cSldViewPr>
      <p:cViewPr varScale="1">
        <p:scale>
          <a:sx n="75" d="100"/>
          <a:sy n="75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9C1D4-847D-47D2-BA41-418D5F707F2F}" type="datetimeFigureOut">
              <a:rPr lang="sr-Latn-CS" smtClean="0"/>
              <a:pPr/>
              <a:t>23.1.2020.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91200-351D-4E4E-86CC-24F95A261E0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538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ZkJsTEljNi05OG8/edit?usp=shar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91200-351D-4E4E-86CC-24F95A261E07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Globalization_titlovi.wmv</a:t>
            </a:r>
          </a:p>
          <a:p>
            <a:r>
              <a:rPr lang="hr-HR" smtClean="0"/>
              <a:t>https://drive.google.com/file/d/0B3j3fkaAq7drVFZlbl9wYlRCVUU/edit?usp=sharing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91200-351D-4E4E-86CC-24F95A261E07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inequality_for_all.wmv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mtClean="0">
                <a:hlinkClick r:id="rId3"/>
              </a:rPr>
              <a:t>https://drive.google.com/file/d/0B3j3fkaAq7drZkJsTEljNi05OG8/edit?usp=sharing</a:t>
            </a:r>
            <a:endParaRPr lang="hr-HR" smtClean="0"/>
          </a:p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91200-351D-4E4E-86CC-24F95A261E07}" type="slidenum">
              <a:rPr lang="hr-HR" smtClean="0"/>
              <a:pPr/>
              <a:t>7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emlja.jpg"/>
          <p:cNvPicPr>
            <a:picLocks noChangeAspect="1"/>
          </p:cNvPicPr>
          <p:nvPr userDrawn="1"/>
        </p:nvPicPr>
        <p:blipFill>
          <a:blip r:embed="rId2"/>
          <a:srcRect l="19845" r="26718"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92C50-9B0F-4596-85A2-75640ED9DDBE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F90C-7C29-4F99-BADF-2B13ED229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FDBA-9375-4495-8652-0054520FEBB8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7A79-21F7-4E18-ABB6-90FA44AD67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392A-2ED7-4357-8B76-1AA929AD5DA2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6E14-1A9B-4D12-A97E-748446FA2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zemlja.jpg"/>
          <p:cNvPicPr>
            <a:picLocks noChangeAspect="1"/>
          </p:cNvPicPr>
          <p:nvPr userDrawn="1"/>
        </p:nvPicPr>
        <p:blipFill>
          <a:blip r:embed="rId2"/>
          <a:srcRect l="19845" r="26718"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701E-F152-4315-9931-095C017F9B62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7245-2B76-4865-81F9-659FCB17F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8963A-C963-4FAE-A53D-A26FB781D8B8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56813-0CFA-48A9-879A-34F7DABD6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A5D9-FF6F-44AD-9982-8909A5109073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59FD-966E-4474-A158-8A346D0F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DBF6-A618-4E00-8DF0-B9D74A4E403E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0FA3-BAD4-4E3B-8277-479BD7BA0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DC7C2-E49E-43B4-8C51-5735C829112E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38C9-AE9B-428A-9F20-D85BF4905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33448-63D1-46E9-9F6C-2042C214D27C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BF94-459E-437E-883D-A49E47E82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zemlja.jpg"/>
          <p:cNvPicPr>
            <a:picLocks noChangeAspect="1"/>
          </p:cNvPicPr>
          <p:nvPr userDrawn="1"/>
        </p:nvPicPr>
        <p:blipFill>
          <a:blip r:embed="rId2"/>
          <a:srcRect l="19845" r="26718"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6F63-ED55-4607-A3E1-2FF45B6BF0E2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5D47-8E6A-4D03-B6EF-ABB0DF679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zemlja.jpg"/>
          <p:cNvPicPr>
            <a:picLocks noChangeAspect="1"/>
          </p:cNvPicPr>
          <p:nvPr userDrawn="1"/>
        </p:nvPicPr>
        <p:blipFill>
          <a:blip r:embed="rId13"/>
          <a:srcRect l="19845" r="26718"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C68F9B-219A-417B-BABC-587CA701AD9F}" type="datetimeFigureOut">
              <a:rPr lang="en-US"/>
              <a:pPr>
                <a:defRPr/>
              </a:pPr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3FF1FA-AC1F-4747-B571-760EE52CB0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0B3j3fkaAq7drVFZlbl9wYlRCVUU/edit?usp=shari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0B3j3fkaAq7drZkJsTEljNi05OG8/edit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660" y="1857364"/>
            <a:ext cx="8715340" cy="2109778"/>
            <a:chOff x="428660" y="1857364"/>
            <a:chExt cx="8715340" cy="2109778"/>
          </a:xfrm>
        </p:grpSpPr>
        <p:sp>
          <p:nvSpPr>
            <p:cNvPr id="6" name="Text Box 1"/>
            <p:cNvSpPr txBox="1">
              <a:spLocks noChangeArrowheads="1"/>
            </p:cNvSpPr>
            <p:nvPr/>
          </p:nvSpPr>
          <p:spPr bwMode="auto">
            <a:xfrm>
              <a:off x="428660" y="1857364"/>
              <a:ext cx="8715340" cy="21097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92520" rIns="0" bIns="0" anchor="ctr"/>
            <a:lstStyle/>
            <a:p>
              <a:pPr hangingPunct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hr-HR" sz="10000" b="1" dirty="0" err="1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r>
                <a:rPr lang="hr-HR" sz="10000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  <a:r>
                <a:rPr lang="hr-HR" sz="100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hr-HR" sz="10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  <a:r>
                <a:rPr lang="hr-HR" sz="10000" b="1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hr-HR" sz="10000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  <a:r>
                <a:rPr lang="hr-HR" sz="100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iza</a:t>
              </a:r>
              <a:r>
                <a:rPr lang="hr-HR" sz="8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©</a:t>
              </a:r>
              <a:r>
                <a:rPr lang="hr-HR" sz="10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hr-HR" sz="10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  <a:r>
                <a:rPr lang="hr-HR" sz="8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@</a:t>
              </a:r>
              <a:endParaRPr lang="hr-HR" sz="100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3" name="Picture 2" descr="b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5336" y="2571744"/>
              <a:ext cx="986532" cy="99146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282" y="1142984"/>
            <a:ext cx="878687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gubljenje značaja nacionalne države </a:t>
            </a: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800" kern="0" dirty="0" smtClean="0">
                <a:latin typeface="Calibri" pitchFamily="34" charset="0"/>
                <a:cs typeface="Calibri" pitchFamily="34" charset="0"/>
              </a:rPr>
            </a:b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(globalni problemi se ne rješavaju unutar države)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politika </a:t>
            </a:r>
            <a:r>
              <a:rPr lang="hr-HR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lokalna</a:t>
            </a:r>
            <a:r>
              <a:rPr lang="hr-HR" sz="2800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a problemi </a:t>
            </a:r>
            <a:r>
              <a:rPr lang="hr-HR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globalni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utjecaj globalne politike na lokalnu (nacionalnu) politiku – </a:t>
            </a:r>
            <a:r>
              <a:rPr lang="hr-HR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ugrožavanje nacionalnog suvereniteta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  <a:r>
              <a:rPr lang="hr-HR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međuovisnost</a:t>
            </a:r>
            <a:r>
              <a:rPr lang="hr-HR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(EU, </a:t>
            </a:r>
            <a:r>
              <a:rPr lang="hr-HR" sz="2800" i="1" kern="0" dirty="0" err="1" smtClean="0">
                <a:latin typeface="Calibri" pitchFamily="34" charset="0"/>
                <a:cs typeface="Calibri" pitchFamily="34" charset="0"/>
              </a:rPr>
              <a:t>NATO..</a:t>
            </a: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.)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 DIMENZIJA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1142984"/>
            <a:ext cx="88936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vi-V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GLOBALIZACIJA</a:t>
            </a:r>
            <a:r>
              <a:rPr lang="vi-VN" sz="2400" kern="0" dirty="0">
                <a:latin typeface="Calibri" pitchFamily="34" charset="0"/>
                <a:cs typeface="Calibri" pitchFamily="34" charset="0"/>
              </a:rPr>
              <a:t> je proces </a:t>
            </a:r>
            <a:r>
              <a:rPr lang="vi-V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gospodarskog</a:t>
            </a:r>
            <a:r>
              <a:rPr lang="vi-VN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vi-V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socijalnog</a:t>
            </a:r>
            <a:r>
              <a:rPr lang="vi-VN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vi-V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kulturnog</a:t>
            </a:r>
            <a:r>
              <a:rPr lang="vi-VN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</a:t>
            </a:r>
            <a:r>
              <a:rPr lang="hr-HR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</a:t>
            </a:r>
            <a:r>
              <a:rPr lang="vi-V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kog</a:t>
            </a:r>
            <a:r>
              <a:rPr lang="vi-VN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kern="0" dirty="0">
                <a:latin typeface="Calibri" pitchFamily="34" charset="0"/>
                <a:cs typeface="Calibri" pitchFamily="34" charset="0"/>
              </a:rPr>
              <a:t>djelovanja koji </a:t>
            </a:r>
            <a:r>
              <a:rPr lang="hr-HR" sz="2400" b="1" kern="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nadilazi </a:t>
            </a:r>
            <a:r>
              <a:rPr lang="vi-VN" sz="2400" b="1" kern="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granice nacionalnih država</a:t>
            </a:r>
            <a:endParaRPr lang="hr-HR" sz="2400" kern="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432000" lvl="0" indent="-432000">
              <a:spcBef>
                <a:spcPts val="2400"/>
              </a:spcBef>
              <a:buFont typeface="Arial" pitchFamily="34" charset="0"/>
              <a:buChar char="–"/>
            </a:pPr>
            <a:r>
              <a:rPr lang="vi-VN" sz="2400" kern="0" dirty="0">
                <a:latin typeface="Calibri" pitchFamily="34" charset="0"/>
                <a:cs typeface="Calibri" pitchFamily="34" charset="0"/>
              </a:rPr>
              <a:t>proces </a:t>
            </a:r>
            <a:r>
              <a:rPr lang="vi-V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ujedinj</a:t>
            </a:r>
            <a:r>
              <a:rPr lang="hr-HR" sz="2400" b="1" kern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</a:t>
            </a:r>
            <a:r>
              <a:rPr lang="vi-VN" sz="24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 svijeta u jednu cjelinu </a:t>
            </a:r>
            <a:r>
              <a:rPr lang="vi-VN" sz="2400" kern="0" dirty="0">
                <a:latin typeface="Calibri" pitchFamily="34" charset="0"/>
                <a:cs typeface="Calibri" pitchFamily="34" charset="0"/>
              </a:rPr>
              <a:t>ili </a:t>
            </a:r>
            <a:r>
              <a:rPr lang="vi-VN" sz="2400" u="sng" kern="0" dirty="0">
                <a:latin typeface="Calibri" pitchFamily="34" charset="0"/>
                <a:cs typeface="Calibri" pitchFamily="34" charset="0"/>
              </a:rPr>
              <a:t>jedan sustav</a:t>
            </a:r>
            <a:r>
              <a:rPr lang="hr-HR" sz="2400" u="sng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kern="0" dirty="0">
                <a:latin typeface="Calibri" pitchFamily="34" charset="0"/>
                <a:cs typeface="Calibri" pitchFamily="34" charset="0"/>
              </a:rPr>
              <a:t>(međuovisnost</a:t>
            </a:r>
            <a:r>
              <a:rPr lang="hr-HR" sz="2400" i="1" kern="0" dirty="0" smtClean="0">
                <a:latin typeface="Calibri" pitchFamily="34" charset="0"/>
                <a:cs typeface="Calibri" pitchFamily="34" charset="0"/>
              </a:rPr>
              <a:t>) – </a:t>
            </a:r>
            <a:r>
              <a:rPr lang="hr-HR" sz="2400" kern="0" dirty="0" smtClean="0">
                <a:latin typeface="Calibri" pitchFamily="34" charset="0"/>
                <a:cs typeface="Calibri" pitchFamily="34" charset="0"/>
              </a:rPr>
              <a:t>svijet postaje globalno selo</a:t>
            </a:r>
          </a:p>
          <a:p>
            <a:pPr marL="432000" lvl="0" indent="-432000">
              <a:spcBef>
                <a:spcPts val="2400"/>
              </a:spcBef>
              <a:buFont typeface="Arial" pitchFamily="34" charset="0"/>
              <a:buChar char="–"/>
            </a:pPr>
            <a:r>
              <a:rPr lang="hr-HR" sz="2400" kern="0" dirty="0" smtClean="0">
                <a:latin typeface="Calibri" pitchFamily="34" charset="0"/>
                <a:cs typeface="Calibri" pitchFamily="34" charset="0"/>
              </a:rPr>
              <a:t>dimenzije globalizacije:</a:t>
            </a:r>
          </a:p>
          <a:p>
            <a:pPr marL="1346400" lvl="2" indent="-43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400" kern="0" dirty="0" smtClean="0">
                <a:latin typeface="Calibri" pitchFamily="34" charset="0"/>
                <a:cs typeface="Calibri" pitchFamily="34" charset="0"/>
              </a:rPr>
              <a:t>kulturna</a:t>
            </a:r>
          </a:p>
          <a:p>
            <a:pPr marL="1346400" lvl="2" indent="-43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400" kern="0" dirty="0" smtClean="0">
                <a:latin typeface="Calibri" pitchFamily="34" charset="0"/>
                <a:cs typeface="Calibri" pitchFamily="34" charset="0"/>
              </a:rPr>
              <a:t>politička</a:t>
            </a:r>
          </a:p>
          <a:p>
            <a:pPr marL="1346400" lvl="2" indent="-43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400" kern="0" dirty="0" smtClean="0">
                <a:latin typeface="Calibri" pitchFamily="34" charset="0"/>
                <a:cs typeface="Calibri" pitchFamily="34" charset="0"/>
              </a:rPr>
              <a:t>gospodarska</a:t>
            </a:r>
          </a:p>
          <a:p>
            <a:pPr marL="1346400" lvl="2" indent="-43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400" kern="0" dirty="0" smtClean="0">
                <a:latin typeface="Calibri" pitchFamily="34" charset="0"/>
                <a:cs typeface="Calibri" pitchFamily="34" charset="0"/>
              </a:rPr>
              <a:t>ekološka</a:t>
            </a:r>
            <a:endParaRPr lang="hr-HR" sz="24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597" y="71414"/>
            <a:ext cx="853589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GLOBALIZACIJA							   </a:t>
            </a: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   </a:t>
            </a:r>
            <a:r>
              <a:rPr lang="hr-HR" sz="24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(sažetak)</a:t>
            </a:r>
            <a:endParaRPr lang="hr-HR" sz="4000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628" y="71414"/>
            <a:ext cx="69294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ODRŽIVI RAZVOJ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8628" y="71414"/>
            <a:ext cx="8572528" cy="7858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ODRŽIVI RAZVOJ</a:t>
            </a:r>
          </a:p>
        </p:txBody>
      </p:sp>
      <p:pic>
        <p:nvPicPr>
          <p:cNvPr id="1026" name="Picture 2" descr="C:\Users\cornx\Desktop\politika\slike\world.png"/>
          <p:cNvPicPr>
            <a:picLocks noChangeAspect="1" noChangeArrowheads="1"/>
          </p:cNvPicPr>
          <p:nvPr/>
        </p:nvPicPr>
        <p:blipFill>
          <a:blip r:embed="rId2" cstate="email"/>
          <a:srcRect l="5301" r="-1277"/>
          <a:stretch>
            <a:fillRect/>
          </a:stretch>
        </p:blipFill>
        <p:spPr bwMode="auto">
          <a:xfrm>
            <a:off x="-32" y="956410"/>
            <a:ext cx="9144000" cy="4796506"/>
          </a:xfrm>
          <a:prstGeom prst="rect">
            <a:avLst/>
          </a:prstGeom>
          <a:noFill/>
        </p:spPr>
      </p:pic>
      <p:pic>
        <p:nvPicPr>
          <p:cNvPr id="11" name="Picture 10" descr="cartogram.gif"/>
          <p:cNvPicPr>
            <a:picLocks noChangeAspect="1"/>
          </p:cNvPicPr>
          <p:nvPr/>
        </p:nvPicPr>
        <p:blipFill>
          <a:blip r:embed="rId3"/>
          <a:srcRect l="5468" t="4883" r="3906"/>
          <a:stretch>
            <a:fillRect/>
          </a:stretch>
        </p:blipFill>
        <p:spPr>
          <a:xfrm>
            <a:off x="0" y="714356"/>
            <a:ext cx="9144000" cy="5566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5783_7FlmoPiyRFHDvH1p_beJeYHCr.gif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2" y="268174"/>
            <a:ext cx="9144032" cy="6178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pminder-World-2012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53216" y="142852"/>
            <a:ext cx="9213184" cy="642942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5" name="Straight Connector 4"/>
          <p:cNvCxnSpPr/>
          <p:nvPr/>
        </p:nvCxnSpPr>
        <p:spPr>
          <a:xfrm rot="5400000" flipH="1" flipV="1">
            <a:off x="2936074" y="3136100"/>
            <a:ext cx="5845388" cy="176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42910" y="2500203"/>
            <a:ext cx="8105534" cy="10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770" y="2355408"/>
            <a:ext cx="14108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70 godina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8941" y="5272224"/>
            <a:ext cx="1104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12 000 $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5074" y="1357298"/>
            <a:ext cx="397330" cy="160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ANTIGLOBALIZACIJSKI POKRETI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285860"/>
            <a:ext cx="907256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suprostavljanje suvremenom </a:t>
            </a: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ekonomskom imperijalizmu </a:t>
            </a:r>
            <a:r>
              <a:rPr lang="hr-HR" sz="2600" i="1" kern="0" dirty="0" smtClean="0">
                <a:latin typeface="Calibri" pitchFamily="34" charset="0"/>
                <a:cs typeface="Calibri" pitchFamily="34" charset="0"/>
              </a:rPr>
              <a:t>(Occupy Wall Street)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zaštita nacionalnih ekonomskih projekata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podizanje kvalitete života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redefiniranje koncepta </a:t>
            </a:r>
            <a:r>
              <a:rPr lang="hr-HR" sz="2800" kern="0" smtClean="0">
                <a:latin typeface="Calibri" pitchFamily="34" charset="0"/>
                <a:cs typeface="Calibri" pitchFamily="34" charset="0"/>
              </a:rPr>
              <a:t>održivog razvoja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" name="Picture 24" descr="antiglobalis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100128"/>
            <a:ext cx="5929322" cy="3686062"/>
          </a:xfrm>
          <a:prstGeom prst="rect">
            <a:avLst/>
          </a:prstGeom>
        </p:spPr>
      </p:pic>
      <p:pic>
        <p:nvPicPr>
          <p:cNvPr id="26" name="Picture 25" descr="antiglobalisti2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3514725"/>
            <a:ext cx="5019675" cy="3343275"/>
          </a:xfrm>
          <a:prstGeom prst="rect">
            <a:avLst/>
          </a:prstGeom>
        </p:spPr>
      </p:pic>
      <p:pic>
        <p:nvPicPr>
          <p:cNvPr id="27" name="Picture 26" descr="antiglobalisti3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143372" y="3529011"/>
            <a:ext cx="5000628" cy="3328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lfattoquotidiano.it/wp-content/uploads/2012/12/marcha-zapatist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0215" y="142852"/>
            <a:ext cx="5232379" cy="35004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Boko-Haram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669989"/>
            <a:ext cx="7143800" cy="40183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://upload.wikimedia.org/wikipedia/commons/thumb/3/3a/Subcomandante_Marcos.jpg/440px-Subcomandante_Marcos.jpg"/>
          <p:cNvPicPr>
            <a:picLocks noChangeAspect="1" noChangeArrowheads="1"/>
          </p:cNvPicPr>
          <p:nvPr/>
        </p:nvPicPr>
        <p:blipFill>
          <a:blip r:embed="rId4"/>
          <a:srcRect l="13636"/>
          <a:stretch>
            <a:fillRect/>
          </a:stretch>
        </p:blipFill>
        <p:spPr bwMode="auto">
          <a:xfrm>
            <a:off x="142844" y="142852"/>
            <a:ext cx="3619496" cy="28098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290" name="Picture 2" descr="Logo of Boko Haram.sv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2095514"/>
            <a:ext cx="2463556" cy="169067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-32" y="95235"/>
            <a:ext cx="907097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hr-HR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fi-FI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1071538" y="1928802"/>
            <a:ext cx="6950075" cy="3816350"/>
          </a:xfrm>
          <a:prstGeom prst="ellipse">
            <a:avLst/>
          </a:prstGeom>
          <a:solidFill>
            <a:srgbClr val="009900"/>
          </a:solidFill>
          <a:ln w="76200"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hr-HR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624238" y="2100252"/>
            <a:ext cx="1916112" cy="871538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>
                <a:latin typeface="Calibri" panose="020F0502020204030204" pitchFamily="34" charset="0"/>
                <a:cs typeface="Calibri" panose="020F0502020204030204" pitchFamily="34" charset="0"/>
              </a:rPr>
              <a:t>UN i druge</a:t>
            </a:r>
          </a:p>
          <a:p>
            <a:pPr algn="ctr"/>
            <a:r>
              <a:rPr lang="hr-HR">
                <a:latin typeface="Calibri" panose="020F0502020204030204" pitchFamily="34" charset="0"/>
                <a:cs typeface="Calibri" panose="020F0502020204030204" pitchFamily="34" charset="0"/>
              </a:rPr>
              <a:t> međunarodne</a:t>
            </a:r>
          </a:p>
          <a:p>
            <a:pPr algn="ctr"/>
            <a:r>
              <a:rPr lang="hr-HR">
                <a:latin typeface="Calibri" panose="020F0502020204030204" pitchFamily="34" charset="0"/>
                <a:cs typeface="Calibri" panose="020F0502020204030204" pitchFamily="34" charset="0"/>
              </a:rPr>
              <a:t>organizacije 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448025" y="3360727"/>
            <a:ext cx="2162175" cy="815975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Nacionalne </a:t>
            </a:r>
            <a:endParaRPr lang="hr-HR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države</a:t>
            </a:r>
            <a:endParaRPr lang="hr-H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2063725" y="2543165"/>
            <a:ext cx="1527175" cy="714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1928795" y="4214818"/>
            <a:ext cx="1625594" cy="10175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511650" y="4176702"/>
            <a:ext cx="0" cy="717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3165450" y="3803640"/>
            <a:ext cx="282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5598130" y="3836977"/>
            <a:ext cx="3782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5392474" y="4232265"/>
            <a:ext cx="1716564" cy="1047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5540350" y="2473315"/>
            <a:ext cx="1454150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4529113" y="3008302"/>
            <a:ext cx="0" cy="3238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hr-HR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322363" y="3257540"/>
            <a:ext cx="1843087" cy="957278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Nacionalno i </a:t>
            </a:r>
          </a:p>
          <a:p>
            <a:pPr algn="ctr"/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globalno civilno</a:t>
            </a:r>
          </a:p>
          <a:p>
            <a:pPr algn="ctr"/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društvo (NVO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929288" y="3255952"/>
            <a:ext cx="1916112" cy="1023938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Regionalna područja</a:t>
            </a:r>
          </a:p>
          <a:p>
            <a:pPr algn="ctr"/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Integracija (npr. EU)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554388" y="4894252"/>
            <a:ext cx="1916112" cy="614363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>
                <a:latin typeface="Calibri" panose="020F0502020204030204" pitchFamily="34" charset="0"/>
                <a:cs typeface="Calibri" panose="020F0502020204030204" pitchFamily="34" charset="0"/>
              </a:rPr>
              <a:t>Lokalna politika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43116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Mali test </a:t>
            </a:r>
          </a:p>
          <a:p>
            <a:pPr algn="ctr"/>
            <a:r>
              <a:rPr lang="hr-H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amerikanizacije</a:t>
            </a:r>
            <a:endParaRPr lang="hr-H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642918"/>
            <a:ext cx="878687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Nemamo kruha, ni mlijeka pa čak ni voća, moraš pod hitno</a:t>
            </a:r>
          </a:p>
          <a:p>
            <a:pPr marL="514350" indent="-514350">
              <a:spcBef>
                <a:spcPts val="1800"/>
              </a:spcBef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u ______________.</a:t>
            </a:r>
          </a:p>
          <a:p>
            <a:pPr marL="432000" indent="-432000" algn="ctr">
              <a:spcBef>
                <a:spcPts val="1800"/>
              </a:spcBef>
            </a:pP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a) kupovinu 	b) šoping</a:t>
            </a:r>
          </a:p>
          <a:p>
            <a:pPr marL="432000" indent="-432000">
              <a:spcBef>
                <a:spcPts val="1800"/>
              </a:spcBef>
            </a:pP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hr-HR" sz="40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2844" y="3643314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Te hlače i džemper nosiš već pet godina uzastopno, a pošto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su sada velika sniženja pod hitno moraš u</a:t>
            </a: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_____________.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kupovinu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šoping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2844" y="3214686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emlja.jpg"/>
          <p:cNvPicPr>
            <a:picLocks noChangeAspect="1"/>
          </p:cNvPicPr>
          <p:nvPr/>
        </p:nvPicPr>
        <p:blipFill>
          <a:blip r:embed="rId3"/>
          <a:srcRect l="19845" r="26718"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20" y="3929066"/>
            <a:ext cx="857798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smtClean="0">
                <a:hlinkClick r:id="rId4"/>
              </a:rPr>
              <a:t>https://drive.google.com/file/d/0B3j3fkaAq7drVFZlbl9wYlRCVUU/edit?usp=sharing</a:t>
            </a:r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214546" y="2571744"/>
            <a:ext cx="4408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o globalizaciji</a:t>
            </a:r>
            <a:endParaRPr lang="hr-HR" sz="4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214290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Nikada neću zaboraviti taj trenutak kada si pao. Taj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____________ mi se urezao u pamćenje. 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endParaRPr lang="vi-VN" sz="2800" kern="0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18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događaj	b) event</a:t>
            </a:r>
            <a:endParaRPr lang="hr-HR" sz="3600" b="1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2844" y="3214686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2844" y="3714752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Motovun Film Festival slovi kao doista jedinstven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___________ u ovoj regiji. </a:t>
            </a:r>
          </a:p>
          <a:p>
            <a:pPr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događaj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event </a:t>
            </a:r>
            <a:endParaRPr lang="vi-VN" sz="4400" b="1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2844" y="3571876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Hrabar je, spretan i sposoban. On je pravi _____________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svake ekspedicije.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vi-VN" sz="2800" kern="0" dirty="0" smtClean="0">
                <a:latin typeface="Calibri" pitchFamily="34" charset="0"/>
                <a:cs typeface="Calibri" pitchFamily="34" charset="0"/>
              </a:rPr>
            </a:b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vođa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 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lider</a:t>
            </a:r>
            <a:endParaRPr lang="hr-HR" sz="2800" b="1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2844" y="3214686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357166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Predsjednik te političke stranke se kroz nekoliko zadnjih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godina zaista profilirao kao istinski  ____________.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vođa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lider</a:t>
            </a:r>
            <a:endParaRPr lang="vi-VN" sz="4400" b="1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214290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Već dugo su poznati kao ____________ koja/koji najduže i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najzabavnije svira iako po kvaliteti nisu baš nešto posebno.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sastav	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grupa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3357562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Ovog tjedna toplo vam preporučamo nastup vokalno 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instrumentalne/instrumentalnog jazz _____________ u 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novootvorenoj svečanoj dvorani. 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sastava	b)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grupe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2844" y="2928934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2844" y="3571876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Možeš slobodno koristiti moje/moj _____________ dok se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tvoje/tvoj ne popravi.  	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računalo	b) kompjuter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2844" y="2928934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285728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U našoj ponudi se nalaze ____________ najsuvremenije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tehnologije najrenomiranijih proizvođača. 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računala	b)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kompjuteri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214290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Proizvod je nesumnjivo kvalitetan samo mu nedostaje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dobro/dobar _____________.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oglašavanje		b) marketing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2844" y="2928934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3286124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Internet se pokazao najdjelotvornijim medijem kada je u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pitanju javni/javno _____________.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oglašavanje		b) marketing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ŠTO JE GLOBALIZACIJA?</a:t>
            </a:r>
            <a:endParaRPr lang="fi-FI" sz="4000" b="1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052736"/>
            <a:ext cx="892971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vi-VN" sz="32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GLOBALIZACIJA</a:t>
            </a: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 je proces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gospodarskog</a:t>
            </a:r>
            <a:r>
              <a:rPr lang="vi-VN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socijalnog</a:t>
            </a:r>
            <a:r>
              <a:rPr lang="vi-VN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kulturnog</a:t>
            </a:r>
            <a:r>
              <a:rPr lang="vi-VN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vi-VN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</a:t>
            </a: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kog</a:t>
            </a:r>
            <a:r>
              <a:rPr lang="vi-V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djelovanja koji </a:t>
            </a:r>
            <a:r>
              <a:rPr lang="hr-HR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nadilazi </a:t>
            </a:r>
            <a:r>
              <a:rPr lang="vi-VN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granice nacionalnih država</a:t>
            </a:r>
            <a:endParaRPr lang="hr-HR" sz="2800" kern="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proces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ujedinj</a:t>
            </a: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 svijeta u jednu cjelinu </a:t>
            </a: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vi-VN" sz="2800" u="sng" kern="0" dirty="0" smtClean="0">
                <a:latin typeface="Calibri" pitchFamily="34" charset="0"/>
                <a:cs typeface="Calibri" pitchFamily="34" charset="0"/>
              </a:rPr>
              <a:t>jedan sustav</a:t>
            </a:r>
            <a:r>
              <a:rPr lang="hr-HR" sz="2800" u="sng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(međuovisnost)</a:t>
            </a:r>
          </a:p>
          <a:p>
            <a:pPr marL="43200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dolazi od riječi </a:t>
            </a: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global</a:t>
            </a: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 – ukupnost, sve postaje jedno</a:t>
            </a:r>
          </a:p>
          <a:p>
            <a:pPr marL="43200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pojam globalizacija osmislio je 80-ih godina </a:t>
            </a:r>
            <a:br>
              <a:rPr lang="hr-HR" sz="2800" kern="0" dirty="0" smtClean="0">
                <a:latin typeface="Calibri" pitchFamily="34" charset="0"/>
                <a:cs typeface="Calibri" pitchFamily="34" charset="0"/>
              </a:rPr>
            </a:br>
            <a:r>
              <a:rPr lang="hr-HR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Robertson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„Svijet postaje globalno selo”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64777" y="71414"/>
            <a:ext cx="5000628" cy="1034613"/>
            <a:chOff x="4143372" y="1857364"/>
            <a:chExt cx="5000628" cy="1034613"/>
          </a:xfrm>
        </p:grpSpPr>
        <p:pic>
          <p:nvPicPr>
            <p:cNvPr id="28" name="Picture 27" descr="DesignedByAppleWithSlaves.jpg"/>
            <p:cNvPicPr>
              <a:picLocks noChangeAspect="1"/>
            </p:cNvPicPr>
            <p:nvPr/>
          </p:nvPicPr>
          <p:blipFill>
            <a:blip r:embed="rId2"/>
            <a:srcRect l="10449" t="33125" r="13086" b="41562"/>
            <a:stretch>
              <a:fillRect/>
            </a:stretch>
          </p:blipFill>
          <p:spPr>
            <a:xfrm>
              <a:off x="4143372" y="1857364"/>
              <a:ext cx="5000628" cy="1034613"/>
            </a:xfrm>
            <a:prstGeom prst="rect">
              <a:avLst/>
            </a:prstGeom>
          </p:spPr>
        </p:pic>
        <p:pic>
          <p:nvPicPr>
            <p:cNvPr id="29" name="Picture 28" descr="DesignedByAppleWithSlaves.jpg"/>
            <p:cNvPicPr>
              <a:picLocks noChangeAspect="1"/>
            </p:cNvPicPr>
            <p:nvPr/>
          </p:nvPicPr>
          <p:blipFill>
            <a:blip r:embed="rId2"/>
            <a:srcRect l="65067" t="45781" r="-10946" b="45480"/>
            <a:stretch>
              <a:fillRect/>
            </a:stretch>
          </p:blipFill>
          <p:spPr>
            <a:xfrm>
              <a:off x="6000792" y="2374670"/>
              <a:ext cx="3000364" cy="35719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5" name="Picture 4" descr="iphone_blank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92943" y="575215"/>
            <a:ext cx="2935841" cy="5564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78" y="214290"/>
            <a:ext cx="2621170" cy="6286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3714744" y="2210729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17%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744" y="2996547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13%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4744" y="3853803"/>
            <a:ext cx="900000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6%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4532464"/>
            <a:ext cx="1007007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3,6%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4744" y="5464983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27%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1067721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34%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Picture 20" descr="ger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781948" y="2143116"/>
            <a:ext cx="720000" cy="7200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2" name="Picture 21" descr="kina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781948" y="4464851"/>
            <a:ext cx="720000" cy="7200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3" name="Picture 22" descr="korea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4781948" y="2928934"/>
            <a:ext cx="720000" cy="7200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4" name="Picture 23" descr="sad.pn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4781948" y="3786190"/>
            <a:ext cx="720000" cy="7200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710510" y="5464983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smtClean="0">
                <a:latin typeface="Calibri" pitchFamily="34" charset="0"/>
                <a:cs typeface="Calibri" pitchFamily="34" charset="0"/>
              </a:rPr>
              <a:t>ostali</a:t>
            </a:r>
            <a:endParaRPr lang="hr-HR" sz="32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6" name="Picture 25" descr="DesignedByAppleWithSlaves.jpg"/>
          <p:cNvPicPr>
            <a:picLocks noChangeAspect="1"/>
          </p:cNvPicPr>
          <p:nvPr/>
        </p:nvPicPr>
        <p:blipFill>
          <a:blip r:embed="rId2"/>
          <a:srcRect l="10449" t="33125" r="13086" b="41562"/>
          <a:stretch>
            <a:fillRect/>
          </a:stretch>
        </p:blipFill>
        <p:spPr>
          <a:xfrm>
            <a:off x="3964777" y="71414"/>
            <a:ext cx="5000628" cy="1034613"/>
          </a:xfrm>
          <a:prstGeom prst="rect">
            <a:avLst/>
          </a:prstGeom>
        </p:spPr>
      </p:pic>
      <p:pic>
        <p:nvPicPr>
          <p:cNvPr id="20" name="Picture 19" descr="japan.pn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4781948" y="1000108"/>
            <a:ext cx="720000" cy="7200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build="p"/>
      <p:bldP spid="18" grpId="0" build="p"/>
      <p:bldP spid="19" grpId="0" build="p"/>
      <p:bldP spid="14" grpId="0" build="p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3570" y="2428868"/>
            <a:ext cx="3286148" cy="1500198"/>
          </a:xfrm>
          <a:prstGeom prst="ellipse">
            <a:avLst/>
          </a:prstGeom>
          <a:solidFill>
            <a:srgbClr val="002060"/>
          </a:solidFill>
          <a:ln w="762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GLOBALIZACIJA</a:t>
            </a:r>
            <a:endParaRPr lang="hr-HR" sz="2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00430" y="1857364"/>
            <a:ext cx="2143140" cy="92869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5720" y="1428736"/>
            <a:ext cx="3071834" cy="785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TEHNOLOGIJA</a:t>
            </a:r>
          </a:p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(Internet)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00430" y="2857496"/>
            <a:ext cx="2000264" cy="28575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5720" y="2419938"/>
            <a:ext cx="3071834" cy="785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BRZINA I TROŠKOVI TRANSPORTA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00430" y="3429000"/>
            <a:ext cx="2071702" cy="35719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5720" y="3411140"/>
            <a:ext cx="3071834" cy="785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KRAJ HLADNOG RATA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500430" y="3714752"/>
            <a:ext cx="2214578" cy="12858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5720" y="4402342"/>
            <a:ext cx="3071834" cy="1107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GLOBALNI PROBLEMI</a:t>
            </a:r>
          </a:p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(klima, migracije, ekologija)</a:t>
            </a:r>
          </a:p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GLOBALNA SVIJEST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20" y="5715016"/>
            <a:ext cx="3071834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LIBERALIZACIJA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500430" y="3857628"/>
            <a:ext cx="2500330" cy="214314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5720" y="1428736"/>
            <a:ext cx="3071834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285720" y="2428868"/>
            <a:ext cx="3071834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/>
          <p:cNvSpPr/>
          <p:nvPr/>
        </p:nvSpPr>
        <p:spPr>
          <a:xfrm>
            <a:off x="285720" y="3386818"/>
            <a:ext cx="3071834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/>
          <p:cNvSpPr/>
          <p:nvPr/>
        </p:nvSpPr>
        <p:spPr>
          <a:xfrm>
            <a:off x="285720" y="4384702"/>
            <a:ext cx="3071834" cy="1116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/>
          <p:cNvSpPr/>
          <p:nvPr/>
        </p:nvSpPr>
        <p:spPr>
          <a:xfrm>
            <a:off x="285720" y="5715016"/>
            <a:ext cx="3071834" cy="6429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UZROCI GLOBALIZACIJE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 animBg="1"/>
      <p:bldP spid="8" grpId="0" build="allAtOnce" animBg="1"/>
      <p:bldP spid="13" grpId="0" uiExpand="1" build="allAtOnce" animBg="1"/>
      <p:bldP spid="18" grpId="0" uiExpand="1" build="allAtOnce" animBg="1"/>
      <p:bldP spid="21" grpId="0" uiExpand="1" build="allAtOnce" animBg="1"/>
      <p:bldP spid="22" grpId="0" uiExpand="1" build="allAtOnce" animBg="1"/>
      <p:bldP spid="14" grpId="0" animBg="1"/>
      <p:bldP spid="14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5720" y="2857496"/>
            <a:ext cx="3286148" cy="1500198"/>
          </a:xfrm>
          <a:prstGeom prst="ellipse">
            <a:avLst/>
          </a:prstGeom>
          <a:solidFill>
            <a:srgbClr val="002060"/>
          </a:solidFill>
          <a:ln w="762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GLOBALIZACIJA</a:t>
            </a:r>
            <a:endParaRPr lang="hr-HR" sz="2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8" y="1500174"/>
            <a:ext cx="3143272" cy="785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Erozija (slabljenje) nacionalne države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8" y="2475749"/>
            <a:ext cx="3143272" cy="785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Dominacija zapadne kulture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8" y="3451324"/>
            <a:ext cx="3143272" cy="792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Jaz između bogatih </a:t>
            </a:r>
          </a:p>
          <a:p>
            <a:pPr algn="ctr"/>
            <a:r>
              <a:rPr lang="vi-VN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siromašnih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8" y="4426899"/>
            <a:ext cx="3143272" cy="8126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Globalna financijska ovisnost (financijska kriza)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8" y="5429264"/>
            <a:ext cx="3143272" cy="785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Uništavanje okoliša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428992" y="2000240"/>
            <a:ext cx="2143140" cy="100013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43306" y="2928934"/>
            <a:ext cx="1928826" cy="35719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14744" y="3714752"/>
            <a:ext cx="1857388" cy="7143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71868" y="4000504"/>
            <a:ext cx="2000264" cy="78581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8992" y="4214818"/>
            <a:ext cx="2143140" cy="157163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8" y="1500174"/>
            <a:ext cx="3143272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5715008" y="2458124"/>
            <a:ext cx="3143272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5715008" y="3429000"/>
            <a:ext cx="3143272" cy="79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5715008" y="4429132"/>
            <a:ext cx="3143272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5715008" y="5429264"/>
            <a:ext cx="3143272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POSLJEDICE GLOBALIZACIJE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allAtOnce" animBg="1"/>
      <p:bldP spid="31" grpId="0" uiExpand="1" build="allAtOnce" animBg="1"/>
      <p:bldP spid="32" grpId="0" uiExpand="1" build="allAtOnce" animBg="1"/>
      <p:bldP spid="33" grpId="0" uiExpand="1" build="allAtOnce" animBg="1"/>
      <p:bldP spid="34" grpId="0" uiExpand="1" build="allAtOnce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emlja.jpg"/>
          <p:cNvPicPr>
            <a:picLocks noChangeAspect="1"/>
          </p:cNvPicPr>
          <p:nvPr/>
        </p:nvPicPr>
        <p:blipFill>
          <a:blip r:embed="rId3"/>
          <a:srcRect l="19845" r="26718"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20" y="3929066"/>
            <a:ext cx="857798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smtClean="0">
                <a:hlinkClick r:id="rId4"/>
              </a:rPr>
              <a:t>https://drive.google.com/file/d/0B3j3fkaAq7drZkJsTEljNi05OG8/edit?usp=sharing</a:t>
            </a:r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57158" y="1643050"/>
            <a:ext cx="83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Inequality</a:t>
            </a:r>
            <a:r>
              <a:rPr lang="hr-HR" sz="3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</a:t>
            </a:r>
          </a:p>
          <a:p>
            <a:pPr algn="ctr"/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Objašnjenje jaza između siromašnih i bogatih</a:t>
            </a:r>
            <a:endParaRPr lang="hr-H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jednakost_grafikon.jpg"/>
          <p:cNvPicPr>
            <a:picLocks noChangeAspect="1"/>
          </p:cNvPicPr>
          <p:nvPr/>
        </p:nvPicPr>
        <p:blipFill>
          <a:blip r:embed="rId2"/>
          <a:srcRect t="16575"/>
          <a:stretch>
            <a:fillRect/>
          </a:stretch>
        </p:blipFill>
        <p:spPr>
          <a:xfrm>
            <a:off x="285720" y="857232"/>
            <a:ext cx="8572562" cy="5527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6"/>
          <p:cNvSpPr>
            <a:spLocks noChangeArrowheads="1"/>
          </p:cNvSpPr>
          <p:nvPr/>
        </p:nvSpPr>
        <p:spPr bwMode="auto">
          <a:xfrm rot="12653524">
            <a:off x="2254127" y="4851090"/>
            <a:ext cx="485775" cy="844967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336699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 rot="4541889">
            <a:off x="5796316" y="2712613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336699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 rot="2585504">
            <a:off x="3936386" y="1714169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336699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 rot="20751655">
            <a:off x="1397740" y="2187660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336699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500134" y="2786057"/>
            <a:ext cx="4465638" cy="2428893"/>
          </a:xfrm>
          <a:prstGeom prst="ellipse">
            <a:avLst/>
          </a:prstGeom>
          <a:solidFill>
            <a:srgbClr val="336699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GLOBALIZACIJA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005772" y="2682208"/>
            <a:ext cx="1692275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Životna</a:t>
            </a:r>
          </a:p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okolina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571968" y="2786058"/>
            <a:ext cx="1598613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Kulturna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285984" y="4500570"/>
            <a:ext cx="1598612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Ekonomska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928894" y="2097087"/>
            <a:ext cx="1598613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Društvena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786282" y="4500570"/>
            <a:ext cx="1598613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Politička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5720" y="5715016"/>
            <a:ext cx="2354263" cy="95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108000"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Ogroman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porast trgovine </a:t>
            </a:r>
          </a:p>
          <a:p>
            <a:pPr marL="108000"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Globalizacija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financijskog tržišta</a:t>
            </a:r>
          </a:p>
          <a:p>
            <a:pPr marL="108000"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Transnacionalna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poduzeća</a:t>
            </a:r>
          </a:p>
          <a:p>
            <a:pPr marL="108000"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Kraj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nacionalnih ekonomija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85720" y="1142984"/>
            <a:ext cx="2354262" cy="95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Zagađivanje okoliša</a:t>
            </a:r>
            <a:endParaRPr lang="hr-H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Ozonske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rupe</a:t>
            </a:r>
          </a:p>
          <a:p>
            <a:pPr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Uništavanje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tropskih </a:t>
            </a: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šuma</a:t>
            </a:r>
            <a:endParaRPr lang="hr-H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357654" y="928670"/>
            <a:ext cx="2354263" cy="95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Svijet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postaje </a:t>
            </a: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„globalno selo”</a:t>
            </a:r>
            <a:endParaRPr lang="hr-H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Nova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vrsta komunikacije (chat, e-mail)</a:t>
            </a:r>
          </a:p>
          <a:p>
            <a:pPr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Stvaranje „društva”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na daljinu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500826" y="2500306"/>
            <a:ext cx="2214578" cy="1000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„Amerikanizacija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kulture</a:t>
            </a:r>
            <a:endParaRPr lang="hr-H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16000">
              <a:spcBef>
                <a:spcPts val="300"/>
              </a:spcBef>
              <a:buFont typeface="Arial" pitchFamily="34" charset="0"/>
              <a:buChar char="–"/>
            </a:pP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Osvješćivanje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lokalnih </a:t>
            </a: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b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regionalnih </a:t>
            </a:r>
            <a:r>
              <a:rPr lang="hr-HR" sz="1600" dirty="0">
                <a:latin typeface="Calibri" panose="020F0502020204030204" pitchFamily="34" charset="0"/>
                <a:cs typeface="Calibri" panose="020F0502020204030204" pitchFamily="34" charset="0"/>
              </a:rPr>
              <a:t>kultura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itchFamily="34" charset="0"/>
              </a:rPr>
              <a:t>DIMENZIJE GLOBALIZACIJE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3A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6660</TotalTime>
  <Words>512</Words>
  <Application>Microsoft Office PowerPoint</Application>
  <PresentationFormat>On-screen Show (4:3)</PresentationFormat>
  <Paragraphs>138</Paragraphs>
  <Slides>24</Slides>
  <Notes>3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korisnik</cp:lastModifiedBy>
  <cp:revision>728</cp:revision>
  <dcterms:created xsi:type="dcterms:W3CDTF">2010-05-23T14:28:12Z</dcterms:created>
  <dcterms:modified xsi:type="dcterms:W3CDTF">2020-01-23T12:38:23Z</dcterms:modified>
</cp:coreProperties>
</file>