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2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E00"/>
    <a:srgbClr val="E1691F"/>
    <a:srgbClr val="4F7921"/>
    <a:srgbClr val="5D6B6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9648" autoAdjust="0"/>
  </p:normalViewPr>
  <p:slideViewPr>
    <p:cSldViewPr>
      <p:cViewPr varScale="1">
        <p:scale>
          <a:sx n="75" d="100"/>
          <a:sy n="75" d="100"/>
        </p:scale>
        <p:origin x="-23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hr-HR" b="1" dirty="0" smtClean="0"/>
              <a:t>Ministar Bauk na </a:t>
            </a:r>
            <a:r>
              <a:rPr lang="hr-HR" b="1" dirty="0" err="1" smtClean="0"/>
              <a:t>Facebooku</a:t>
            </a:r>
            <a:r>
              <a:rPr lang="hr-HR" b="1" dirty="0" smtClean="0"/>
              <a:t>: Treba 450 tisuća potpisa</a:t>
            </a:r>
          </a:p>
          <a:p>
            <a:r>
              <a:rPr lang="hr-HR" dirty="0" smtClean="0"/>
              <a:t>"Ustav je definirao da su birači 'hrvatski državljani s navršenih 18 godina'. Njih ima nešto više od 4,5 milijuna. U popis birača ne ulaze svi birači - ulaze oni koji imaju prebivalište u RH i važeću osobnu iskaznicu, te oni koji nemaju prebivalište u RH i aktivno se registriraju. Njih je na EU izborima bilo nešto više od 3,7 milijuna. Ovi preostali birači (750.000) su dakle oni koji imaju prebivalište u RH i nemaju važeću osobnu iskaznicu, te oni koji nemaju prebivalište u RH i nisu se aktivno registrirali. Pravo potpisa inicijative ima dakle 4,5 milijuna ljudi. Ova interpretacija da je potrebno 375.000 značila bi da desnica osporava pravo glasa dijaspore o čemu možemo raspravljati, ali sumnjam da bi to htjeli. Evo pokušao sam najjednostavnije objasniti", objasnio je na </a:t>
            </a:r>
            <a:r>
              <a:rPr lang="hr-HR" dirty="0" err="1" smtClean="0"/>
              <a:t>Facebooku</a:t>
            </a:r>
            <a:r>
              <a:rPr lang="hr-HR" dirty="0" smtClean="0"/>
              <a:t> ministar uprave </a:t>
            </a:r>
            <a:r>
              <a:rPr lang="hr-HR" b="1" dirty="0" smtClean="0"/>
              <a:t>Arsen Bauk</a:t>
            </a:r>
            <a:r>
              <a:rPr lang="hr-HR" dirty="0" smtClean="0"/>
              <a:t>. </a:t>
            </a:r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microsoft.com/office/2007/relationships/hdphoto" Target="../media/hdphoto5.wdp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microsoft.com/office/2007/relationships/hdphoto" Target="../media/hdphoto4.wdp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.wikipedia.org/wiki/Kronologija_%C5%BEenskog_prava_glasa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ot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 rot="2619782">
            <a:off x="3603924" y="2649251"/>
            <a:ext cx="4214842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indent="-1028700" algn="r" defTabSz="914400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hr-HR" sz="66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V. IZBORI</a:t>
            </a:r>
            <a:endParaRPr lang="hr-HR" sz="66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lin Gothic Boo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71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6530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OBILJEŽJA BIRAČKOG PRAVA U DEMOKRACIJI:</a:t>
            </a:r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OPĆE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svi punoljetni državljani imaju pravo glasa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JEDNAKO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jedan čovjek, jedan glas</a:t>
            </a:r>
            <a:endParaRPr lang="hr-HR" sz="2200" dirty="0"/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IZRAVNO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svatko bira u svoje ime, ne može netko drugi umjesto njega</a:t>
            </a:r>
            <a:endParaRPr lang="hr-HR" sz="2200" dirty="0"/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TAJNO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podatak o tome za koga smo glasali je tajan, a podatak o izlasku na izbore je javan</a:t>
            </a:r>
            <a:endParaRPr lang="hr-H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spcBef>
                <a:spcPts val="1200"/>
              </a:spcBef>
            </a:pPr>
            <a:r>
              <a:rPr lang="hr-HR" sz="2200" b="1" dirty="0">
                <a:solidFill>
                  <a:srgbClr val="FFC000"/>
                </a:solidFill>
              </a:rPr>
              <a:t>VRSTE IZBORA </a:t>
            </a:r>
            <a:r>
              <a:rPr lang="hr-HR" sz="2200" dirty="0" smtClean="0"/>
              <a:t>(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obzirom na pravo glasa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r>
              <a:rPr lang="hr-HR" sz="2200" dirty="0" smtClean="0"/>
              <a:t> </a:t>
            </a:r>
            <a:endParaRPr lang="hr-HR" sz="2200" dirty="0"/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KOMPETITIVNI </a:t>
            </a:r>
            <a:r>
              <a:rPr lang="hr-HR" sz="2200" dirty="0" smtClean="0"/>
              <a:t>– višestranačje, sloboda izbora 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POLUKOMPETITIVNI </a:t>
            </a:r>
            <a:r>
              <a:rPr lang="hr-HR" sz="2200" dirty="0" smtClean="0"/>
              <a:t>– jedna povlaštena stranka, ograničena sloboda izbora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NEKOMPETITIVNI </a:t>
            </a:r>
            <a:r>
              <a:rPr lang="hr-HR" sz="2200" dirty="0" smtClean="0"/>
              <a:t>– jednostranački sustav, nema slobode izbora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VRSTE IZBORA </a:t>
            </a:r>
            <a:r>
              <a:rPr lang="hr-HR" sz="2200" dirty="0" smtClean="0"/>
              <a:t>(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obzirom koga i za što se bira)</a:t>
            </a:r>
            <a:r>
              <a:rPr lang="hr-HR" sz="2200" dirty="0" smtClean="0"/>
              <a:t>:</a:t>
            </a:r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PARLAMENTARNI</a:t>
            </a:r>
            <a:r>
              <a:rPr lang="hr-HR" sz="2200" dirty="0" smtClean="0"/>
              <a:t> – izbor predstavnika u parlament (sabor) 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PREDSJEDNIČKI</a:t>
            </a:r>
            <a:r>
              <a:rPr lang="hr-HR" sz="2200" dirty="0" smtClean="0"/>
              <a:t> – izbor za predsjednika države</a:t>
            </a:r>
          </a:p>
          <a:p>
            <a:pPr marL="777875" lvl="1" indent="-3240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LOKALNI</a:t>
            </a:r>
            <a:r>
              <a:rPr lang="hr-HR" sz="2200" dirty="0" smtClean="0"/>
              <a:t> – izbor gradonačelnika i gradskih vijećnika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166341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80159"/>
            <a:ext cx="9001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IZBORNI SUSTAV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skup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dogovorenih pravila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„krojenje izbornih jedinica”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IZBORNIH SUSTAVA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većinski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većine) –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predsjednički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razmjerni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(proporcionalni)</a:t>
            </a: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 izbornog količnika </a:t>
            </a: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Hondotov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parlamentarni izbori</a:t>
            </a:r>
            <a:endParaRPr lang="hr-HR" sz="24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sustav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mješoviti</a:t>
            </a:r>
            <a:endParaRPr lang="hr-HR" sz="3600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142844" y="908720"/>
            <a:ext cx="8858280" cy="1143008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IZBORNI SUSTAVI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56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76000" indent="-360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izborni sustav u kojem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mandate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dobiva ona stranka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(ili kandidat)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koja je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osvojila većinu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kada  se bira samo jedna osoba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(npr. predsjednik države ili gradonačelnik)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onda je ovo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jedini mogući oblik izbornog sustava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2 podvrste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većinskog izbornog sustava: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 VEĆINE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ona stranka (ili pojedinac) koja ima </a:t>
            </a:r>
            <a:r>
              <a:rPr lang="hr-HR" sz="25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 VEĆINE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ona stranka (ili pojedinac) koja osvoji </a:t>
            </a:r>
            <a:r>
              <a:rPr lang="hr-HR" sz="25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više od pola glasova (50% + 1 glas)</a:t>
            </a:r>
          </a:p>
        </p:txBody>
      </p:sp>
      <p:sp>
        <p:nvSpPr>
          <p:cNvPr id="6" name="Pravokutnik 4"/>
          <p:cNvSpPr/>
          <p:nvPr/>
        </p:nvSpPr>
        <p:spPr bwMode="auto">
          <a:xfrm>
            <a:off x="142844" y="1000108"/>
            <a:ext cx="8677628" cy="11160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VEĆINSKI IZBORNI SUSTAVI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45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2571736" y="71438"/>
            <a:ext cx="4071966" cy="1071546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43306" y="357166"/>
            <a:ext cx="20002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PARLAMENT</a:t>
            </a:r>
            <a:endParaRPr lang="hr-HR" sz="2000" b="1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>
            <a:off x="6000760" y="1285860"/>
            <a:ext cx="1928826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1214414" y="1285860"/>
            <a:ext cx="400052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72000" y="1285860"/>
            <a:ext cx="114300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67" idx="2"/>
          </p:cNvCxnSpPr>
          <p:nvPr/>
        </p:nvCxnSpPr>
        <p:spPr bwMode="auto">
          <a:xfrm rot="5400000" flipH="1" flipV="1">
            <a:off x="2845108" y="1344918"/>
            <a:ext cx="953454" cy="78581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4071934" y="1285860"/>
            <a:ext cx="221457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0034" y="5477910"/>
            <a:ext cx="121444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60%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  <a:endParaRPr lang="hr-HR" sz="20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4282" y="214290"/>
            <a:ext cx="1000132" cy="1500198"/>
            <a:chOff x="428596" y="214290"/>
            <a:chExt cx="1071570" cy="150019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8596" y="214290"/>
              <a:ext cx="1071570" cy="1500198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r-HR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00034" y="260696"/>
              <a:ext cx="500066" cy="285752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r-HR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0034" y="617885"/>
              <a:ext cx="500066" cy="28575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r-HR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0034" y="975075"/>
              <a:ext cx="500066" cy="285752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r-HR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0034" y="1332265"/>
              <a:ext cx="500066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r-HR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100" y="214290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hr-HR" sz="2000" b="1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100" y="57147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hr-HR" sz="2000" b="1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0100" y="92866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hr-HR" sz="2000" b="1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0100" y="128585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hr-HR" sz="2000" b="1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85984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27%</a:t>
            </a:r>
            <a:endParaRPr lang="hr-HR" sz="20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9058" y="5477886"/>
            <a:ext cx="142876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37.5%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25%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12.5%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 = 25%</a:t>
            </a:r>
            <a:endParaRPr lang="hr-HR" sz="20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8" y="5477910"/>
            <a:ext cx="128588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45%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20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49%</a:t>
            </a:r>
          </a:p>
          <a:p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33%</a:t>
            </a:r>
          </a:p>
          <a:p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18%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8664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5. Izborna jedinica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069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4. Izborna jedinica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182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3. Izborna jedinica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310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Izborna jedinica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 Izborna jedinica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85720" y="5429288"/>
            <a:ext cx="842968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214282" y="4714884"/>
            <a:ext cx="8715436" cy="20002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>
            <a:off x="1142976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929720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644232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358744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55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2857496"/>
            <a:ext cx="2000232" cy="2027603"/>
          </a:xfrm>
          <a:prstGeom prst="rect">
            <a:avLst/>
          </a:prstGeom>
        </p:spPr>
      </p:pic>
      <p:pic>
        <p:nvPicPr>
          <p:cNvPr id="57" name="Picture 56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928794" y="2786058"/>
            <a:ext cx="1785950" cy="2099041"/>
          </a:xfrm>
          <a:prstGeom prst="rect">
            <a:avLst/>
          </a:prstGeom>
        </p:spPr>
      </p:pic>
      <p:pic>
        <p:nvPicPr>
          <p:cNvPr id="58" name="Picture 57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714744" y="2857496"/>
            <a:ext cx="1714512" cy="2027603"/>
          </a:xfrm>
          <a:prstGeom prst="rect">
            <a:avLst/>
          </a:prstGeom>
        </p:spPr>
      </p:pic>
      <p:pic>
        <p:nvPicPr>
          <p:cNvPr id="59" name="Picture 58" descr="apsolutna_vecina_izbori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429256" y="2786058"/>
            <a:ext cx="1714512" cy="1785950"/>
          </a:xfrm>
          <a:prstGeom prst="rect">
            <a:avLst/>
          </a:prstGeom>
        </p:spPr>
      </p:pic>
      <p:pic>
        <p:nvPicPr>
          <p:cNvPr id="60" name="Picture 59" descr="apsolutna_vecina_izbori.pn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7143768" y="2857496"/>
            <a:ext cx="2000200" cy="2027603"/>
          </a:xfrm>
          <a:prstGeom prst="rect">
            <a:avLst/>
          </a:prstGeom>
        </p:spPr>
      </p:pic>
      <p:pic>
        <p:nvPicPr>
          <p:cNvPr id="61" name="Picture 60" descr="apsolutna_vecina_izbori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0" y="2214554"/>
            <a:ext cx="2000232" cy="642942"/>
          </a:xfrm>
          <a:prstGeom prst="rect">
            <a:avLst/>
          </a:prstGeom>
        </p:spPr>
      </p:pic>
      <p:pic>
        <p:nvPicPr>
          <p:cNvPr id="62" name="Picture 61" descr="apsolutna_vecina_izbori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1928794" y="2143116"/>
            <a:ext cx="1785950" cy="714380"/>
          </a:xfrm>
          <a:prstGeom prst="rect">
            <a:avLst/>
          </a:prstGeom>
        </p:spPr>
      </p:pic>
      <p:pic>
        <p:nvPicPr>
          <p:cNvPr id="65" name="Picture 64" descr="apsolutna_vecina_izbori.pn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7143768" y="2214554"/>
            <a:ext cx="2000200" cy="642942"/>
          </a:xfrm>
          <a:prstGeom prst="rect">
            <a:avLst/>
          </a:prstGeom>
        </p:spPr>
      </p:pic>
      <p:pic>
        <p:nvPicPr>
          <p:cNvPr id="66" name="Picture 65" descr="pravokutnik.png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4643438" y="-142900"/>
            <a:ext cx="2214578" cy="1403214"/>
          </a:xfrm>
          <a:prstGeom prst="rect">
            <a:avLst/>
          </a:prstGeom>
        </p:spPr>
      </p:pic>
      <p:pic>
        <p:nvPicPr>
          <p:cNvPr id="67" name="Picture 66" descr="pravokutnik.png"/>
          <p:cNvPicPr>
            <a:picLocks noChangeAspect="1"/>
          </p:cNvPicPr>
          <p:nvPr/>
        </p:nvPicPr>
        <p:blipFill>
          <a:blip r:embed="rId11" cstate="email"/>
          <a:srcRect/>
          <a:stretch>
            <a:fillRect/>
          </a:stretch>
        </p:blipFill>
        <p:spPr>
          <a:xfrm>
            <a:off x="2928926" y="-142900"/>
            <a:ext cx="1571636" cy="1404000"/>
          </a:xfrm>
          <a:prstGeom prst="rect">
            <a:avLst/>
          </a:prstGeom>
        </p:spPr>
      </p:pic>
      <p:pic>
        <p:nvPicPr>
          <p:cNvPr id="69" name="crna_zena" descr="women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5555948" y="285728"/>
            <a:ext cx="320836" cy="702000"/>
          </a:xfrm>
          <a:prstGeom prst="rect">
            <a:avLst/>
          </a:prstGeom>
        </p:spPr>
      </p:pic>
      <p:pic>
        <p:nvPicPr>
          <p:cNvPr id="70" name="Picture 69" descr="men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5072066" y="297963"/>
            <a:ext cx="496438" cy="702145"/>
          </a:xfrm>
          <a:prstGeom prst="rect">
            <a:avLst/>
          </a:prstGeom>
        </p:spPr>
      </p:pic>
      <p:pic>
        <p:nvPicPr>
          <p:cNvPr id="73" name="Picture 72" descr="men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3364810" y="297963"/>
            <a:ext cx="496438" cy="702145"/>
          </a:xfrm>
          <a:prstGeom prst="rect">
            <a:avLst/>
          </a:prstGeom>
        </p:spPr>
      </p:pic>
      <p:pic>
        <p:nvPicPr>
          <p:cNvPr id="53" name="zelena_zena" descr="women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3879072" y="312891"/>
            <a:ext cx="320836" cy="702000"/>
          </a:xfrm>
          <a:prstGeom prst="rect">
            <a:avLst/>
          </a:prstGeom>
        </p:spPr>
      </p:pic>
      <p:pic>
        <p:nvPicPr>
          <p:cNvPr id="54" name="crvena_zena" descr="apsolutna_vecina_izbori.png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703263" y="2214554"/>
            <a:ext cx="2000200" cy="64294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84" y="2220497"/>
            <a:ext cx="2010402" cy="641413"/>
          </a:xfrm>
          <a:prstGeom prst="rect">
            <a:avLst/>
          </a:prstGeom>
        </p:spPr>
      </p:pic>
      <p:pic>
        <p:nvPicPr>
          <p:cNvPr id="71" name="crna_zena_2" descr="women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5945685" y="288725"/>
            <a:ext cx="320836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"/>
                            </p:stCondLst>
                            <p:childTnLst>
                              <p:par>
                                <p:cTn id="16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250"/>
                            </p:stCondLst>
                            <p:childTnLst>
                              <p:par>
                                <p:cTn id="1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50"/>
                            </p:stCondLst>
                            <p:childTnLst>
                              <p:par>
                                <p:cTn id="1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5" grpId="0"/>
      <p:bldP spid="25" grpId="0" build="allAtOnce"/>
      <p:bldP spid="36" grpId="0" build="allAtOnce"/>
      <p:bldP spid="37" grpId="0" build="allAtOnce"/>
      <p:bldP spid="38" grpId="0" build="allAtOnce"/>
      <p:bldP spid="39" grpId="0" build="allAtOnce"/>
      <p:bldP spid="40" grpId="0"/>
      <p:bldP spid="41" grpId="0"/>
      <p:bldP spid="42" grpId="0"/>
      <p:bldP spid="43" grpId="0"/>
      <p:bldP spid="44" grpId="0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7154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izborni sustav u kojem mandate dobivaju stranke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prema omjeru dobivenih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PRAG </a:t>
            </a:r>
            <a:r>
              <a:rPr lang="hr-HR" sz="25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minimalni postotak glasova</a:t>
            </a:r>
            <a:r>
              <a:rPr lang="hr-HR" sz="25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koji neka stranka mora dobiti u nekoj izbornoj jedinici da bi uopće sudjelovala u podjeli mandata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Hrvatskoj je izborni prag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5%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bez izbornog praga, u parlamentu bi sudjelovalo previše stranaka i bilo bi teško sastaviti stabilnu vladu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794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1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7753" y="4500570"/>
            <a:ext cx="186865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STRANAČKE LISTE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311" y="6357958"/>
            <a:ext cx="8247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700" y="3321464"/>
            <a:ext cx="1190133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POSTOTAK</a:t>
            </a:r>
          </a:p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4612" y="857232"/>
            <a:ext cx="3110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 MJESTA U PARLAMENTU</a:t>
            </a:r>
          </a:p>
        </p:txBody>
      </p:sp>
      <p:pic>
        <p:nvPicPr>
          <p:cNvPr id="14" name="Picture 13" descr="Picture3.png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67416"/>
          <a:stretch/>
        </p:blipFill>
        <p:spPr>
          <a:xfrm>
            <a:off x="357158" y="4850538"/>
            <a:ext cx="7858182" cy="200746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rcRect b="35425"/>
          <a:stretch/>
        </p:blipFill>
        <p:spPr>
          <a:xfrm>
            <a:off x="368796" y="697186"/>
            <a:ext cx="7858182" cy="3978368"/>
          </a:xfrm>
          <a:prstGeom prst="rect">
            <a:avLst/>
          </a:prstGeom>
        </p:spPr>
      </p:pic>
      <p:sp>
        <p:nvSpPr>
          <p:cNvPr id="2" name="Up Arrow 1"/>
          <p:cNvSpPr/>
          <p:nvPr/>
        </p:nvSpPr>
        <p:spPr>
          <a:xfrm>
            <a:off x="153043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222774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155267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3979728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686353" y="48931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5724128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673224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7257212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58824"/>
              </p:ext>
            </p:extLst>
          </p:nvPr>
        </p:nvGraphicFramePr>
        <p:xfrm>
          <a:off x="357158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500562" y="3286124"/>
            <a:ext cx="2428892" cy="707886"/>
            <a:chOff x="4572000" y="3357562"/>
            <a:chExt cx="2428892" cy="707886"/>
          </a:xfrm>
        </p:grpSpPr>
        <p:sp>
          <p:nvSpPr>
            <p:cNvPr id="26" name="Rectangle 25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1395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70538"/>
              </p:ext>
            </p:extLst>
          </p:nvPr>
        </p:nvGraphicFramePr>
        <p:xfrm>
          <a:off x="357158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 : </a:t>
                      </a:r>
                      <a:r>
                        <a:rPr lang="hr-HR" sz="18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14546" y="857232"/>
            <a:ext cx="4549387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Izborna jedinica bira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10 zastupnika 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43042" y="1428736"/>
            <a:ext cx="6000792" cy="1643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2462" y="1643050"/>
            <a:ext cx="1674946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glasova</a:t>
            </a:r>
          </a:p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(10 000</a:t>
            </a:r>
            <a:r>
              <a:rPr lang="hr-HR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857356" y="228599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2204521" y="235743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(10)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Equal 19"/>
          <p:cNvSpPr/>
          <p:nvPr/>
        </p:nvSpPr>
        <p:spPr bwMode="auto">
          <a:xfrm>
            <a:off x="4493336" y="207167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6278" y="1928802"/>
            <a:ext cx="1619225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6949" y="3357562"/>
            <a:ext cx="2432505" cy="707886"/>
            <a:chOff x="4572000" y="3357562"/>
            <a:chExt cx="2432505" cy="707886"/>
          </a:xfrm>
        </p:grpSpPr>
        <p:sp>
          <p:nvSpPr>
            <p:cNvPr id="23" name="Rectangle 22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8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9586" y="539622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+ 1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SUSTAV IZBORNOG KOLIČNIKA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05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8" grpId="0" build="p"/>
      <p:bldP spid="20" grpId="0" animBg="1"/>
      <p:bldP spid="21" grpId="0" build="p"/>
      <p:bldP spid="2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2" y="928670"/>
            <a:ext cx="9215502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primjer na izbornoj jedinici u kojoj se bira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 zastupnika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 parlament</a:t>
            </a:r>
          </a:p>
          <a:p>
            <a:pPr marL="1888200" lvl="3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(4160)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(3380)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(2460)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sz="20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94833"/>
              </p:ext>
            </p:extLst>
          </p:nvPr>
        </p:nvGraphicFramePr>
        <p:xfrm>
          <a:off x="145155" y="3500438"/>
          <a:ext cx="8856001" cy="2587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55011"/>
                <a:gridCol w="1143008"/>
                <a:gridCol w="1216756"/>
                <a:gridCol w="1345794"/>
                <a:gridCol w="1265144"/>
                <a:gridCol w="1246714"/>
                <a:gridCol w="1283574"/>
              </a:tblGrid>
              <a:tr h="989304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</a:t>
                      </a:r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. glasova (X)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1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2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3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4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5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2030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1353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(6)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1015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(9)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812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(11)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 (2)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1690 (5)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1126 (8)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845 (10)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676 (13)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 (3)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1230 (7)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820 (12)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615 (14)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495 (15)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786050" y="1428736"/>
            <a:ext cx="4572032" cy="1643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388" y="1571612"/>
            <a:ext cx="303053" cy="428628"/>
          </a:xfrm>
          <a:prstGeom prst="rect">
            <a:avLst/>
          </a:prstGeom>
        </p:spPr>
      </p:pic>
      <p:pic>
        <p:nvPicPr>
          <p:cNvPr id="9" name="Picture 8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140" y="1571612"/>
            <a:ext cx="303053" cy="428628"/>
          </a:xfrm>
          <a:prstGeom prst="rect">
            <a:avLst/>
          </a:prstGeom>
        </p:spPr>
      </p:pic>
      <p:pic>
        <p:nvPicPr>
          <p:cNvPr id="10" name="Picture 9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636" y="2000240"/>
            <a:ext cx="303053" cy="428628"/>
          </a:xfrm>
          <a:prstGeom prst="rect">
            <a:avLst/>
          </a:prstGeom>
        </p:spPr>
      </p:pic>
      <p:pic>
        <p:nvPicPr>
          <p:cNvPr id="11" name="Picture 10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388" y="2000240"/>
            <a:ext cx="303053" cy="428628"/>
          </a:xfrm>
          <a:prstGeom prst="rect">
            <a:avLst/>
          </a:prstGeom>
        </p:spPr>
      </p:pic>
      <p:pic>
        <p:nvPicPr>
          <p:cNvPr id="12" name="Picture 11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636" y="2428868"/>
            <a:ext cx="303053" cy="42862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D’HONDOTOV SUSTAV</a:t>
            </a:r>
            <a:endParaRPr lang="hr-HR"/>
          </a:p>
        </p:txBody>
      </p:sp>
      <p:grpSp>
        <p:nvGrpSpPr>
          <p:cNvPr id="45" name="Group 44"/>
          <p:cNvGrpSpPr/>
          <p:nvPr/>
        </p:nvGrpSpPr>
        <p:grpSpPr>
          <a:xfrm>
            <a:off x="5357818" y="4516212"/>
            <a:ext cx="3500462" cy="1500198"/>
            <a:chOff x="5357818" y="5000636"/>
            <a:chExt cx="3500462" cy="1500198"/>
          </a:xfrm>
        </p:grpSpPr>
        <p:sp>
          <p:nvSpPr>
            <p:cNvPr id="26" name="Rectangle 25"/>
            <p:cNvSpPr/>
            <p:nvPr/>
          </p:nvSpPr>
          <p:spPr>
            <a:xfrm>
              <a:off x="7858148" y="500063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58148" y="5572140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5814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43702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781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Picture 40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1571612"/>
            <a:ext cx="303053" cy="428628"/>
          </a:xfrm>
          <a:prstGeom prst="rect">
            <a:avLst/>
          </a:prstGeom>
        </p:spPr>
      </p:pic>
      <p:pic>
        <p:nvPicPr>
          <p:cNvPr id="42" name="Picture 41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2198" y="1571612"/>
            <a:ext cx="303053" cy="428628"/>
          </a:xfrm>
          <a:prstGeom prst="rect">
            <a:avLst/>
          </a:prstGeom>
        </p:spPr>
      </p:pic>
      <p:pic>
        <p:nvPicPr>
          <p:cNvPr id="43" name="Picture 42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2000240"/>
            <a:ext cx="303053" cy="428628"/>
          </a:xfrm>
          <a:prstGeom prst="rect">
            <a:avLst/>
          </a:prstGeom>
        </p:spPr>
      </p:pic>
      <p:pic>
        <p:nvPicPr>
          <p:cNvPr id="44" name="Picture 43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2428868"/>
            <a:ext cx="303053" cy="428628"/>
          </a:xfrm>
          <a:prstGeom prst="rect">
            <a:avLst/>
          </a:prstGeom>
        </p:spPr>
      </p:pic>
      <p:pic>
        <p:nvPicPr>
          <p:cNvPr id="46" name="Picture 45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140" y="2000240"/>
            <a:ext cx="303053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2" cstate="email"/>
          <a:srcRect l="11692"/>
          <a:stretch>
            <a:fillRect/>
          </a:stretch>
        </p:blipFill>
        <p:spPr>
          <a:xfrm>
            <a:off x="5500694" y="4357694"/>
            <a:ext cx="2857520" cy="253690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IZBORNI PRAG (5%)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19452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980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8661" y="5968749"/>
            <a:ext cx="2851302" cy="85318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14678" y="4857760"/>
            <a:ext cx="5786446" cy="185738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r>
              <a:rPr lang="hr-HR" sz="24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skup dogovorenih pravila </a:t>
            </a:r>
            <a:r>
              <a:rPr lang="hr-HR" sz="2400" b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Hereov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IZBORNI PRAG (5%)</a:t>
            </a:r>
          </a:p>
        </p:txBody>
      </p:sp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214942" y="4321117"/>
            <a:ext cx="3235851" cy="2536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19452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980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7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5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build="allAtOnce" animBg="1"/>
      <p:bldP spid="44" grpId="1" build="allAtOnce" animBg="1"/>
      <p:bldP spid="2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34" grpId="0" build="allAtOnce" animBg="1"/>
      <p:bldP spid="35" grpId="0" build="allAtOnce" animBg="1"/>
      <p:bldP spid="36" grpId="0" build="allAtOnce" animBg="1"/>
      <p:bldP spid="47" grpId="0" build="allAtOnce" animBg="1"/>
      <p:bldP spid="25" grpId="0"/>
      <p:bldP spid="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14300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  <a:r>
              <a:rPr lang="de-AT" sz="3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politički postupak</a:t>
            </a:r>
            <a:r>
              <a:rPr lang="de-AT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kojim</a:t>
            </a:r>
            <a:r>
              <a:rPr lang="de-AT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državljani</a:t>
            </a:r>
            <a:r>
              <a:rPr lang="hr-HR" sz="3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biraju predstavnike u predstavnička tijela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proces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legitimiranja vlasti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način na koji narod iskazuje svoju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suverenost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izbori ne moraju biti demokratski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(npr. izbori u Jugoslaviji)</a:t>
            </a:r>
            <a:endParaRPr lang="hr-HR" sz="26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demokratičnost izbora</a:t>
            </a:r>
            <a:r>
              <a:rPr lang="hr-HR" sz="26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se očituje dvama kriterijima:</a:t>
            </a:r>
          </a:p>
          <a:p>
            <a:pPr marL="1257300" lvl="1" indent="-51435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VIŠESTRANAČJE</a:t>
            </a:r>
            <a:endParaRPr lang="hr-HR" sz="2800" i="1" u="sng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257300" lvl="1" indent="-51435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endParaRPr lang="hr-HR" sz="28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228005" y="1112095"/>
            <a:ext cx="8592467" cy="112422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ŠTO </a:t>
            </a:r>
            <a:r>
              <a:rPr lang="hr-HR" smtClean="0">
                <a:ea typeface="WenQuanYi Micro Hei" charset="0"/>
              </a:rPr>
              <a:t>SU IZBORI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96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71406" y="785794"/>
            <a:ext cx="9144000" cy="2214578"/>
          </a:xfrm>
        </p:spPr>
        <p:txBody>
          <a:bodyPr/>
          <a:lstStyle/>
          <a:p>
            <a:r>
              <a:rPr lang="hr-HR" sz="2400" dirty="0" smtClean="0"/>
              <a:t>izborna jedinica nosi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hr-HR" sz="2400" dirty="0" smtClean="0"/>
              <a:t> zastupničkih mjesta</a:t>
            </a:r>
          </a:p>
          <a:p>
            <a:r>
              <a:rPr lang="hr-HR" sz="2400" dirty="0" smtClean="0"/>
              <a:t>u izbornoj jedinici glasuje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15 000 </a:t>
            </a:r>
            <a:r>
              <a:rPr lang="hr-HR" sz="2400" dirty="0" smtClean="0"/>
              <a:t>glasača</a:t>
            </a:r>
          </a:p>
          <a:p>
            <a:r>
              <a:rPr lang="hr-HR" sz="2400" dirty="0" smtClean="0"/>
              <a:t>kandidirale su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hr-HR" sz="2400" dirty="0" smtClean="0"/>
              <a:t> stranke</a:t>
            </a:r>
          </a:p>
          <a:p>
            <a:r>
              <a:rPr lang="hr-HR" sz="2400" dirty="0" smtClean="0"/>
              <a:t>izračunajte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sustavom izbornog količnika </a:t>
            </a:r>
            <a:r>
              <a:rPr lang="hr-HR" sz="2400" dirty="0" smtClean="0"/>
              <a:t>koliko pojedina stranka osvaja mandata na temelju dobivenih glasova u donjoj tablici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3286124"/>
          <a:ext cx="8358246" cy="297650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506528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proces računanja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7 063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7 063: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3 382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3 382: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1 994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1 994: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</a:t>
                      </a:r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2 561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2 561: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3967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15 000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15 000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857752" y="3833735"/>
            <a:ext cx="3727702" cy="2318619"/>
            <a:chOff x="4786314" y="4113025"/>
            <a:chExt cx="3727702" cy="2318619"/>
          </a:xfrm>
        </p:grpSpPr>
        <p:sp>
          <p:nvSpPr>
            <p:cNvPr id="16" name="Rectangle 15"/>
            <p:cNvSpPr/>
            <p:nvPr/>
          </p:nvSpPr>
          <p:spPr>
            <a:xfrm>
              <a:off x="6858016" y="4113025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16" y="4613091"/>
              <a:ext cx="1656000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8016" y="5041719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16" y="5541785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6314" y="4113025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6314" y="4643446"/>
              <a:ext cx="1656000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86314" y="5041719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6314" y="5541785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6314" y="6143644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Multiply 14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izborni sustav u kojem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 mandata osvaja većinskim, a dio razmjernim modelom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kako bi to bilo moguće,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svaki birač ima dva glasa,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s jednim glasuje 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hr-HR" sz="2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većinskom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a s jednim glasuje u </a:t>
            </a:r>
            <a:r>
              <a:rPr lang="hr-HR" sz="2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razmjernom</a:t>
            </a:r>
            <a:r>
              <a:rPr lang="hr-HR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stavu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primjer izbora u RH 2001.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malim izbornim jedinicama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relativna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većina </a:t>
            </a:r>
            <a:b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u Sabor ide samo najbolji kandidat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 državnoj razini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 </a:t>
            </a:r>
            <a:b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jedna lista za cijelu državu za ulazak u Sabor</a:t>
            </a: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ante_fabijan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5140" y="1643050"/>
            <a:ext cx="2222861" cy="2788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MJEŠOVITI IZBORNI SUSTAV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527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- PRIMJER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85720" y="1071546"/>
            <a:ext cx="4500594" cy="37147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IZBORNA JEDINICA </a:t>
            </a:r>
          </a:p>
          <a:p>
            <a:pPr algn="ctr"/>
            <a:r>
              <a:rPr lang="hr-HR" sz="3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(4 mandata)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2571744"/>
            <a:ext cx="1643074" cy="19288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10" y="3214686"/>
            <a:ext cx="1579473" cy="1135786"/>
            <a:chOff x="2428860" y="1785926"/>
            <a:chExt cx="1579473" cy="1135786"/>
          </a:xfrm>
        </p:grpSpPr>
        <p:sp>
          <p:nvSpPr>
            <p:cNvPr id="12" name="Rectangle 11"/>
            <p:cNvSpPr/>
            <p:nvPr/>
          </p:nvSpPr>
          <p:spPr>
            <a:xfrm>
              <a:off x="2428860" y="1785926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Ivan	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0480" y="178592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10.8 %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0480" y="204786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480" y="230980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0.12 %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480" y="2571744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14612" y="2571744"/>
            <a:ext cx="1643074" cy="192882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86050" y="3214686"/>
            <a:ext cx="1543484" cy="1143008"/>
            <a:chOff x="3143240" y="3643314"/>
            <a:chExt cx="1543484" cy="1143008"/>
          </a:xfrm>
        </p:grpSpPr>
        <p:sp>
          <p:nvSpPr>
            <p:cNvPr id="19" name="Rectangle 18"/>
            <p:cNvSpPr/>
            <p:nvPr/>
          </p:nvSpPr>
          <p:spPr>
            <a:xfrm>
              <a:off x="3143240" y="3643314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Matej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Marko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Luka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Petar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8871" y="365053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15.4 %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8871" y="391247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3.2 %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8871" y="417441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1.12 %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443635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10.3 %</a:t>
              </a:r>
              <a:endParaRPr lang="hr-H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14337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200023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0628" y="1071546"/>
            <a:ext cx="3786214" cy="4929222"/>
            <a:chOff x="5000628" y="285728"/>
            <a:chExt cx="3786214" cy="4929222"/>
          </a:xfrm>
        </p:grpSpPr>
        <p:grpSp>
          <p:nvGrpSpPr>
            <p:cNvPr id="27" name="Group 288"/>
            <p:cNvGrpSpPr/>
            <p:nvPr/>
          </p:nvGrpSpPr>
          <p:grpSpPr>
            <a:xfrm>
              <a:off x="5000628" y="285728"/>
              <a:ext cx="3786214" cy="4929222"/>
              <a:chOff x="5000628" y="214290"/>
              <a:chExt cx="3786214" cy="492922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00628" y="214290"/>
                <a:ext cx="3786214" cy="49292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8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88918" y="357166"/>
                <a:ext cx="2409634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b="1" dirty="0" smtClean="0">
                    <a:solidFill>
                      <a:prstClr val="black"/>
                    </a:solidFill>
                  </a:rPr>
                  <a:t>GLASAČKI LISTIĆ</a:t>
                </a:r>
                <a:endParaRPr lang="hr-HR" sz="2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95092" y="714356"/>
                <a:ext cx="1797287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1400" dirty="0" smtClean="0">
                    <a:solidFill>
                      <a:prstClr val="black"/>
                    </a:solidFill>
                  </a:rPr>
                  <a:t>izborna jedinica Pag</a:t>
                </a:r>
                <a:endParaRPr lang="hr-HR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143504" y="1214422"/>
              <a:ext cx="121058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Kandidati: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72132" y="2428868"/>
            <a:ext cx="1586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black"/>
                </a:solidFill>
              </a:rPr>
              <a:t>1.) Stranka A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2132" y="4214818"/>
            <a:ext cx="159530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black"/>
                </a:solidFill>
              </a:rPr>
              <a:t>2.) Stranka B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9421" y="2786058"/>
            <a:ext cx="1053494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1.)  Ivan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2.)  Ante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3.)  Marin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4.)  Ana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9421" y="4593820"/>
            <a:ext cx="111120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1.)  Matej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2.)  Marko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3.)  Luka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prstClr val="black"/>
                </a:solidFill>
              </a:rPr>
              <a:t>4.)  Petar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4949398"/>
            <a:ext cx="4429156" cy="112280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parlament idu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Ivan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stranke 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Matej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Petar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stranke B</a:t>
            </a:r>
            <a:endParaRPr lang="hr-HR" sz="2400" b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5748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57488" y="4286256"/>
            <a:ext cx="13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434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4348" y="3784602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69322" y="2425496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15074" y="3071810"/>
            <a:ext cx="324000" cy="3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24" grpId="0" animBg="1"/>
      <p:bldP spid="25" grpId="0" animBg="1"/>
      <p:bldP spid="32" grpId="0"/>
      <p:bldP spid="33" grpId="0"/>
      <p:bldP spid="34" grpId="0"/>
      <p:bldP spid="35" grpId="0"/>
      <p:bldP spid="37" grpId="0"/>
      <p:bldP spid="36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(2013.)</a:t>
            </a:r>
            <a:endParaRPr lang="hr-HR" dirty="0"/>
          </a:p>
        </p:txBody>
      </p:sp>
      <p:sp>
        <p:nvSpPr>
          <p:cNvPr id="36" name="Rounded Rectangular Callout 35" hidden="1"/>
          <p:cNvSpPr/>
          <p:nvPr/>
        </p:nvSpPr>
        <p:spPr>
          <a:xfrm>
            <a:off x="4000496" y="1000108"/>
            <a:ext cx="4857784" cy="2714644"/>
          </a:xfrm>
          <a:prstGeom prst="wedgeRoundRectCallout">
            <a:avLst>
              <a:gd name="adj1" fmla="val -38717"/>
              <a:gd name="adj2" fmla="val -6521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„Ako na listi nema više kandidata koji su dobili preferirane glasove od najmanje 10% glasova koje je osvojila ta lista, člana izabranog na listi zamjenjuje prvi sljedeći neizabrani kandidat s te liste.”</a:t>
            </a:r>
            <a:endParaRPr lang="hr-HR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5786" y="1428736"/>
            <a:ext cx="3000396" cy="2428892"/>
            <a:chOff x="785786" y="1428736"/>
            <a:chExt cx="3000396" cy="2428892"/>
          </a:xfrm>
        </p:grpSpPr>
        <p:sp>
          <p:nvSpPr>
            <p:cNvPr id="40" name="Rectangle 39"/>
            <p:cNvSpPr/>
            <p:nvPr/>
          </p:nvSpPr>
          <p:spPr>
            <a:xfrm>
              <a:off x="785786" y="1428736"/>
              <a:ext cx="3000396" cy="24288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HDZ, HSP AS, BUZ </a:t>
              </a:r>
              <a:r>
                <a:rPr lang="hr-HR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32,86%)</a:t>
              </a:r>
              <a:endPara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28662" y="1928802"/>
              <a:ext cx="2714644" cy="181588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1.   Dubravka Šuica 	12,9 % 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2.   Andrej </a:t>
              </a:r>
              <a:r>
                <a:rPr lang="sr-Latn-CS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Plenković</a:t>
              </a: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	15,4 %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3.   Davor Ivo </a:t>
              </a:r>
              <a:r>
                <a:rPr lang="sr-Latn-CS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Stier</a:t>
              </a: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	5,75 %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4.   Ivana Maletić 	1,83 %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5.   Zdravka </a:t>
              </a:r>
              <a:r>
                <a:rPr lang="sr-Latn-CS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Bušić</a:t>
              </a: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	1,68 %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6.   Ruža Tomašić 	26,5 %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11. Zdravko </a:t>
              </a:r>
              <a:r>
                <a:rPr lang="sr-Latn-CS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Krmek</a:t>
              </a: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	2,70 %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43372" y="1387230"/>
            <a:ext cx="3714776" cy="2500330"/>
            <a:chOff x="4143372" y="1387230"/>
            <a:chExt cx="3714776" cy="2500330"/>
          </a:xfrm>
        </p:grpSpPr>
        <p:sp>
          <p:nvSpPr>
            <p:cNvPr id="45" name="Rectangle 44"/>
            <p:cNvSpPr/>
            <p:nvPr/>
          </p:nvSpPr>
          <p:spPr>
            <a:xfrm>
              <a:off x="4143372" y="1387230"/>
              <a:ext cx="3714776" cy="250033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SDP, HNS, HSU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20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32,07%)</a:t>
              </a:r>
              <a:endPara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4214810" y="1928802"/>
              <a:ext cx="3571900" cy="18144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1.  </a:t>
              </a:r>
              <a:r>
                <a:rPr lang="hr-HR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Tonino</a:t>
              </a: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Picula 		47,3  % 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2.  Biljana </a:t>
              </a:r>
              <a:r>
                <a:rPr lang="hr-HR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Borzan</a:t>
              </a: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		7,50  %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3.  Marino Baldini 		0,69  %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4.  Oleg Valjalo 		0,57  % 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5.  Sandra Petrović Jakovina 	1,62  % </a:t>
              </a:r>
            </a:p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6.  Jozo Radoš 		6,84  %</a:t>
              </a:r>
              <a:endParaRPr lang="sr-Latn-CS" sz="16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6" name="Oval 45"/>
          <p:cNvSpPr/>
          <p:nvPr/>
        </p:nvSpPr>
        <p:spPr>
          <a:xfrm>
            <a:off x="3571868" y="1214422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47" name="Oval 46"/>
          <p:cNvSpPr/>
          <p:nvPr/>
        </p:nvSpPr>
        <p:spPr>
          <a:xfrm>
            <a:off x="7643834" y="1142984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85786" y="4429132"/>
            <a:ext cx="3000396" cy="1357322"/>
            <a:chOff x="785786" y="4429132"/>
            <a:chExt cx="3000396" cy="1357322"/>
          </a:xfrm>
        </p:grpSpPr>
        <p:sp>
          <p:nvSpPr>
            <p:cNvPr id="48" name="Rectangle 47"/>
            <p:cNvSpPr/>
            <p:nvPr/>
          </p:nvSpPr>
          <p:spPr>
            <a:xfrm>
              <a:off x="785786" y="4429132"/>
              <a:ext cx="3000396" cy="1357322"/>
            </a:xfrm>
            <a:prstGeom prst="rect">
              <a:avLst/>
            </a:prstGeom>
            <a:solidFill>
              <a:srgbClr val="008E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HRVATSKI LABURISTI - STRANKA RADA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(5,77%)</a:t>
              </a:r>
            </a:p>
          </p:txBody>
        </p:sp>
        <p:sp>
          <p:nvSpPr>
            <p:cNvPr id="49" name="Rectangle 1"/>
            <p:cNvSpPr>
              <a:spLocks noChangeArrowheads="1"/>
            </p:cNvSpPr>
            <p:nvPr/>
          </p:nvSpPr>
          <p:spPr bwMode="auto">
            <a:xfrm>
              <a:off x="857224" y="5286388"/>
              <a:ext cx="2857520" cy="33855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1.   Nikola </a:t>
              </a:r>
              <a:r>
                <a:rPr lang="sr-Latn-CS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Vuljanić	</a:t>
              </a:r>
              <a:r>
                <a:rPr lang="sr-Latn-CS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15,0 % 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571868" y="4214818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1934" y="4500570"/>
            <a:ext cx="4214842" cy="123726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Liste koje su dobile više od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5%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glasova birača sudjeluju u diobi za člana Europskog parlamenta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857892"/>
            <a:ext cx="2071702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Leksikon temeljnih pojmova politike (1990.)</a:t>
            </a:r>
            <a:endParaRPr lang="hr-HR" i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-1042" t="-1094" b="-2838"/>
          <a:stretch>
            <a:fillRect/>
          </a:stretch>
        </p:blipFill>
        <p:spPr bwMode="auto">
          <a:xfrm>
            <a:off x="2071670" y="71414"/>
            <a:ext cx="6929486" cy="67865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285720" y="357141"/>
            <a:ext cx="1214447" cy="5572189"/>
            <a:chOff x="285720" y="142852"/>
            <a:chExt cx="1214447" cy="5572189"/>
          </a:xfrm>
        </p:grpSpPr>
        <p:sp>
          <p:nvSpPr>
            <p:cNvPr id="6" name="Title 4"/>
            <p:cNvSpPr txBox="1">
              <a:spLocks/>
            </p:cNvSpPr>
            <p:nvPr/>
          </p:nvSpPr>
          <p:spPr>
            <a:xfrm rot="16200000">
              <a:off x="-2143184" y="2571756"/>
              <a:ext cx="5572188" cy="714380"/>
            </a:xfrm>
            <a:prstGeom prst="rect">
              <a:avLst/>
            </a:prstGeom>
          </p:spPr>
          <p:txBody>
            <a:bodyPr/>
            <a:lstStyle/>
            <a:p>
              <a:pPr algn="r"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hr-HR" sz="4800" b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114300" dist="1016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WenQuanYi Micro Hei" charset="0"/>
                  <a:cs typeface="Calibri" pitchFamily="34" charset="0"/>
                </a:rPr>
                <a:t>PREFERENCIJALNO</a:t>
              </a:r>
              <a:endParaRPr lang="hr-HR" sz="4800" b="1" dirty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  <p:sp>
          <p:nvSpPr>
            <p:cNvPr id="7" name="Title 4"/>
            <p:cNvSpPr txBox="1">
              <a:spLocks/>
            </p:cNvSpPr>
            <p:nvPr/>
          </p:nvSpPr>
          <p:spPr>
            <a:xfrm rot="16200000">
              <a:off x="-1643117" y="2571757"/>
              <a:ext cx="5572188" cy="714380"/>
            </a:xfrm>
            <a:prstGeom prst="rect">
              <a:avLst/>
            </a:prstGeom>
          </p:spPr>
          <p:txBody>
            <a:bodyPr/>
            <a:lstStyle/>
            <a:p>
              <a:pPr algn="r" defTabSz="914400" hangingPunct="1">
                <a:lnSpc>
                  <a:spcPct val="100000"/>
                </a:lnSpc>
                <a:buClrTx/>
                <a:buSzTx/>
              </a:pPr>
              <a:r>
                <a:rPr lang="hr-HR" sz="4800" b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114300" dist="1016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WenQuanYi Micro Hei" charset="0"/>
                  <a:cs typeface="Calibri" pitchFamily="34" charset="0"/>
                </a:rPr>
                <a:t>GLASOVANJE</a:t>
              </a:r>
              <a:endParaRPr lang="hr-HR" sz="4800" b="1" dirty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sp>
        <p:nvSpPr>
          <p:cNvPr id="2" name="Multiply 1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4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6500826" y="357166"/>
            <a:ext cx="1571636" cy="865173"/>
            <a:chOff x="6500826" y="357166"/>
            <a:chExt cx="1571636" cy="865173"/>
          </a:xfrm>
        </p:grpSpPr>
        <p:sp>
          <p:nvSpPr>
            <p:cNvPr id="241" name="TextBox 240"/>
            <p:cNvSpPr txBox="1"/>
            <p:nvPr/>
          </p:nvSpPr>
          <p:spPr>
            <a:xfrm>
              <a:off x="6572264" y="357166"/>
              <a:ext cx="625492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5400" dirty="0" smtClean="0">
                  <a:solidFill>
                    <a:prstClr val="white"/>
                  </a:solidFill>
                  <a:latin typeface="Calibri"/>
                  <a:cs typeface="Calibri"/>
                </a:rPr>
                <a:t>¼</a:t>
              </a:r>
              <a:endParaRPr lang="hr-HR" sz="5400" dirty="0">
                <a:solidFill>
                  <a:prstClr val="white"/>
                </a:solidFill>
              </a:endParaRPr>
            </a:p>
          </p:txBody>
        </p:sp>
        <p:sp>
          <p:nvSpPr>
            <p:cNvPr id="242" name="Plus 241"/>
            <p:cNvSpPr/>
            <p:nvPr/>
          </p:nvSpPr>
          <p:spPr>
            <a:xfrm>
              <a:off x="7242200" y="646876"/>
              <a:ext cx="285752" cy="28575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72396" y="428724"/>
              <a:ext cx="498855" cy="72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4400" b="1" dirty="0" smtClean="0">
                  <a:solidFill>
                    <a:prstClr val="white"/>
                  </a:solidFill>
                </a:rPr>
                <a:t>1</a:t>
              </a:r>
              <a:endParaRPr lang="hr-HR" sz="4400" b="1" dirty="0">
                <a:solidFill>
                  <a:prstClr val="white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500826" y="357166"/>
              <a:ext cx="157163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14282" y="384174"/>
            <a:ext cx="4938214" cy="5973784"/>
            <a:chOff x="491042" y="384174"/>
            <a:chExt cx="4938214" cy="5973784"/>
          </a:xfrm>
        </p:grpSpPr>
        <p:grpSp>
          <p:nvGrpSpPr>
            <p:cNvPr id="247" name="Group 246"/>
            <p:cNvGrpSpPr/>
            <p:nvPr/>
          </p:nvGrpSpPr>
          <p:grpSpPr>
            <a:xfrm>
              <a:off x="491042" y="384174"/>
              <a:ext cx="1152000" cy="1116000"/>
              <a:chOff x="167042" y="384174"/>
              <a:chExt cx="1152000" cy="1116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67042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928662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928662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28662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928662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8662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28662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8662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1738678" y="384174"/>
              <a:ext cx="1152000" cy="1116000"/>
              <a:chOff x="1738678" y="384174"/>
              <a:chExt cx="1152000" cy="1116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38678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500298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00298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00298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500298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00298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00298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00298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2991372" y="384174"/>
              <a:ext cx="1152000" cy="1116000"/>
              <a:chOff x="3310314" y="384174"/>
              <a:chExt cx="1152000" cy="1116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310314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071934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071934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071934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071934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071934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71934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71934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491042" y="1598620"/>
              <a:ext cx="1152000" cy="1116000"/>
              <a:chOff x="167042" y="1598620"/>
              <a:chExt cx="1152000" cy="1116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7042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928662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28662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28662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928662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928662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28662" y="1877415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28662" y="209868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1738678" y="1598620"/>
              <a:ext cx="1152000" cy="1116000"/>
              <a:chOff x="1738678" y="1598620"/>
              <a:chExt cx="1152000" cy="11160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38678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2500298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00298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500298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500298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2500298" y="159862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00298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500298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000364" y="1598620"/>
              <a:ext cx="1152000" cy="1116000"/>
              <a:chOff x="3310314" y="1598620"/>
              <a:chExt cx="1152000" cy="1116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310314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071934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71934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071934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71934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071934" y="159862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071934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071934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491042" y="2813066"/>
              <a:ext cx="1152000" cy="1116000"/>
              <a:chOff x="167042" y="2813066"/>
              <a:chExt cx="1152000" cy="1116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67042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928662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928662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928662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928662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928662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928662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28662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1738678" y="2813066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2500298" y="3027380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500298" y="3289055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500298" y="3550730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500298" y="3812405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500298" y="3027380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500298" y="3313132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0298" y="3591927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3000364" y="2813066"/>
              <a:ext cx="1152000" cy="1116000"/>
              <a:chOff x="3310314" y="2813066"/>
              <a:chExt cx="1152000" cy="1116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310314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4071934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071934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071934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071934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4071934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071934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071934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91042" y="4027512"/>
              <a:ext cx="1152000" cy="1116000"/>
              <a:chOff x="167042" y="4027512"/>
              <a:chExt cx="1152000" cy="1116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67042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928662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928662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928662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928662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928662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28662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928662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1738678" y="4027512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2500298" y="4241826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500298" y="4503501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500298" y="4765176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500298" y="5026851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500298" y="4027512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500298" y="4313264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500298" y="4527578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3000364" y="4027512"/>
              <a:ext cx="1152000" cy="1116000"/>
              <a:chOff x="3310314" y="4027512"/>
              <a:chExt cx="1152000" cy="1116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310314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4071934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071934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071934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071934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071934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071934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071934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277256" y="384174"/>
              <a:ext cx="1152000" cy="5973784"/>
              <a:chOff x="4881950" y="384174"/>
              <a:chExt cx="1152000" cy="597378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81950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643570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643570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643570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643570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643570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43570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43570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81950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643570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643570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643570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3570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643570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643570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643570" y="209868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881950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5643570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643570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643570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643570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5643570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643570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43570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881950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5643570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643570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643570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5643570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643570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643570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643570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4881950" y="5241958"/>
                <a:ext cx="1152000" cy="1116000"/>
                <a:chOff x="4881950" y="5241958"/>
                <a:chExt cx="1152000" cy="1116000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4881950" y="5241958"/>
                  <a:ext cx="1152000" cy="111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hr-HR" dirty="0" smtClean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Ivan</a:t>
                  </a:r>
                </a:p>
                <a:p>
                  <a:r>
                    <a:rPr lang="hr-HR" dirty="0" smtClean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Ante</a:t>
                  </a:r>
                </a:p>
                <a:p>
                  <a:r>
                    <a:rPr lang="hr-HR" dirty="0" smtClean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Marin</a:t>
                  </a:r>
                </a:p>
                <a:p>
                  <a:r>
                    <a:rPr lang="hr-HR" dirty="0" smtClean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Ana</a:t>
                  </a:r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5643570" y="5456272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643570" y="5717947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5643570" y="5979622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643570" y="6241297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5643570" y="5241958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rgbClr val="FF0000"/>
                      </a:solidFill>
                      <a:latin typeface="Calibri" pitchFamily="34" charset="0"/>
                      <a:cs typeface="Calibri" pitchFamily="34" charset="0"/>
                    </a:rPr>
                    <a:t>1</a:t>
                  </a:r>
                  <a:endParaRPr lang="hr-HR" sz="14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643570" y="5527710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2</a:t>
                  </a:r>
                  <a:endParaRPr lang="hr-HR" sz="1400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5643570" y="5742024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rPr>
                    <a:t>3</a:t>
                  </a:r>
                  <a:endParaRPr lang="hr-HR" sz="1400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251" name="Group 250"/>
            <p:cNvGrpSpPr/>
            <p:nvPr/>
          </p:nvGrpSpPr>
          <p:grpSpPr>
            <a:xfrm>
              <a:off x="491042" y="5241958"/>
              <a:ext cx="1152000" cy="1116000"/>
              <a:chOff x="167042" y="5241958"/>
              <a:chExt cx="1152000" cy="11160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67042" y="5241958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928662" y="545627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928662" y="571794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928662" y="597962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928662" y="624129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928662" y="524195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928662" y="552771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928662" y="574202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1738678" y="5241958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500298" y="5456272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500298" y="5717947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500298" y="5979622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500298" y="6241297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2500298" y="5241958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500298" y="5527710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500298" y="5742024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3000364" y="5241958"/>
              <a:ext cx="1152000" cy="1116000"/>
              <a:chOff x="4881950" y="5241958"/>
              <a:chExt cx="1152000" cy="1116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4881950" y="5241958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5643570" y="545627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5643570" y="571794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643570" y="597962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643570" y="624129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/>
              <p:cNvSpPr txBox="1"/>
              <p:nvPr/>
            </p:nvSpPr>
            <p:spPr>
              <a:xfrm>
                <a:off x="5643570" y="524195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643570" y="552771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643570" y="574202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87" name="Multiply 186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7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Mr. Data\Desktop\Picture7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13050" y="71462"/>
            <a:ext cx="69309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01" y="1280552"/>
            <a:ext cx="2071702" cy="123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14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mandata</a:t>
            </a:r>
          </a:p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 izbornoj jedinici </a:t>
            </a:r>
            <a:endParaRPr lang="hr-HR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39" y="142852"/>
            <a:ext cx="1928826" cy="9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10+2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izbornih jedinica</a:t>
            </a:r>
            <a:endParaRPr lang="hr-HR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25" y="4500570"/>
            <a:ext cx="2357454" cy="223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12.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</a:p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područje cijele Hrvatske</a:t>
            </a:r>
          </a:p>
          <a:p>
            <a:pPr algn="ctr"/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 mandata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2675886"/>
            <a:ext cx="2428892" cy="16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11.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DIJASPORA</a:t>
            </a:r>
          </a:p>
          <a:p>
            <a:pPr algn="ctr"/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 mandata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7884" y="2857496"/>
            <a:ext cx="3000396" cy="15807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hr-HR" sz="2400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broj birača u izbornim jedinicama se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ne smije razlikovati više od </a:t>
            </a: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+/– 5 %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1785926"/>
          <a:ext cx="5643602" cy="3292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9871"/>
                <a:gridCol w="1368696"/>
                <a:gridCol w="1410901"/>
                <a:gridCol w="1254134"/>
              </a:tblGrid>
              <a:tr h="35719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PARLAMENTARNI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 IZBORI 2011.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IZBORNI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PRAG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 gridSpan="2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5%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2%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STRANKA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BR. GLASOVA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BR. MANDATA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HSP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70 000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BUZ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i partneri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66 000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HSLS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72 000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HSS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71 000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NL Ivana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Grubišića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65 000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HDSSB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68 000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1785926"/>
          <a:ext cx="5643602" cy="3292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9871"/>
                <a:gridCol w="1368696"/>
                <a:gridCol w="1410901"/>
                <a:gridCol w="1254134"/>
              </a:tblGrid>
              <a:tr h="357190">
                <a:tc rowSpan="2" gridSpan="2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 gridSpan="2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PROBLEM IZBORNOG PRAGA (izbori 2011.)</a:t>
            </a:r>
            <a:endParaRPr lang="hr-HR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286380" y="1357298"/>
            <a:ext cx="1296000" cy="714380"/>
          </a:xfrm>
          <a:prstGeom prst="wedgeRoundRectCallout">
            <a:avLst>
              <a:gd name="adj1" fmla="val -38504"/>
              <a:gd name="adj2" fmla="val 78129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izbornih jedinica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15140" y="1357298"/>
            <a:ext cx="1214446" cy="714380"/>
          </a:xfrm>
          <a:prstGeom prst="wedgeRoundRectCallout">
            <a:avLst>
              <a:gd name="adj1" fmla="val -38504"/>
              <a:gd name="adj2" fmla="val 78129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</a:t>
            </a:r>
          </a:p>
        </p:txBody>
      </p:sp>
      <p:sp>
        <p:nvSpPr>
          <p:cNvPr id="7" name="Multiply 6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5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610" y="928670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relativne većine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potiče smanjenje broja stranaka i na političku apstinenciju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(npr. SAD)</a:t>
            </a:r>
            <a:endParaRPr lang="hr-HR" sz="26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apsolutne većine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osigurava udio većeg broja stanovnika u vlasti, ali u obnašanju vlasti je nužno koaliranje</a:t>
            </a: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proporcionalni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pogoduje jakim i velikim strankama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sa stabilnim mnogoljudnim biračkim tijelom, pa ga one i podržavaju</a:t>
            </a: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dolazi do velike raspršenosti glasova na male stranke koje ne mogu prijeći ni prag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pogoduje sudjelovanju većeg broja stranaka u vlasti</a:t>
            </a:r>
            <a:endParaRPr lang="hr-HR" sz="24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UTVRĐIVANJE </a:t>
            </a:r>
            <a:r>
              <a:rPr lang="hr-HR" smtClean="0">
                <a:ea typeface="WenQuanYi Micro Hei" charset="0"/>
              </a:rPr>
              <a:t>IZBORNIH REZULTATA</a:t>
            </a:r>
            <a:endParaRPr lang="hr-HR"/>
          </a:p>
        </p:txBody>
      </p:sp>
      <p:sp>
        <p:nvSpPr>
          <p:cNvPr id="5" name="Multiply 4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0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60" y="785794"/>
            <a:ext cx="8929718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REFERENDUM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oblik neposredne demokracije u posrednoj demokraciji 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oblik neposrednog odlučivanja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nekom izuzetno važnom društvenom i političkom pitanju</a:t>
            </a: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može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OBVEZATAN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(odluka glasača obvezuje vlast da tu odluku provede u djelo)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SAVJETODAVAN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(daje mogućnost vlasti da vidi mišljenje građana, no nema obvezu prihvatiti)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prema razini provođenja može biti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NACIONALNI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referendumsko pitanje je najčešće formulirano da se na njega odgovara s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PROTIV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najčešće se traži izlazak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od ukupnog broja birača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(u RH se traži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izašli na referendum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8" name="Pravokutnik 4"/>
          <p:cNvSpPr/>
          <p:nvPr/>
        </p:nvSpPr>
        <p:spPr bwMode="auto">
          <a:xfrm>
            <a:off x="71406" y="785794"/>
            <a:ext cx="8928000" cy="192882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4"/>
          <p:cNvSpPr/>
          <p:nvPr/>
        </p:nvSpPr>
        <p:spPr bwMode="auto">
          <a:xfrm>
            <a:off x="71406" y="5500702"/>
            <a:ext cx="8928000" cy="10001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24"/>
            <a:ext cx="8715404" cy="571504"/>
          </a:xfrm>
        </p:spPr>
        <p:txBody>
          <a:bodyPr/>
          <a:lstStyle/>
          <a:p>
            <a:r>
              <a:rPr lang="hr-HR" sz="4400" dirty="0" smtClean="0">
                <a:ea typeface="WenQuanYi Micro Hei" charset="0"/>
              </a:rPr>
              <a:t>REFERENDUM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603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142984"/>
            <a:ext cx="8858280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da se bira i da se bude biran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glasovanje na izborima 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kandidiranje na izborima </a:t>
            </a:r>
          </a:p>
        </p:txBody>
      </p:sp>
      <p:sp>
        <p:nvSpPr>
          <p:cNvPr id="6" name="Pravokutnik 4"/>
          <p:cNvSpPr/>
          <p:nvPr/>
        </p:nvSpPr>
        <p:spPr bwMode="auto">
          <a:xfrm>
            <a:off x="142844" y="1071546"/>
            <a:ext cx="8643998" cy="71438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</a:t>
            </a:r>
            <a:endParaRPr lang="hr-H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0166" y="1571612"/>
            <a:ext cx="140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51478" y="1571612"/>
            <a:ext cx="158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1142984"/>
            <a:ext cx="9036496" cy="535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kad je pitanje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udruženju sa drugim državama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nakon što je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odlučio o udruženju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raspisuje ga Sabor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ako se radi o prijedlogu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promjene Ustava i zakona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10% ukupnog broja birača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raspisuje ga Sabor, a može ga raspisati i predsjednik uz supotpis premjera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KAD SE RASPISUJE REFERENDUM</a:t>
            </a:r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642910" y="214290"/>
            <a:ext cx="7934325" cy="6391298"/>
            <a:chOff x="642910" y="214290"/>
            <a:chExt cx="7934325" cy="63912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214290"/>
              <a:ext cx="7934325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 l="-917" r="-856"/>
            <a:stretch>
              <a:fillRect/>
            </a:stretch>
          </p:blipFill>
          <p:spPr bwMode="auto">
            <a:xfrm>
              <a:off x="642910" y="3500438"/>
              <a:ext cx="7929618" cy="310515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714348" y="2357430"/>
            <a:ext cx="7786742" cy="121444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53469" y="469656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1116" y="4957644"/>
            <a:ext cx="4193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ferendum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906215" y="1016618"/>
            <a:ext cx="4023371" cy="5627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„1. Jeste li za to </a:t>
            </a:r>
            <a:r>
              <a:rPr lang="vi-VN" sz="2000" b="1" i="1" dirty="0" smtClean="0">
                <a:solidFill>
                  <a:srgbClr val="008E00"/>
                </a:solidFill>
                <a:latin typeface="Calibri" pitchFamily="34" charset="0"/>
                <a:cs typeface="Calibri" pitchFamily="34" charset="0"/>
              </a:rPr>
              <a:t>da Republika Hrvatska, kao suverena i samostalna država</a:t>
            </a:r>
            <a:r>
              <a:rPr lang="vi-VN" sz="2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koja jamči kulturnu autonomiju i sva građanska prava Srbima i pripadnicima drugih nacionalnosti u Hrvatskoj, </a:t>
            </a:r>
            <a:r>
              <a:rPr lang="vi-VN" sz="2000" b="1" i="1" dirty="0" smtClean="0">
                <a:solidFill>
                  <a:srgbClr val="008E00"/>
                </a:solidFill>
                <a:latin typeface="Calibri" pitchFamily="34" charset="0"/>
                <a:cs typeface="Calibri" pitchFamily="34" charset="0"/>
              </a:rPr>
              <a:t>može stupiti u savez suverenih država s drugim republikama </a:t>
            </a:r>
            <a:r>
              <a:rPr lang="vi-VN" sz="2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(prema prijedlogu Republike Hrvatske i Republike Slovenije za rješenje državne krize SFRJ)?“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„2. Jeste li za to da Republika Hrvatska </a:t>
            </a:r>
            <a:r>
              <a:rPr lang="hr-HR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ostane u Jugoslaviji </a:t>
            </a:r>
            <a:r>
              <a:rPr lang="hr-HR" sz="2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kao jedinstvenoj saveznoj državi (prema prijedlogu Republike Srbije i Socijalističke Republike Crne Gore za rješenje državne krize u SFRJ)?“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Izlaznost: </a:t>
            </a:r>
            <a:r>
              <a:rPr lang="hr-HR" sz="2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83,56 %</a:t>
            </a:r>
            <a:endParaRPr lang="hr-H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endParaRPr lang="hr-HR" sz="6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smtClean="0">
                <a:solidFill>
                  <a:srgbClr val="008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94,2 %</a:t>
            </a:r>
            <a:endParaRPr lang="hr-HR" sz="6000" b="1" dirty="0" smtClean="0">
              <a:solidFill>
                <a:srgbClr val="008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1,2 %</a:t>
            </a:r>
          </a:p>
          <a:p>
            <a:pPr algn="ctr"/>
            <a:endParaRPr lang="hr-HR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39107" y="2071678"/>
            <a:ext cx="3286148" cy="5715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2910" y="1500174"/>
            <a:ext cx="2714644" cy="2214578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od </a:t>
            </a:r>
            <a:r>
              <a:rPr lang="hr-H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ukupnog broja birača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167537" y="2071678"/>
            <a:ext cx="928694" cy="642942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3100" y="71414"/>
            <a:ext cx="8715404" cy="571504"/>
          </a:xfrm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REFERENDUM ZA SAMOSTALNOST </a:t>
            </a:r>
            <a:r>
              <a:rPr lang="hr-HR" sz="2400" b="0" dirty="0" smtClean="0">
                <a:ea typeface="WenQuanYi Micro Hei" charset="0"/>
              </a:rPr>
              <a:t>(19. 5. 1991.)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4117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9" grpId="0" animBg="1"/>
      <p:bldP spid="10" grpId="0" build="allAtOnce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ferendum_eu.jpg"/>
          <p:cNvPicPr>
            <a:picLocks noChangeAspect="1"/>
          </p:cNvPicPr>
          <p:nvPr/>
        </p:nvPicPr>
        <p:blipFill>
          <a:blip r:embed="rId3"/>
          <a:srcRect t="10766" b="9838"/>
          <a:stretch>
            <a:fillRect/>
          </a:stretch>
        </p:blipFill>
        <p:spPr>
          <a:xfrm>
            <a:off x="571472" y="2500306"/>
            <a:ext cx="7937500" cy="4214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214942" y="1071547"/>
            <a:ext cx="3643338" cy="24288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Izlaznost: </a:t>
            </a:r>
            <a:r>
              <a:rPr lang="hr-HR" sz="2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43,51%</a:t>
            </a:r>
          </a:p>
          <a:p>
            <a:pPr algn="ctr">
              <a:spcBef>
                <a:spcPts val="1200"/>
              </a:spcBef>
            </a:pPr>
            <a:r>
              <a:rPr lang="hr-HR" sz="6000" b="1" smtClean="0">
                <a:solidFill>
                  <a:srgbClr val="008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66,27 %</a:t>
            </a:r>
            <a:endParaRPr lang="hr-HR" sz="6000" b="1" dirty="0" smtClean="0">
              <a:solidFill>
                <a:srgbClr val="008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33,13 %</a:t>
            </a:r>
            <a:endParaRPr lang="hr-H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08104" y="1698304"/>
            <a:ext cx="3000868" cy="85041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14282" y="1000108"/>
            <a:ext cx="4000528" cy="1643074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pristupili referendumu</a:t>
            </a:r>
            <a:endParaRPr lang="hr-HR" sz="24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4067944" y="1818225"/>
            <a:ext cx="1288734" cy="642942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REFERENDUM ZA EU </a:t>
            </a:r>
            <a:r>
              <a:rPr lang="hr-HR" sz="2800" b="0" dirty="0" smtClean="0">
                <a:ea typeface="WenQuanYi Micro Hei" charset="0"/>
              </a:rPr>
              <a:t>(22. 1. 2012.)</a:t>
            </a:r>
            <a:endParaRPr lang="hr-HR" sz="2800" b="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/>
          <a:srcRect l="491" t="27212" r="844" b="49073"/>
          <a:stretch/>
        </p:blipFill>
        <p:spPr bwMode="auto">
          <a:xfrm>
            <a:off x="152513" y="4287945"/>
            <a:ext cx="8887526" cy="8513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7956376" y="4681243"/>
            <a:ext cx="98514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0692" y="4988900"/>
            <a:ext cx="49196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animBg="1"/>
      <p:bldP spid="14" grpId="0" build="allAtOnce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6530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b="1" dirty="0">
                <a:solidFill>
                  <a:srgbClr val="FFC000"/>
                </a:solidFill>
              </a:rPr>
              <a:t>IZBORNI SUSTAV </a:t>
            </a:r>
            <a:r>
              <a:rPr lang="hr-HR" sz="2400" dirty="0"/>
              <a:t>– skup dogovorenih pravila o načinu pretvaranja glasova u predstavničke </a:t>
            </a:r>
            <a:r>
              <a:rPr lang="hr-HR" sz="2400" dirty="0" smtClean="0"/>
              <a:t>mandate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VRSTE IZBORNIH SUSTAVA</a:t>
            </a:r>
          </a:p>
          <a:p>
            <a:pPr marL="1008000" lvl="1" indent="-39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rgbClr val="FFC000"/>
                </a:solidFill>
              </a:rPr>
              <a:t>VEĆINSKI</a:t>
            </a:r>
            <a:endParaRPr lang="hr-HR" i="1" dirty="0"/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RAZMJERNI</a:t>
            </a:r>
            <a:r>
              <a:rPr lang="hr-HR" dirty="0"/>
              <a:t> (proporcionalni)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sustav izbornog količnika 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</a:rPr>
              <a:t>D’</a:t>
            </a:r>
            <a:r>
              <a:rPr lang="hr-HR" sz="2400" b="1" dirty="0" err="1">
                <a:solidFill>
                  <a:srgbClr val="FFC000"/>
                </a:solidFill>
              </a:rPr>
              <a:t>Hondotov</a:t>
            </a:r>
            <a:r>
              <a:rPr lang="hr-HR" sz="2400" b="1" dirty="0">
                <a:solidFill>
                  <a:srgbClr val="FFC000"/>
                </a:solidFill>
              </a:rPr>
              <a:t> sustav </a:t>
            </a:r>
            <a:r>
              <a:rPr lang="hr-HR" sz="2400" dirty="0" smtClean="0"/>
              <a:t>– </a:t>
            </a:r>
            <a:r>
              <a:rPr lang="hr-HR" sz="2400" i="1" dirty="0" smtClean="0"/>
              <a:t>na</a:t>
            </a:r>
            <a:r>
              <a:rPr lang="hr-HR" sz="2400" dirty="0" smtClean="0"/>
              <a:t> </a:t>
            </a:r>
            <a:r>
              <a:rPr lang="hr-HR" sz="2400" i="1" dirty="0" smtClean="0"/>
              <a:t>parlamentarnim izborima</a:t>
            </a:r>
            <a:endParaRPr lang="hr-HR" sz="2400" i="1" dirty="0"/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Badenski i </a:t>
            </a:r>
            <a:r>
              <a:rPr lang="hr-HR" sz="2400" dirty="0" err="1"/>
              <a:t>Hereov</a:t>
            </a:r>
            <a:r>
              <a:rPr lang="hr-HR" sz="2400" dirty="0"/>
              <a:t> sustav</a:t>
            </a:r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MJEŠOVITI</a:t>
            </a:r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31052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76664"/>
          </a:xfrm>
        </p:spPr>
        <p:txBody>
          <a:bodyPr/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rgbClr val="FFC000"/>
                </a:solidFill>
              </a:rPr>
              <a:t>VEĆINSKI </a:t>
            </a:r>
            <a:r>
              <a:rPr lang="hr-HR" dirty="0" smtClean="0"/>
              <a:t>IZBORNI SUSTAV </a:t>
            </a:r>
            <a:r>
              <a:rPr lang="hr-HR" sz="2400" b="1" dirty="0" smtClean="0"/>
              <a:t>– </a:t>
            </a:r>
            <a:r>
              <a:rPr lang="hr-HR" sz="2400" dirty="0" smtClean="0"/>
              <a:t>izborni </a:t>
            </a:r>
            <a:r>
              <a:rPr lang="hr-HR" sz="2400" dirty="0"/>
              <a:t>sustav u kojem mandate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dobiva ona stranka </a:t>
            </a:r>
            <a:r>
              <a:rPr lang="hr-HR" sz="2400" dirty="0"/>
              <a:t>(ili kandidat)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koja je osvojila većinu glasova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dvije podvrste većinskog izbornog sustava: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sustav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RELATIVNE VEĆINE </a:t>
            </a:r>
            <a:r>
              <a:rPr lang="hr-HR" dirty="0"/>
              <a:t>– </a:t>
            </a:r>
            <a:r>
              <a:rPr lang="hr-HR" i="1" dirty="0" smtClean="0"/>
              <a:t>pobjedu odnosi ona </a:t>
            </a:r>
            <a:r>
              <a:rPr lang="hr-HR" i="1" dirty="0"/>
              <a:t>stranka (ili pojedinac) koja ima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sustav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APSOLUTNE VEĆINE </a:t>
            </a:r>
            <a:r>
              <a:rPr lang="hr-HR" dirty="0"/>
              <a:t>– </a:t>
            </a:r>
            <a:r>
              <a:rPr lang="hr-HR" i="1" dirty="0"/>
              <a:t>pobjedu odnosi </a:t>
            </a:r>
            <a:r>
              <a:rPr lang="hr-HR" i="1" dirty="0" smtClean="0"/>
              <a:t>ona </a:t>
            </a:r>
            <a:r>
              <a:rPr lang="hr-HR" i="1" dirty="0"/>
              <a:t>stranka (ili pojedinac) koja osvoji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 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polovice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glasova </a:t>
            </a:r>
            <a:r>
              <a:rPr lang="hr-HR" i="1" dirty="0"/>
              <a:t>(50% + 1 glas)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predsjedničkim izborima se u </a:t>
            </a:r>
            <a:r>
              <a:rPr lang="hr-HR" sz="2400" b="1" dirty="0" smtClean="0">
                <a:solidFill>
                  <a:srgbClr val="FFC000"/>
                </a:solidFill>
              </a:rPr>
              <a:t>1. krugu </a:t>
            </a:r>
            <a:r>
              <a:rPr lang="hr-HR" sz="2400" dirty="0" smtClean="0"/>
              <a:t>koristi sustav relativne, a u </a:t>
            </a:r>
            <a:r>
              <a:rPr lang="hr-HR" sz="2400" b="1" dirty="0" smtClean="0">
                <a:solidFill>
                  <a:srgbClr val="FFC000"/>
                </a:solidFill>
              </a:rPr>
              <a:t>2. krugu </a:t>
            </a:r>
            <a:r>
              <a:rPr lang="hr-HR" sz="2400" dirty="0" smtClean="0"/>
              <a:t>apsolutne većine</a:t>
            </a:r>
            <a:endParaRPr lang="hr-HR" sz="2400" dirty="0"/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17553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7666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</a:rPr>
              <a:t>RAZMJERNI </a:t>
            </a:r>
            <a:r>
              <a:rPr lang="hr-HR" sz="2400" dirty="0" smtClean="0"/>
              <a:t>IZBORNI SUSTAV </a:t>
            </a:r>
            <a:r>
              <a:rPr lang="hr-HR" sz="2400" b="1" dirty="0" smtClean="0"/>
              <a:t>– </a:t>
            </a:r>
            <a:r>
              <a:rPr lang="hr-HR" sz="2400" dirty="0"/>
              <a:t>izborni sustav u kojem mandate dobivaju stranke </a:t>
            </a:r>
            <a:r>
              <a:rPr lang="hr-HR" sz="2400" b="1" dirty="0">
                <a:solidFill>
                  <a:srgbClr val="FFC000"/>
                </a:solidFill>
              </a:rPr>
              <a:t>prema omjeru dobivenih </a:t>
            </a:r>
            <a:r>
              <a:rPr lang="hr-HR" sz="2400" b="1" dirty="0" smtClean="0">
                <a:solidFill>
                  <a:srgbClr val="FFC000"/>
                </a:solidFill>
              </a:rPr>
              <a:t>glasova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</a:rPr>
              <a:t>3 podvrste razmjernih izbora: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sustav izbornog količnika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D’</a:t>
            </a:r>
            <a:r>
              <a:rPr lang="hr-HR" dirty="0" err="1" smtClean="0"/>
              <a:t>Hondotov</a:t>
            </a:r>
            <a:r>
              <a:rPr lang="hr-HR" dirty="0" smtClean="0"/>
              <a:t> sustav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Badenski i </a:t>
            </a:r>
            <a:r>
              <a:rPr lang="hr-HR" dirty="0" err="1"/>
              <a:t>Hereov</a:t>
            </a:r>
            <a:r>
              <a:rPr lang="hr-HR" dirty="0"/>
              <a:t> sustav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IZBORNI </a:t>
            </a:r>
            <a:r>
              <a:rPr lang="hr-HR" sz="2400" b="1" dirty="0">
                <a:solidFill>
                  <a:srgbClr val="FFC000"/>
                </a:solidFill>
              </a:rPr>
              <a:t>PRAG </a:t>
            </a:r>
            <a:r>
              <a:rPr lang="hr-HR" sz="2400" dirty="0"/>
              <a:t>– minimalni postotak glasova koji neka stranka mora dobiti </a:t>
            </a:r>
            <a:r>
              <a:rPr lang="hr-HR" sz="2400" dirty="0" smtClean="0"/>
              <a:t>kako bi dobila mandat – u Hrvatskoj iznosi </a:t>
            </a:r>
            <a:r>
              <a:rPr lang="hr-HR" sz="2400" b="1" dirty="0" smtClean="0">
                <a:solidFill>
                  <a:srgbClr val="FFC000"/>
                </a:solidFill>
              </a:rPr>
              <a:t>5%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184293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REFERENDUM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MOŽE BITI: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KAD SE RASPISUJE REFERENDUM</a:t>
            </a:r>
          </a:p>
          <a:p>
            <a:pPr marL="608675" lvl="1" indent="-288000">
              <a:spcBef>
                <a:spcPts val="12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UDRUŽENJU SA DRUGIM DRŽAVAMA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odlučio za udruženje</a:t>
            </a: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</a:t>
            </a:r>
          </a:p>
          <a:p>
            <a:pPr marL="608675" lvl="1" indent="-288000">
              <a:spcBef>
                <a:spcPts val="30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PROMJENE USTAVA I ZAKONA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 ukupnog broja birača</a:t>
            </a: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Sabor, a može ga raspisati i predsjednik uz supotpis premjera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IZBORI						</a:t>
            </a:r>
            <a:r>
              <a:rPr lang="hr-HR" sz="2800" b="0" i="1" dirty="0"/>
              <a:t>(plan ploče)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214610" y="714356"/>
            <a:ext cx="6929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pl-PL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oblik neposredne demokracije u posrednoj demokraciji</a:t>
            </a:r>
            <a:endParaRPr lang="hr-HR" sz="2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7356" y="1302237"/>
            <a:ext cx="6929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pl-PL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nacionalni i lokalni</a:t>
            </a:r>
          </a:p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pl-PL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obvezujući i savjetodavan</a:t>
            </a:r>
            <a:endParaRPr lang="hr-HR" sz="2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16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IZBORI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KRITERIJI DEMOKRATIČNOSTI IZBORA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BIRAČKO PRAVO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BIRAČKO PRAVO MOŽE BITI: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TKO IMA BIRAČKO PRAVO?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b="1" dirty="0" smtClean="0"/>
              <a:t>TKO NEMA BIRAČKO PRAVO?</a:t>
            </a:r>
          </a:p>
          <a:p>
            <a:pPr marL="288000" indent="-288000">
              <a:spcBef>
                <a:spcPts val="3600"/>
              </a:spcBef>
            </a:pPr>
            <a:r>
              <a:rPr lang="hr-HR" sz="1800" b="1" dirty="0" smtClean="0"/>
              <a:t>KAKVO JE BIRAČKO PRAVO </a:t>
            </a:r>
            <a:r>
              <a:rPr lang="hr-HR" sz="1800" dirty="0" smtClean="0"/>
              <a:t>djelatnih vojnih osoba, namještenika u oružanim snagama, veleposlanika i konzula?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/>
              <a:t>KOJE SU KARAKTERISTIKE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BIRAČKOG PRAVA U DEMOKRACIJI?</a:t>
            </a: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285852" y="642918"/>
            <a:ext cx="78581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politički postupak kojim državljani biraju predstavnike u predstavnička tijela</a:t>
            </a:r>
            <a:endParaRPr lang="hr-HR" sz="2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80" y="1357298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višestranačje</a:t>
            </a:r>
          </a:p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2143116"/>
            <a:ext cx="6500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pravo da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da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bude biran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496" y="2714620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biračko pravo</a:t>
            </a:r>
          </a:p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034" y="3855369"/>
            <a:ext cx="7429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svi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punoljetni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državljani koji su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uvršteni u birački popis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034" y="4643446"/>
            <a:ext cx="86439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osobe koje su sudskom presudom lišene građanskih prava </a:t>
            </a:r>
            <a:r>
              <a:rPr lang="vi-VN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(građanske časti)</a:t>
            </a:r>
            <a:endParaRPr lang="vi-VN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6182045"/>
            <a:ext cx="885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3174" y="5357826"/>
            <a:ext cx="60722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 pasivno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ali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nemaju aktivno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8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VRSTE IZBORA</a:t>
            </a:r>
          </a:p>
          <a:p>
            <a:pPr marL="608675" lvl="1" indent="-288000">
              <a:spcBef>
                <a:spcPts val="1800"/>
              </a:spcBef>
            </a:pPr>
            <a:r>
              <a:rPr lang="hr-HR" b="1" dirty="0" smtClean="0"/>
              <a:t>S OBZIROM NA </a:t>
            </a:r>
            <a:r>
              <a:rPr lang="hr-HR" b="1" u="sng" dirty="0" smtClean="0"/>
              <a:t>PRAVO GLASA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kompetitivni</a:t>
            </a:r>
            <a:endParaRPr lang="hr-HR" dirty="0" smtClean="0"/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polukompetitivni</a:t>
            </a:r>
            <a:endParaRPr lang="hr-HR" dirty="0" smtClean="0"/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nekompetitivni</a:t>
            </a:r>
            <a:endParaRPr lang="hr-HR" dirty="0" smtClean="0"/>
          </a:p>
          <a:p>
            <a:pPr marL="608675" lvl="1" indent="-288000">
              <a:spcBef>
                <a:spcPts val="3000"/>
              </a:spcBef>
            </a:pPr>
            <a:r>
              <a:rPr lang="hr-HR" b="1" dirty="0" smtClean="0"/>
              <a:t>S OBZIROM NA TO </a:t>
            </a:r>
            <a:r>
              <a:rPr lang="hr-HR" b="1" u="sng" dirty="0" smtClean="0"/>
              <a:t>ŠTO SE BIRA I KOGA SE BIRA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parlamentarni</a:t>
            </a:r>
            <a:r>
              <a:rPr lang="hr-HR" dirty="0" smtClean="0"/>
              <a:t> – bira se zastupnike za parlament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predsjednički</a:t>
            </a:r>
            <a:r>
              <a:rPr lang="hr-HR" dirty="0" smtClean="0"/>
              <a:t> – bira se predsjednika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lokalni</a:t>
            </a:r>
            <a:r>
              <a:rPr lang="hr-HR" dirty="0" smtClean="0"/>
              <a:t> – bira se dužnosnike na lokalnoj razini (gradonačelnika, vijećnike, članove gradskog poglavarstva i </a:t>
            </a:r>
            <a:r>
              <a:rPr lang="hr-HR" dirty="0" err="1" smtClean="0"/>
              <a:t>dr</a:t>
            </a:r>
            <a:r>
              <a:rPr lang="hr-HR" dirty="0" smtClean="0"/>
              <a:t>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28974" y="2021705"/>
            <a:ext cx="6215026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potpuna sloboda izbora (demokratski sustavi)</a:t>
            </a:r>
            <a:endParaRPr lang="hr-HR" sz="22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0430" y="2593209"/>
            <a:ext cx="5652000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ograničena sloboda izbora (autoritarni sustavi)</a:t>
            </a:r>
            <a:endParaRPr lang="hr-HR" sz="22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6116" y="3214686"/>
            <a:ext cx="5652000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ne postoji sloboda izbora (totalitarni režimi)</a:t>
            </a:r>
            <a:endParaRPr lang="hr-HR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4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5" grpId="0" build="allAtOnce"/>
      <p:bldP spid="6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8661" y="5968749"/>
            <a:ext cx="2851302" cy="85318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14678" y="4857760"/>
            <a:ext cx="5786446" cy="185738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r>
              <a:rPr lang="hr-HR" sz="24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skup dogovorenih pravila </a:t>
            </a:r>
            <a:r>
              <a:rPr lang="hr-HR" sz="2400" b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Hereov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IZBORNI PRAG (5%)</a:t>
            </a:r>
          </a:p>
        </p:txBody>
      </p:sp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214942" y="4321117"/>
            <a:ext cx="3235851" cy="2536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19452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980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build="allAtOnce" animBg="1"/>
      <p:bldP spid="44" grpId="1" build="allAtOnce" animBg="1"/>
      <p:bldP spid="2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34" grpId="0" build="allAtOnce" animBg="1"/>
      <p:bldP spid="35" grpId="0" build="allAtOnce" animBg="1"/>
      <p:bldP spid="36" grpId="0" build="allAtOnce" animBg="1"/>
      <p:bldP spid="47" grpId="0" build="allAtOnce" animBg="1"/>
      <p:bldP spid="25" grpId="0"/>
      <p:bldP spid="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5794"/>
            <a:ext cx="8858280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ima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svi punoljetni državljani koji su uvršteni 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birački popis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nema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osob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koje su sudskom presudom lišene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građanskih prava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(građanske časti)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djelatne vojne osobe, namještenici u oružanim snagama, veleposlanici, konzuli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 pravo glasa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 birati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mogu kandidirati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 izborima (aktivno)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BIRAČKO PRAVO</a:t>
            </a:r>
            <a:endParaRPr lang="hr-H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04" r="1283" b="8287"/>
          <a:stretch/>
        </p:blipFill>
        <p:spPr bwMode="auto">
          <a:xfrm>
            <a:off x="189854" y="4941168"/>
            <a:ext cx="8733166" cy="174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381328"/>
            <a:ext cx="172034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udžbenik 62. str</a:t>
            </a:r>
            <a:endParaRPr lang="hr-HR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884368" y="541891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5691708"/>
            <a:ext cx="5904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71800" y="5953452"/>
            <a:ext cx="4392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REFERENDUM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MOŽE BITI: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KAD SE RASPISUJE REFERENDUM?</a:t>
            </a:r>
          </a:p>
          <a:p>
            <a:pPr marL="608675" lvl="1" indent="-288000">
              <a:spcBef>
                <a:spcPts val="12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UDRUŽENJU S DRUGIM DRŽAVAMA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odlučio za udruženje</a:t>
            </a: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</a:t>
            </a:r>
          </a:p>
          <a:p>
            <a:pPr marL="608675" lvl="1" indent="-288000">
              <a:spcBef>
                <a:spcPts val="30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PROMJENE USTAVA I ZAKONA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 ukupnog broja birača</a:t>
            </a: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Sabor, a može ga raspisati i predsjednik uz supotpis premjera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214610" y="714356"/>
            <a:ext cx="6929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pl-PL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oblik neposredne demokracije u posrednoj demokraciji</a:t>
            </a:r>
            <a:endParaRPr lang="hr-HR" sz="2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7356" y="1302237"/>
            <a:ext cx="6929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pl-PL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nacionalni i lokalni</a:t>
            </a:r>
          </a:p>
          <a:p>
            <a:pPr marL="216000" indent="-216000">
              <a:lnSpc>
                <a:spcPct val="100000"/>
              </a:lnSpc>
              <a:buClr>
                <a:prstClr val="white"/>
              </a:buClr>
              <a:buFont typeface="Calibri" pitchFamily="34" charset="0"/>
              <a:buChar char="–"/>
            </a:pPr>
            <a:r>
              <a:rPr lang="pl-PL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obvezatan i savjetodavan</a:t>
            </a:r>
            <a:endParaRPr lang="hr-HR" sz="22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1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928670"/>
            <a:ext cx="8929750" cy="4214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New </a:t>
            </a:r>
            <a:r>
              <a:rPr lang="hr-HR" sz="2200" u="sng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Jersey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(ukinuto 1807.)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1838.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Otoci </a:t>
            </a:r>
            <a:r>
              <a:rPr lang="hr-HR" sz="2200" u="sng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Pitcairn</a:t>
            </a:r>
            <a:endParaRPr lang="hr-HR" sz="2200" u="sng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1861.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Južna Australija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(jedino žene s imovinskim cenzusom na lokalnim izborima, opće pravo glasa 1894.)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1862.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Švedska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(jedino na lokalnim izborima, opće pravo glasa 1919.)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1893.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Novi</a:t>
            </a:r>
            <a:r>
              <a:rPr lang="hr-HR" sz="2200" i="1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Zeland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(uključujući Maorke, nisu imale aktivno biračko pravo)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većina zemalja nakon Prvog ili Drugog svjetskog rata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1945.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Hrvatska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 ŽENA </a:t>
            </a:r>
            <a:r>
              <a:rPr lang="hr-HR" sz="3200" b="0" i="1" dirty="0" smtClean="0">
                <a:ea typeface="WenQuanYi Micro Hei" charset="0"/>
              </a:rPr>
              <a:t>(izvor </a:t>
            </a:r>
            <a:r>
              <a:rPr lang="hr-HR" sz="3200" b="0" i="1" dirty="0" err="1" smtClean="0">
                <a:ea typeface="WenQuanYi Micro Hei" charset="0"/>
              </a:rPr>
              <a:t>Wikipedia</a:t>
            </a:r>
            <a:r>
              <a:rPr lang="hr-HR" sz="3200" b="0" i="1" dirty="0" smtClean="0">
                <a:ea typeface="WenQuanYi Micro Hei" charset="0"/>
              </a:rPr>
              <a:t>)</a:t>
            </a:r>
            <a:endParaRPr lang="hr-H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6036108"/>
            <a:ext cx="878687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i="1" dirty="0" smtClean="0">
                <a:solidFill>
                  <a:prstClr val="white"/>
                </a:solidFill>
              </a:rPr>
              <a:t>Kronologija ženskog prava glasa</a:t>
            </a:r>
            <a:r>
              <a:rPr lang="hr-BA" i="1" dirty="0">
                <a:solidFill>
                  <a:prstClr val="white"/>
                </a:solidFill>
              </a:rPr>
              <a:t>: </a:t>
            </a:r>
            <a:r>
              <a:rPr lang="hr-BA" i="1" dirty="0">
                <a:solidFill>
                  <a:srgbClr val="6585CF"/>
                </a:solidFill>
                <a:hlinkClick r:id="rId3"/>
              </a:rPr>
              <a:t>https://sh.wikipedia.org/wiki/Kronologija_%C5%BEenskog_prava_glasa</a:t>
            </a:r>
            <a:endParaRPr lang="hr-HR" i="1" dirty="0">
              <a:solidFill>
                <a:srgbClr val="6585C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4282" y="5964670"/>
            <a:ext cx="8429684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" y="759924"/>
            <a:ext cx="8702372" cy="57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04048" y="3420141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4048" y="5143512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0" y="1700808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422640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69"/>
          <a:stretch/>
        </p:blipFill>
        <p:spPr bwMode="auto">
          <a:xfrm>
            <a:off x="308964" y="1103205"/>
            <a:ext cx="8454634" cy="53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66044" y="1204372"/>
            <a:ext cx="7579864" cy="44976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9033" y="759924"/>
            <a:ext cx="172034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udžbenik 62. str</a:t>
            </a:r>
            <a:endParaRPr lang="hr-HR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10" grpId="0" animBg="1"/>
      <p:bldP spid="11" grpId="0" animBg="1"/>
      <p:bldP spid="12" grpId="0" animBg="1"/>
      <p:bldP spid="13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Kutni poveznik 19"/>
          <p:cNvCxnSpPr>
            <a:stCxn id="20" idx="2"/>
            <a:endCxn id="17" idx="0"/>
          </p:cNvCxnSpPr>
          <p:nvPr/>
        </p:nvCxnSpPr>
        <p:spPr bwMode="auto">
          <a:xfrm rot="5400000">
            <a:off x="2482439" y="482183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Kutni poveznik 21"/>
          <p:cNvCxnSpPr>
            <a:stCxn id="20" idx="2"/>
            <a:endCxn id="19" idx="0"/>
          </p:cNvCxnSpPr>
          <p:nvPr/>
        </p:nvCxnSpPr>
        <p:spPr bwMode="auto">
          <a:xfrm rot="16200000" flipH="1">
            <a:off x="4748092" y="1609833"/>
            <a:ext cx="785818" cy="113800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Pravokutnik 15"/>
          <p:cNvSpPr/>
          <p:nvPr/>
        </p:nvSpPr>
        <p:spPr bwMode="auto">
          <a:xfrm>
            <a:off x="142844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endParaRPr lang="vi-VN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6"/>
          <p:cNvSpPr/>
          <p:nvPr/>
        </p:nvSpPr>
        <p:spPr bwMode="auto">
          <a:xfrm>
            <a:off x="2416953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</a:p>
        </p:txBody>
      </p:sp>
      <p:sp>
        <p:nvSpPr>
          <p:cNvPr id="20" name="Pravokutnik 13"/>
          <p:cNvSpPr/>
          <p:nvPr/>
        </p:nvSpPr>
        <p:spPr bwMode="auto">
          <a:xfrm>
            <a:off x="1214414" y="1071546"/>
            <a:ext cx="6715172" cy="71438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 U DEMOKRACIJI</a:t>
            </a:r>
          </a:p>
        </p:txBody>
      </p:sp>
      <p:sp>
        <p:nvSpPr>
          <p:cNvPr id="22" name="Pravokutnik 17"/>
          <p:cNvSpPr/>
          <p:nvPr/>
        </p:nvSpPr>
        <p:spPr bwMode="auto">
          <a:xfrm>
            <a:off x="6929454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</a:p>
        </p:txBody>
      </p:sp>
      <p:cxnSp>
        <p:nvCxnSpPr>
          <p:cNvPr id="38" name="Elbow Connector 37"/>
          <p:cNvCxnSpPr>
            <a:stCxn id="20" idx="2"/>
            <a:endCxn id="22" idx="0"/>
          </p:cNvCxnSpPr>
          <p:nvPr/>
        </p:nvCxnSpPr>
        <p:spPr bwMode="auto">
          <a:xfrm rot="16200000" flipH="1">
            <a:off x="5875743" y="482182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>
            <a:stCxn id="20" idx="2"/>
            <a:endCxn id="18" idx="0"/>
          </p:cNvCxnSpPr>
          <p:nvPr/>
        </p:nvCxnSpPr>
        <p:spPr bwMode="auto">
          <a:xfrm rot="5400000">
            <a:off x="3619493" y="1619237"/>
            <a:ext cx="785818" cy="11191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/>
          <p:cNvSpPr/>
          <p:nvPr/>
        </p:nvSpPr>
        <p:spPr bwMode="auto">
          <a:xfrm>
            <a:off x="142845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285719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državljanstvo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punoljetnost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strike="sngStrike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mentalna sposobnost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strike="sngStrike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poslovna sposobnost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2416953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524110" y="3357562"/>
            <a:ext cx="1976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svi birači imaju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pravo glasa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glas vrijedi jednako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i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.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„</a:t>
            </a:r>
            <a:r>
              <a:rPr lang="hr-HR" sz="20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jedan čovjek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, </a:t>
            </a:r>
            <a:r>
              <a:rPr lang="hr-HR" sz="2000" i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.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jedan </a:t>
            </a:r>
            <a:r>
              <a:rPr lang="hr-HR" sz="20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glas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” </a:t>
            </a:r>
            <a:endParaRPr lang="hr-HR" sz="2000" i="1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4786314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birači biraju 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neposredno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b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sami se odlučuju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 političku opciju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svatko glasuje u svoje ime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7002946" y="3357562"/>
            <a:ext cx="19247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tko je za koga glasovao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moraju ostati nepoznati (tajni)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tko je izašao na izbore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javni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BIRAČKO PRAVO U DEMOKRACIJI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000106"/>
            <a:ext cx="8964000" cy="141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ravokutnik 17"/>
          <p:cNvSpPr/>
          <p:nvPr/>
        </p:nvSpPr>
        <p:spPr bwMode="auto">
          <a:xfrm>
            <a:off x="4674152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</a:p>
        </p:txBody>
      </p:sp>
      <p:sp>
        <p:nvSpPr>
          <p:cNvPr id="49" name="Rectangle 10"/>
          <p:cNvSpPr/>
          <p:nvPr/>
        </p:nvSpPr>
        <p:spPr bwMode="auto">
          <a:xfrm>
            <a:off x="4673203" y="2571744"/>
            <a:ext cx="2073600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6929454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  <p:bldP spid="18" grpId="0" build="allAtOnce" animBg="1"/>
      <p:bldP spid="20" grpId="0" build="allAtOnce" animBg="1"/>
      <p:bldP spid="22" grpId="0" build="allAtOnce" animBg="1"/>
      <p:bldP spid="45" grpId="0" animBg="1"/>
      <p:bldP spid="46" grpId="0"/>
      <p:bldP spid="47" grpId="0" animBg="1"/>
      <p:bldP spid="48" grpId="0"/>
      <p:bldP spid="50" grpId="0"/>
      <p:bldP spid="52" grpId="0"/>
      <p:bldP spid="19" grpId="0" build="allAtOnce" animBg="1"/>
      <p:bldP spid="49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 txBox="1"/>
          <p:nvPr/>
        </p:nvSpPr>
        <p:spPr>
          <a:xfrm>
            <a:off x="6286511" y="2571744"/>
            <a:ext cx="26432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 postoji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jednostranački sustavi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samo podobni kandidati budu izabrani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nema konkurencije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totalitarni sustavi</a:t>
            </a:r>
          </a:p>
        </p:txBody>
      </p:sp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857488" y="-107181"/>
            <a:ext cx="428628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893603" y="-71462"/>
            <a:ext cx="428628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93405" y="1428736"/>
            <a:ext cx="42862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ravokutnik 15"/>
          <p:cNvSpPr/>
          <p:nvPr/>
        </p:nvSpPr>
        <p:spPr bwMode="auto">
          <a:xfrm>
            <a:off x="142844" y="1643050"/>
            <a:ext cx="2786082" cy="85725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KOMPETITIVNI</a:t>
            </a:r>
            <a:endParaRPr lang="vi-VN" sz="2400" b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ravokutnik 16"/>
          <p:cNvSpPr/>
          <p:nvPr/>
        </p:nvSpPr>
        <p:spPr bwMode="auto">
          <a:xfrm>
            <a:off x="3214678" y="1643050"/>
            <a:ext cx="2786082" cy="857256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POLUKOMPETITIVNI </a:t>
            </a:r>
            <a:r>
              <a:rPr lang="hr-HR" sz="20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(SEMIKOMPETITIVNI)</a:t>
            </a:r>
            <a:endParaRPr lang="hr-HR" sz="2400" b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7"/>
          <p:cNvSpPr/>
          <p:nvPr/>
        </p:nvSpPr>
        <p:spPr bwMode="auto">
          <a:xfrm>
            <a:off x="6215074" y="1643050"/>
            <a:ext cx="2786082" cy="8572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NEKOMPETITIVNI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143108" y="285728"/>
            <a:ext cx="4929222" cy="928694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VRSTE IZBORA</a:t>
            </a:r>
            <a:br>
              <a:rPr lang="hr-HR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 obzirom na pravo glasa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14281" y="2571744"/>
            <a:ext cx="271464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potpuna sloboda </a:t>
            </a:r>
            <a:r>
              <a:rPr lang="hr-HR" sz="2400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izbora </a:t>
            </a:r>
            <a:endParaRPr lang="hr-HR" sz="2400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opće, jednako, izravno i tajno glasovanje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konkurencija među strankama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demokratski sustavi</a:t>
            </a:r>
          </a:p>
        </p:txBody>
      </p:sp>
      <p:sp>
        <p:nvSpPr>
          <p:cNvPr id="54" name="TextBox 11"/>
          <p:cNvSpPr txBox="1"/>
          <p:nvPr/>
        </p:nvSpPr>
        <p:spPr>
          <a:xfrm>
            <a:off x="3286115" y="2571744"/>
            <a:ext cx="26432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ograničena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 postoji sloboda medija, ograničena sloboda govora…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postoji jedna ili nekoliko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autoritarni sustavi</a:t>
            </a:r>
          </a:p>
        </p:txBody>
      </p:sp>
      <p:sp>
        <p:nvSpPr>
          <p:cNvPr id="58" name="Rectangle 10"/>
          <p:cNvSpPr/>
          <p:nvPr/>
        </p:nvSpPr>
        <p:spPr bwMode="auto">
          <a:xfrm>
            <a:off x="621507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14284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10"/>
          <p:cNvSpPr/>
          <p:nvPr/>
        </p:nvSpPr>
        <p:spPr bwMode="auto">
          <a:xfrm>
            <a:off x="3214678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52" grpId="0"/>
      <p:bldP spid="54" grpId="0"/>
      <p:bldP spid="58" grpId="0" animBg="1"/>
      <p:bldP spid="51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 txBox="1"/>
          <p:nvPr/>
        </p:nvSpPr>
        <p:spPr>
          <a:xfrm>
            <a:off x="6286511" y="3214687"/>
            <a:ext cx="2643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izbori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tijela i dužnosnike na lokalnoj razini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(gradonačelnik, članovi gradskog poglavarstva i </a:t>
            </a:r>
            <a:r>
              <a:rPr lang="hr-HR" sz="24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.)</a:t>
            </a:r>
          </a:p>
        </p:txBody>
      </p:sp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714612" y="464323"/>
            <a:ext cx="714380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50727" y="500042"/>
            <a:ext cx="714380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250529" y="2000240"/>
            <a:ext cx="71438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ravokutnik 15"/>
          <p:cNvSpPr/>
          <p:nvPr/>
        </p:nvSpPr>
        <p:spPr bwMode="auto">
          <a:xfrm>
            <a:off x="142844" y="2357430"/>
            <a:ext cx="2786082" cy="71438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PARLAMENTARNI</a:t>
            </a:r>
            <a:endParaRPr lang="vi-VN" sz="2400" b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ravokutnik 16"/>
          <p:cNvSpPr/>
          <p:nvPr/>
        </p:nvSpPr>
        <p:spPr bwMode="auto">
          <a:xfrm>
            <a:off x="3214678" y="2357430"/>
            <a:ext cx="2786082" cy="714380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PREDSJEDNIČKI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15074" y="2357430"/>
            <a:ext cx="2786082" cy="7143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LOKALNI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143108" y="500042"/>
            <a:ext cx="4929222" cy="1143008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GLAVNE VRSTE IZBORA</a:t>
            </a:r>
            <a:br>
              <a:rPr lang="hr-HR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 obzirom koga i za što se bira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214281" y="3214686"/>
            <a:ext cx="264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izbori za zastupnike u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zakonodavna tijela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(parlament)</a:t>
            </a:r>
          </a:p>
        </p:txBody>
      </p:sp>
      <p:sp>
        <p:nvSpPr>
          <p:cNvPr id="54" name="TextBox 11"/>
          <p:cNvSpPr txBox="1"/>
          <p:nvPr/>
        </p:nvSpPr>
        <p:spPr>
          <a:xfrm>
            <a:off x="3286115" y="3214687"/>
            <a:ext cx="264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izbori za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državnog poglavara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(predsjednika)</a:t>
            </a:r>
          </a:p>
        </p:txBody>
      </p:sp>
      <p:sp>
        <p:nvSpPr>
          <p:cNvPr id="58" name="Rectangle 10"/>
          <p:cNvSpPr/>
          <p:nvPr/>
        </p:nvSpPr>
        <p:spPr bwMode="auto">
          <a:xfrm>
            <a:off x="6215074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142844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10"/>
          <p:cNvSpPr/>
          <p:nvPr/>
        </p:nvSpPr>
        <p:spPr bwMode="auto">
          <a:xfrm>
            <a:off x="3214678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52" grpId="0"/>
      <p:bldP spid="54" grpId="0"/>
      <p:bldP spid="58" grpId="0" animBg="1"/>
      <p:bldP spid="51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2935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IZBORI</a:t>
            </a:r>
            <a:r>
              <a:rPr lang="hr-HR" sz="2400" b="1" dirty="0" smtClean="0"/>
              <a:t> </a:t>
            </a:r>
            <a:r>
              <a:rPr lang="hr-HR" sz="2200" dirty="0" smtClean="0"/>
              <a:t>–</a:t>
            </a:r>
            <a:r>
              <a:rPr lang="hr-HR" sz="2200" b="1" dirty="0" smtClean="0"/>
              <a:t> </a:t>
            </a:r>
            <a:r>
              <a:rPr lang="vi-VN" sz="2200" dirty="0" smtClean="0"/>
              <a:t>politički </a:t>
            </a:r>
            <a:r>
              <a:rPr lang="vi-VN" sz="2200" dirty="0"/>
              <a:t>postupak kojim državljani biraju predstavnike u predstavnička </a:t>
            </a:r>
            <a:r>
              <a:rPr lang="vi-VN" sz="2200" dirty="0" smtClean="0"/>
              <a:t>tijela</a:t>
            </a:r>
            <a:endParaRPr lang="hr-HR" sz="2200" dirty="0"/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KRITERIJI</a:t>
            </a:r>
            <a:r>
              <a:rPr lang="hr-HR" sz="2200" b="1" dirty="0" smtClean="0"/>
              <a:t> DEMOKRATIČNOSTI IZBORA – </a:t>
            </a:r>
            <a:r>
              <a:rPr lang="hr-HR" sz="2200" dirty="0" smtClean="0"/>
              <a:t>višestranačje i biračko </a:t>
            </a:r>
            <a:r>
              <a:rPr lang="hr-HR" sz="2200" dirty="0"/>
              <a:t>pravo</a:t>
            </a:r>
            <a:endParaRPr lang="vi-VN" sz="2200" dirty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BIRAČKO PRAVO</a:t>
            </a:r>
            <a:r>
              <a:rPr lang="hr-HR" sz="2400" b="1" dirty="0" smtClean="0"/>
              <a:t> </a:t>
            </a:r>
            <a:r>
              <a:rPr lang="hr-HR" sz="2200" b="1" dirty="0" smtClean="0"/>
              <a:t>– </a:t>
            </a:r>
            <a:r>
              <a:rPr lang="vi-VN" sz="2200" dirty="0" smtClean="0"/>
              <a:t>pravo </a:t>
            </a:r>
            <a:r>
              <a:rPr lang="vi-VN" sz="2200" dirty="0"/>
              <a:t>da se </a:t>
            </a:r>
            <a:r>
              <a:rPr lang="vi-VN" sz="2200" b="1" dirty="0">
                <a:solidFill>
                  <a:srgbClr val="FFC000"/>
                </a:solidFill>
              </a:rPr>
              <a:t>bira</a:t>
            </a:r>
            <a:r>
              <a:rPr lang="vi-VN" sz="2200" dirty="0"/>
              <a:t> i da se </a:t>
            </a:r>
            <a:r>
              <a:rPr lang="vi-VN" sz="2200" b="1" dirty="0">
                <a:solidFill>
                  <a:srgbClr val="FFC000"/>
                </a:solidFill>
              </a:rPr>
              <a:t>bude </a:t>
            </a:r>
            <a:r>
              <a:rPr lang="vi-VN" sz="2200" b="1" dirty="0" smtClean="0">
                <a:solidFill>
                  <a:srgbClr val="FFC000"/>
                </a:solidFill>
              </a:rPr>
              <a:t>biran</a:t>
            </a:r>
            <a:endParaRPr lang="hr-HR" sz="2200" b="1" dirty="0" smtClean="0"/>
          </a:p>
          <a:p>
            <a:pPr marL="608675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PASIVNO</a:t>
            </a:r>
            <a:r>
              <a:rPr lang="hr-HR" sz="2200" b="1" dirty="0" smtClean="0"/>
              <a:t> </a:t>
            </a:r>
            <a:r>
              <a:rPr lang="hr-HR" sz="2200" dirty="0" smtClean="0"/>
              <a:t>– pravo da se bira</a:t>
            </a:r>
          </a:p>
          <a:p>
            <a:pPr marL="608675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AKTIVNO</a:t>
            </a:r>
            <a:r>
              <a:rPr lang="hr-HR" sz="2200" b="1" dirty="0" smtClean="0"/>
              <a:t> </a:t>
            </a:r>
            <a:r>
              <a:rPr lang="hr-HR" sz="2200" dirty="0" smtClean="0"/>
              <a:t>– pravo da se bude biran</a:t>
            </a:r>
          </a:p>
          <a:p>
            <a:pPr marL="288000" indent="-288000">
              <a:spcBef>
                <a:spcPts val="600"/>
              </a:spcBef>
            </a:pPr>
            <a:r>
              <a:rPr lang="hr-HR" sz="2200" dirty="0" smtClean="0"/>
              <a:t>žene su prvo dobile pravo glasa u </a:t>
            </a:r>
            <a:r>
              <a:rPr lang="hr-HR" sz="2200" b="1" dirty="0" smtClean="0">
                <a:solidFill>
                  <a:srgbClr val="FFC000"/>
                </a:solidFill>
              </a:rPr>
              <a:t>Švedskoj</a:t>
            </a:r>
            <a:r>
              <a:rPr lang="hr-HR" sz="2200" dirty="0" smtClean="0">
                <a:solidFill>
                  <a:srgbClr val="FFC000"/>
                </a:solidFill>
              </a:rPr>
              <a:t> </a:t>
            </a:r>
            <a:r>
              <a:rPr lang="hr-HR" sz="2200" dirty="0" smtClean="0"/>
              <a:t>(1867.), a u </a:t>
            </a:r>
            <a:r>
              <a:rPr lang="hr-HR" sz="2200" b="1" dirty="0" smtClean="0">
                <a:solidFill>
                  <a:srgbClr val="FFC000"/>
                </a:solidFill>
              </a:rPr>
              <a:t>Hrvatskoj 1945.</a:t>
            </a:r>
            <a:r>
              <a:rPr lang="hr-HR" sz="2200" dirty="0" smtClean="0">
                <a:solidFill>
                  <a:srgbClr val="FFC000"/>
                </a:solidFill>
              </a:rPr>
              <a:t> </a:t>
            </a:r>
            <a:r>
              <a:rPr lang="hr-HR" sz="2200" dirty="0" smtClean="0"/>
              <a:t>god.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BIRAČKO PRAVO IMAJU </a:t>
            </a:r>
            <a:r>
              <a:rPr lang="vi-VN" sz="2200" dirty="0" smtClean="0"/>
              <a:t>svi </a:t>
            </a:r>
            <a:r>
              <a:rPr lang="vi-VN" sz="2200" b="1" dirty="0">
                <a:solidFill>
                  <a:srgbClr val="FFC000"/>
                </a:solidFill>
              </a:rPr>
              <a:t>punoljetni</a:t>
            </a:r>
            <a:r>
              <a:rPr lang="vi-VN" sz="2200" dirty="0"/>
              <a:t> državljani koji su </a:t>
            </a:r>
            <a:r>
              <a:rPr lang="vi-VN" sz="2200" b="1" dirty="0">
                <a:solidFill>
                  <a:srgbClr val="FFC000"/>
                </a:solidFill>
              </a:rPr>
              <a:t>uvršteni u birački </a:t>
            </a:r>
            <a:r>
              <a:rPr lang="vi-VN" sz="2200" b="1" dirty="0" smtClean="0">
                <a:solidFill>
                  <a:srgbClr val="FFC000"/>
                </a:solidFill>
              </a:rPr>
              <a:t>popis</a:t>
            </a:r>
            <a:endParaRPr lang="hr-HR" sz="2200" b="1" dirty="0">
              <a:solidFill>
                <a:srgbClr val="FFC000"/>
              </a:solidFill>
            </a:endParaRP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BIRAČKO PRAVO NEMAJU </a:t>
            </a:r>
            <a:r>
              <a:rPr lang="vi-VN" sz="2200" dirty="0"/>
              <a:t>osobe koje su sudskom presudom lišene građanskih prava (građanske časti)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dirty="0" smtClean="0"/>
              <a:t>djelatne vojne osobe, namještenici u oružanim snagama, veleposlanici i konzuli </a:t>
            </a:r>
            <a:r>
              <a:rPr lang="hr-HR" sz="2200" b="1" dirty="0">
                <a:solidFill>
                  <a:srgbClr val="FFC000"/>
                </a:solidFill>
              </a:rPr>
              <a:t>imaju pasivno </a:t>
            </a:r>
            <a:r>
              <a:rPr lang="hr-HR" sz="2200" dirty="0"/>
              <a:t>ali </a:t>
            </a:r>
            <a:r>
              <a:rPr lang="hr-HR" sz="2200" b="1" dirty="0">
                <a:solidFill>
                  <a:srgbClr val="FFC000"/>
                </a:solidFill>
              </a:rPr>
              <a:t>nemaju aktivno </a:t>
            </a:r>
            <a:r>
              <a:rPr lang="hr-HR" sz="2200" dirty="0"/>
              <a:t>biračko </a:t>
            </a:r>
            <a:r>
              <a:rPr lang="hr-HR" sz="2200" dirty="0" smtClean="0"/>
              <a:t>pravo</a:t>
            </a:r>
            <a:endParaRPr lang="vi-VN" sz="2200" b="1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98767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8442</TotalTime>
  <Words>2712</Words>
  <Application>Microsoft Office PowerPoint</Application>
  <PresentationFormat>On-screen Show (4:3)</PresentationFormat>
  <Paragraphs>689</Paragraphs>
  <Slides>40</Slides>
  <Notes>17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moja_tema</vt:lpstr>
      <vt:lpstr>PowerPoint Presentation</vt:lpstr>
      <vt:lpstr>ŠTO SU IZBORI</vt:lpstr>
      <vt:lpstr>BIRAČKO PRAVO</vt:lpstr>
      <vt:lpstr>BIRAČKO PRAVO</vt:lpstr>
      <vt:lpstr>BIRAČKO PRAVO ŽENA (izvor Wikipedia)</vt:lpstr>
      <vt:lpstr>BIRAČKO PRAVO U DEMOKRACIJI</vt:lpstr>
      <vt:lpstr>PowerPoint Presentation</vt:lpstr>
      <vt:lpstr>PowerPoint Presentation</vt:lpstr>
      <vt:lpstr>IZBORI      (plan ploče)</vt:lpstr>
      <vt:lpstr>IZBORI      (plan ploče)</vt:lpstr>
      <vt:lpstr>IZBORNI SUSTAVI</vt:lpstr>
      <vt:lpstr>VEĆINSKI IZBORNI SUSTAVI</vt:lpstr>
      <vt:lpstr>PowerPoint Presentation</vt:lpstr>
      <vt:lpstr>RAZMJERNI IZBORNI SUSTAV</vt:lpstr>
      <vt:lpstr>RAZMJERNI IZBORNI SUSTAV</vt:lpstr>
      <vt:lpstr>SUSTAV IZBORNOG KOLIČNIKA</vt:lpstr>
      <vt:lpstr>D’HONDOTOV SUSTAV</vt:lpstr>
      <vt:lpstr>PowerPoint Presentation</vt:lpstr>
      <vt:lpstr>PowerPoint Presentation</vt:lpstr>
      <vt:lpstr>ZADATAK</vt:lpstr>
      <vt:lpstr>MJEŠOVITI IZBORNI SUSTAV</vt:lpstr>
      <vt:lpstr>PREFERENCIJALNO GLASOVANJE - PRIMJER</vt:lpstr>
      <vt:lpstr>PREFERENCIJALNO GLASOVANJE (2013.)</vt:lpstr>
      <vt:lpstr>PowerPoint Presentation</vt:lpstr>
      <vt:lpstr>PowerPoint Presentation</vt:lpstr>
      <vt:lpstr>PowerPoint Presentation</vt:lpstr>
      <vt:lpstr>PROBLEM IZBORNOG PRAGA (izbori 2011.)</vt:lpstr>
      <vt:lpstr>UTVRĐIVANJE IZBORNIH REZULTATA</vt:lpstr>
      <vt:lpstr>REFERENDUM</vt:lpstr>
      <vt:lpstr>KAD SE RASPISUJE REFERENDUM</vt:lpstr>
      <vt:lpstr>REFERENDUM ZA SAMOSTALNOST (19. 5. 1991.)</vt:lpstr>
      <vt:lpstr>REFERENDUM ZA EU (22. 1. 2012.)</vt:lpstr>
      <vt:lpstr>IZBORI      (plan ploče)</vt:lpstr>
      <vt:lpstr>IZBORI      (plan ploče)</vt:lpstr>
      <vt:lpstr>IZBORI      (plan ploče)</vt:lpstr>
      <vt:lpstr>IZBORI      (plan ploče)</vt:lpstr>
      <vt:lpstr>PONAVLJANJE</vt:lpstr>
      <vt:lpstr>PONAVLJANJE</vt:lpstr>
      <vt:lpstr>PowerPoint Presentation</vt:lpstr>
      <vt:lpstr>PONAVLJANJE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1337</cp:revision>
  <cp:lastPrinted>1601-01-01T00:00:00Z</cp:lastPrinted>
  <dcterms:created xsi:type="dcterms:W3CDTF">1601-01-01T00:00:00Z</dcterms:created>
  <dcterms:modified xsi:type="dcterms:W3CDTF">2019-12-09T20:09:54Z</dcterms:modified>
</cp:coreProperties>
</file>