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67" r:id="rId2"/>
    <p:sldId id="256" r:id="rId3"/>
    <p:sldId id="265" r:id="rId4"/>
    <p:sldId id="257" r:id="rId5"/>
    <p:sldId id="268" r:id="rId6"/>
    <p:sldId id="269" r:id="rId7"/>
    <p:sldId id="270" r:id="rId8"/>
    <p:sldId id="271" r:id="rId9"/>
    <p:sldId id="280" r:id="rId10"/>
    <p:sldId id="272" r:id="rId11"/>
    <p:sldId id="281" r:id="rId12"/>
    <p:sldId id="273" r:id="rId13"/>
    <p:sldId id="275" r:id="rId14"/>
    <p:sldId id="276" r:id="rId15"/>
    <p:sldId id="277" r:id="rId16"/>
    <p:sldId id="278" r:id="rId17"/>
    <p:sldId id="279" r:id="rId18"/>
    <p:sldId id="282" r:id="rId19"/>
    <p:sldId id="284" r:id="rId20"/>
    <p:sldId id="283" r:id="rId21"/>
    <p:sldId id="274" r:id="rId22"/>
    <p:sldId id="285" r:id="rId23"/>
    <p:sldId id="286" r:id="rId24"/>
    <p:sldId id="287" r:id="rId25"/>
    <p:sldId id="288" r:id="rId26"/>
    <p:sldId id="290" r:id="rId27"/>
    <p:sldId id="293" r:id="rId28"/>
    <p:sldId id="291" r:id="rId29"/>
    <p:sldId id="289" r:id="rId30"/>
    <p:sldId id="294" r:id="rId31"/>
    <p:sldId id="295" r:id="rId32"/>
    <p:sldId id="296" r:id="rId3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4660" autoAdjust="0"/>
  </p:normalViewPr>
  <p:slideViewPr>
    <p:cSldViewPr>
      <p:cViewPr varScale="1">
        <p:scale>
          <a:sx n="80" d="100"/>
          <a:sy n="80" d="100"/>
        </p:scale>
        <p:origin x="-37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t>30.9.2016.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30.9.2016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30.9.2016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30.9.2016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30.9.2016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30.9.2016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30.9.2016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30.9.2016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30.9.2016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30.9.2016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30.9.2016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30.9.2016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 </a:t>
            </a:r>
            <a:r>
              <a:rPr lang="hr-HR" sz="3200" dirty="0" smtClean="0"/>
              <a:t>(Organizacija – pojam)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806998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200" dirty="0" smtClean="0"/>
              <a:t>Što je organizacija?</a:t>
            </a:r>
          </a:p>
          <a:p>
            <a:pPr lvl="1">
              <a:spcBef>
                <a:spcPts val="0"/>
              </a:spcBef>
            </a:pPr>
            <a:r>
              <a:rPr lang="hr-HR" sz="1800" dirty="0"/>
              <a:t>smišljena ljudska aktivnost koja ima dužnost stavljanja u funkciju više organa zbog obavljanja određenog zadatka (ili postizanje nekog cilja)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Koja je svrha organizacije?</a:t>
            </a:r>
          </a:p>
          <a:p>
            <a:pPr lvl="1">
              <a:spcBef>
                <a:spcPts val="0"/>
              </a:spcBef>
            </a:pPr>
            <a:r>
              <a:rPr lang="hr-HR" sz="1800" dirty="0"/>
              <a:t>omogućiti da se što jednostavnije, brže i jeftinije ostvari određeni zadatak, bilo na području proizvodnje ili pružanja usluga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Koji su elementi organizacije rada?</a:t>
            </a:r>
          </a:p>
          <a:p>
            <a:pPr lvl="1">
              <a:spcBef>
                <a:spcPts val="0"/>
              </a:spcBef>
            </a:pPr>
            <a:r>
              <a:rPr lang="hr-HR" sz="1800" dirty="0" smtClean="0"/>
              <a:t>ljudi, sredstva  za rad, prostor, predmeti rada i vrijeme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Kako se provodi organizacija rada?</a:t>
            </a:r>
          </a:p>
          <a:p>
            <a:pPr lvl="0">
              <a:spcBef>
                <a:spcPts val="600"/>
              </a:spcBef>
            </a:pPr>
            <a:r>
              <a:rPr lang="hr-HR" sz="2200" dirty="0" smtClean="0"/>
              <a:t>Što je poduzeće?</a:t>
            </a:r>
          </a:p>
          <a:p>
            <a:pPr lvl="1">
              <a:spcBef>
                <a:spcPts val="0"/>
              </a:spcBef>
            </a:pPr>
            <a:r>
              <a:rPr lang="hr-HR" sz="1800" dirty="0"/>
              <a:t>samostalna gospodarska organizacija koju je osnovao (ili kupio) njezin vlasnik kako bi obavljao neku djelatnost i ostvarivao zaradu (dobit)</a:t>
            </a:r>
            <a:endParaRPr lang="hr-HR" sz="2400" dirty="0" smtClean="0"/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Na čemu se zasniva organizacija poslovanja poduzeća?</a:t>
            </a:r>
          </a:p>
          <a:p>
            <a:pPr lvl="1">
              <a:spcBef>
                <a:spcPts val="0"/>
              </a:spcBef>
            </a:pPr>
            <a:r>
              <a:rPr lang="hr-HR" sz="1800" dirty="0" smtClean="0"/>
              <a:t>na organizaciji rada na koju se nadovezuju druge funkcije poduzeća – </a:t>
            </a:r>
            <a:r>
              <a:rPr lang="hr-HR" sz="1800" dirty="0"/>
              <a:t>proizvodna, uslužna, nabavna, financijska, kadrovska, razvojna, rukovodna, kontrolna i dr</a:t>
            </a:r>
            <a:r>
              <a:rPr lang="hr-HR" sz="1800" dirty="0" smtClean="0"/>
              <a:t>. </a:t>
            </a:r>
            <a:endParaRPr lang="hr-HR" sz="2400" dirty="0" smtClean="0"/>
          </a:p>
          <a:p>
            <a:pPr lvl="0">
              <a:spcBef>
                <a:spcPts val="600"/>
              </a:spcBef>
            </a:pPr>
            <a:r>
              <a:rPr lang="hr-HR" sz="2200" dirty="0" smtClean="0"/>
              <a:t>Što je formalna a što neformalna organizacija?</a:t>
            </a:r>
          </a:p>
          <a:p>
            <a:pPr lvl="0">
              <a:spcBef>
                <a:spcPts val="0"/>
              </a:spcBef>
            </a:pPr>
            <a:r>
              <a:rPr lang="hr-HR" sz="2200" dirty="0" smtClean="0"/>
              <a:t>Navedite primjer za neformalnu organizaciju rada.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9512" y="4005064"/>
            <a:ext cx="8643998" cy="1214446"/>
            <a:chOff x="285720" y="3870738"/>
            <a:chExt cx="8643998" cy="1214446"/>
          </a:xfrm>
        </p:grpSpPr>
        <p:sp>
          <p:nvSpPr>
            <p:cNvPr id="4" name="Rectangle 3"/>
            <p:cNvSpPr/>
            <p:nvPr/>
          </p:nvSpPr>
          <p:spPr>
            <a:xfrm>
              <a:off x="285720" y="3870738"/>
              <a:ext cx="2143140" cy="121444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/>
                <a:t>ORGANIZIRANJE SVAKOG RADNOG MJESTA</a:t>
              </a:r>
              <a:endParaRPr lang="hr-HR" sz="20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21834" y="3870738"/>
              <a:ext cx="2143140" cy="121444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/>
                <a:t>USKLAĐIVANJE RADNIH MJESTA U ODJELU I POGONU</a:t>
              </a:r>
              <a:endParaRPr lang="hr-HR" sz="20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57950" y="3870738"/>
              <a:ext cx="2571768" cy="121444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/>
                <a:t>USKLAĐIVANJE SVIH ODJELA U UGOST. OBJEKTU</a:t>
              </a:r>
              <a:endParaRPr lang="hr-HR" sz="2000" b="1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553876" y="4085052"/>
              <a:ext cx="642942" cy="78581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5589990" y="4085052"/>
              <a:ext cx="642942" cy="78581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i turizam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ugostiteljstvo čini </a:t>
            </a:r>
            <a:r>
              <a:rPr lang="hr-HR" b="1" dirty="0" smtClean="0">
                <a:solidFill>
                  <a:srgbClr val="FF0000"/>
                </a:solidFill>
              </a:rPr>
              <a:t>receptivu</a:t>
            </a:r>
            <a:r>
              <a:rPr lang="hr-HR" dirty="0" smtClean="0"/>
              <a:t> (sposobnost prihvaćanja gostiju) turizma nekog mjesta – </a:t>
            </a:r>
            <a:r>
              <a:rPr lang="hr-HR" b="1" dirty="0" smtClean="0">
                <a:solidFill>
                  <a:srgbClr val="FF0000"/>
                </a:solidFill>
              </a:rPr>
              <a:t>materijalna baza turizma</a:t>
            </a:r>
            <a:endParaRPr lang="hr-HR" dirty="0" smtClean="0">
              <a:solidFill>
                <a:srgbClr val="FF0000"/>
              </a:solidFill>
            </a:endParaRPr>
          </a:p>
          <a:p>
            <a:pPr lvl="0"/>
            <a:r>
              <a:rPr lang="hr-HR" b="1" dirty="0" smtClean="0">
                <a:solidFill>
                  <a:srgbClr val="FF0000"/>
                </a:solidFill>
              </a:rPr>
              <a:t>receptivne</a:t>
            </a:r>
            <a:r>
              <a:rPr lang="hr-HR" b="1" dirty="0" smtClean="0"/>
              <a:t> turističke zemlje</a:t>
            </a:r>
            <a:r>
              <a:rPr lang="hr-HR" dirty="0" smtClean="0"/>
              <a:t> – zemlje koje primaju goste</a:t>
            </a:r>
          </a:p>
          <a:p>
            <a:pPr lvl="0"/>
            <a:r>
              <a:rPr lang="hr-HR" b="1" dirty="0" smtClean="0">
                <a:solidFill>
                  <a:srgbClr val="FF0000"/>
                </a:solidFill>
              </a:rPr>
              <a:t>emitivne</a:t>
            </a:r>
            <a:r>
              <a:rPr lang="hr-HR" b="1" dirty="0" smtClean="0"/>
              <a:t> turističke zemlje</a:t>
            </a:r>
            <a:r>
              <a:rPr lang="hr-HR" dirty="0" smtClean="0"/>
              <a:t> – zemlje iz kojih dolaze gosti</a:t>
            </a:r>
          </a:p>
          <a:p>
            <a:r>
              <a:rPr lang="hr-HR" b="1" dirty="0" smtClean="0">
                <a:solidFill>
                  <a:srgbClr val="FF0000"/>
                </a:solidFill>
              </a:rPr>
              <a:t>turistička gospodarska djelatnost </a:t>
            </a:r>
            <a:r>
              <a:rPr lang="hr-HR" dirty="0" smtClean="0"/>
              <a:t>– čine je ugostiteljstvo, promet, trgovina i poljoprivreda 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964381" y="4926965"/>
            <a:ext cx="2857520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/>
              <a:t>UGOSTITELJSTVO</a:t>
            </a:r>
            <a:endParaRPr lang="hr-HR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5179223" y="4926965"/>
            <a:ext cx="2750363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MATERIJALNA BAZA TURIZMA</a:t>
            </a:r>
            <a:endParaRPr lang="hr-HR" sz="2400" b="1" dirty="0"/>
          </a:p>
        </p:txBody>
      </p:sp>
      <p:sp>
        <p:nvSpPr>
          <p:cNvPr id="6" name="Right Arrow 5"/>
          <p:cNvSpPr/>
          <p:nvPr/>
        </p:nvSpPr>
        <p:spPr>
          <a:xfrm>
            <a:off x="3946918" y="5048633"/>
            <a:ext cx="1107289" cy="971111"/>
          </a:xfrm>
          <a:prstGeom prst="rightArrow">
            <a:avLst>
              <a:gd name="adj1" fmla="val 59357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i turizam			     </a:t>
            </a:r>
            <a:r>
              <a:rPr lang="hr-HR" sz="2800" dirty="0" smtClean="0"/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573499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turizam</a:t>
            </a:r>
            <a:r>
              <a:rPr lang="hr-HR" sz="2400" dirty="0"/>
              <a:t> označava putovanje ljudi i njihov boravak duže ili kraće vrijeme u nekom mjestu koje nije mjesto njihova stalnog </a:t>
            </a:r>
            <a:r>
              <a:rPr lang="hr-HR" sz="2400" dirty="0" smtClean="0"/>
              <a:t>boravka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turizam pomaže ugostiteljstvu </a:t>
            </a:r>
            <a:r>
              <a:rPr lang="hr-HR" sz="2400" dirty="0"/>
              <a:t>u njegovu razvoju,  osuvremenjivanju i modernizaciji, a </a:t>
            </a:r>
            <a:r>
              <a:rPr lang="hr-HR" sz="2400" b="1" dirty="0">
                <a:solidFill>
                  <a:srgbClr val="FF0000"/>
                </a:solidFill>
              </a:rPr>
              <a:t>ugostiteljstvo proširuje turističku ponudu</a:t>
            </a:r>
            <a:r>
              <a:rPr lang="hr-HR" sz="2400" dirty="0"/>
              <a:t> i povećava kvalitetu destinacije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ugostiteljstvo čini </a:t>
            </a:r>
            <a:r>
              <a:rPr lang="hr-HR" sz="2400" b="1" dirty="0">
                <a:solidFill>
                  <a:srgbClr val="FF0000"/>
                </a:solidFill>
              </a:rPr>
              <a:t>receptivu</a:t>
            </a:r>
            <a:r>
              <a:rPr lang="hr-HR" sz="2400" dirty="0"/>
              <a:t> (sposobnost prihvaćanja gostiju) turizma nekog mjesta </a:t>
            </a:r>
            <a:endParaRPr lang="hr-HR" sz="2400" dirty="0" smtClean="0"/>
          </a:p>
          <a:p>
            <a:pPr lvl="0">
              <a:spcBef>
                <a:spcPts val="1800"/>
              </a:spcBef>
            </a:pPr>
            <a:r>
              <a:rPr lang="hr-HR" sz="2400" dirty="0" smtClean="0"/>
              <a:t>ugostiteljstvo je </a:t>
            </a:r>
            <a:r>
              <a:rPr lang="hr-HR" sz="2400" b="1" dirty="0" smtClean="0">
                <a:solidFill>
                  <a:srgbClr val="FF0000"/>
                </a:solidFill>
              </a:rPr>
              <a:t>materijalna </a:t>
            </a:r>
            <a:r>
              <a:rPr lang="hr-HR" sz="2400" b="1" dirty="0">
                <a:solidFill>
                  <a:srgbClr val="FF0000"/>
                </a:solidFill>
              </a:rPr>
              <a:t>baza </a:t>
            </a:r>
            <a:r>
              <a:rPr lang="hr-HR" sz="2400" b="1" dirty="0" smtClean="0">
                <a:solidFill>
                  <a:srgbClr val="FF0000"/>
                </a:solidFill>
              </a:rPr>
              <a:t>turizma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receptivne</a:t>
            </a:r>
            <a:r>
              <a:rPr lang="hr-HR" sz="2400" dirty="0" smtClean="0"/>
              <a:t> turističke zemlje – zemlje koje primaju turiste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emitivne</a:t>
            </a:r>
            <a:r>
              <a:rPr lang="hr-HR" sz="2400" dirty="0" smtClean="0"/>
              <a:t> turističke zemlje – zemlje iz kojih dolaze turisti</a:t>
            </a:r>
          </a:p>
        </p:txBody>
      </p:sp>
    </p:spTree>
    <p:extLst>
      <p:ext uri="{BB962C8B-B14F-4D97-AF65-F5344CB8AC3E}">
        <p14:creationId xmlns:p14="http://schemas.microsoft.com/office/powerpoint/2010/main" val="2840286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i putničke agencije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dirty="0" smtClean="0"/>
              <a:t>većina gostiju (osobito stranih) smještaj u hotelima rezervira preko </a:t>
            </a:r>
            <a:r>
              <a:rPr lang="hr-HR" b="1" dirty="0" smtClean="0">
                <a:solidFill>
                  <a:srgbClr val="FF0000"/>
                </a:solidFill>
              </a:rPr>
              <a:t>putničkih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agencija</a:t>
            </a: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putničke agencije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su </a:t>
            </a:r>
            <a:r>
              <a:rPr lang="hr-HR" u="sng" dirty="0" smtClean="0"/>
              <a:t>posrednici</a:t>
            </a:r>
            <a:r>
              <a:rPr lang="hr-HR" dirty="0" smtClean="0"/>
              <a:t> između ugostiteljskih poslovnih jedinica (hotela, pansiona, hotelskih naselja, apartmana…) i potencijalnih gostiju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putničke agencije dobivaju </a:t>
            </a:r>
            <a:r>
              <a:rPr lang="hr-HR" b="1" dirty="0" smtClean="0">
                <a:solidFill>
                  <a:srgbClr val="FF0000"/>
                </a:solidFill>
              </a:rPr>
              <a:t>ugovorenu posredničku proviziju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od ugostiteljskih poslovnih jedinica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i putničke agencije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odnosi između agencije i ugostitelja uređuju se ugovorima kao što su: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okvirni ugovor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(„ugovor na osnovi zatražene i potvrđene rezervacije“)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ugovor o alotmanu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(alotmanski ugovor)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ugovor o zakupu kapaciteta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(„fiksni ugovor“ i „ugovor puno za prazno“)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Okvirni ugovor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u praksi poznat kao „ugovor na osnovi zatražene i potvrđene rezervacije“</a:t>
            </a:r>
          </a:p>
          <a:p>
            <a:pPr lvl="0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agencija nalazi goste</a:t>
            </a:r>
            <a:r>
              <a:rPr lang="hr-HR" dirty="0" smtClean="0"/>
              <a:t>, uzima </a:t>
            </a:r>
            <a:r>
              <a:rPr lang="hr-HR" b="1" dirty="0" smtClean="0">
                <a:solidFill>
                  <a:srgbClr val="FF0000"/>
                </a:solidFill>
              </a:rPr>
              <a:t>proviziju</a:t>
            </a:r>
            <a:r>
              <a:rPr lang="hr-HR" dirty="0" smtClean="0"/>
              <a:t> i naplaćuje gostima boravak u hotelu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nakon plaćanja gostu izdaje </a:t>
            </a:r>
            <a:r>
              <a:rPr lang="hr-HR" b="1" dirty="0" smtClean="0">
                <a:solidFill>
                  <a:srgbClr val="FF0000"/>
                </a:solidFill>
              </a:rPr>
              <a:t>vaučer</a:t>
            </a:r>
            <a:r>
              <a:rPr lang="hr-HR" dirty="0" smtClean="0"/>
              <a:t> – dokument o uplaćenoj rezervaciji, a kopiju šalje hotelu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gost pri dolasku u hotel predaje vaučer hotelu i na taj način „plaća“ uslugu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nakon iskorištene usluge (odlaska gostiju) </a:t>
            </a:r>
            <a:r>
              <a:rPr lang="hr-HR" b="1" dirty="0" smtClean="0">
                <a:solidFill>
                  <a:srgbClr val="FF0000"/>
                </a:solidFill>
              </a:rPr>
              <a:t>hotel šalje agenciji račun vaučer na naplatu</a:t>
            </a:r>
            <a:endParaRPr lang="hr-H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Ugovor o alotmanu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hotelijer se obvezuje da će u ugovorenom vremenu </a:t>
            </a:r>
            <a:r>
              <a:rPr lang="hr-HR" b="1" dirty="0" smtClean="0">
                <a:solidFill>
                  <a:srgbClr val="FF0000"/>
                </a:solidFill>
              </a:rPr>
              <a:t>dati agenciji na raspolaganje</a:t>
            </a:r>
            <a:r>
              <a:rPr lang="hr-HR" dirty="0" smtClean="0"/>
              <a:t> određeni broj soba i traženih usluga na raspolaganje uz ugovorenu proviziju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ako agencija ne uspije popuniti sobe, dužna je javiti do određenog vremena hotelu, kako bi hotel mogao raspolagati tim sobama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Ugovor o zakupu kapaciteta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00108"/>
            <a:ext cx="8929718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„fiksni ugovor“ ili „ugovor puno za prazno“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agencija uzima u zakup cijeli hotel ili samo određeni broj soba na neko vrijeme</a:t>
            </a:r>
          </a:p>
          <a:p>
            <a:pPr lvl="0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agencija plaća zakupljene kapacitete bez obzira jesu bili korišteni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ovaj ugovor se najčešće sklapa kada je agencija sigurna da će popuniti sve kapacitete – </a:t>
            </a:r>
            <a:r>
              <a:rPr lang="hr-HR" i="1" dirty="0" smtClean="0"/>
              <a:t>npr. za vrijeme održavanja kongresa, u vrhuncu turističke sezone, za vrijeme sportskih događaja i sl.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Provizija putničke agencije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provizija</a:t>
            </a:r>
            <a:r>
              <a:rPr lang="hr-HR" dirty="0" smtClean="0"/>
              <a:t> je svota koju ugostiteljski objekt odobrava </a:t>
            </a:r>
            <a:r>
              <a:rPr lang="hr-HR" b="1" dirty="0" smtClean="0"/>
              <a:t>u postotku ili fiksnom iznosu</a:t>
            </a:r>
            <a:r>
              <a:rPr lang="hr-HR" dirty="0" smtClean="0"/>
              <a:t> za vrijednost pruženih usluga gostima koje je u ugostiteljski objekt uputila agencija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za neke usluge je uobičajena, a za druge se ugovara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iznosi od 3% do 15% (nekad i više)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poslovni odnos između turističke agencije i ugostiteljskog objekta naziva se </a:t>
            </a:r>
            <a:r>
              <a:rPr lang="hr-HR" b="1" dirty="0" smtClean="0">
                <a:solidFill>
                  <a:srgbClr val="FF0000"/>
                </a:solidFill>
              </a:rPr>
              <a:t>turističko posredovanje</a:t>
            </a:r>
            <a:endParaRPr lang="hr-H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putničke agencije	     </a:t>
            </a:r>
            <a:r>
              <a:rPr lang="hr-HR" sz="2800" dirty="0"/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putničke agencije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su </a:t>
            </a:r>
            <a:r>
              <a:rPr lang="hr-HR" sz="2200" u="sng" dirty="0"/>
              <a:t>posrednici</a:t>
            </a:r>
            <a:r>
              <a:rPr lang="hr-HR" sz="2200" dirty="0"/>
              <a:t> između ugostiteljskih poslovnih jedinica (hotela, pansiona, hotelskih naselja, apartmana…) i potencijalnih </a:t>
            </a:r>
            <a:r>
              <a:rPr lang="hr-HR" sz="2200" dirty="0" smtClean="0"/>
              <a:t>gostiju</a:t>
            </a:r>
          </a:p>
          <a:p>
            <a:pPr>
              <a:spcBef>
                <a:spcPts val="600"/>
              </a:spcBef>
            </a:pPr>
            <a:r>
              <a:rPr lang="hr-HR" sz="2200" dirty="0" smtClean="0"/>
              <a:t>vrste ugovora između agencija i ugostitelja: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okvirni ugovor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(„ugovor na osnovi zatražene i potvrđene rezervacije“)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ugovor o alotmanu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</a:t>
            </a:r>
            <a:r>
              <a:rPr lang="hr-HR" sz="2200" dirty="0" err="1"/>
              <a:t>alotmanski</a:t>
            </a:r>
            <a:r>
              <a:rPr lang="hr-HR" sz="2200" dirty="0"/>
              <a:t> ugovor)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ugovor o zakupu kapaciteta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(„fiksni ugovor“ i „ugovor puno za prazno“)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hr-HR" sz="2200" b="1" dirty="0" smtClean="0"/>
              <a:t>OKVIRNI UGOVOR</a:t>
            </a:r>
          </a:p>
          <a:p>
            <a:pPr lvl="1">
              <a:spcBef>
                <a:spcPts val="0"/>
              </a:spcBef>
            </a:pPr>
            <a:r>
              <a:rPr lang="hr-HR" sz="2400" b="1" dirty="0">
                <a:solidFill>
                  <a:srgbClr val="FF0000"/>
                </a:solidFill>
              </a:rPr>
              <a:t>agencija nalazi goste</a:t>
            </a:r>
            <a:r>
              <a:rPr lang="hr-HR" sz="2400" dirty="0"/>
              <a:t>, uzima </a:t>
            </a:r>
            <a:r>
              <a:rPr lang="hr-HR" sz="2400" b="1" dirty="0">
                <a:solidFill>
                  <a:srgbClr val="FF0000"/>
                </a:solidFill>
              </a:rPr>
              <a:t>proviziju</a:t>
            </a:r>
            <a:r>
              <a:rPr lang="hr-HR" sz="2400" dirty="0"/>
              <a:t> i naplaćuje gostima boravak u hotelu</a:t>
            </a:r>
          </a:p>
          <a:p>
            <a:pPr lvl="1">
              <a:spcBef>
                <a:spcPts val="0"/>
              </a:spcBef>
            </a:pPr>
            <a:r>
              <a:rPr lang="hr-HR" sz="2400" dirty="0"/>
              <a:t>nakon plaćanja gostu izdaje </a:t>
            </a:r>
            <a:r>
              <a:rPr lang="hr-HR" sz="2400" b="1" dirty="0">
                <a:solidFill>
                  <a:srgbClr val="FF0000"/>
                </a:solidFill>
              </a:rPr>
              <a:t>vaučer</a:t>
            </a:r>
            <a:r>
              <a:rPr lang="hr-HR" sz="2400" dirty="0"/>
              <a:t> – dokument o uplaćenoj rezervaciji, a kopiju šalje hotelu</a:t>
            </a:r>
          </a:p>
          <a:p>
            <a:pPr lvl="1">
              <a:spcBef>
                <a:spcPts val="0"/>
              </a:spcBef>
            </a:pPr>
            <a:r>
              <a:rPr lang="hr-HR" sz="2400" dirty="0"/>
              <a:t>gost pri dolasku u hotel predaje vaučer hotelu i na taj način „plaća“ uslugu</a:t>
            </a:r>
          </a:p>
          <a:p>
            <a:pPr lvl="1">
              <a:spcBef>
                <a:spcPts val="0"/>
              </a:spcBef>
            </a:pPr>
            <a:r>
              <a:rPr lang="hr-HR" sz="2400" dirty="0"/>
              <a:t>nakon iskorištene usluge (odlaska gostiju) </a:t>
            </a:r>
            <a:r>
              <a:rPr lang="hr-HR" sz="2400" b="1" dirty="0">
                <a:solidFill>
                  <a:srgbClr val="FF0000"/>
                </a:solidFill>
              </a:rPr>
              <a:t>hotel šalje agenciji račun vaučer na naplatu</a:t>
            </a:r>
          </a:p>
          <a:p>
            <a:pPr marL="0" indent="0">
              <a:spcBef>
                <a:spcPts val="600"/>
              </a:spcBef>
              <a:buNone/>
            </a:pPr>
            <a:endParaRPr lang="hr-HR" sz="2200" dirty="0"/>
          </a:p>
          <a:p>
            <a:pPr lvl="0">
              <a:spcBef>
                <a:spcPts val="600"/>
              </a:spcBef>
            </a:pP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332278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putničke </a:t>
            </a:r>
            <a:r>
              <a:rPr lang="hr-HR" sz="3500" dirty="0" smtClean="0"/>
              <a:t>agencije	     </a:t>
            </a:r>
            <a:r>
              <a:rPr lang="hr-HR" sz="2800" dirty="0" smtClean="0"/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734990"/>
          </a:xfrm>
        </p:spPr>
        <p:txBody>
          <a:bodyPr>
            <a:no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UGOVOR O ALOTMANU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hotelijer </a:t>
            </a:r>
            <a:r>
              <a:rPr lang="hr-HR" sz="2400" dirty="0"/>
              <a:t>se obvezuje da će u ugovorenom vremenu </a:t>
            </a:r>
            <a:r>
              <a:rPr lang="hr-HR" sz="2400" b="1" dirty="0">
                <a:solidFill>
                  <a:srgbClr val="FF0000"/>
                </a:solidFill>
              </a:rPr>
              <a:t>dati agenciji na raspolaganje</a:t>
            </a:r>
            <a:r>
              <a:rPr lang="hr-HR" sz="2400" dirty="0"/>
              <a:t> određeni broj soba i traženih usluga na raspolaganje uz ugovorenu </a:t>
            </a:r>
            <a:r>
              <a:rPr lang="hr-HR" sz="2400" dirty="0" smtClean="0"/>
              <a:t>proviziju</a:t>
            </a:r>
          </a:p>
          <a:p>
            <a:pPr lvl="0">
              <a:spcBef>
                <a:spcPts val="600"/>
              </a:spcBef>
            </a:pPr>
            <a:r>
              <a:rPr lang="hr-HR" sz="2400" u="sng" dirty="0" smtClean="0"/>
              <a:t>agencija može neke sobe ne popunit, ali treba </a:t>
            </a:r>
            <a:r>
              <a:rPr lang="hr-HR" sz="2400" u="sng" dirty="0" smtClean="0"/>
              <a:t>na vrijeme obavijestiti </a:t>
            </a:r>
            <a:r>
              <a:rPr lang="hr-HR" sz="2400" u="sng" dirty="0" smtClean="0"/>
              <a:t>hotel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hr-HR" sz="2400" b="1" dirty="0" smtClean="0"/>
              <a:t>UGOVOR O ZAKUPU KAPACITETA </a:t>
            </a:r>
            <a:r>
              <a:rPr lang="hr-HR" sz="2400" dirty="0" smtClean="0"/>
              <a:t>(FIKSNI </a:t>
            </a:r>
            <a:r>
              <a:rPr lang="hr-HR" sz="2400" dirty="0" smtClean="0"/>
              <a:t>UGOVOR ili PUNO ZA PRAZNO)</a:t>
            </a:r>
            <a:endParaRPr lang="hr-HR" sz="2400" dirty="0" smtClean="0"/>
          </a:p>
          <a:p>
            <a:pPr lvl="0">
              <a:spcBef>
                <a:spcPts val="600"/>
              </a:spcBef>
            </a:pPr>
            <a:r>
              <a:rPr lang="hr-HR" sz="2400" dirty="0" smtClean="0"/>
              <a:t>agencija </a:t>
            </a:r>
            <a:r>
              <a:rPr lang="hr-HR" sz="2400" dirty="0"/>
              <a:t>uzima u zakup cijeli hotel ili samo određeni broj soba na neko vrijeme</a:t>
            </a:r>
          </a:p>
          <a:p>
            <a:pPr lvl="0">
              <a:spcBef>
                <a:spcPts val="600"/>
              </a:spcBef>
            </a:pPr>
            <a:r>
              <a:rPr lang="hr-HR" sz="2400" b="1" dirty="0">
                <a:solidFill>
                  <a:srgbClr val="FF0000"/>
                </a:solidFill>
              </a:rPr>
              <a:t>agencija plaća zakupljene kapacitete bez obzira jesu bili korišteni</a:t>
            </a:r>
          </a:p>
          <a:p>
            <a:pPr lvl="0">
              <a:spcBef>
                <a:spcPts val="600"/>
              </a:spcBef>
            </a:pPr>
            <a:r>
              <a:rPr lang="hr-HR" sz="2400" dirty="0"/>
              <a:t>ovaj ugovor se najčešće sklapa kada je agencija sigurna da će popuniti sve kapacitete – </a:t>
            </a:r>
            <a:r>
              <a:rPr lang="hr-HR" sz="2400" i="1" dirty="0"/>
              <a:t>npr. za vrijeme održavanja kongresa, u vrhuncu turističke sezone, za vrijeme sportskih događaja i sl</a:t>
            </a:r>
            <a:r>
              <a:rPr lang="hr-HR" sz="240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9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zachodniopomorskatablica.pl/uploads/images/4873-big-3-1434390514.jpe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4264029"/>
            <a:ext cx="3406316" cy="262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hr-HR" sz="4800" b="1" dirty="0" smtClean="0"/>
              <a:t>Ugostiteljstvo kao </a:t>
            </a:r>
            <a:br>
              <a:rPr lang="hr-HR" sz="4800" b="1" dirty="0" smtClean="0"/>
            </a:br>
            <a:r>
              <a:rPr lang="hr-HR" sz="4800" b="1" dirty="0" smtClean="0"/>
              <a:t>gospodarska djelatnost</a:t>
            </a:r>
            <a:endParaRPr lang="hr-HR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Organizacija poslovanja </a:t>
            </a:r>
          </a:p>
          <a:p>
            <a:r>
              <a:rPr lang="hr-HR" dirty="0" smtClean="0"/>
              <a:t>poduzeća u ugostiteljstvu</a:t>
            </a:r>
          </a:p>
          <a:p>
            <a:endParaRPr lang="hr-HR" dirty="0"/>
          </a:p>
        </p:txBody>
      </p:sp>
      <p:pic>
        <p:nvPicPr>
          <p:cNvPr id="6" name="Picture 6" descr="https://a2ua.com/chef/chef-006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73516" y="3820728"/>
            <a:ext cx="1833266" cy="30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putničke </a:t>
            </a:r>
            <a:r>
              <a:rPr lang="hr-HR" sz="3500" dirty="0" smtClean="0"/>
              <a:t>agencije	     </a:t>
            </a:r>
            <a:r>
              <a:rPr lang="hr-HR" sz="2800" dirty="0" smtClean="0"/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400" b="1" dirty="0">
                <a:solidFill>
                  <a:srgbClr val="FF0000"/>
                </a:solidFill>
              </a:rPr>
              <a:t>provizija</a:t>
            </a:r>
            <a:r>
              <a:rPr lang="hr-HR" sz="2400" dirty="0"/>
              <a:t> je svota koju ugostiteljski objekt odobrava </a:t>
            </a:r>
            <a:r>
              <a:rPr lang="hr-HR" sz="2400" b="1" dirty="0"/>
              <a:t>u postotku ili fiksnom iznosu</a:t>
            </a:r>
            <a:r>
              <a:rPr lang="hr-HR" sz="2400" dirty="0"/>
              <a:t> za vrijednost pruženih usluga gostima koje je u ugostiteljski objekt uputila </a:t>
            </a:r>
            <a:r>
              <a:rPr lang="hr-HR" sz="2400" dirty="0" smtClean="0"/>
              <a:t>agencija</a:t>
            </a:r>
          </a:p>
          <a:p>
            <a:pPr lvl="0">
              <a:spcBef>
                <a:spcPts val="600"/>
              </a:spcBef>
            </a:pPr>
            <a:r>
              <a:rPr lang="hr-HR" sz="2400" dirty="0"/>
              <a:t>iznosi od 3% do 15% (nekad i više)</a:t>
            </a:r>
          </a:p>
          <a:p>
            <a:pPr>
              <a:spcBef>
                <a:spcPts val="600"/>
              </a:spcBef>
            </a:pPr>
            <a:endParaRPr lang="hr-HR" sz="2400" dirty="0"/>
          </a:p>
          <a:p>
            <a:pPr>
              <a:spcBef>
                <a:spcPts val="600"/>
              </a:spcBef>
            </a:pPr>
            <a:r>
              <a:rPr lang="hr-HR" sz="2400" dirty="0"/>
              <a:t>poslovni odnos između turističke agencije i ugostiteljskog objekta naziva se </a:t>
            </a:r>
            <a:r>
              <a:rPr lang="hr-HR" sz="2400" b="1" dirty="0">
                <a:solidFill>
                  <a:srgbClr val="FF0000"/>
                </a:solidFill>
              </a:rPr>
              <a:t>turističko posredovanje</a:t>
            </a:r>
            <a:endParaRPr lang="hr-HR" sz="2400" dirty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369168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 </a:t>
            </a:r>
            <a:r>
              <a:rPr lang="hr-HR" sz="3200" dirty="0" smtClean="0"/>
              <a:t>(Ugostiteljstvo kao gosp. djelatnost)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14" y="908720"/>
            <a:ext cx="8786874" cy="5643602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Što je ugostiteljstvo?</a:t>
            </a:r>
          </a:p>
          <a:p>
            <a:pPr lvl="0"/>
            <a:r>
              <a:rPr lang="hr-HR" dirty="0" smtClean="0"/>
              <a:t>Je li ugostiteljstvo proizvodna ili uslužna djelatnost</a:t>
            </a:r>
            <a:r>
              <a:rPr lang="hr-HR" dirty="0" smtClean="0"/>
              <a:t>?</a:t>
            </a:r>
          </a:p>
          <a:p>
            <a:pPr lvl="0"/>
            <a:r>
              <a:rPr lang="hr-HR" dirty="0" smtClean="0"/>
              <a:t>Što je turizam?</a:t>
            </a:r>
            <a:endParaRPr lang="hr-HR" dirty="0" smtClean="0"/>
          </a:p>
          <a:p>
            <a:pPr lvl="0"/>
            <a:r>
              <a:rPr lang="hr-HR" dirty="0" smtClean="0"/>
              <a:t>Kakva je uloga ugostiteljstva u turizmu?</a:t>
            </a:r>
          </a:p>
          <a:p>
            <a:pPr lvl="0"/>
            <a:r>
              <a:rPr lang="hr-HR" dirty="0" smtClean="0"/>
              <a:t>Što su receptivne a što emitivne turističke zemlje?</a:t>
            </a:r>
          </a:p>
          <a:p>
            <a:pPr lvl="0"/>
            <a:r>
              <a:rPr lang="hr-HR" dirty="0" smtClean="0"/>
              <a:t>Je li Hrvatska receptivna ili emitivna turistička zemlja?</a:t>
            </a:r>
          </a:p>
          <a:p>
            <a:pPr lvl="0"/>
            <a:r>
              <a:rPr lang="hr-HR" dirty="0" smtClean="0"/>
              <a:t>Što su putničke agencije?</a:t>
            </a:r>
          </a:p>
          <a:p>
            <a:pPr lvl="0"/>
            <a:r>
              <a:rPr lang="hr-HR" dirty="0" smtClean="0"/>
              <a:t>Koje su vrste ugovora između ugostiteljskih objekata i putničkih agencija?</a:t>
            </a:r>
          </a:p>
          <a:p>
            <a:pPr lvl="0"/>
            <a:r>
              <a:rPr lang="hr-HR" dirty="0" smtClean="0"/>
              <a:t>Što je provizija putničke agencije?</a:t>
            </a:r>
          </a:p>
          <a:p>
            <a:pPr lvl="0"/>
            <a:r>
              <a:rPr lang="hr-HR" dirty="0" smtClean="0"/>
              <a:t>Što je turističko posredovanje?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</a:t>
            </a:r>
            <a:r>
              <a:rPr lang="hr-HR" sz="3500" dirty="0" smtClean="0"/>
              <a:t>trgovina</a:t>
            </a:r>
            <a:endParaRPr lang="hr-HR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trgovina</a:t>
            </a:r>
            <a:r>
              <a:rPr lang="hr-HR" sz="2200" dirty="0"/>
              <a:t> – posredništvo između proizvođača i </a:t>
            </a:r>
            <a:r>
              <a:rPr lang="hr-HR" sz="2200" dirty="0" smtClean="0"/>
              <a:t>potrošača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ugostiteljstvo </a:t>
            </a:r>
            <a:r>
              <a:rPr lang="hr-HR" sz="2200" dirty="0"/>
              <a:t>je veliki potrošač različitih roba, posebice živežnih namirnica, raznovrsnih pića, higijenskih potrepština i sanitarnih pomagala, odjeće i dr.</a:t>
            </a:r>
          </a:p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nestašica pojedinih roba</a:t>
            </a:r>
            <a:r>
              <a:rPr lang="hr-HR" sz="2200" dirty="0"/>
              <a:t> može značajno utjecati na ugostiteljsku ponudu </a:t>
            </a:r>
            <a:endParaRPr lang="hr-HR" sz="2200" dirty="0" smtClean="0"/>
          </a:p>
          <a:p>
            <a:pPr lvl="1">
              <a:spcBef>
                <a:spcPts val="600"/>
              </a:spcBef>
            </a:pPr>
            <a:r>
              <a:rPr lang="hr-HR" sz="2200" i="1" dirty="0" smtClean="0"/>
              <a:t>npr</a:t>
            </a:r>
            <a:r>
              <a:rPr lang="hr-HR" sz="2200" i="1" dirty="0"/>
              <a:t>. restoran ima u ponudi raznovrsnu ribu, ali dobavljač nije u mogućnosti dostaviti željenu ribu radi </a:t>
            </a:r>
            <a:r>
              <a:rPr lang="hr-HR" sz="2200" i="1" dirty="0" smtClean="0"/>
              <a:t>nestašice</a:t>
            </a:r>
            <a:endParaRPr lang="hr-HR" sz="2200" dirty="0"/>
          </a:p>
          <a:p>
            <a:pPr lvl="0">
              <a:spcBef>
                <a:spcPts val="1200"/>
              </a:spcBef>
            </a:pPr>
            <a:r>
              <a:rPr lang="hr-HR" sz="2200" dirty="0"/>
              <a:t>namirnice u ugostiteljstvu se uglavnom </a:t>
            </a:r>
            <a:r>
              <a:rPr lang="hr-HR" sz="2200" b="1" dirty="0">
                <a:solidFill>
                  <a:srgbClr val="FF0000"/>
                </a:solidFill>
              </a:rPr>
              <a:t>ne poslužuju u izvornom obliku ili pakiranju </a:t>
            </a:r>
            <a:r>
              <a:rPr lang="hr-HR" sz="2200" dirty="0"/>
              <a:t>u kojem dolaze </a:t>
            </a:r>
            <a:endParaRPr lang="hr-HR" sz="2200" dirty="0" smtClean="0"/>
          </a:p>
          <a:p>
            <a:pPr lvl="1">
              <a:spcBef>
                <a:spcPts val="600"/>
              </a:spcBef>
            </a:pPr>
            <a:r>
              <a:rPr lang="hr-HR" sz="2200" i="1" dirty="0" smtClean="0"/>
              <a:t>npr</a:t>
            </a:r>
            <a:r>
              <a:rPr lang="hr-HR" sz="2200" i="1" dirty="0"/>
              <a:t>. sir se reže i poslužuje, </a:t>
            </a:r>
            <a:r>
              <a:rPr lang="hr-HR" sz="2200" i="1" dirty="0" smtClean="0"/>
              <a:t>pića </a:t>
            </a:r>
            <a:r>
              <a:rPr lang="hr-HR" sz="2200" i="1" dirty="0"/>
              <a:t>se toče u čaše i sl</a:t>
            </a:r>
            <a:r>
              <a:rPr lang="hr-HR" sz="2200" i="1" dirty="0" smtClean="0"/>
              <a:t>.</a:t>
            </a:r>
            <a:endParaRPr lang="hr-HR" sz="2200" dirty="0"/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trgovina i ugostiteljstvo spadaju u </a:t>
            </a:r>
            <a:r>
              <a:rPr lang="hr-HR" sz="2200" b="1" dirty="0" smtClean="0"/>
              <a:t>uslužne djelatnosti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za </a:t>
            </a:r>
            <a:r>
              <a:rPr lang="hr-HR" sz="2200" dirty="0"/>
              <a:t>razliku od trgovine, ugostiteljstvo u svome sastavu ima osim uslužnih i proizvodne djelatnosti</a:t>
            </a:r>
          </a:p>
          <a:p>
            <a:pPr lvl="0">
              <a:spcBef>
                <a:spcPts val="1200"/>
              </a:spcBef>
            </a:pPr>
            <a:r>
              <a:rPr lang="hr-HR" sz="2200" dirty="0"/>
              <a:t>ugostiteljstvo je upućeno na trgovinu, a trgovina uvelike profitira od ugostiteljstva</a:t>
            </a:r>
          </a:p>
        </p:txBody>
      </p:sp>
    </p:spTree>
    <p:extLst>
      <p:ext uri="{BB962C8B-B14F-4D97-AF65-F5344CB8AC3E}">
        <p14:creationId xmlns:p14="http://schemas.microsoft.com/office/powerpoint/2010/main" val="2629825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</a:t>
            </a:r>
            <a:r>
              <a:rPr lang="hr-HR" sz="3500" dirty="0" smtClean="0"/>
              <a:t>obrt</a:t>
            </a:r>
            <a:endParaRPr lang="hr-HR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obrt</a:t>
            </a:r>
            <a:r>
              <a:rPr lang="hr-HR" sz="2400" dirty="0"/>
              <a:t> – djelatnost koja može biti proizvodna, prometna i uslužna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obrtničke djelatnosti se </a:t>
            </a:r>
            <a:r>
              <a:rPr lang="hr-HR" sz="2400" b="1" dirty="0">
                <a:solidFill>
                  <a:srgbClr val="FF0000"/>
                </a:solidFill>
              </a:rPr>
              <a:t>pretežno obavljaju ručno uz pomoć alata ili s manje strojeva </a:t>
            </a:r>
            <a:r>
              <a:rPr lang="hr-HR" sz="2400" dirty="0"/>
              <a:t>(nije industrijska proizvodnja), manji broj zaposlenih i manja proizvodnja (nije serijska kao u tvornicama)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obrtnici su bitni za ugostiteljstvo radi raznovrsnih usluga – od popravka vodoinstalacija, elektroinstalacija, do slastičara, pekara i dr., uglavnom vezanim za održavanje ugostiteljskih objekata i dobavljanje namirnica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neki obrti mogu biti </a:t>
            </a:r>
            <a:r>
              <a:rPr lang="hr-HR" sz="2400" b="1" dirty="0">
                <a:solidFill>
                  <a:srgbClr val="FF0000"/>
                </a:solidFill>
              </a:rPr>
              <a:t>u sklopu ugostiteljskog </a:t>
            </a:r>
            <a:r>
              <a:rPr lang="hr-HR" sz="2400" b="1" dirty="0" smtClean="0">
                <a:solidFill>
                  <a:srgbClr val="FF0000"/>
                </a:solidFill>
              </a:rPr>
              <a:t>objekta</a:t>
            </a:r>
            <a:r>
              <a:rPr lang="hr-HR" sz="2400" dirty="0" smtClean="0"/>
              <a:t> </a:t>
            </a:r>
          </a:p>
          <a:p>
            <a:pPr lvl="1">
              <a:spcBef>
                <a:spcPts val="1800"/>
              </a:spcBef>
            </a:pPr>
            <a:r>
              <a:rPr lang="hr-HR" sz="2400" i="1" dirty="0" smtClean="0"/>
              <a:t>npr</a:t>
            </a:r>
            <a:r>
              <a:rPr lang="hr-HR" sz="2400" i="1" dirty="0"/>
              <a:t>. hotel u sklopu ima frizerski salon, pedikera, brijača, fotografa, pekaru i dr.</a:t>
            </a:r>
          </a:p>
        </p:txBody>
      </p:sp>
    </p:spTree>
    <p:extLst>
      <p:ext uri="{BB962C8B-B14F-4D97-AF65-F5344CB8AC3E}">
        <p14:creationId xmlns:p14="http://schemas.microsoft.com/office/powerpoint/2010/main" val="405279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</a:t>
            </a:r>
            <a:r>
              <a:rPr lang="hr-HR" sz="3500" dirty="0" smtClean="0"/>
              <a:t>industrija</a:t>
            </a:r>
            <a:endParaRPr lang="hr-HR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dirty="0"/>
              <a:t>obrti se ubrajaju u uslužne i proizvodne djelatnosti, dok je </a:t>
            </a:r>
            <a:r>
              <a:rPr lang="hr-HR" sz="2400" b="1" dirty="0">
                <a:solidFill>
                  <a:srgbClr val="FF0000"/>
                </a:solidFill>
              </a:rPr>
              <a:t>industrija čista proizvodna djelatnost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za razliku od obrta, industrija zapošljava </a:t>
            </a:r>
            <a:r>
              <a:rPr lang="hr-HR" sz="2400" b="1" dirty="0">
                <a:solidFill>
                  <a:srgbClr val="FF0000"/>
                </a:solidFill>
              </a:rPr>
              <a:t>veći broj radnika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proizvodi serijski </a:t>
            </a:r>
            <a:r>
              <a:rPr lang="hr-HR" sz="2400" dirty="0"/>
              <a:t>veći broj proizvoda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za ugostiteljstvo je bitna industrija hrane i pića, drvna, tekstilna, </a:t>
            </a:r>
            <a:r>
              <a:rPr lang="hr-HR" sz="2400" dirty="0" err="1"/>
              <a:t>ind</a:t>
            </a:r>
            <a:r>
              <a:rPr lang="hr-HR" sz="2400" dirty="0"/>
              <a:t>. porculana i stakla, elektroindustrija, </a:t>
            </a:r>
            <a:r>
              <a:rPr lang="hr-HR" sz="2400" dirty="0" err="1"/>
              <a:t>ind</a:t>
            </a:r>
            <a:r>
              <a:rPr lang="hr-HR" sz="2400" dirty="0"/>
              <a:t>. rashladnih uređaja i dr.</a:t>
            </a:r>
          </a:p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„hotelska industrija“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„ugostiteljska industrija“ </a:t>
            </a:r>
            <a:r>
              <a:rPr lang="hr-HR" sz="2400" dirty="0"/>
              <a:t>– hoteli s više od 1000 postelja, restauracije s većim brojem sjedala i dr. – masovni turizam</a:t>
            </a:r>
          </a:p>
        </p:txBody>
      </p:sp>
    </p:spTree>
    <p:extLst>
      <p:ext uri="{BB962C8B-B14F-4D97-AF65-F5344CB8AC3E}">
        <p14:creationId xmlns:p14="http://schemas.microsoft.com/office/powerpoint/2010/main" val="2969113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rstWolrdHo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49" y="116632"/>
            <a:ext cx="907981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6077685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7 351 soba</a:t>
            </a:r>
            <a:endParaRPr lang="hr-HR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79597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First World Hotel, </a:t>
            </a:r>
            <a:r>
              <a:rPr lang="hr-HR" dirty="0" err="1"/>
              <a:t>Malaysia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2031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Venetian hotel Las Vega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2423" y="3545632"/>
            <a:ext cx="588342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MGM Grand hotel in Las Veg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-13775"/>
            <a:ext cx="6955787" cy="355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92280" y="673532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6 850 soba</a:t>
            </a:r>
            <a:endParaRPr lang="hr-HR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6218148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7 117 soba</a:t>
            </a:r>
            <a:endParaRPr lang="hr-HR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5502713"/>
            <a:ext cx="293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Venetian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Palazzo</a:t>
            </a:r>
            <a:r>
              <a:rPr lang="hr-HR" dirty="0"/>
              <a:t>, Las </a:t>
            </a:r>
            <a:r>
              <a:rPr lang="hr-HR" dirty="0" err="1"/>
              <a:t>Vegas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7092281" y="4636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MGM Grand, Las </a:t>
            </a:r>
            <a:r>
              <a:rPr lang="hr-HR" dirty="0" err="1"/>
              <a:t>Vegas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3168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uxor-Las-Vegas-ho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7811" y="3620863"/>
            <a:ext cx="7517184" cy="328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xcalibur Hotel and Casino Las Vega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944" y="-27384"/>
            <a:ext cx="5041629" cy="364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96049" y="6332299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4 401 soba</a:t>
            </a:r>
            <a:endParaRPr lang="hr-HR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3481" y="457508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4 008 soba</a:t>
            </a:r>
            <a:endParaRPr lang="hr-HR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8910" y="77716"/>
            <a:ext cx="37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Excalibur</a:t>
            </a:r>
            <a:r>
              <a:rPr lang="hr-HR" dirty="0"/>
              <a:t> Hotel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Casino</a:t>
            </a:r>
            <a:r>
              <a:rPr lang="hr-HR" dirty="0"/>
              <a:t>, Las </a:t>
            </a:r>
            <a:r>
              <a:rPr lang="hr-HR" dirty="0" err="1"/>
              <a:t>Vegas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7396049" y="5953100"/>
            <a:ext cx="16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Luxor</a:t>
            </a:r>
            <a:r>
              <a:rPr lang="hr-HR" dirty="0"/>
              <a:t>, Las </a:t>
            </a:r>
            <a:r>
              <a:rPr lang="hr-HR" dirty="0" err="1"/>
              <a:t>Vegas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5750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Gamma and Delta buildings of the Izmailovo hotel in Moscow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3431969"/>
            <a:ext cx="6899564" cy="341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20272" y="6295575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5 000 soba</a:t>
            </a:r>
            <a:endParaRPr lang="hr-HR" sz="2800" b="1" dirty="0"/>
          </a:p>
        </p:txBody>
      </p:sp>
      <p:pic>
        <p:nvPicPr>
          <p:cNvPr id="5" name="Picture 2" descr="AmbassadorCityJomtienHotel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55122" y="23742"/>
            <a:ext cx="6288878" cy="340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8695" y="601524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4 219 soba</a:t>
            </a:r>
            <a:endParaRPr lang="hr-HR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5590981"/>
            <a:ext cx="200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Izmailovo</a:t>
            </a:r>
            <a:r>
              <a:rPr lang="hr-HR" dirty="0"/>
              <a:t> Hotel, </a:t>
            </a:r>
            <a:r>
              <a:rPr lang="hr-HR" dirty="0" smtClean="0"/>
              <a:t>Moskva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888695" y="23742"/>
            <a:ext cx="200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Ambassador</a:t>
            </a:r>
            <a:r>
              <a:rPr lang="hr-HR" dirty="0"/>
              <a:t> City </a:t>
            </a:r>
            <a:r>
              <a:rPr lang="hr-HR" dirty="0" err="1"/>
              <a:t>Jomtien</a:t>
            </a:r>
            <a:r>
              <a:rPr lang="hr-HR" dirty="0" smtClean="0"/>
              <a:t>, </a:t>
            </a:r>
            <a:r>
              <a:rPr lang="hr-HR" dirty="0" err="1"/>
              <a:t>Thailand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0064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6237312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10 000 soba</a:t>
            </a:r>
            <a:endParaRPr lang="hr-HR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659530"/>
            <a:ext cx="200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Abraj</a:t>
            </a:r>
            <a:r>
              <a:rPr lang="hr-HR" dirty="0"/>
              <a:t> </a:t>
            </a:r>
            <a:r>
              <a:rPr lang="hr-HR" dirty="0" err="1" smtClean="0"/>
              <a:t>Kudai</a:t>
            </a:r>
            <a:r>
              <a:rPr lang="hr-HR" dirty="0" smtClean="0"/>
              <a:t>, Meka, Saudijska Arabija</a:t>
            </a:r>
            <a:endParaRPr lang="hr-HR" dirty="0"/>
          </a:p>
        </p:txBody>
      </p:sp>
      <p:pic>
        <p:nvPicPr>
          <p:cNvPr id="3076" name="Picture 4" descr="http://images.indianexpress.com/2016/08/abraj-kudai-full2_759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4056" y="2797803"/>
            <a:ext cx="3850819" cy="40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betterinteriors.in/wp-content/uploads/2015/07/mecca-555f590ae58ece07f9000165_mecca-to-build-the-world-s-largest-hotel_abraj-kudai-001-530x459-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5364290" cy="464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04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ugostiteljstvo</a:t>
            </a:r>
          </a:p>
          <a:p>
            <a:pPr lvl="0"/>
            <a:r>
              <a:rPr lang="hr-HR" dirty="0" smtClean="0"/>
              <a:t>proizvodne i uslužne djelatnosti</a:t>
            </a:r>
          </a:p>
          <a:p>
            <a:pPr lvl="0"/>
            <a:r>
              <a:rPr lang="hr-HR" dirty="0" smtClean="0"/>
              <a:t>ugostiteljske djelatnosti</a:t>
            </a:r>
          </a:p>
          <a:p>
            <a:pPr lvl="0"/>
            <a:r>
              <a:rPr lang="hr-HR" dirty="0" smtClean="0"/>
              <a:t>ugostiteljstvo i turizam</a:t>
            </a:r>
          </a:p>
          <a:p>
            <a:pPr lvl="0"/>
            <a:r>
              <a:rPr lang="hr-HR" dirty="0" smtClean="0"/>
              <a:t>turističke agencije</a:t>
            </a:r>
          </a:p>
          <a:p>
            <a:pPr lvl="0"/>
            <a:r>
              <a:rPr lang="hr-HR" dirty="0" smtClean="0"/>
              <a:t>vrste ugovora s turističkim agencijama</a:t>
            </a:r>
          </a:p>
          <a:p>
            <a:pPr lvl="0"/>
            <a:r>
              <a:rPr lang="hr-HR" dirty="0" smtClean="0"/>
              <a:t>provizija turističkih agencija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/>
              <a:t>Ugostiteljstvo i </a:t>
            </a:r>
            <a:r>
              <a:rPr lang="hr-HR" sz="3200" dirty="0" smtClean="0"/>
              <a:t>trgovina, obrti i industrija</a:t>
            </a:r>
            <a:r>
              <a:rPr lang="hr-HR" sz="2800" dirty="0" smtClean="0"/>
              <a:t>	 </a:t>
            </a:r>
            <a:r>
              <a:rPr lang="hr-HR" sz="2000" dirty="0" smtClean="0"/>
              <a:t>(</a:t>
            </a:r>
            <a:r>
              <a:rPr lang="hr-HR" sz="2000" dirty="0" smtClean="0"/>
              <a:t>plan ploče)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r-HR" sz="2200" b="1" dirty="0" smtClean="0"/>
              <a:t>UGOSTITELJSTVO I TRGOVINA</a:t>
            </a:r>
          </a:p>
          <a:p>
            <a:pPr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trgovina</a:t>
            </a:r>
            <a:r>
              <a:rPr lang="hr-HR" sz="2200" dirty="0" smtClean="0"/>
              <a:t> </a:t>
            </a:r>
            <a:r>
              <a:rPr lang="hr-HR" sz="2200" dirty="0"/>
              <a:t>– posredništvo između proizvođača i </a:t>
            </a:r>
            <a:r>
              <a:rPr lang="hr-HR" sz="2200" dirty="0" smtClean="0"/>
              <a:t>potrošača</a:t>
            </a:r>
          </a:p>
          <a:p>
            <a:pPr>
              <a:spcBef>
                <a:spcPts val="600"/>
              </a:spcBef>
            </a:pPr>
            <a:r>
              <a:rPr lang="hr-HR" sz="2200" dirty="0" smtClean="0"/>
              <a:t>ugostiteljstvo </a:t>
            </a:r>
            <a:r>
              <a:rPr lang="hr-HR" sz="2200" b="1" dirty="0" smtClean="0">
                <a:solidFill>
                  <a:srgbClr val="FF0000"/>
                </a:solidFill>
              </a:rPr>
              <a:t>ovisi o trgovini </a:t>
            </a:r>
            <a:r>
              <a:rPr lang="hr-HR" sz="2200" dirty="0" smtClean="0"/>
              <a:t>kod nabave robe za proizvodnju</a:t>
            </a:r>
            <a:endParaRPr lang="hr-HR" sz="2200" dirty="0"/>
          </a:p>
          <a:p>
            <a:pPr lvl="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nestašica pojedinih roba</a:t>
            </a:r>
            <a:r>
              <a:rPr lang="hr-HR" sz="2200" dirty="0"/>
              <a:t> može značajno utjecati na ugostiteljsku ponudu </a:t>
            </a:r>
          </a:p>
          <a:p>
            <a:pPr lvl="1">
              <a:spcBef>
                <a:spcPts val="0"/>
              </a:spcBef>
            </a:pPr>
            <a:r>
              <a:rPr lang="hr-HR" sz="2200" i="1" dirty="0"/>
              <a:t>npr. restoran ima u ponudi raznovrsnu ribu, ali dobavljač nije u mogućnosti dostaviti željenu ribu radi nestašice</a:t>
            </a:r>
            <a:endParaRPr lang="hr-HR" sz="2200" dirty="0"/>
          </a:p>
          <a:p>
            <a:pPr lvl="0">
              <a:spcBef>
                <a:spcPts val="600"/>
              </a:spcBef>
            </a:pPr>
            <a:r>
              <a:rPr lang="hr-HR" sz="2200" dirty="0"/>
              <a:t>namirnice u ugostiteljstvu se uglavnom </a:t>
            </a:r>
            <a:r>
              <a:rPr lang="hr-HR" sz="2200" b="1" dirty="0">
                <a:solidFill>
                  <a:srgbClr val="FF0000"/>
                </a:solidFill>
              </a:rPr>
              <a:t>ne poslužuju u izvornom obliku ili pakiranju </a:t>
            </a:r>
            <a:r>
              <a:rPr lang="hr-HR" sz="2200" dirty="0"/>
              <a:t>u kojem dolaze </a:t>
            </a:r>
          </a:p>
          <a:p>
            <a:pPr lvl="1">
              <a:spcBef>
                <a:spcPts val="0"/>
              </a:spcBef>
            </a:pPr>
            <a:r>
              <a:rPr lang="hr-HR" sz="2200" i="1" dirty="0"/>
              <a:t>npr. sir se reže i poslužuje, pića se toče u čaše i sl.</a:t>
            </a:r>
            <a:endParaRPr lang="hr-HR" sz="2200" b="1" dirty="0"/>
          </a:p>
          <a:p>
            <a:pPr marL="0" lvl="0" indent="0">
              <a:spcBef>
                <a:spcPts val="1800"/>
              </a:spcBef>
              <a:buNone/>
            </a:pPr>
            <a:r>
              <a:rPr lang="hr-HR" sz="2200" b="1" dirty="0" smtClean="0"/>
              <a:t>UGOSTITELJSTVO I OBRTI</a:t>
            </a:r>
          </a:p>
          <a:p>
            <a:pPr>
              <a:spcBef>
                <a:spcPts val="0"/>
              </a:spcBef>
            </a:pPr>
            <a:r>
              <a:rPr lang="hr-HR" sz="2200" b="1" dirty="0">
                <a:solidFill>
                  <a:srgbClr val="FF0000"/>
                </a:solidFill>
              </a:rPr>
              <a:t>obrt</a:t>
            </a:r>
            <a:r>
              <a:rPr lang="hr-HR" sz="2200" dirty="0"/>
              <a:t> – djelatnost koja može biti proizvodna, prometna i uslužna</a:t>
            </a:r>
          </a:p>
          <a:p>
            <a:pPr>
              <a:spcBef>
                <a:spcPts val="600"/>
              </a:spcBef>
            </a:pPr>
            <a:r>
              <a:rPr lang="hr-HR" sz="2200" dirty="0"/>
              <a:t>obrtnici su bitni za ugostiteljstvo radi raznovrsnih </a:t>
            </a:r>
            <a:r>
              <a:rPr lang="hr-HR" sz="2200" dirty="0" smtClean="0"/>
              <a:t>usluga, uglavnom </a:t>
            </a:r>
            <a:r>
              <a:rPr lang="hr-HR" sz="2200" dirty="0"/>
              <a:t>vezanim za održavanje ugostiteljskih objekata i dobavljanje </a:t>
            </a:r>
            <a:r>
              <a:rPr lang="hr-HR" sz="2200" dirty="0" smtClean="0"/>
              <a:t>namirnica</a:t>
            </a:r>
          </a:p>
          <a:p>
            <a:pPr marL="342900" lvl="1" indent="-342900">
              <a:spcBef>
                <a:spcPts val="600"/>
              </a:spcBef>
            </a:pPr>
            <a:r>
              <a:rPr lang="hr-HR" sz="2200" dirty="0" smtClean="0"/>
              <a:t>neki obrti mogu biti u sklopu ugostiteljskih objekata - </a:t>
            </a:r>
            <a:r>
              <a:rPr lang="hr-HR" sz="2200" i="1" dirty="0"/>
              <a:t>npr. hotel u sklopu ima frizerski salon, pedikera, brijača, fotografa, pekaru i dr</a:t>
            </a:r>
            <a:r>
              <a:rPr lang="hr-HR" sz="2200" i="1" dirty="0" smtClean="0"/>
              <a:t>.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387142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/>
              <a:t>Ugostiteljstvo i </a:t>
            </a:r>
            <a:r>
              <a:rPr lang="hr-HR" sz="3200" dirty="0" smtClean="0"/>
              <a:t>trgovina, obrti i industrija</a:t>
            </a:r>
            <a:r>
              <a:rPr lang="hr-HR" sz="2800" dirty="0" smtClean="0"/>
              <a:t>	 </a:t>
            </a:r>
            <a:r>
              <a:rPr lang="hr-HR" sz="2000" dirty="0" smtClean="0"/>
              <a:t>(</a:t>
            </a:r>
            <a:r>
              <a:rPr lang="hr-HR" sz="2000" dirty="0" smtClean="0"/>
              <a:t>plan ploče)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r-HR" sz="2200" b="1" dirty="0" smtClean="0"/>
              <a:t>UGOSTITELJSTVO I INDUSTRIJA</a:t>
            </a:r>
          </a:p>
          <a:p>
            <a:pPr lvl="0">
              <a:spcBef>
                <a:spcPts val="1200"/>
              </a:spcBef>
            </a:pPr>
            <a:r>
              <a:rPr lang="hr-HR" sz="2200" dirty="0"/>
              <a:t>za razliku od obrta, industrija zapošljava </a:t>
            </a:r>
            <a:r>
              <a:rPr lang="hr-HR" sz="2200" b="1" dirty="0">
                <a:solidFill>
                  <a:srgbClr val="FF0000"/>
                </a:solidFill>
              </a:rPr>
              <a:t>veći broj radnika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proizvodi serijski </a:t>
            </a:r>
            <a:r>
              <a:rPr lang="hr-HR" sz="2200" dirty="0"/>
              <a:t>veći broj </a:t>
            </a:r>
            <a:r>
              <a:rPr lang="hr-HR" sz="2200" dirty="0" smtClean="0"/>
              <a:t>proizvoda</a:t>
            </a:r>
          </a:p>
          <a:p>
            <a:pPr lvl="0">
              <a:spcBef>
                <a:spcPts val="1200"/>
              </a:spcBef>
            </a:pPr>
            <a:r>
              <a:rPr lang="hr-HR" sz="2200" dirty="0"/>
              <a:t>za ugostiteljstvo je bitna </a:t>
            </a:r>
            <a:r>
              <a:rPr lang="hr-HR" sz="2200" b="1" dirty="0">
                <a:solidFill>
                  <a:srgbClr val="FF0000"/>
                </a:solidFill>
              </a:rPr>
              <a:t>industrija hrane i pića</a:t>
            </a:r>
            <a:r>
              <a:rPr lang="hr-HR" sz="2200" dirty="0"/>
              <a:t>, drvna, tekstilna, </a:t>
            </a:r>
            <a:r>
              <a:rPr lang="hr-HR" sz="2200" dirty="0" err="1"/>
              <a:t>ind</a:t>
            </a:r>
            <a:r>
              <a:rPr lang="hr-HR" sz="2200" dirty="0"/>
              <a:t>. porculana i stakla, elektroindustrija, </a:t>
            </a:r>
            <a:r>
              <a:rPr lang="hr-HR" sz="2200" dirty="0" err="1"/>
              <a:t>ind</a:t>
            </a:r>
            <a:r>
              <a:rPr lang="hr-HR" sz="2200" dirty="0"/>
              <a:t>. rashladnih uređaja i dr.</a:t>
            </a:r>
          </a:p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„hotelska industrija“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„ugostiteljska industrija“ </a:t>
            </a:r>
            <a:r>
              <a:rPr lang="hr-HR" sz="2200" dirty="0"/>
              <a:t>– hoteli s više od 1000 postelja, restauracije s većim brojem sjedala i dr. </a:t>
            </a:r>
          </a:p>
          <a:p>
            <a:pPr>
              <a:spcBef>
                <a:spcPts val="0"/>
              </a:spcBef>
            </a:pP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2362199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 </a:t>
            </a:r>
            <a:r>
              <a:rPr lang="hr-HR" sz="3200" dirty="0" smtClean="0"/>
              <a:t>(Ugostiteljstvo kao gosp. djelatnost)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14" y="908720"/>
            <a:ext cx="8786874" cy="5643602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Što je trgovina?</a:t>
            </a:r>
          </a:p>
          <a:p>
            <a:pPr lvl="0"/>
            <a:r>
              <a:rPr lang="hr-HR" dirty="0" smtClean="0"/>
              <a:t>Kako ugostiteljstvo ovisi o trgovini?</a:t>
            </a:r>
          </a:p>
          <a:p>
            <a:pPr lvl="0"/>
            <a:r>
              <a:rPr lang="hr-HR" dirty="0" smtClean="0"/>
              <a:t>Kako se poslužuju namirnice u ugostiteljstvu?</a:t>
            </a:r>
          </a:p>
          <a:p>
            <a:pPr lvl="0"/>
            <a:r>
              <a:rPr lang="hr-HR" dirty="0" smtClean="0"/>
              <a:t>Kako su obrti vezani za ugostiteljstvo? Nabroj neke primjere.</a:t>
            </a:r>
          </a:p>
          <a:p>
            <a:pPr lvl="0"/>
            <a:r>
              <a:rPr lang="hr-HR" dirty="0" smtClean="0"/>
              <a:t>Koja je razlika između obrta i industrije?</a:t>
            </a:r>
          </a:p>
          <a:p>
            <a:pPr lvl="0"/>
            <a:r>
              <a:rPr lang="hr-HR" dirty="0" smtClean="0"/>
              <a:t>Koja industrija je </a:t>
            </a:r>
            <a:r>
              <a:rPr lang="hr-HR" dirty="0" err="1" smtClean="0"/>
              <a:t>najbitnija</a:t>
            </a:r>
            <a:r>
              <a:rPr lang="hr-HR" dirty="0" smtClean="0"/>
              <a:t> za ugostiteljstvo?</a:t>
            </a:r>
          </a:p>
          <a:p>
            <a:pPr lvl="0"/>
            <a:r>
              <a:rPr lang="hr-HR" dirty="0" smtClean="0"/>
              <a:t>Što je to hotelska industrija?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426222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Ugostiteljstvo - pojam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8" y="1000108"/>
            <a:ext cx="9110402" cy="5643602"/>
          </a:xfrm>
        </p:spPr>
        <p:txBody>
          <a:bodyPr>
            <a:noAutofit/>
          </a:bodyPr>
          <a:lstStyle/>
          <a:p>
            <a:pPr lvl="0"/>
            <a:r>
              <a:rPr lang="hr-HR" b="1" dirty="0" smtClean="0"/>
              <a:t>ugostiteljstvo</a:t>
            </a:r>
            <a:r>
              <a:rPr lang="hr-HR" dirty="0" smtClean="0"/>
              <a:t> – </a:t>
            </a:r>
            <a:r>
              <a:rPr lang="hr-HR" b="1" dirty="0" smtClean="0">
                <a:solidFill>
                  <a:srgbClr val="FF0000"/>
                </a:solidFill>
              </a:rPr>
              <a:t>uslužna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proizvodna</a:t>
            </a:r>
            <a:r>
              <a:rPr lang="hr-HR" dirty="0" smtClean="0"/>
              <a:t> </a:t>
            </a:r>
            <a:r>
              <a:rPr lang="hr-HR" b="1" dirty="0" smtClean="0">
                <a:solidFill>
                  <a:srgbClr val="FF0000"/>
                </a:solidFill>
              </a:rPr>
              <a:t>djelatnost</a:t>
            </a:r>
            <a:r>
              <a:rPr lang="hr-HR" dirty="0" smtClean="0"/>
              <a:t> koja se bavi </a:t>
            </a:r>
            <a:r>
              <a:rPr lang="hr-HR" b="1" dirty="0" smtClean="0">
                <a:solidFill>
                  <a:srgbClr val="FF0000"/>
                </a:solidFill>
              </a:rPr>
              <a:t>prodajom</a:t>
            </a:r>
            <a:r>
              <a:rPr lang="hr-HR" dirty="0" smtClean="0"/>
              <a:t>, </a:t>
            </a:r>
            <a:r>
              <a:rPr lang="hr-HR" b="1" dirty="0" smtClean="0">
                <a:solidFill>
                  <a:srgbClr val="FF0000"/>
                </a:solidFill>
              </a:rPr>
              <a:t>pripremom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posluživanjem</a:t>
            </a:r>
            <a:r>
              <a:rPr lang="hr-HR" dirty="0" smtClean="0"/>
              <a:t> raznovrsne hrane, napitaka i pića te  pružanjem </a:t>
            </a:r>
            <a:r>
              <a:rPr lang="hr-HR" b="1" dirty="0" smtClean="0">
                <a:solidFill>
                  <a:srgbClr val="FF0000"/>
                </a:solidFill>
              </a:rPr>
              <a:t>usluga smještaja </a:t>
            </a:r>
            <a:r>
              <a:rPr lang="hr-HR" dirty="0" smtClean="0"/>
              <a:t>u posebno pripremljenim sobama i apartmanima te pružanjem </a:t>
            </a:r>
            <a:r>
              <a:rPr lang="hr-HR" b="1" dirty="0" smtClean="0">
                <a:solidFill>
                  <a:srgbClr val="FF0000"/>
                </a:solidFill>
              </a:rPr>
              <a:t>usluga zabave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rekreacije</a:t>
            </a:r>
            <a:r>
              <a:rPr lang="hr-HR" dirty="0" smtClean="0"/>
              <a:t> i njihovom prodajom u ugostiteljskom objektu</a:t>
            </a:r>
          </a:p>
          <a:p>
            <a:endParaRPr lang="hr-HR" b="1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265715" y="4869160"/>
            <a:ext cx="5842793" cy="1944216"/>
            <a:chOff x="3942810" y="5183092"/>
            <a:chExt cx="5201190" cy="1730720"/>
          </a:xfrm>
        </p:grpSpPr>
        <p:pic>
          <p:nvPicPr>
            <p:cNvPr id="14" name="Picture 10" descr="http://www.hrvaska.net/large/Animation02_5109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148" y="5183092"/>
              <a:ext cx="2535852" cy="1730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http://www.wegoplaces.me/wp-content/uploads/2015/01/Sea-bedroom-tray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942810" y="5183093"/>
              <a:ext cx="2635811" cy="1730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0" y="4992340"/>
            <a:ext cx="3160975" cy="1865660"/>
            <a:chOff x="129917" y="4725144"/>
            <a:chExt cx="3598935" cy="2124152"/>
          </a:xfrm>
        </p:grpSpPr>
        <p:pic>
          <p:nvPicPr>
            <p:cNvPr id="11" name="Picture 2" descr="http://www.zachodniopomorskatablica.pl/uploads/images/4873-big-3-1434390514.jpeg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29917" y="4810808"/>
              <a:ext cx="2648909" cy="2038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https://a2ua.com/chef/chef-006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458192" y="4725144"/>
              <a:ext cx="1270660" cy="2124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1406" y="571480"/>
            <a:ext cx="8929718" cy="292895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214282" y="1142984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GOSPODARSKA, </a:t>
            </a:r>
            <a:r>
              <a:rPr lang="hr-HR" sz="2400" b="1" dirty="0" smtClean="0">
                <a:solidFill>
                  <a:srgbClr val="FFC000"/>
                </a:solidFill>
              </a:rPr>
              <a:t>USLUŽNA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PROIZVODNA</a:t>
            </a:r>
            <a:r>
              <a:rPr lang="hr-HR" sz="2400" b="1" dirty="0" smtClean="0"/>
              <a:t> DJELATNOST </a:t>
            </a:r>
            <a:endParaRPr lang="hr-HR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464711" y="1142984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PRODAJA, PRIPREMA I POSLUŽIVANJE </a:t>
            </a:r>
            <a:r>
              <a:rPr lang="hr-HR" sz="2400" b="1" dirty="0" smtClean="0">
                <a:solidFill>
                  <a:srgbClr val="FFC000"/>
                </a:solidFill>
              </a:rPr>
              <a:t>HRANE</a:t>
            </a:r>
            <a:r>
              <a:rPr lang="hr-HR" sz="2400" b="1" dirty="0" smtClean="0"/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PIĆA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NAPITAKA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5140" y="1142984"/>
            <a:ext cx="2143140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USLUGE </a:t>
            </a:r>
            <a:r>
              <a:rPr lang="hr-HR" sz="2400" b="1" dirty="0" smtClean="0">
                <a:solidFill>
                  <a:srgbClr val="FFC000"/>
                </a:solidFill>
              </a:rPr>
              <a:t>SMJEŠTAJA</a:t>
            </a:r>
            <a:r>
              <a:rPr lang="hr-HR" sz="2400" b="1" dirty="0" smtClean="0"/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ZABAVE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REKREACIJE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500298" y="1567147"/>
            <a:ext cx="1035851" cy="1294814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ight Arrow 9"/>
          <p:cNvSpPr/>
          <p:nvPr/>
        </p:nvSpPr>
        <p:spPr>
          <a:xfrm>
            <a:off x="5750727" y="1567147"/>
            <a:ext cx="1035851" cy="1294814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2786050" y="214290"/>
            <a:ext cx="3429024" cy="7143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/>
              <a:t>UGOSTITELJSTVO</a:t>
            </a:r>
            <a:endParaRPr lang="hr-HR" sz="3200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35496" y="3643313"/>
            <a:ext cx="9145016" cy="2714625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600" dirty="0" smtClean="0"/>
              <a:t>usluge se u istom objektu prodaju, naručuju, pripremaju za goste koji ih po završetku korištenja plaćaju</a:t>
            </a:r>
          </a:p>
          <a:p>
            <a:pPr lvl="0">
              <a:spcBef>
                <a:spcPts val="1200"/>
              </a:spcBef>
            </a:pPr>
            <a:r>
              <a:rPr lang="hr-HR" sz="2600" dirty="0" smtClean="0"/>
              <a:t>usluge se pružaju na </a:t>
            </a:r>
            <a:r>
              <a:rPr lang="hr-HR" sz="2600" b="1" dirty="0" smtClean="0">
                <a:solidFill>
                  <a:srgbClr val="FF0000"/>
                </a:solidFill>
              </a:rPr>
              <a:t>poseban ugostiteljski način</a:t>
            </a:r>
            <a:r>
              <a:rPr lang="hr-HR" sz="2600" b="1" dirty="0" smtClean="0"/>
              <a:t> </a:t>
            </a:r>
            <a:r>
              <a:rPr lang="hr-HR" sz="2600" dirty="0" smtClean="0"/>
              <a:t>i </a:t>
            </a:r>
            <a:r>
              <a:rPr lang="hr-HR" sz="2600" b="1" dirty="0" smtClean="0">
                <a:solidFill>
                  <a:srgbClr val="FF0000"/>
                </a:solidFill>
              </a:rPr>
              <a:t>po pravilima struke</a:t>
            </a:r>
            <a:r>
              <a:rPr lang="hr-HR" sz="2600" dirty="0" smtClean="0">
                <a:solidFill>
                  <a:srgbClr val="FF0000"/>
                </a:solidFill>
              </a:rPr>
              <a:t> </a:t>
            </a:r>
            <a:r>
              <a:rPr lang="hr-HR" sz="2600" dirty="0" smtClean="0"/>
              <a:t>za pojedinu uslugu</a:t>
            </a:r>
          </a:p>
          <a:p>
            <a:pPr lvl="0">
              <a:spcBef>
                <a:spcPts val="1200"/>
              </a:spcBef>
            </a:pPr>
            <a:r>
              <a:rPr lang="hr-HR" sz="2600" dirty="0" smtClean="0"/>
              <a:t>gosti posebnu pozornost posvećuju </a:t>
            </a:r>
            <a:r>
              <a:rPr lang="hr-HR" sz="2600" b="1" dirty="0" smtClean="0"/>
              <a:t>uslugama koje nisu klasične ugostiteljske usluge</a:t>
            </a:r>
            <a:r>
              <a:rPr lang="hr-HR" sz="2600" dirty="0" smtClean="0"/>
              <a:t> – usluge razonode, zabave i aktivne rekreacije</a:t>
            </a:r>
            <a:endParaRPr lang="hr-HR" sz="2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6" grpId="0" animBg="1"/>
      <p:bldP spid="8" grpId="0" animBg="1"/>
      <p:bldP spid="10" grpId="0" animBg="1"/>
      <p:bldP spid="11" grpId="0" animBg="1"/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– proizvodna ili uslužna djelatnost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36712"/>
            <a:ext cx="8786874" cy="5904656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/>
              <a:t>ugostiteljstvo kao </a:t>
            </a:r>
            <a:r>
              <a:rPr lang="hr-HR" b="1" dirty="0" smtClean="0">
                <a:solidFill>
                  <a:srgbClr val="FF0000"/>
                </a:solidFill>
              </a:rPr>
              <a:t>proizvodna djelatnost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priprema hrane, napitaka i miješanih pića</a:t>
            </a:r>
          </a:p>
          <a:p>
            <a:pPr lvl="0">
              <a:spcBef>
                <a:spcPts val="1800"/>
              </a:spcBef>
            </a:pPr>
            <a:r>
              <a:rPr lang="hr-HR" b="1" dirty="0" smtClean="0"/>
              <a:t>ugostiteljstvo kao </a:t>
            </a:r>
            <a:r>
              <a:rPr lang="hr-HR" b="1" dirty="0" smtClean="0">
                <a:solidFill>
                  <a:srgbClr val="FF0000"/>
                </a:solidFill>
              </a:rPr>
              <a:t>uslužna djelatnost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pružanje </a:t>
            </a:r>
            <a:r>
              <a:rPr lang="hr-HR" b="1" dirty="0" smtClean="0"/>
              <a:t>usluga smještaja i posluživanje</a:t>
            </a:r>
            <a:r>
              <a:rPr lang="hr-HR" dirty="0" smtClean="0"/>
              <a:t> pripremljene hrane, napitaka i miješanih pića</a:t>
            </a:r>
          </a:p>
          <a:p>
            <a:pPr lvl="0">
              <a:spcBef>
                <a:spcPts val="1800"/>
              </a:spcBef>
            </a:pPr>
            <a:r>
              <a:rPr lang="hr-HR" b="1" dirty="0" smtClean="0"/>
              <a:t>ugostiteljstvo je i proizvodna i uslužna djelatnost </a:t>
            </a:r>
            <a:r>
              <a:rPr lang="hr-HR" dirty="0" smtClean="0"/>
              <a:t>koja zahtjeva </a:t>
            </a:r>
            <a:r>
              <a:rPr lang="hr-HR" b="1" dirty="0" smtClean="0">
                <a:solidFill>
                  <a:srgbClr val="FF0000"/>
                </a:solidFill>
              </a:rPr>
              <a:t>puno ljudskog rada </a:t>
            </a:r>
            <a:r>
              <a:rPr lang="hr-HR" dirty="0" smtClean="0"/>
              <a:t>jer se u proizvodnji i posluživanju </a:t>
            </a:r>
            <a:r>
              <a:rPr lang="hr-HR" b="1" dirty="0" smtClean="0">
                <a:solidFill>
                  <a:srgbClr val="FF0000"/>
                </a:solidFill>
              </a:rPr>
              <a:t>koristi malo strojnog rada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ugostiteljstvo po klasifikaciji gospodarskih djelatnosti spada </a:t>
            </a:r>
            <a:r>
              <a:rPr lang="hr-HR" b="1" dirty="0" smtClean="0"/>
              <a:t>u uslužni, tercijarni sektor gosp. djelatnosti</a:t>
            </a:r>
            <a:r>
              <a:rPr lang="hr-HR" dirty="0" smtClean="0"/>
              <a:t> jer se smatra da je </a:t>
            </a:r>
            <a:r>
              <a:rPr lang="hr-HR" b="1" dirty="0" smtClean="0">
                <a:solidFill>
                  <a:srgbClr val="FF0000"/>
                </a:solidFill>
              </a:rPr>
              <a:t>ugostiteljstvo više pružanje usluga nego proizvodnja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Ugostiteljske djelatnosti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643602"/>
          </a:xfrm>
        </p:spPr>
        <p:txBody>
          <a:bodyPr>
            <a:noAutofit/>
          </a:bodyPr>
          <a:lstStyle/>
          <a:p>
            <a:pPr lvl="0"/>
            <a:r>
              <a:rPr lang="hr-HR" b="1" dirty="0" smtClean="0"/>
              <a:t>ugostiteljske djelatnosti su:</a:t>
            </a:r>
            <a:endParaRPr lang="hr-HR" dirty="0" smtClean="0"/>
          </a:p>
          <a:p>
            <a:pPr lvl="1"/>
            <a:r>
              <a:rPr lang="hr-HR" b="1" dirty="0" smtClean="0">
                <a:solidFill>
                  <a:srgbClr val="FF0000"/>
                </a:solidFill>
              </a:rPr>
              <a:t>hotelijerstvo</a:t>
            </a:r>
            <a:endParaRPr lang="hr-HR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hr-HR" dirty="0" smtClean="0"/>
              <a:t>pružanje usluga smještaja u hotelima, motelima, pansionima…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restauraterstvo</a:t>
            </a:r>
            <a:endParaRPr lang="hr-HR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hr-HR" dirty="0" smtClean="0"/>
              <a:t>pružanje usluga prehrane, napitaka i pića u restoranima, gostionicama, zdravljacima, slastičarnicama i sl.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barovi</a:t>
            </a:r>
            <a:r>
              <a:rPr lang="hr-HR" dirty="0" smtClean="0"/>
              <a:t> </a:t>
            </a:r>
            <a:r>
              <a:rPr lang="hr-HR" sz="2400" dirty="0" smtClean="0"/>
              <a:t>(</a:t>
            </a:r>
            <a:r>
              <a:rPr lang="hr-HR" sz="2400" dirty="0" err="1" smtClean="0"/>
              <a:t>kavanarstvo</a:t>
            </a:r>
            <a:r>
              <a:rPr lang="hr-HR" sz="2400" dirty="0" smtClean="0"/>
              <a:t>)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pružanja usluga pića, zabave, hrane i napitaka u barovima, kavanama, pivnicama, konobama i sl.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animacija</a:t>
            </a:r>
            <a:r>
              <a:rPr lang="hr-HR" dirty="0" smtClean="0"/>
              <a:t> </a:t>
            </a:r>
            <a:r>
              <a:rPr lang="hr-HR" sz="2400" dirty="0" smtClean="0"/>
              <a:t>(nije klasična ugostiteljska djelatnost)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organiziranje usluga aktivne rekreacije u hotelima, hotelskim naseljima, apartmanskim naseljima i sl.</a:t>
            </a:r>
          </a:p>
          <a:p>
            <a:pPr lvl="0"/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					     </a:t>
            </a:r>
            <a:r>
              <a:rPr lang="hr-HR" sz="2800" dirty="0" smtClean="0"/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000" b="1" dirty="0"/>
              <a:t>ugostiteljstvo</a:t>
            </a:r>
            <a:r>
              <a:rPr lang="hr-HR" sz="2000" dirty="0"/>
              <a:t> – </a:t>
            </a:r>
            <a:r>
              <a:rPr lang="hr-HR" sz="2000" b="1" dirty="0">
                <a:solidFill>
                  <a:srgbClr val="FF0000"/>
                </a:solidFill>
              </a:rPr>
              <a:t>uslužna</a:t>
            </a:r>
            <a:r>
              <a:rPr lang="hr-HR" sz="2000" dirty="0"/>
              <a:t> i </a:t>
            </a:r>
            <a:r>
              <a:rPr lang="hr-HR" sz="2000" b="1" dirty="0">
                <a:solidFill>
                  <a:srgbClr val="FF0000"/>
                </a:solidFill>
              </a:rPr>
              <a:t>proizvodna</a:t>
            </a:r>
            <a:r>
              <a:rPr lang="hr-HR" sz="2000" dirty="0"/>
              <a:t> </a:t>
            </a:r>
            <a:r>
              <a:rPr lang="hr-HR" sz="2000" b="1" dirty="0">
                <a:solidFill>
                  <a:srgbClr val="FF0000"/>
                </a:solidFill>
              </a:rPr>
              <a:t>djelatnost</a:t>
            </a:r>
            <a:r>
              <a:rPr lang="hr-HR" sz="2000" dirty="0"/>
              <a:t> koja se bavi </a:t>
            </a:r>
            <a:r>
              <a:rPr lang="hr-HR" sz="2000" b="1" dirty="0">
                <a:solidFill>
                  <a:srgbClr val="FF0000"/>
                </a:solidFill>
              </a:rPr>
              <a:t>prodajom</a:t>
            </a:r>
            <a:r>
              <a:rPr lang="hr-HR" sz="2000" dirty="0"/>
              <a:t>, </a:t>
            </a:r>
            <a:r>
              <a:rPr lang="hr-HR" sz="2000" b="1" dirty="0">
                <a:solidFill>
                  <a:srgbClr val="FF0000"/>
                </a:solidFill>
              </a:rPr>
              <a:t>pripremom</a:t>
            </a:r>
            <a:r>
              <a:rPr lang="hr-HR" sz="2000" dirty="0"/>
              <a:t> i </a:t>
            </a:r>
            <a:r>
              <a:rPr lang="hr-HR" sz="2000" b="1" dirty="0">
                <a:solidFill>
                  <a:srgbClr val="FF0000"/>
                </a:solidFill>
              </a:rPr>
              <a:t>posluživanjem</a:t>
            </a:r>
            <a:r>
              <a:rPr lang="hr-HR" sz="2000" dirty="0"/>
              <a:t> raznovrsne hrane, napitaka i pića te  pružanjem </a:t>
            </a:r>
            <a:r>
              <a:rPr lang="hr-HR" sz="2000" b="1" dirty="0">
                <a:solidFill>
                  <a:srgbClr val="FF0000"/>
                </a:solidFill>
              </a:rPr>
              <a:t>usluga smještaja </a:t>
            </a:r>
            <a:r>
              <a:rPr lang="hr-HR" sz="2000" dirty="0"/>
              <a:t>u posebno pripremljenim sobama i apartmanima te pružanjem </a:t>
            </a:r>
            <a:r>
              <a:rPr lang="hr-HR" sz="2000" b="1" dirty="0">
                <a:solidFill>
                  <a:srgbClr val="FF0000"/>
                </a:solidFill>
              </a:rPr>
              <a:t>usluga zabave </a:t>
            </a:r>
            <a:r>
              <a:rPr lang="hr-HR" sz="2000" dirty="0"/>
              <a:t>i </a:t>
            </a:r>
            <a:r>
              <a:rPr lang="hr-HR" sz="2000" b="1" dirty="0">
                <a:solidFill>
                  <a:srgbClr val="FF0000"/>
                </a:solidFill>
              </a:rPr>
              <a:t>rekreacije</a:t>
            </a:r>
            <a:r>
              <a:rPr lang="hr-HR" sz="2000" dirty="0"/>
              <a:t> i njihovom prodajom u ugostiteljskom </a:t>
            </a:r>
            <a:r>
              <a:rPr lang="hr-HR" sz="2000" dirty="0" smtClean="0"/>
              <a:t>objektu</a:t>
            </a:r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ugostiteljstvo </a:t>
            </a:r>
            <a:r>
              <a:rPr lang="hr-HR" sz="2000" b="1" dirty="0" smtClean="0">
                <a:solidFill>
                  <a:srgbClr val="FF0000"/>
                </a:solidFill>
              </a:rPr>
              <a:t>kao proizvodna djelatnost </a:t>
            </a:r>
            <a:r>
              <a:rPr lang="hr-HR" sz="2000" dirty="0" smtClean="0"/>
              <a:t>– </a:t>
            </a:r>
            <a:r>
              <a:rPr lang="hr-HR" sz="2000" b="1" dirty="0" smtClean="0"/>
              <a:t>priprema</a:t>
            </a:r>
            <a:r>
              <a:rPr lang="hr-HR" sz="2000" dirty="0" smtClean="0"/>
              <a:t> hrane, pića i napitaka</a:t>
            </a:r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ugostiteljstvo </a:t>
            </a:r>
            <a:r>
              <a:rPr lang="hr-HR" sz="2000" b="1" dirty="0" smtClean="0">
                <a:solidFill>
                  <a:srgbClr val="FF0000"/>
                </a:solidFill>
              </a:rPr>
              <a:t>kao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</a:rPr>
              <a:t>uslužna djelatnost </a:t>
            </a:r>
            <a:r>
              <a:rPr lang="hr-HR" sz="2000" dirty="0" smtClean="0"/>
              <a:t>– </a:t>
            </a:r>
            <a:r>
              <a:rPr lang="hr-HR" sz="2000" b="1" dirty="0" smtClean="0"/>
              <a:t>posluživanje</a:t>
            </a:r>
            <a:r>
              <a:rPr lang="hr-HR" sz="2000" dirty="0" smtClean="0"/>
              <a:t> hrane, pića i napitaka te </a:t>
            </a:r>
            <a:r>
              <a:rPr lang="hr-HR" sz="2000" b="1" dirty="0" smtClean="0"/>
              <a:t>usluge</a:t>
            </a:r>
            <a:r>
              <a:rPr lang="hr-HR" sz="2000" dirty="0" smtClean="0"/>
              <a:t> </a:t>
            </a:r>
            <a:r>
              <a:rPr lang="hr-HR" sz="2000" b="1" dirty="0" smtClean="0"/>
              <a:t>smještaja</a:t>
            </a:r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ugostiteljstvo zahtjeva </a:t>
            </a:r>
            <a:r>
              <a:rPr lang="hr-HR" sz="2000" b="1" dirty="0">
                <a:solidFill>
                  <a:srgbClr val="FF0000"/>
                </a:solidFill>
              </a:rPr>
              <a:t>puno ljudskog rada </a:t>
            </a:r>
            <a:r>
              <a:rPr lang="hr-HR" sz="2000" dirty="0"/>
              <a:t>jer se u proizvodnji i posluživanju </a:t>
            </a:r>
            <a:r>
              <a:rPr lang="hr-HR" sz="2000" b="1" dirty="0">
                <a:solidFill>
                  <a:srgbClr val="FF0000"/>
                </a:solidFill>
              </a:rPr>
              <a:t>koristi malo strojnog rada</a:t>
            </a:r>
            <a:endParaRPr lang="hr-HR" sz="2000" dirty="0" smtClean="0"/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ugostiteljske djelatnosti su: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hotelijerstvo</a:t>
            </a:r>
            <a:r>
              <a:rPr lang="hr-HR" sz="2000" dirty="0" smtClean="0"/>
              <a:t> – usluge smještaja u hotelima, motelima, pansionima… 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restauraterstvo</a:t>
            </a:r>
            <a:r>
              <a:rPr lang="hr-HR" sz="2000" dirty="0" smtClean="0"/>
              <a:t> – usluge prehrane, napitaka i pića u restoranima, gostionicama, zdravljacima, slastičarnicama… 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barovi</a:t>
            </a:r>
            <a:r>
              <a:rPr lang="hr-HR" sz="2000" dirty="0" smtClean="0"/>
              <a:t> – usluge pića, hrane, zabave i napitaka u barovima, kavanama, pivnicama, konobama…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animacija</a:t>
            </a:r>
            <a:r>
              <a:rPr lang="hr-HR" sz="2000" dirty="0" smtClean="0"/>
              <a:t> – usluge aktivne rekreacije </a:t>
            </a:r>
            <a:endParaRPr lang="hr-HR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i turizam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turizam</a:t>
            </a:r>
            <a:r>
              <a:rPr lang="hr-HR" dirty="0" smtClean="0"/>
              <a:t> označava putovanje ljudi i njihov boravak duže ili kraće vrijeme u nekom mjestu koje nije mjesto njihova stalnog boravka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turizam i ugostiteljstvo turističkog mjesta </a:t>
            </a:r>
            <a:r>
              <a:rPr lang="hr-HR" b="1" dirty="0" smtClean="0">
                <a:solidFill>
                  <a:srgbClr val="FF0000"/>
                </a:solidFill>
              </a:rPr>
              <a:t>međusobno su povezani i međusobno zavisni</a:t>
            </a:r>
            <a:r>
              <a:rPr lang="hr-HR" dirty="0" smtClean="0"/>
              <a:t> </a:t>
            </a: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turizam pomaže ugostiteljstvu </a:t>
            </a:r>
            <a:r>
              <a:rPr lang="hr-HR" dirty="0" smtClean="0"/>
              <a:t>u njegovu razvoju,  osuvremenjivanju i modernizaciji, a </a:t>
            </a:r>
            <a:r>
              <a:rPr lang="hr-HR" b="1" dirty="0" smtClean="0">
                <a:solidFill>
                  <a:srgbClr val="FF0000"/>
                </a:solidFill>
              </a:rPr>
              <a:t>ugostiteljstvo proširuje turističku ponudu</a:t>
            </a:r>
            <a:r>
              <a:rPr lang="hr-HR" dirty="0" smtClean="0"/>
              <a:t> i povećava kvalitetu destinacije</a:t>
            </a:r>
          </a:p>
          <a:p>
            <a:pPr lvl="0">
              <a:spcBef>
                <a:spcPts val="1800"/>
              </a:spcBef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632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395</TotalTime>
  <Words>2193</Words>
  <Application>Microsoft Office PowerPoint</Application>
  <PresentationFormat>On-screen Show (4:3)</PresentationFormat>
  <Paragraphs>217</Paragraphs>
  <Slides>32</Slides>
  <Notes>0</Notes>
  <HiddenSlides>17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bijela_tema</vt:lpstr>
      <vt:lpstr>Ponovimo (Organizacija – pojam)</vt:lpstr>
      <vt:lpstr>Ugostiteljstvo kao  gospodarska djelatnost</vt:lpstr>
      <vt:lpstr>Pojmovi</vt:lpstr>
      <vt:lpstr>Ugostiteljstvo - pojam</vt:lpstr>
      <vt:lpstr>PowerPoint Presentation</vt:lpstr>
      <vt:lpstr>Ugostiteljstvo – proizvodna ili uslužna djelatnost</vt:lpstr>
      <vt:lpstr>Ugostiteljske djelatnosti</vt:lpstr>
      <vt:lpstr>Ugostiteljstvo          (plan ploče)</vt:lpstr>
      <vt:lpstr>Ugostiteljstvo i turizam</vt:lpstr>
      <vt:lpstr>Ugostiteljstvo i turizam</vt:lpstr>
      <vt:lpstr>Ugostiteljstvo i turizam        (plan ploče)</vt:lpstr>
      <vt:lpstr>Ugostiteljstvo i putničke agencije</vt:lpstr>
      <vt:lpstr>Ugostiteljstvo i putničke agencije</vt:lpstr>
      <vt:lpstr>Okvirni ugovor</vt:lpstr>
      <vt:lpstr>Ugovor o alotmanu</vt:lpstr>
      <vt:lpstr>Ugovor o zakupu kapaciteta</vt:lpstr>
      <vt:lpstr>Provizija putničke agencije</vt:lpstr>
      <vt:lpstr>Ugostiteljstvo i putničke agencije      (plan ploče)</vt:lpstr>
      <vt:lpstr>Ugostiteljstvo i putničke agencije      (plan ploče)</vt:lpstr>
      <vt:lpstr>Ugostiteljstvo i putničke agencije      (plan ploče)</vt:lpstr>
      <vt:lpstr>Ponovimo (Ugostiteljstvo kao gosp. djelatnost)</vt:lpstr>
      <vt:lpstr>Ugostiteljstvo i trgovina</vt:lpstr>
      <vt:lpstr>Ugostiteljstvo i obrt</vt:lpstr>
      <vt:lpstr>Ugostiteljstvo i industrija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Ugostiteljstvo i trgovina, obrti i industrija  (plan ploče)</vt:lpstr>
      <vt:lpstr>Ugostiteljstvo i trgovina, obrti i industrija  (plan ploče)</vt:lpstr>
      <vt:lpstr>Ponovimo (Ugostiteljstvo kao gosp. djelatnost)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cornx</cp:lastModifiedBy>
  <cp:revision>78</cp:revision>
  <dcterms:created xsi:type="dcterms:W3CDTF">2016-09-01T16:32:16Z</dcterms:created>
  <dcterms:modified xsi:type="dcterms:W3CDTF">2016-09-30T07:03:47Z</dcterms:modified>
</cp:coreProperties>
</file>