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6" r:id="rId12"/>
    <p:sldId id="267" r:id="rId13"/>
    <p:sldId id="269" r:id="rId14"/>
    <p:sldId id="275" r:id="rId15"/>
    <p:sldId id="273" r:id="rId16"/>
    <p:sldId id="274" r:id="rId1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44"/>
    <a:srgbClr val="404040"/>
    <a:srgbClr val="37870B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 autoAdjust="0"/>
  </p:normalViewPr>
  <p:slideViewPr>
    <p:cSldViewPr>
      <p:cViewPr varScale="1">
        <p:scale>
          <a:sx n="80" d="100"/>
          <a:sy n="80" d="100"/>
        </p:scale>
        <p:origin x="-5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92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5.9.2017.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gif"/><Relationship Id="rId5" Type="http://schemas.microsoft.com/office/2007/relationships/hdphoto" Target="../media/hdphoto2.wdp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Organizacija poslovanja </a:t>
            </a:r>
            <a:b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poduzeća u ugostiteljstvu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731934" y="5594482"/>
            <a:ext cx="2329784" cy="1002870"/>
            <a:chOff x="5206891" y="5450466"/>
            <a:chExt cx="2329784" cy="10028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91" y="5450466"/>
              <a:ext cx="1002870" cy="1002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9" y="5233119"/>
            <a:ext cx="1364233" cy="1364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69823"/>
            <a:ext cx="1427529" cy="1427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4" y="5422029"/>
            <a:ext cx="1175323" cy="1175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34" y="5580342"/>
            <a:ext cx="1017010" cy="10170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6039" y="3386410"/>
            <a:ext cx="6400800" cy="762670"/>
          </a:xfrm>
        </p:spPr>
        <p:txBody>
          <a:bodyPr>
            <a:normAutofit/>
          </a:bodyPr>
          <a:lstStyle/>
          <a:p>
            <a:r>
              <a:rPr lang="hr-HR" dirty="0" smtClean="0"/>
              <a:t>sažetak 1. polugodišta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/>
          <p:cNvSpPr/>
          <p:nvPr/>
        </p:nvSpPr>
        <p:spPr bwMode="auto">
          <a:xfrm>
            <a:off x="214281" y="214290"/>
            <a:ext cx="3857653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</a:rPr>
              <a:t>NEOPIPLJIVOST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vidjeti, okusiti, osjetiti ni pomirisati prije kupnje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6" name="Pravokutnik 5"/>
          <p:cNvSpPr/>
          <p:nvPr/>
        </p:nvSpPr>
        <p:spPr bwMode="auto">
          <a:xfrm>
            <a:off x="5072066" y="21429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</a:rPr>
              <a:t>NEDJELJIVOST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odvojiti </a:t>
            </a:r>
            <a:br>
              <a:rPr lang="hr-HR" sz="2000" dirty="0" smtClean="0"/>
            </a:br>
            <a:r>
              <a:rPr lang="hr-HR" sz="2000" dirty="0" smtClean="0"/>
              <a:t>od svojih pružatelja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7" name="Pravokutnik 6"/>
          <p:cNvSpPr/>
          <p:nvPr/>
        </p:nvSpPr>
        <p:spPr bwMode="auto">
          <a:xfrm>
            <a:off x="5072066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</a:rPr>
              <a:t>NEUSKLADIŠTIVOST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pohraniti za kasniju prodaju ili uporabu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8" name="Pravokutnik 7"/>
          <p:cNvSpPr/>
          <p:nvPr/>
        </p:nvSpPr>
        <p:spPr bwMode="auto">
          <a:xfrm>
            <a:off x="214282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</a:rPr>
              <a:t>HETEROGENOST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kvaliteta usluge ovisi o tome tko ih pruža, kada, gdje i na koji način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9" name="Elipsa 8"/>
          <p:cNvSpPr/>
          <p:nvPr/>
        </p:nvSpPr>
        <p:spPr bwMode="auto">
          <a:xfrm>
            <a:off x="3163554" y="1949116"/>
            <a:ext cx="2888330" cy="2888330"/>
          </a:xfrm>
          <a:prstGeom prst="ellipse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</a:p>
        </p:txBody>
      </p:sp>
      <p:cxnSp>
        <p:nvCxnSpPr>
          <p:cNvPr id="11" name="Ravni poveznik sa strelicom 10"/>
          <p:cNvCxnSpPr/>
          <p:nvPr/>
        </p:nvCxnSpPr>
        <p:spPr bwMode="auto">
          <a:xfrm rot="10800000" flipV="1">
            <a:off x="5965041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2" name="Ravni poveznik sa strelicom 11"/>
          <p:cNvCxnSpPr/>
          <p:nvPr/>
        </p:nvCxnSpPr>
        <p:spPr bwMode="auto">
          <a:xfrm rot="10800000" flipH="1" flipV="1">
            <a:off x="2250265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3" name="Ravni poveznik sa strelicom 12"/>
          <p:cNvCxnSpPr/>
          <p:nvPr/>
        </p:nvCxnSpPr>
        <p:spPr bwMode="auto">
          <a:xfrm rot="10800000" flipH="1">
            <a:off x="2250265" y="4143380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4" name="Ravni poveznik sa strelicom 13"/>
          <p:cNvCxnSpPr/>
          <p:nvPr/>
        </p:nvCxnSpPr>
        <p:spPr bwMode="auto">
          <a:xfrm rot="10800000">
            <a:off x="5965042" y="4214818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pic>
        <p:nvPicPr>
          <p:cNvPr id="15" name="Picture 14" descr="eiffelov toranj 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282" y="1857384"/>
            <a:ext cx="1874044" cy="31432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484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71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6" name="Slika 15" descr="mcDonald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6" y="4929198"/>
            <a:ext cx="1071541" cy="8572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1" y="3703641"/>
            <a:ext cx="1643074" cy="1731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9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4.44444E-6 -0.12963 " pathEditMode="relative" rAng="0" ptsTypes="AA">
                                      <p:cBhvr>
                                        <p:cTn id="71" dur="25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-0.13125 " pathEditMode="relative" rAng="0" ptsTypes="AA">
                                      <p:cBhvr>
                                        <p:cTn id="73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allAtOnce" animBg="1"/>
      <p:bldP spid="8" grpId="0" uiExpand="1" build="allAtOnce" animBg="1"/>
      <p:bldP spid="9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/>
          <p:cNvSpPr/>
          <p:nvPr/>
        </p:nvSpPr>
        <p:spPr bwMode="auto">
          <a:xfrm>
            <a:off x="214281" y="214290"/>
            <a:ext cx="3857653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</a:rPr>
              <a:t>NEOPIPLJIVOST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vidjeti, okusiti, osjetiti ni pomirisati prije kupnje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6" name="Pravokutnik 5"/>
          <p:cNvSpPr/>
          <p:nvPr/>
        </p:nvSpPr>
        <p:spPr bwMode="auto">
          <a:xfrm>
            <a:off x="5072066" y="21429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</a:rPr>
              <a:t>NEDJELJIVOST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odvojiti </a:t>
            </a:r>
            <a:br>
              <a:rPr lang="hr-HR" sz="2000" dirty="0" smtClean="0"/>
            </a:br>
            <a:r>
              <a:rPr lang="hr-HR" sz="2000" dirty="0" smtClean="0"/>
              <a:t>od svojih pružatelja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7" name="Pravokutnik 6"/>
          <p:cNvSpPr/>
          <p:nvPr/>
        </p:nvSpPr>
        <p:spPr bwMode="auto">
          <a:xfrm>
            <a:off x="5072066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</a:rPr>
              <a:t>NEUSKLADIŠTIVOST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pohraniti za kasniju prodaju ili uporabu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8" name="Pravokutnik 7"/>
          <p:cNvSpPr/>
          <p:nvPr/>
        </p:nvSpPr>
        <p:spPr bwMode="auto">
          <a:xfrm>
            <a:off x="214282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</a:rPr>
              <a:t>HETEROGENOST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kvaliteta usluge ovisi o tome tko ih pruža, kada, gdje i na koji način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9" name="Elipsa 8"/>
          <p:cNvSpPr/>
          <p:nvPr/>
        </p:nvSpPr>
        <p:spPr bwMode="auto">
          <a:xfrm>
            <a:off x="3163554" y="1949116"/>
            <a:ext cx="2888330" cy="2888330"/>
          </a:xfrm>
          <a:prstGeom prst="ellipse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</a:p>
        </p:txBody>
      </p:sp>
      <p:cxnSp>
        <p:nvCxnSpPr>
          <p:cNvPr id="11" name="Ravni poveznik sa strelicom 10"/>
          <p:cNvCxnSpPr/>
          <p:nvPr/>
        </p:nvCxnSpPr>
        <p:spPr bwMode="auto">
          <a:xfrm rot="10800000" flipV="1">
            <a:off x="5965041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2" name="Ravni poveznik sa strelicom 11"/>
          <p:cNvCxnSpPr/>
          <p:nvPr/>
        </p:nvCxnSpPr>
        <p:spPr bwMode="auto">
          <a:xfrm rot="10800000" flipH="1" flipV="1">
            <a:off x="2250265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3" name="Ravni poveznik sa strelicom 12"/>
          <p:cNvCxnSpPr/>
          <p:nvPr/>
        </p:nvCxnSpPr>
        <p:spPr bwMode="auto">
          <a:xfrm rot="10800000" flipH="1">
            <a:off x="2250265" y="4143380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4" name="Ravni poveznik sa strelicom 13"/>
          <p:cNvCxnSpPr/>
          <p:nvPr/>
        </p:nvCxnSpPr>
        <p:spPr bwMode="auto">
          <a:xfrm rot="10800000">
            <a:off x="5965042" y="4214818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pic>
        <p:nvPicPr>
          <p:cNvPr id="15" name="Picture 14" descr="eiffelov toranj 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282" y="1857384"/>
            <a:ext cx="1874044" cy="31432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484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71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6" name="Slika 15" descr="mcDonald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6" y="4929198"/>
            <a:ext cx="1071541" cy="8572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1" y="3703641"/>
            <a:ext cx="1643074" cy="1731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30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4.44444E-6 -0.12963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-0.13125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allAtOnce" animBg="1"/>
      <p:bldP spid="8" grpId="0" uiExpand="1" build="allAtOnce" animBg="1"/>
      <p:bldP spid="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708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6116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2320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7391" y="404664"/>
            <a:ext cx="3302481" cy="2016224"/>
          </a:xfrm>
          <a:prstGeom prst="wedgeRoundRectCallout">
            <a:avLst>
              <a:gd name="adj1" fmla="val -14926"/>
              <a:gd name="adj2" fmla="val 681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izbor usluga koje se nude</a:t>
            </a:r>
            <a:r>
              <a:rPr lang="hr-HR" sz="1700" dirty="0">
                <a:solidFill>
                  <a:prstClr val="black"/>
                </a:solidFill>
              </a:rPr>
              <a:t> u ugostiteljskom objektu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usluge hrane – </a:t>
            </a:r>
            <a:r>
              <a:rPr lang="hr-HR" sz="1700" b="1" dirty="0">
                <a:solidFill>
                  <a:prstClr val="black"/>
                </a:solidFill>
              </a:rPr>
              <a:t>jelovnik</a:t>
            </a:r>
            <a:r>
              <a:rPr lang="hr-HR" sz="1700" dirty="0">
                <a:solidFill>
                  <a:prstClr val="black"/>
                </a:solidFill>
              </a:rPr>
              <a:t>, usluge pića – </a:t>
            </a:r>
            <a:r>
              <a:rPr lang="hr-HR" sz="1700" b="1" dirty="0">
                <a:solidFill>
                  <a:prstClr val="black"/>
                </a:solidFill>
              </a:rPr>
              <a:t>cjenik pića</a:t>
            </a:r>
            <a:r>
              <a:rPr lang="hr-HR" sz="1700" dirty="0">
                <a:solidFill>
                  <a:prstClr val="black"/>
                </a:solidFill>
              </a:rPr>
              <a:t>, usluge vina – </a:t>
            </a:r>
            <a:r>
              <a:rPr lang="hr-HR" sz="1700" b="1" dirty="0">
                <a:solidFill>
                  <a:prstClr val="black"/>
                </a:solidFill>
              </a:rPr>
              <a:t>vinska karta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može biti uzak, širok, dubok i standardan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51520" y="3861048"/>
            <a:ext cx="4118855" cy="2376264"/>
          </a:xfrm>
          <a:prstGeom prst="wedgeRoundRectCallout">
            <a:avLst>
              <a:gd name="adj1" fmla="val 10356"/>
              <a:gd name="adj2" fmla="val -692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sposobnost usluge da što bolje </a:t>
            </a:r>
            <a:r>
              <a:rPr lang="hr-HR" sz="1700" b="1" dirty="0">
                <a:solidFill>
                  <a:srgbClr val="FF0000"/>
                </a:solidFill>
              </a:rPr>
              <a:t>zadovolji potrebe i želje korisnika</a:t>
            </a:r>
            <a:r>
              <a:rPr lang="hr-HR" sz="1700" dirty="0">
                <a:solidFill>
                  <a:prstClr val="black"/>
                </a:solidFill>
              </a:rPr>
              <a:t> usluge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ovisi o: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 stručnosti i znanju ugostitelja 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namirnica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načinu pristupa gostu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materijala i dizajnu inventara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komforu u objektu i širini asortiman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29971" y="548680"/>
            <a:ext cx="2664297" cy="1872208"/>
          </a:xfrm>
          <a:prstGeom prst="wedgeRoundRectCallout">
            <a:avLst>
              <a:gd name="adj1" fmla="val -11925"/>
              <a:gd name="adj2" fmla="val 693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funkcionalnost prostora i unutrašnji dizajn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oprema, čistoća prostora, jačina svjetla, kombinacija boja, ukrasi na zidovima…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968043" y="3861048"/>
            <a:ext cx="2664297" cy="1872208"/>
          </a:xfrm>
          <a:prstGeom prst="wedgeRoundRectCallout">
            <a:avLst>
              <a:gd name="adj1" fmla="val -10119"/>
              <a:gd name="adj2" fmla="val -7329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osjetilni doživljaj gosta </a:t>
            </a:r>
            <a:endParaRPr lang="hr-HR" sz="1700" dirty="0">
              <a:solidFill>
                <a:prstClr val="black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treba biti takva da se gost osjeća ugodno, intimno, dobrodošao, sigurno, svečano…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04367" y="404664"/>
            <a:ext cx="2707650" cy="2016224"/>
          </a:xfrm>
          <a:prstGeom prst="wedgeRoundRectCallout">
            <a:avLst>
              <a:gd name="adj1" fmla="val 11492"/>
              <a:gd name="adj2" fmla="val 673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različite udobnosti namijenjene gostima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npr. garderoba, dovoljno prostora za sjedenje, udobne stolice, uredan sanitarni čvor</a:t>
            </a:r>
          </a:p>
        </p:txBody>
      </p:sp>
    </p:spTree>
    <p:extLst>
      <p:ext uri="{BB962C8B-B14F-4D97-AF65-F5344CB8AC3E}">
        <p14:creationId xmlns:p14="http://schemas.microsoft.com/office/powerpoint/2010/main" val="39529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Standardi i standardizacija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07487" cy="6165304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6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endParaRPr lang="hr-HR" sz="2800" dirty="0">
              <a:solidFill>
                <a:prstClr val="black"/>
              </a:solidFill>
            </a:endParaRPr>
          </a:p>
          <a:p>
            <a:pPr marL="652050" lvl="1" indent="-252000">
              <a:spcBef>
                <a:spcPts val="0"/>
              </a:spcBef>
            </a:pPr>
            <a:r>
              <a:rPr lang="hr-HR" sz="2600" dirty="0" smtClean="0">
                <a:solidFill>
                  <a:prstClr val="black"/>
                </a:solidFill>
              </a:rPr>
              <a:t>označava </a:t>
            </a:r>
            <a:r>
              <a:rPr lang="hr-HR" sz="2600" b="1" dirty="0">
                <a:solidFill>
                  <a:schemeClr val="tx2"/>
                </a:solidFill>
              </a:rPr>
              <a:t>ozakonjene norme </a:t>
            </a:r>
            <a:r>
              <a:rPr lang="hr-HR" sz="2600" dirty="0">
                <a:solidFill>
                  <a:prstClr val="black"/>
                </a:solidFill>
              </a:rPr>
              <a:t>koje se koriste pri određivanju osnovnih obilježja nekog proizvoda ili </a:t>
            </a:r>
            <a:r>
              <a:rPr lang="hr-HR" sz="2600" dirty="0" smtClean="0">
                <a:solidFill>
                  <a:prstClr val="black"/>
                </a:solidFill>
              </a:rPr>
              <a:t>usluge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600" dirty="0"/>
              <a:t>standard </a:t>
            </a:r>
            <a:r>
              <a:rPr lang="hr-HR" sz="2600" b="1" dirty="0">
                <a:solidFill>
                  <a:srgbClr val="FF0000"/>
                </a:solidFill>
              </a:rPr>
              <a:t>propisuje uvjete </a:t>
            </a:r>
            <a:r>
              <a:rPr lang="hr-HR" sz="2600" dirty="0"/>
              <a:t>koje treba zadovoljiti </a:t>
            </a:r>
            <a:r>
              <a:rPr lang="hr-HR" sz="2600" b="1" dirty="0">
                <a:solidFill>
                  <a:srgbClr val="FF0000"/>
                </a:solidFill>
              </a:rPr>
              <a:t>svaki sastavni dio </a:t>
            </a:r>
            <a:r>
              <a:rPr lang="hr-HR" sz="2600" dirty="0"/>
              <a:t>određenog proizvoda ili usluge</a:t>
            </a:r>
            <a:endParaRPr lang="hr-HR" sz="2600" dirty="0" smtClean="0">
              <a:solidFill>
                <a:prstClr val="black"/>
              </a:solidFill>
            </a:endParaRPr>
          </a:p>
          <a:p>
            <a:pPr marL="252000" indent="-252000">
              <a:spcBef>
                <a:spcPts val="1800"/>
              </a:spcBef>
            </a:pPr>
            <a:r>
              <a:rPr lang="hr-HR" sz="2800" dirty="0"/>
              <a:t>područja primjene standarda: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jedan ugostiteljski objekt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područje jedne države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više država</a:t>
            </a:r>
          </a:p>
          <a:p>
            <a:pPr marL="252000" indent="-252000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STANDARDIZACIJA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r>
              <a:rPr lang="hr-HR" sz="2800" dirty="0"/>
              <a:t>– </a:t>
            </a:r>
            <a:r>
              <a:rPr lang="hr-HR" sz="2800" dirty="0" smtClean="0"/>
              <a:t>primjena </a:t>
            </a:r>
            <a:r>
              <a:rPr lang="hr-HR" sz="2800" dirty="0"/>
              <a:t>standarda u poslovanju </a:t>
            </a:r>
          </a:p>
        </p:txBody>
      </p:sp>
    </p:spTree>
    <p:extLst>
      <p:ext uri="{BB962C8B-B14F-4D97-AF65-F5344CB8AC3E}">
        <p14:creationId xmlns:p14="http://schemas.microsoft.com/office/powerpoint/2010/main" val="14599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/>
              <a:t>Vrste standarda u ugostiteljstvu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404664"/>
            <a:ext cx="9143999" cy="3578108"/>
          </a:xfrm>
        </p:spPr>
        <p:txBody>
          <a:bodyPr>
            <a:noAutofit/>
          </a:bodyPr>
          <a:lstStyle/>
          <a:p>
            <a:pPr marL="652050" lvl="1" indent="-252000"/>
            <a:endParaRPr lang="hr-HR" sz="2200" dirty="0" smtClean="0"/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GOVORNI</a:t>
            </a:r>
            <a:endParaRPr lang="hr-HR" sz="2200" b="1" dirty="0">
              <a:solidFill>
                <a:srgbClr val="FF0000"/>
              </a:solidFill>
            </a:endParaRP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MATERIJALNI</a:t>
            </a: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TEHNOLOŠKI</a:t>
            </a:r>
            <a:endParaRPr lang="hr-HR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63549" y="21900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dirty="0"/>
              <a:t>određuju</a:t>
            </a:r>
            <a:r>
              <a:rPr lang="hr-HR" sz="2000" dirty="0" smtClean="0"/>
              <a:t> </a:t>
            </a:r>
            <a:r>
              <a:rPr lang="hr-HR" sz="2000" b="1" dirty="0">
                <a:solidFill>
                  <a:srgbClr val="FF0000"/>
                </a:solidFill>
              </a:rPr>
              <a:t>vrstu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materijala ili </a:t>
            </a:r>
            <a:r>
              <a:rPr lang="hr-HR" sz="2000" b="1" dirty="0">
                <a:solidFill>
                  <a:srgbClr val="FF0000"/>
                </a:solidFill>
              </a:rPr>
              <a:t>veličinu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nekog predmeta, prostora ili prostorije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1100413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standardiziranje razgovora s gostima u raznim prilikama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67744" y="1181925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2267744" y="2271520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ight Arrow 11"/>
          <p:cNvSpPr/>
          <p:nvPr/>
        </p:nvSpPr>
        <p:spPr>
          <a:xfrm>
            <a:off x="2267744" y="3356398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3347864" y="3274886"/>
            <a:ext cx="5796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proizlaze iz </a:t>
            </a:r>
            <a:r>
              <a:rPr lang="hr-HR" sz="2000" b="1" dirty="0">
                <a:solidFill>
                  <a:srgbClr val="FF0000"/>
                </a:solidFill>
              </a:rPr>
              <a:t>tehnološkog procesa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i="1" dirty="0" smtClean="0"/>
              <a:t>(</a:t>
            </a:r>
            <a:r>
              <a:rPr lang="hr-HR" sz="2000" i="1" dirty="0"/>
              <a:t>proces prerade nekog materijala u novi proizvod</a:t>
            </a:r>
            <a:r>
              <a:rPr lang="hr-HR" sz="2000" i="1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0100" y="5012582"/>
            <a:ext cx="70948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mehanička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tehnologija – rezanje, usitnjavanje namirnica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termička obrada, kuhanje, pečenje, pohanje i dr.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biokemijska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zrenje mesa, kiseljenje povrća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219055" y="4267347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 animBg="1"/>
      <p:bldP spid="12" grpId="0" animBg="1"/>
      <p:bldP spid="13" grpId="0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0973"/>
            <a:ext cx="4602368" cy="656039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http://www.paskasirana.hr/images/foto/halal0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" y="651839"/>
            <a:ext cx="2760394" cy="41405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askasirana.hr/images/certifikat_halal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r="10476"/>
          <a:stretch/>
        </p:blipFill>
        <p:spPr bwMode="auto">
          <a:xfrm>
            <a:off x="2862337" y="738745"/>
            <a:ext cx="15049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ta.coopenoix.com/wp-content/uploads/2014/06/ifs-logo-I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5156607"/>
            <a:ext cx="2371559" cy="14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leadell.co.uk/uploads/sgs-haccp-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r="14137"/>
          <a:stretch/>
        </p:blipFill>
        <p:spPr bwMode="auto">
          <a:xfrm>
            <a:off x="2483768" y="5107872"/>
            <a:ext cx="1846910" cy="15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4vector.com/i/free-vector-kosher-symbol_091041_Kosher_symbo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3" y="2769053"/>
            <a:ext cx="1402519" cy="162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 standarda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732448" y="2727876"/>
            <a:ext cx="2027130" cy="3555551"/>
            <a:chOff x="6732448" y="2727876"/>
            <a:chExt cx="2027130" cy="3555551"/>
          </a:xfrm>
        </p:grpSpPr>
        <p:sp>
          <p:nvSpPr>
            <p:cNvPr id="10" name="Rectangle 9"/>
            <p:cNvSpPr/>
            <p:nvPr/>
          </p:nvSpPr>
          <p:spPr>
            <a:xfrm rot="282682">
              <a:off x="6732448" y="3567262"/>
              <a:ext cx="1941191" cy="27161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67341" y="2727876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MATERIJALNI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4008" y="2543880"/>
            <a:ext cx="1872208" cy="3361812"/>
            <a:chOff x="4644008" y="2543880"/>
            <a:chExt cx="1872208" cy="3361812"/>
          </a:xfrm>
        </p:grpSpPr>
        <p:sp>
          <p:nvSpPr>
            <p:cNvPr id="4" name="Rectangle 3"/>
            <p:cNvSpPr/>
            <p:nvPr/>
          </p:nvSpPr>
          <p:spPr>
            <a:xfrm>
              <a:off x="4644008" y="3377132"/>
              <a:ext cx="1872208" cy="25285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3798" y="2543880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TEHNOLOŠKI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180620" y="2240489"/>
            <a:ext cx="868385" cy="275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HALAL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0620" y="4437112"/>
            <a:ext cx="868385" cy="297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KOŠER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ISO standardi i minimalni uvjeti</a:t>
            </a:r>
            <a:r>
              <a:rPr lang="hr-HR" sz="3400" dirty="0" smtClean="0"/>
              <a:t>     		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43999" cy="616530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dirty="0" smtClean="0"/>
              <a:t>skraćenica za </a:t>
            </a:r>
            <a:r>
              <a:rPr lang="hr-HR" b="1" dirty="0" smtClean="0"/>
              <a:t>međunarodnu organizaciju za standarde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 9000</a:t>
            </a:r>
            <a:r>
              <a:rPr lang="hr-HR" sz="2800" dirty="0" smtClean="0"/>
              <a:t> – </a:t>
            </a:r>
            <a:r>
              <a:rPr lang="hr-HR" dirty="0" smtClean="0"/>
              <a:t>zajednički naziv za više standarda koji znače </a:t>
            </a:r>
            <a:r>
              <a:rPr lang="hr-HR" dirty="0" smtClean="0">
                <a:solidFill>
                  <a:srgbClr val="FF0000"/>
                </a:solidFill>
              </a:rPr>
              <a:t>minimum zahtjeva standarda koje moraju zadovoljiti proizvodi ili usluge neke tvrtke </a:t>
            </a:r>
            <a:r>
              <a:rPr lang="hr-HR" dirty="0" smtClean="0"/>
              <a:t>koja traži certifikat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MINIMALNI UVJETI </a:t>
            </a:r>
            <a:r>
              <a:rPr lang="hr-HR" sz="2800" dirty="0" smtClean="0"/>
              <a:t>– </a:t>
            </a:r>
            <a:r>
              <a:rPr lang="hr-HR" dirty="0" smtClean="0"/>
              <a:t>ono </a:t>
            </a:r>
            <a:r>
              <a:rPr lang="hr-HR" b="1" dirty="0" smtClean="0">
                <a:solidFill>
                  <a:srgbClr val="FF0000"/>
                </a:solidFill>
              </a:rPr>
              <a:t>najnužnije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što ugostiteljski objekt mora ispuniti kako bi dobio </a:t>
            </a:r>
            <a:r>
              <a:rPr lang="hr-HR" b="1" dirty="0" smtClean="0">
                <a:solidFill>
                  <a:srgbClr val="FF0000"/>
                </a:solidFill>
              </a:rPr>
              <a:t>kategoriju</a:t>
            </a:r>
            <a:r>
              <a:rPr lang="hr-HR" dirty="0" smtClean="0"/>
              <a:t> koju želi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o minimalnim uvjetima određuje ono </a:t>
            </a:r>
            <a:r>
              <a:rPr lang="hr-HR" sz="2000" b="1" dirty="0">
                <a:solidFill>
                  <a:srgbClr val="FF0000"/>
                </a:solidFill>
              </a:rPr>
              <a:t>najnužnije</a:t>
            </a:r>
            <a:r>
              <a:rPr lang="hr-HR" sz="2000" dirty="0"/>
              <a:t> što objekt mora imati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</a:t>
            </a:r>
            <a:r>
              <a:rPr lang="hr-HR" sz="2000" b="1" dirty="0">
                <a:solidFill>
                  <a:srgbClr val="FF0000"/>
                </a:solidFill>
              </a:rPr>
              <a:t>ne zabranjuje </a:t>
            </a:r>
            <a:r>
              <a:rPr lang="hr-HR" sz="2000" dirty="0"/>
              <a:t>da neki ugostiteljski objekt ima više od minimuma</a:t>
            </a:r>
            <a:endParaRPr lang="hr-HR" sz="2000" b="1" dirty="0">
              <a:solidFill>
                <a:srgbClr val="FF0000"/>
              </a:solidFill>
            </a:endParaRPr>
          </a:p>
          <a:p>
            <a:pPr marL="252000" indent="-252000">
              <a:spcBef>
                <a:spcPts val="3000"/>
              </a:spcBef>
            </a:pPr>
            <a:endParaRPr lang="hr-HR" dirty="0" smtClean="0"/>
          </a:p>
        </p:txBody>
      </p:sp>
      <p:pic>
        <p:nvPicPr>
          <p:cNvPr id="4" name="Picture 2" descr="http://deckade.com/wp-content/uploads/2012/12/IS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34"/>
          <a:stretch/>
        </p:blipFill>
        <p:spPr bwMode="auto">
          <a:xfrm>
            <a:off x="1619672" y="4770054"/>
            <a:ext cx="5590618" cy="197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265" y="4437112"/>
            <a:ext cx="9036496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/>
              <a:t>opći minimalni uvjeti za ugostiteljski objekt smještajne skupine </a:t>
            </a:r>
            <a:r>
              <a:rPr lang="hr-HR" sz="2200" b="1" dirty="0">
                <a:solidFill>
                  <a:srgbClr val="FF0000"/>
                </a:solidFill>
              </a:rPr>
              <a:t>hoteli</a:t>
            </a:r>
            <a:r>
              <a:rPr lang="hr-HR" sz="2200" dirty="0"/>
              <a:t>: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najmanje 5 </a:t>
            </a:r>
            <a:r>
              <a:rPr lang="hr-HR" sz="2000" b="1" dirty="0">
                <a:solidFill>
                  <a:srgbClr val="FF0000"/>
                </a:solidFill>
              </a:rPr>
              <a:t>smještajnih jedinica </a:t>
            </a:r>
            <a:r>
              <a:rPr lang="hr-HR" sz="2000" dirty="0"/>
              <a:t>(soba ili apartmana)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visina stropa </a:t>
            </a:r>
            <a:r>
              <a:rPr lang="hr-HR" sz="2000" dirty="0"/>
              <a:t>– 2,6 m u sobi / 2,8 m u </a:t>
            </a:r>
            <a:r>
              <a:rPr lang="hr-HR" sz="2000" dirty="0" smtClean="0"/>
              <a:t>kuhinji i restoranu</a:t>
            </a:r>
            <a:endParaRPr lang="hr-HR" sz="2000" dirty="0"/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širina glavnog stubišta </a:t>
            </a:r>
            <a:r>
              <a:rPr lang="hr-HR" sz="2000" dirty="0"/>
              <a:t>koje povezuje sve katove </a:t>
            </a:r>
            <a:br>
              <a:rPr lang="hr-HR" sz="2000" dirty="0"/>
            </a:br>
            <a:r>
              <a:rPr lang="hr-HR" sz="2000" dirty="0"/>
              <a:t>– 2  zvjezdice – 1,3 m / 5 zvjezdica – 1,6 m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/>
              <a:t>zvučna izolacija </a:t>
            </a:r>
            <a:r>
              <a:rPr lang="hr-HR" sz="2000" dirty="0"/>
              <a:t>prostorija kako se nakon 23 sata ne bi čula </a:t>
            </a:r>
            <a:r>
              <a:rPr lang="hr-HR" sz="2000" dirty="0" smtClean="0"/>
              <a:t>buka</a:t>
            </a:r>
          </a:p>
        </p:txBody>
      </p:sp>
    </p:spTree>
    <p:extLst>
      <p:ext uri="{BB962C8B-B14F-4D97-AF65-F5344CB8AC3E}">
        <p14:creationId xmlns:p14="http://schemas.microsoft.com/office/powerpoint/2010/main" val="18373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Poglavlja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Pojam </a:t>
            </a:r>
            <a:r>
              <a:rPr lang="hr-HR" sz="3200" dirty="0"/>
              <a:t>organizacije</a:t>
            </a:r>
          </a:p>
          <a:p>
            <a:r>
              <a:rPr lang="hr-HR" sz="3200" dirty="0"/>
              <a:t>Ugostiteljstvo kao gospodarska </a:t>
            </a:r>
            <a:r>
              <a:rPr lang="hr-HR" sz="3200" dirty="0" smtClean="0"/>
              <a:t>djelatnost</a:t>
            </a:r>
          </a:p>
          <a:p>
            <a:r>
              <a:rPr lang="hr-HR" sz="3200" dirty="0" smtClean="0"/>
              <a:t>Ugostiteljske </a:t>
            </a:r>
            <a:r>
              <a:rPr lang="hr-HR" sz="3200" dirty="0"/>
              <a:t>usluge</a:t>
            </a:r>
          </a:p>
          <a:p>
            <a:r>
              <a:rPr lang="hr-HR" sz="3200" dirty="0" smtClean="0"/>
              <a:t>Standardi i standardizacija u ugostiteljstvu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9962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1845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ORGANIZACIJA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400" dirty="0"/>
              <a:t>koja ima dužnost </a:t>
            </a:r>
            <a:r>
              <a:rPr lang="hr-HR" sz="24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400" dirty="0"/>
              <a:t>zbog </a:t>
            </a:r>
            <a:r>
              <a:rPr lang="hr-HR" sz="24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400" dirty="0"/>
              <a:t>(ili postizanje </a:t>
            </a:r>
            <a:r>
              <a:rPr lang="hr-HR" sz="2400" dirty="0" smtClean="0"/>
              <a:t>cilja</a:t>
            </a:r>
            <a:r>
              <a:rPr lang="hr-HR" sz="2400" dirty="0"/>
              <a:t>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SVRHA</a:t>
            </a:r>
            <a:r>
              <a:rPr lang="hr-HR" sz="2800" b="1" dirty="0" smtClean="0"/>
              <a:t> ORGANIZACIJE RADA</a:t>
            </a:r>
          </a:p>
          <a:p>
            <a:pPr>
              <a:spcBef>
                <a:spcPts val="0"/>
              </a:spcBef>
            </a:pPr>
            <a:r>
              <a:rPr lang="hr-HR" sz="2400" dirty="0"/>
              <a:t>omogućiti da se što </a:t>
            </a:r>
            <a:r>
              <a:rPr lang="hr-HR" sz="2400" b="1" dirty="0">
                <a:solidFill>
                  <a:srgbClr val="FF0000"/>
                </a:solidFill>
              </a:rPr>
              <a:t>jednostavnije, brže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jeftinije </a:t>
            </a:r>
            <a:r>
              <a:rPr lang="hr-HR" sz="2400" dirty="0"/>
              <a:t>ostvari određeni </a:t>
            </a:r>
            <a:r>
              <a:rPr lang="hr-HR" sz="2400" dirty="0" smtClean="0"/>
              <a:t>zadatak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PROCES ORGANIZACIJE </a:t>
            </a:r>
            <a:r>
              <a:rPr lang="hr-HR" sz="2800" b="1" dirty="0" smtClean="0">
                <a:solidFill>
                  <a:srgbClr val="FF0000"/>
                </a:solidFill>
              </a:rPr>
              <a:t>RADA </a:t>
            </a:r>
            <a:r>
              <a:rPr lang="hr-HR" sz="2000" i="1" dirty="0" smtClean="0"/>
              <a:t>(u </a:t>
            </a:r>
            <a:r>
              <a:rPr lang="hr-HR" sz="2000" i="1" dirty="0" err="1" smtClean="0"/>
              <a:t>ug</a:t>
            </a:r>
            <a:r>
              <a:rPr lang="hr-HR" sz="2000" i="1" dirty="0" smtClean="0"/>
              <a:t>. objektu)</a:t>
            </a:r>
            <a:endParaRPr lang="hr-HR" sz="2800" i="1" dirty="0" smtClean="0"/>
          </a:p>
          <a:p>
            <a:pPr marL="0" lvl="0" indent="0">
              <a:spcBef>
                <a:spcPts val="2400"/>
              </a:spcBef>
              <a:buNone/>
            </a:pPr>
            <a:endParaRPr lang="hr-HR" sz="2800" b="1" dirty="0"/>
          </a:p>
          <a:p>
            <a:pPr marL="0" lvl="0" indent="0">
              <a:spcBef>
                <a:spcPts val="60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OSNOVNI ELEMENTI </a:t>
            </a:r>
            <a:r>
              <a:rPr lang="hr-HR" sz="2800" b="1" dirty="0" smtClean="0"/>
              <a:t>ORGANIZACIJE RADA </a:t>
            </a:r>
            <a:r>
              <a:rPr lang="hr-HR" sz="2000" i="1" dirty="0" smtClean="0"/>
              <a:t>(u </a:t>
            </a:r>
            <a:r>
              <a:rPr lang="hr-HR" sz="2000" i="1" dirty="0" err="1" smtClean="0"/>
              <a:t>ug</a:t>
            </a:r>
            <a:r>
              <a:rPr lang="hr-HR" sz="2000" i="1" dirty="0" smtClean="0"/>
              <a:t>. </a:t>
            </a:r>
            <a:r>
              <a:rPr lang="hr-HR" sz="2000" i="1" dirty="0" smtClean="0"/>
              <a:t>objektu)</a:t>
            </a:r>
          </a:p>
          <a:p>
            <a:pPr lvl="0">
              <a:spcBef>
                <a:spcPts val="0"/>
              </a:spcBef>
            </a:pPr>
            <a:r>
              <a:rPr lang="hr-HR" dirty="0" smtClean="0">
                <a:solidFill>
                  <a:prstClr val="black"/>
                </a:solidFill>
              </a:rPr>
              <a:t>ljudi, prostor, sredstva rada, predmeti rada i vrijeme</a:t>
            </a:r>
            <a:endParaRPr lang="hr-HR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258324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MJESTA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4438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/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554" y="4053149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</a:t>
            </a:r>
            <a:r>
              <a:rPr lang="hr-HR" sz="2000" b="1" dirty="0" smtClean="0">
                <a:solidFill>
                  <a:srgbClr val="FFC000"/>
                </a:solidFill>
              </a:rPr>
              <a:t>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480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62594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</a:t>
            </a:r>
            <a:r>
              <a:rPr lang="hr-HR" sz="2500" i="1" dirty="0"/>
              <a:t>. upravni odbor ili </a:t>
            </a:r>
            <a:r>
              <a:rPr lang="hr-HR" sz="2500" i="1" dirty="0" smtClean="0"/>
              <a:t>direktor</a:t>
            </a:r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dirty="0" smtClean="0"/>
              <a:t> 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</a:rPr>
              <a:t>nije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/>
              <a:t>stvara po </a:t>
            </a:r>
            <a:r>
              <a:rPr lang="hr-HR" sz="2500" dirty="0" smtClean="0"/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npr. restoran kada je jedan radnik odsutan</a:t>
            </a:r>
            <a:endParaRPr lang="hr-HR" sz="2500" i="1" dirty="0"/>
          </a:p>
        </p:txBody>
      </p:sp>
    </p:spTree>
    <p:extLst>
      <p:ext uri="{BB962C8B-B14F-4D97-AF65-F5344CB8AC3E}">
        <p14:creationId xmlns:p14="http://schemas.microsoft.com/office/powerpoint/2010/main" val="30482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</p:spTree>
    <p:extLst>
      <p:ext uri="{BB962C8B-B14F-4D97-AF65-F5344CB8AC3E}">
        <p14:creationId xmlns:p14="http://schemas.microsoft.com/office/powerpoint/2010/main" val="40016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ugostiteljske djelatnosti su: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hotelijerstvo</a:t>
            </a:r>
            <a:r>
              <a:rPr lang="hr-HR" sz="26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smještaja</a:t>
            </a:r>
            <a:r>
              <a:rPr lang="hr-HR" sz="2200" dirty="0" smtClean="0"/>
              <a:t> u hotelima, motelima, pansionima…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restauraterstvo</a:t>
            </a:r>
            <a:r>
              <a:rPr lang="hr-HR" sz="32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</a:t>
            </a:r>
            <a:r>
              <a:rPr lang="hr-HR" sz="2200" u="sng" dirty="0" smtClean="0"/>
              <a:t>hrane</a:t>
            </a:r>
            <a:r>
              <a:rPr lang="hr-HR" sz="2200" u="sng" dirty="0" smtClean="0"/>
              <a:t>, </a:t>
            </a:r>
            <a:r>
              <a:rPr lang="hr-HR" sz="2200" u="sng" dirty="0" smtClean="0"/>
              <a:t>pića i napitaka</a:t>
            </a:r>
            <a:r>
              <a:rPr lang="hr-HR" sz="2200" dirty="0" smtClean="0"/>
              <a:t> u </a:t>
            </a:r>
            <a:r>
              <a:rPr lang="hr-HR" sz="2200" dirty="0" smtClean="0"/>
              <a:t>restoranima, gostionicama, zdravljacima, slastičarnicama…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barovi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pića, hrane, zabave i napitaka</a:t>
            </a:r>
            <a:r>
              <a:rPr lang="hr-HR" sz="2200" dirty="0" smtClean="0"/>
              <a:t> u barovima, kavanama, pivnicama, konobama…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animacija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aktivne rekreacije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1911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ugostiteljstvo </a:t>
            </a:r>
            <a:r>
              <a:rPr lang="hr-HR" dirty="0"/>
              <a:t>čini </a:t>
            </a:r>
            <a:r>
              <a:rPr lang="hr-HR" b="1" dirty="0">
                <a:solidFill>
                  <a:srgbClr val="FF0000"/>
                </a:solidFill>
              </a:rPr>
              <a:t>receptivu</a:t>
            </a:r>
            <a:r>
              <a:rPr lang="hr-HR" dirty="0"/>
              <a:t> </a:t>
            </a:r>
            <a:r>
              <a:rPr lang="hr-HR" dirty="0" smtClean="0"/>
              <a:t>turizma </a:t>
            </a:r>
            <a:r>
              <a:rPr lang="hr-HR" dirty="0"/>
              <a:t>nekog mjesta </a:t>
            </a:r>
            <a:r>
              <a:rPr lang="hr-HR" i="1" dirty="0"/>
              <a:t>(sposobnost prihvaćanja gostiju)</a:t>
            </a:r>
            <a:r>
              <a:rPr lang="hr-HR" dirty="0"/>
              <a:t> </a:t>
            </a:r>
            <a:endParaRPr lang="hr-HR" dirty="0" smtClean="0"/>
          </a:p>
          <a:p>
            <a:pPr lvl="0">
              <a:spcBef>
                <a:spcPts val="1200"/>
              </a:spcBef>
            </a:pPr>
            <a:r>
              <a:rPr lang="hr-HR" dirty="0" smtClean="0"/>
              <a:t>ugostiteljstvo je </a:t>
            </a:r>
            <a:r>
              <a:rPr lang="hr-HR" b="1" dirty="0" smtClean="0">
                <a:solidFill>
                  <a:srgbClr val="FF0000"/>
                </a:solidFill>
              </a:rPr>
              <a:t>materijalna </a:t>
            </a:r>
            <a:r>
              <a:rPr lang="hr-HR" b="1" dirty="0">
                <a:solidFill>
                  <a:srgbClr val="FF0000"/>
                </a:solidFill>
              </a:rPr>
              <a:t>baza </a:t>
            </a:r>
            <a:r>
              <a:rPr lang="hr-HR" b="1" dirty="0" smtClean="0">
                <a:solidFill>
                  <a:srgbClr val="FF0000"/>
                </a:solidFill>
              </a:rPr>
              <a:t>turizma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receptivne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koje </a:t>
            </a:r>
            <a:r>
              <a:rPr lang="hr-HR" b="1" dirty="0" smtClean="0">
                <a:solidFill>
                  <a:schemeClr val="tx2"/>
                </a:solidFill>
              </a:rPr>
              <a:t>primaju turiste</a:t>
            </a:r>
          </a:p>
          <a:p>
            <a:pPr lvl="1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emitivne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</a:t>
            </a:r>
            <a:r>
              <a:rPr lang="hr-HR" b="1" dirty="0" smtClean="0">
                <a:solidFill>
                  <a:schemeClr val="tx2"/>
                </a:solidFill>
              </a:rPr>
              <a:t>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34581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endParaRPr lang="hr-HR" dirty="0"/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chemeClr val="tx2"/>
                </a:solidFill>
              </a:rPr>
              <a:t>posrednici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dirty="0"/>
              <a:t>između ugostiteljskih </a:t>
            </a:r>
            <a:r>
              <a:rPr lang="hr-HR" b="1" dirty="0"/>
              <a:t>poslovnih </a:t>
            </a:r>
            <a:r>
              <a:rPr lang="hr-HR" b="1" dirty="0" smtClean="0"/>
              <a:t>jedinica </a:t>
            </a:r>
            <a:r>
              <a:rPr lang="hr-HR" sz="2400" i="1" dirty="0" smtClean="0"/>
              <a:t>(turističke ponude)</a:t>
            </a:r>
            <a:r>
              <a:rPr lang="hr-HR" sz="2400" dirty="0" smtClean="0"/>
              <a:t> </a:t>
            </a:r>
            <a:r>
              <a:rPr lang="hr-HR" dirty="0" smtClean="0"/>
              <a:t>i </a:t>
            </a:r>
            <a:r>
              <a:rPr lang="hr-HR" b="1" dirty="0"/>
              <a:t>potencijalnih </a:t>
            </a:r>
            <a:r>
              <a:rPr lang="hr-HR" b="1" dirty="0" smtClean="0"/>
              <a:t>gostiju </a:t>
            </a:r>
            <a:r>
              <a:rPr lang="hr-HR" sz="2400" i="1" dirty="0" smtClean="0"/>
              <a:t>(turističke potražnje)</a:t>
            </a:r>
            <a:endParaRPr lang="hr-HR" i="1" dirty="0" smtClean="0"/>
          </a:p>
          <a:p>
            <a:pPr>
              <a:spcBef>
                <a:spcPts val="2400"/>
              </a:spcBef>
            </a:pPr>
            <a:r>
              <a:rPr lang="hr-HR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okvirni ugovor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alotmanu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(alotmanski ugovor)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zakupu kapaciteta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(„fiksni ugovor“ i „ugovor puno za prazno</a:t>
            </a:r>
            <a:r>
              <a:rPr lang="hr-HR" sz="2400" i="1" dirty="0" smtClean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63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294748" y="1268760"/>
            <a:ext cx="1706541" cy="7735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DIJELOVI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USLUGE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4718" y="1268759"/>
            <a:ext cx="1706541" cy="773571"/>
          </a:xfrm>
          <a:prstGeom prst="rect">
            <a:avLst/>
          </a:prstGeom>
          <a:solidFill>
            <a:srgbClr val="0D6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USLUGA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19630" y="188640"/>
            <a:ext cx="3343865" cy="541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UGOSTITELJSKA USLUGA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105" name="Elbow Connector 104"/>
          <p:cNvCxnSpPr>
            <a:stCxn id="90" idx="2"/>
            <a:endCxn id="83" idx="0"/>
          </p:cNvCxnSpPr>
          <p:nvPr/>
        </p:nvCxnSpPr>
        <p:spPr>
          <a:xfrm rot="5400000">
            <a:off x="3050327" y="-172476"/>
            <a:ext cx="538928" cy="23435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0" idx="2"/>
            <a:endCxn id="84" idx="0"/>
          </p:cNvCxnSpPr>
          <p:nvPr/>
        </p:nvCxnSpPr>
        <p:spPr>
          <a:xfrm rot="16200000" flipH="1">
            <a:off x="5405313" y="-183918"/>
            <a:ext cx="538927" cy="23664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1265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44989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PRATEĆE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83" idx="2"/>
            <a:endCxn id="71" idx="0"/>
          </p:cNvCxnSpPr>
          <p:nvPr/>
        </p:nvCxnSpPr>
        <p:spPr>
          <a:xfrm rot="5400000">
            <a:off x="1361664" y="1855204"/>
            <a:ext cx="599228" cy="9734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3" idx="2"/>
            <a:endCxn id="73" idx="0"/>
          </p:cNvCxnSpPr>
          <p:nvPr/>
        </p:nvCxnSpPr>
        <p:spPr>
          <a:xfrm rot="16200000" flipH="1">
            <a:off x="2273525" y="1916824"/>
            <a:ext cx="599228" cy="85024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24128" y="2641559"/>
            <a:ext cx="1758251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(ROBNE)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8437" y="2641559"/>
            <a:ext cx="1887399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(NEROBNE)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84" idx="2"/>
            <a:endCxn id="78" idx="0"/>
          </p:cNvCxnSpPr>
          <p:nvPr/>
        </p:nvCxnSpPr>
        <p:spPr>
          <a:xfrm rot="5400000">
            <a:off x="6031008" y="1814577"/>
            <a:ext cx="599229" cy="105473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4" idx="2"/>
            <a:endCxn id="79" idx="0"/>
          </p:cNvCxnSpPr>
          <p:nvPr/>
        </p:nvCxnSpPr>
        <p:spPr>
          <a:xfrm rot="16200000" flipH="1">
            <a:off x="7045449" y="1854870"/>
            <a:ext cx="599229" cy="97414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31244" y="3488479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NEOPIPLJIVE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031244" y="4074056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NEDJELJIVE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031244" y="4659633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NEUSKLADIŠTIVE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31244" y="5245211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938734" y="3645024"/>
            <a:ext cx="3105656" cy="881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UG. USLUGE S </a:t>
            </a:r>
          </a:p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OBZIROM NA VAŽNOST</a:t>
            </a:r>
          </a:p>
        </p:txBody>
      </p:sp>
      <p:cxnSp>
        <p:nvCxnSpPr>
          <p:cNvPr id="109" name="Elbow Connector 108"/>
          <p:cNvCxnSpPr>
            <a:stCxn id="90" idx="2"/>
            <a:endCxn id="140" idx="0"/>
          </p:cNvCxnSpPr>
          <p:nvPr/>
        </p:nvCxnSpPr>
        <p:spPr>
          <a:xfrm rot="5400000">
            <a:off x="3033967" y="2187428"/>
            <a:ext cx="2915192" cy="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376766" y="5139932"/>
            <a:ext cx="120506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GLAVNE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652742" y="5139932"/>
            <a:ext cx="1466950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DOPUNSKE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190603" y="5139932"/>
            <a:ext cx="161364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POMOĆNE </a:t>
            </a:r>
          </a:p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DJELATNOSTI</a:t>
            </a:r>
          </a:p>
        </p:txBody>
      </p:sp>
      <p:cxnSp>
        <p:nvCxnSpPr>
          <p:cNvPr id="115" name="Elbow Connector 114"/>
          <p:cNvCxnSpPr>
            <a:stCxn id="140" idx="2"/>
            <a:endCxn id="145" idx="0"/>
          </p:cNvCxnSpPr>
          <p:nvPr/>
        </p:nvCxnSpPr>
        <p:spPr>
          <a:xfrm rot="5400000">
            <a:off x="3428903" y="4077273"/>
            <a:ext cx="613056" cy="151226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40" idx="2"/>
            <a:endCxn id="146" idx="0"/>
          </p:cNvCxnSpPr>
          <p:nvPr/>
        </p:nvCxnSpPr>
        <p:spPr>
          <a:xfrm rot="5400000">
            <a:off x="4132362" y="4780732"/>
            <a:ext cx="613056" cy="1053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40" idx="2"/>
            <a:endCxn id="147" idx="0"/>
          </p:cNvCxnSpPr>
          <p:nvPr/>
        </p:nvCxnSpPr>
        <p:spPr>
          <a:xfrm rot="16200000" flipH="1">
            <a:off x="4937966" y="4080472"/>
            <a:ext cx="613056" cy="150586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9" idx="3"/>
            <a:endCxn id="125" idx="3"/>
          </p:cNvCxnSpPr>
          <p:nvPr/>
        </p:nvCxnSpPr>
        <p:spPr>
          <a:xfrm flipH="1">
            <a:off x="8739013" y="3028345"/>
            <a:ext cx="36823" cy="691339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9" idx="3"/>
            <a:endCxn id="126" idx="3"/>
          </p:cNvCxnSpPr>
          <p:nvPr/>
        </p:nvCxnSpPr>
        <p:spPr>
          <a:xfrm flipH="1">
            <a:off x="8739013" y="3028345"/>
            <a:ext cx="36823" cy="1276916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9" idx="3"/>
            <a:endCxn id="127" idx="3"/>
          </p:cNvCxnSpPr>
          <p:nvPr/>
        </p:nvCxnSpPr>
        <p:spPr>
          <a:xfrm flipH="1">
            <a:off x="8739013" y="3028345"/>
            <a:ext cx="36823" cy="1862493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9" idx="3"/>
            <a:endCxn id="128" idx="3"/>
          </p:cNvCxnSpPr>
          <p:nvPr/>
        </p:nvCxnSpPr>
        <p:spPr>
          <a:xfrm flipH="1">
            <a:off x="8739013" y="3028345"/>
            <a:ext cx="36823" cy="2448071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9257" y="378904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49257" y="448435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49257" y="5179660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49257" y="5683896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49257" y="6188133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196" name="Rounded Rectangular Callout 195"/>
          <p:cNvSpPr/>
          <p:nvPr/>
        </p:nvSpPr>
        <p:spPr>
          <a:xfrm>
            <a:off x="35497" y="1183689"/>
            <a:ext cx="2341270" cy="1296144"/>
          </a:xfrm>
          <a:prstGeom prst="wedgeRoundRectCallout">
            <a:avLst>
              <a:gd name="adj1" fmla="val -7795"/>
              <a:gd name="adj2" fmla="val 7264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ona usluga </a:t>
            </a:r>
            <a:r>
              <a:rPr lang="hr-HR" sz="1700" b="1" dirty="0">
                <a:solidFill>
                  <a:srgbClr val="FF0000"/>
                </a:solidFill>
              </a:rPr>
              <a:t>radi koje gost dolazi</a:t>
            </a:r>
            <a:r>
              <a:rPr lang="hr-HR" sz="1700" dirty="0">
                <a:solidFill>
                  <a:prstClr val="black"/>
                </a:solidFill>
              </a:rPr>
              <a:t> u </a:t>
            </a:r>
            <a:r>
              <a:rPr lang="hr-HR" sz="1700" dirty="0" err="1">
                <a:solidFill>
                  <a:prstClr val="black"/>
                </a:solidFill>
              </a:rPr>
              <a:t>ug</a:t>
            </a:r>
            <a:r>
              <a:rPr lang="hr-HR" sz="1700" dirty="0">
                <a:solidFill>
                  <a:prstClr val="black"/>
                </a:solidFill>
              </a:rPr>
              <a:t>. objekt (npr. u restoran dolazi radi jela i pića)</a:t>
            </a:r>
          </a:p>
        </p:txBody>
      </p:sp>
      <p:sp>
        <p:nvSpPr>
          <p:cNvPr id="203" name="Rounded Rectangular Callout 202"/>
          <p:cNvSpPr/>
          <p:nvPr/>
        </p:nvSpPr>
        <p:spPr>
          <a:xfrm>
            <a:off x="2267744" y="1053954"/>
            <a:ext cx="2440360" cy="1486226"/>
          </a:xfrm>
          <a:prstGeom prst="wedgeRoundRectCallout">
            <a:avLst>
              <a:gd name="adj1" fmla="val 1323"/>
              <a:gd name="adj2" fmla="val 6673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one usluge koje ugostitelji </a:t>
            </a:r>
            <a:r>
              <a:rPr lang="hr-HR" sz="1700" b="1" dirty="0">
                <a:solidFill>
                  <a:srgbClr val="FF0000"/>
                </a:solidFill>
              </a:rPr>
              <a:t>pružaju ali se ne naplaćuju izravno </a:t>
            </a:r>
            <a:r>
              <a:rPr lang="hr-HR" sz="1700" dirty="0">
                <a:solidFill>
                  <a:prstClr val="black"/>
                </a:solidFill>
              </a:rPr>
              <a:t>(npr. ambijent, udobnost, ljubaznost…)</a:t>
            </a:r>
          </a:p>
        </p:txBody>
      </p:sp>
      <p:sp>
        <p:nvSpPr>
          <p:cNvPr id="204" name="Rounded Rectangular Callout 203"/>
          <p:cNvSpPr/>
          <p:nvPr/>
        </p:nvSpPr>
        <p:spPr>
          <a:xfrm>
            <a:off x="4881360" y="1029704"/>
            <a:ext cx="2149884" cy="1464884"/>
          </a:xfrm>
          <a:prstGeom prst="wedgeRoundRectCallout">
            <a:avLst>
              <a:gd name="adj1" fmla="val -7786"/>
              <a:gd name="adj2" fmla="val 6903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proizvodi pripremljeni od raznovrsnih namirnica – </a:t>
            </a:r>
            <a:r>
              <a:rPr lang="hr-HR" sz="1600" b="1" dirty="0">
                <a:solidFill>
                  <a:srgbClr val="FF0000"/>
                </a:solidFill>
              </a:rPr>
              <a:t>topla i hladna jela, napitci, pića</a:t>
            </a:r>
            <a:r>
              <a:rPr lang="hr-HR" sz="16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5" name="Rounded Rectangular Callout 204"/>
          <p:cNvSpPr/>
          <p:nvPr/>
        </p:nvSpPr>
        <p:spPr>
          <a:xfrm>
            <a:off x="7114818" y="1412776"/>
            <a:ext cx="1874547" cy="1087208"/>
          </a:xfrm>
          <a:prstGeom prst="wedgeRoundRectCallout">
            <a:avLst>
              <a:gd name="adj1" fmla="val 8038"/>
              <a:gd name="adj2" fmla="val 7435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</a:t>
            </a:r>
            <a:r>
              <a:rPr lang="hr-HR" sz="1600" b="1" dirty="0">
                <a:solidFill>
                  <a:srgbClr val="FF0000"/>
                </a:solidFill>
              </a:rPr>
              <a:t>smještaja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organiziranje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raznih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zabava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razonoda</a:t>
            </a:r>
            <a:r>
              <a:rPr lang="hr-HR" sz="16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07" name="Rounded Rectangular Callout 206"/>
          <p:cNvSpPr/>
          <p:nvPr/>
        </p:nvSpPr>
        <p:spPr>
          <a:xfrm>
            <a:off x="1763688" y="4101751"/>
            <a:ext cx="1745079" cy="902833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smještaja, hrane, pića i napitaka</a:t>
            </a:r>
          </a:p>
        </p:txBody>
      </p:sp>
      <p:sp>
        <p:nvSpPr>
          <p:cNvPr id="211" name="Rounded Rectangular Callout 210"/>
          <p:cNvSpPr/>
          <p:nvPr/>
        </p:nvSpPr>
        <p:spPr>
          <a:xfrm>
            <a:off x="3352306" y="3930569"/>
            <a:ext cx="2011782" cy="996700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koje se </a:t>
            </a:r>
            <a:r>
              <a:rPr lang="hr-HR" sz="1600" b="1" dirty="0">
                <a:solidFill>
                  <a:srgbClr val="FF0000"/>
                </a:solidFill>
              </a:rPr>
              <a:t>uglavnom pružaju u smještajnom objektu</a:t>
            </a:r>
          </a:p>
        </p:txBody>
      </p:sp>
      <p:sp>
        <p:nvSpPr>
          <p:cNvPr id="212" name="Rounded Rectangular Callout 211"/>
          <p:cNvSpPr/>
          <p:nvPr/>
        </p:nvSpPr>
        <p:spPr>
          <a:xfrm>
            <a:off x="5308716" y="3749015"/>
            <a:ext cx="2503644" cy="1264161"/>
          </a:xfrm>
          <a:prstGeom prst="wedgeRoundRectCallout">
            <a:avLst>
              <a:gd name="adj1" fmla="val 4152"/>
              <a:gd name="adj2" fmla="val 730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djelatnosti čija je </a:t>
            </a:r>
            <a:r>
              <a:rPr lang="hr-HR" sz="1600" b="1" dirty="0">
                <a:solidFill>
                  <a:srgbClr val="FF0000"/>
                </a:solidFill>
              </a:rPr>
              <a:t>svrha smanjenje troškova </a:t>
            </a:r>
            <a:r>
              <a:rPr lang="hr-HR" sz="1600" dirty="0">
                <a:solidFill>
                  <a:prstClr val="black"/>
                </a:solidFill>
              </a:rPr>
              <a:t>poslovanja te </a:t>
            </a:r>
            <a:r>
              <a:rPr lang="hr-HR" sz="1600" b="1" dirty="0">
                <a:solidFill>
                  <a:srgbClr val="FF0000"/>
                </a:solidFill>
              </a:rPr>
              <a:t>brzo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dirty="0">
                <a:solidFill>
                  <a:prstClr val="black"/>
                </a:solidFill>
              </a:rPr>
              <a:t>i </a:t>
            </a:r>
            <a:r>
              <a:rPr lang="hr-HR" sz="1600" b="1" dirty="0">
                <a:solidFill>
                  <a:srgbClr val="FF0000"/>
                </a:solidFill>
              </a:rPr>
              <a:t>učinkovito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 smtClean="0">
                <a:solidFill>
                  <a:srgbClr val="FF0000"/>
                </a:solidFill>
              </a:rPr>
              <a:t>obavljanje posla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2816169" y="5802991"/>
            <a:ext cx="2236018" cy="996700"/>
          </a:xfrm>
          <a:prstGeom prst="wedgeRoundRectCallout">
            <a:avLst>
              <a:gd name="adj1" fmla="val 34783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doček i prijevoz gostiju do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objekta, mijenjanje novca, čuvanje vrijednih stvari gostiju u sefu…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5364088" y="5802991"/>
            <a:ext cx="3501461" cy="996700"/>
          </a:xfrm>
          <a:prstGeom prst="wedgeRoundRectCallout">
            <a:avLst>
              <a:gd name="adj1" fmla="val -33352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proizvodnja umjetnih bezalkoholnih pića, proizvodnja pekarskih proizvoda, proizvodnja struje (agregat), održavanje parkova i okoliša oko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objekta…</a:t>
            </a:r>
          </a:p>
        </p:txBody>
      </p:sp>
    </p:spTree>
    <p:extLst>
      <p:ext uri="{BB962C8B-B14F-4D97-AF65-F5344CB8AC3E}">
        <p14:creationId xmlns:p14="http://schemas.microsoft.com/office/powerpoint/2010/main" val="29423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3" grpId="0" animBg="1"/>
      <p:bldP spid="204" grpId="0" animBg="1"/>
      <p:bldP spid="205" grpId="0" animBg="1"/>
      <p:bldP spid="207" grpId="0" animBg="1"/>
      <p:bldP spid="211" grpId="0" animBg="1"/>
      <p:bldP spid="21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3117</TotalTime>
  <Words>1223</Words>
  <Application>Microsoft Office PowerPoint</Application>
  <PresentationFormat>On-screen Show (4:3)</PresentationFormat>
  <Paragraphs>197</Paragraphs>
  <Slides>16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bijela_tema</vt:lpstr>
      <vt:lpstr>Organizacija poslovanja  poduzeća u ugostiteljstvu</vt:lpstr>
      <vt:lpstr>Poglavlja</vt:lpstr>
      <vt:lpstr>Organizacija rada</vt:lpstr>
      <vt:lpstr>Organizacija poslovanja poduzeća  </vt:lpstr>
      <vt:lpstr>PowerPoint Presentation</vt:lpstr>
      <vt:lpstr>Ugostiteljske djelatnosti</vt:lpstr>
      <vt:lpstr>Ugostiteljstvo i turizam</vt:lpstr>
      <vt:lpstr>Ugostiteljstvo i putničke agencije</vt:lpstr>
      <vt:lpstr>PowerPoint Presentation</vt:lpstr>
      <vt:lpstr>PowerPoint Presentation</vt:lpstr>
      <vt:lpstr>PowerPoint Presentation</vt:lpstr>
      <vt:lpstr>PowerPoint Presentation</vt:lpstr>
      <vt:lpstr>Standardi i standardizacija</vt:lpstr>
      <vt:lpstr>Vrste standarda u ugostiteljstvu</vt:lpstr>
      <vt:lpstr>Primjeri standarda</vt:lpstr>
      <vt:lpstr>ISO standardi i minimalni uvjeti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414</cp:revision>
  <dcterms:created xsi:type="dcterms:W3CDTF">2016-09-01T16:32:16Z</dcterms:created>
  <dcterms:modified xsi:type="dcterms:W3CDTF">2017-09-05T07:00:02Z</dcterms:modified>
</cp:coreProperties>
</file>