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00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04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28.10.2019.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0" r="13726"/>
            <a:stretch/>
          </p:blipFill>
          <p:spPr>
            <a:xfrm>
              <a:off x="1320799" y="0"/>
              <a:ext cx="6565901" cy="685800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0" y="5013176"/>
            <a:ext cx="9140923" cy="1872208"/>
          </a:xfrm>
          <a:prstGeom prst="rect">
            <a:avLst/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238362" y="5445223"/>
            <a:ext cx="8294078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Osnovni pojmovi </a:t>
            </a:r>
            <a:b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ekonomske geografije</a:t>
            </a:r>
            <a:endParaRPr lang="hr-HR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8104" y="332656"/>
            <a:ext cx="3888432" cy="23855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5646354" y="371272"/>
            <a:ext cx="3497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 smtClean="0"/>
              <a:t>geografija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 smtClean="0"/>
              <a:t>ekonomska </a:t>
            </a:r>
            <a:r>
              <a:rPr lang="hr-HR" sz="2400" dirty="0"/>
              <a:t>geografija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ekonomija i ekonomika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mikroekonomija i makroekonomija</a:t>
            </a:r>
          </a:p>
          <a:p>
            <a:pPr marL="342900" lvl="0" indent="-342900">
              <a:buFont typeface="Calibri" pitchFamily="34" charset="0"/>
              <a:buChar char="–"/>
            </a:pPr>
            <a:r>
              <a:rPr lang="hr-HR" sz="2400" dirty="0"/>
              <a:t>regije</a:t>
            </a: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ekonomska geografija</a:t>
            </a:r>
          </a:p>
          <a:p>
            <a:pPr lvl="0"/>
            <a:r>
              <a:rPr lang="hr-HR" dirty="0" smtClean="0"/>
              <a:t>ekonomija i ekonomika</a:t>
            </a:r>
          </a:p>
          <a:p>
            <a:pPr lvl="0"/>
            <a:r>
              <a:rPr lang="hr-HR" dirty="0" smtClean="0"/>
              <a:t>mikroekonomija i makroekonomija</a:t>
            </a:r>
          </a:p>
          <a:p>
            <a:pPr lvl="0"/>
            <a:r>
              <a:rPr lang="hr-HR" dirty="0" smtClean="0"/>
              <a:t>regije</a:t>
            </a:r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r-HR" sz="2400" dirty="0"/>
              <a:t>Geografija</a:t>
            </a:r>
            <a:r>
              <a:rPr lang="hr-HR" sz="2400" b="1" dirty="0"/>
              <a:t> – </a:t>
            </a:r>
            <a:r>
              <a:rPr lang="hr-HR" sz="2400" i="1" dirty="0"/>
              <a:t>grč. </a:t>
            </a:r>
            <a:r>
              <a:rPr lang="hr-HR" sz="2400" i="1" dirty="0" err="1" smtClean="0"/>
              <a:t>gea</a:t>
            </a:r>
            <a:r>
              <a:rPr lang="hr-HR" sz="2400" i="1" dirty="0" smtClean="0"/>
              <a:t> </a:t>
            </a:r>
            <a:r>
              <a:rPr lang="hr-HR" sz="2400" i="1" dirty="0"/>
              <a:t>i </a:t>
            </a:r>
            <a:r>
              <a:rPr lang="hr-HR" sz="2400" i="1" dirty="0" err="1" smtClean="0"/>
              <a:t>grafo</a:t>
            </a:r>
            <a:r>
              <a:rPr lang="hr-HR" sz="2400" i="1" dirty="0" smtClean="0"/>
              <a:t> </a:t>
            </a:r>
            <a:r>
              <a:rPr lang="hr-HR" sz="2400" dirty="0"/>
              <a:t>– pisati o Zemlji</a:t>
            </a:r>
          </a:p>
          <a:p>
            <a:r>
              <a:rPr lang="hr-HR" sz="2200" b="1" dirty="0" err="1" smtClean="0">
                <a:solidFill>
                  <a:srgbClr val="FF0000"/>
                </a:solidFill>
              </a:rPr>
              <a:t>Eratosten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3. st. </a:t>
            </a:r>
            <a:r>
              <a:rPr lang="hr-HR" sz="2200" dirty="0" err="1" smtClean="0"/>
              <a:t>pr</a:t>
            </a:r>
            <a:r>
              <a:rPr lang="hr-HR" sz="2200" dirty="0" smtClean="0"/>
              <a:t>. Kr – prvi upotrijebio naziv geografija</a:t>
            </a:r>
          </a:p>
          <a:p>
            <a:pPr lvl="1"/>
            <a:r>
              <a:rPr lang="hr-HR" sz="2200" dirty="0" smtClean="0"/>
              <a:t>otac geografije</a:t>
            </a:r>
          </a:p>
          <a:p>
            <a:pPr>
              <a:lnSpc>
                <a:spcPct val="120000"/>
              </a:lnSpc>
            </a:pPr>
            <a:r>
              <a:rPr lang="hr-HR" sz="2400" dirty="0" smtClean="0"/>
              <a:t>2 </a:t>
            </a:r>
            <a:r>
              <a:rPr lang="hr-HR" sz="2400" dirty="0"/>
              <a:t>etape razvoja geografije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hr-HR" sz="2200" dirty="0"/>
              <a:t>­do početka 19. st – zasnivala se na opisivanju (deskriptivna </a:t>
            </a:r>
            <a:r>
              <a:rPr lang="hr-HR" sz="2200" dirty="0" err="1"/>
              <a:t>geo</a:t>
            </a:r>
            <a:r>
              <a:rPr lang="hr-HR" sz="2200" dirty="0"/>
              <a:t>.)</a:t>
            </a:r>
          </a:p>
          <a:p>
            <a:pPr lvl="2"/>
            <a:r>
              <a:rPr lang="hr-HR" sz="1800" dirty="0" smtClean="0"/>
              <a:t>bavila se opisivanjem lokacija na Zemlji te odgovarala na pitanje gdje je što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hr-HR" sz="2200" dirty="0" smtClean="0"/>
              <a:t>od </a:t>
            </a:r>
            <a:r>
              <a:rPr lang="hr-HR" sz="2200" dirty="0"/>
              <a:t>19. st – razvoj geografije kao </a:t>
            </a:r>
            <a:r>
              <a:rPr lang="hr-HR" sz="2200" dirty="0" smtClean="0"/>
              <a:t>samostalne znanosti</a:t>
            </a:r>
          </a:p>
          <a:p>
            <a:pPr lvl="2"/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objašnjava uzroke pojedinih procesa i njihovu međusobnu povezanost, te odnose ljudi i prirode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GEOGRAFIJA</a:t>
            </a:r>
            <a:r>
              <a:rPr lang="hr-HR" sz="2400" i="1" dirty="0" smtClean="0"/>
              <a:t> – </a:t>
            </a:r>
            <a:r>
              <a:rPr lang="hr-HR" sz="2200" dirty="0" smtClean="0">
                <a:latin typeface="+mj-lt"/>
              </a:rPr>
              <a:t>znanost </a:t>
            </a:r>
            <a:r>
              <a:rPr lang="hr-HR" sz="2200" dirty="0" smtClean="0"/>
              <a:t>koja objašnjava uzroke pojedinih procesa i njihovu međusobnu povezanost, te odnos ljudi i prirode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hr-HR" sz="2000" i="1" dirty="0" smtClean="0"/>
              <a:t>predmet proučavanja geografije su sadržaji, procesi, veze, odnosi i modeli koji nastaju prožimanjem prirodnih i društvenih elemenata i faktora</a:t>
            </a:r>
            <a:endParaRPr lang="vi-VN" sz="2000" i="1" dirty="0"/>
          </a:p>
          <a:p>
            <a:pPr>
              <a:lnSpc>
                <a:spcPct val="120000"/>
              </a:lnSpc>
            </a:pPr>
            <a:endParaRPr lang="hr-HR" sz="2400" dirty="0" smtClean="0"/>
          </a:p>
          <a:p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Pojava i razvoj geografije</a:t>
            </a:r>
            <a:endParaRPr lang="hr-H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0271" y="99401"/>
            <a:ext cx="2044567" cy="20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GEOGRAFIJA KAO </a:t>
            </a:r>
            <a:r>
              <a:rPr lang="hr-HR" sz="3200" b="1" dirty="0" smtClean="0">
                <a:solidFill>
                  <a:srgbClr val="FF0000"/>
                </a:solidFill>
              </a:rPr>
              <a:t>MOSNA </a:t>
            </a:r>
            <a:r>
              <a:rPr lang="hr-HR" sz="3200" dirty="0" smtClean="0"/>
              <a:t>(         ) ZNANOST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>
                <a:solidFill>
                  <a:prstClr val="black"/>
                </a:solidFill>
              </a:rPr>
              <a:t>geografija je </a:t>
            </a:r>
            <a:r>
              <a:rPr lang="hr-HR" sz="2400" b="1" dirty="0" smtClean="0">
                <a:solidFill>
                  <a:srgbClr val="FF0000"/>
                </a:solidFill>
              </a:rPr>
              <a:t>mosna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znanost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prstClr val="black"/>
                </a:solidFill>
              </a:rPr>
              <a:t>– povezuje humanističke, prirodne i društvene znanosti</a:t>
            </a:r>
            <a:endParaRPr lang="hr-HR" sz="2400" b="1" dirty="0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rot="2396942">
            <a:off x="2242664" y="2107645"/>
            <a:ext cx="2930726" cy="2108538"/>
          </a:xfrm>
          <a:prstGeom prst="ellipse">
            <a:avLst/>
          </a:prstGeom>
          <a:solidFill>
            <a:srgbClr val="00800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prirodne </a:t>
            </a:r>
          </a:p>
          <a:p>
            <a:pPr algn="ctr"/>
            <a:r>
              <a:rPr lang="hr-HR" sz="2400" dirty="0" smtClean="0">
                <a:solidFill>
                  <a:prstClr val="black"/>
                </a:solidFill>
              </a:rPr>
              <a:t>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320000">
            <a:off x="4370668" y="3109078"/>
            <a:ext cx="2930726" cy="2108538"/>
          </a:xfrm>
          <a:prstGeom prst="ellipse">
            <a:avLst/>
          </a:prstGeom>
          <a:solidFill>
            <a:srgbClr val="FF000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humanističke</a:t>
            </a:r>
            <a:r>
              <a:rPr lang="hr-HR" sz="2400" dirty="0" smtClean="0">
                <a:solidFill>
                  <a:prstClr val="black"/>
                </a:solidFill>
              </a:rPr>
              <a:t> 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18840000">
            <a:off x="2338445" y="3729134"/>
            <a:ext cx="2930726" cy="2108538"/>
          </a:xfrm>
          <a:prstGeom prst="ellipse">
            <a:avLst/>
          </a:prstGeom>
          <a:solidFill>
            <a:srgbClr val="0070C0">
              <a:alpha val="33000"/>
            </a:srgbClr>
          </a:solidFill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black"/>
                </a:solidFill>
              </a:rPr>
              <a:t>društvene</a:t>
            </a:r>
            <a:r>
              <a:rPr lang="hr-HR" sz="2400" dirty="0" smtClean="0">
                <a:solidFill>
                  <a:prstClr val="black"/>
                </a:solidFill>
              </a:rPr>
              <a:t> znanosti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45482" y="3542422"/>
            <a:ext cx="495808" cy="777795"/>
          </a:xfrm>
          <a:custGeom>
            <a:avLst/>
            <a:gdLst>
              <a:gd name="connsiteX0" fmla="*/ 50743 w 495808"/>
              <a:gd name="connsiteY0" fmla="*/ 11622 h 777795"/>
              <a:gd name="connsiteX1" fmla="*/ 495805 w 495808"/>
              <a:gd name="connsiteY1" fmla="*/ 343396 h 777795"/>
              <a:gd name="connsiteX2" fmla="*/ 58835 w 495808"/>
              <a:gd name="connsiteY2" fmla="*/ 772274 h 777795"/>
              <a:gd name="connsiteX3" fmla="*/ 50743 w 495808"/>
              <a:gd name="connsiteY3" fmla="*/ 11622 h 77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808" h="777795">
                <a:moveTo>
                  <a:pt x="50743" y="11622"/>
                </a:moveTo>
                <a:cubicBezTo>
                  <a:pt x="123571" y="-59858"/>
                  <a:pt x="494456" y="216621"/>
                  <a:pt x="495805" y="343396"/>
                </a:cubicBezTo>
                <a:cubicBezTo>
                  <a:pt x="497154" y="470171"/>
                  <a:pt x="131663" y="826221"/>
                  <a:pt x="58835" y="772274"/>
                </a:cubicBezTo>
                <a:cubicBezTo>
                  <a:pt x="-13993" y="718327"/>
                  <a:pt x="-22085" y="83102"/>
                  <a:pt x="50743" y="1162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88025" y="2564904"/>
            <a:ext cx="595084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5" y="2137935"/>
            <a:ext cx="17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prstClr val="black"/>
                </a:solidFill>
              </a:rPr>
              <a:t>GEOGRAFIJA</a:t>
            </a:r>
            <a:endParaRPr lang="hr-HR" sz="2400" b="1" dirty="0">
              <a:solidFill>
                <a:prstClr val="black"/>
              </a:solidFill>
            </a:endParaRPr>
          </a:p>
        </p:txBody>
      </p:sp>
      <p:pic>
        <p:nvPicPr>
          <p:cNvPr id="19" name="Picture 2" descr="E:\SK_GOD_2017-18\GEOGRAFIJA\STRUKOVNE\1_razred\slike\mo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2" b="25037"/>
          <a:stretch/>
        </p:blipFill>
        <p:spPr bwMode="auto">
          <a:xfrm>
            <a:off x="4761649" y="136705"/>
            <a:ext cx="829444" cy="4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9" grpId="0" animBg="1"/>
      <p:bldP spid="11" grpId="0" animBg="1"/>
      <p:bldP spid="7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GEOGRAFIJA – </a:t>
            </a:r>
            <a:r>
              <a:rPr lang="hr-HR" sz="3200" b="1" dirty="0" smtClean="0">
                <a:solidFill>
                  <a:srgbClr val="FF0000"/>
                </a:solidFill>
              </a:rPr>
              <a:t>INTERDISCIPLINARNA</a:t>
            </a:r>
            <a:r>
              <a:rPr lang="hr-HR" sz="3200" dirty="0" smtClean="0"/>
              <a:t> ZNANOST</a:t>
            </a:r>
            <a:endParaRPr lang="hr-HR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1" t="3932" r="4174" b="4956"/>
          <a:stretch/>
        </p:blipFill>
        <p:spPr bwMode="auto">
          <a:xfrm>
            <a:off x="1763688" y="914671"/>
            <a:ext cx="5936277" cy="589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dirty="0" smtClean="0">
                <a:solidFill>
                  <a:prstClr val="black"/>
                </a:solidFill>
              </a:rPr>
              <a:t>geografija je </a:t>
            </a:r>
            <a:r>
              <a:rPr lang="hr-HR" sz="2200" b="1" dirty="0" smtClean="0">
                <a:solidFill>
                  <a:srgbClr val="FF0000"/>
                </a:solidFill>
              </a:rPr>
              <a:t>interdisciplinarna</a:t>
            </a:r>
            <a:r>
              <a:rPr lang="hr-HR" sz="2200" dirty="0" smtClean="0">
                <a:solidFill>
                  <a:prstClr val="black"/>
                </a:solidFill>
              </a:rPr>
              <a:t> znanost</a:t>
            </a:r>
            <a:endParaRPr lang="hr-HR" sz="2200" b="1" dirty="0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746354" y="2903270"/>
            <a:ext cx="902098" cy="893166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39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EKONOMSKA</a:t>
            </a:r>
            <a:r>
              <a:rPr lang="hr-HR" sz="3200" dirty="0" smtClean="0">
                <a:solidFill>
                  <a:prstClr val="black"/>
                </a:solidFill>
              </a:rPr>
              <a:t> GEOGRAFIJA – nastanak i razvoj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EKONOMSKA GEOGRAFIJA </a:t>
            </a:r>
            <a:r>
              <a:rPr lang="hr-HR" sz="2200" dirty="0" smtClean="0">
                <a:solidFill>
                  <a:prstClr val="black"/>
                </a:solidFill>
              </a:rPr>
              <a:t>dio je društvene (ili socijalne) geografije</a:t>
            </a:r>
          </a:p>
          <a:p>
            <a:r>
              <a:rPr lang="hr-HR" sz="2200" dirty="0" smtClean="0">
                <a:solidFill>
                  <a:prstClr val="black"/>
                </a:solidFill>
              </a:rPr>
              <a:t>počinje se razvijati potkraj 19. st</a:t>
            </a:r>
          </a:p>
          <a:p>
            <a:r>
              <a:rPr lang="hr-HR" sz="2200" dirty="0" smtClean="0">
                <a:solidFill>
                  <a:prstClr val="black"/>
                </a:solidFill>
              </a:rPr>
              <a:t>u početku su ekonomski geografi najviše istraživali </a:t>
            </a:r>
            <a:r>
              <a:rPr lang="hr-HR" sz="2200" b="1" dirty="0" smtClean="0">
                <a:solidFill>
                  <a:srgbClr val="FF0000"/>
                </a:solidFill>
              </a:rPr>
              <a:t>trgovinu</a:t>
            </a:r>
            <a:r>
              <a:rPr lang="hr-HR" sz="2000" i="1" dirty="0" smtClean="0"/>
              <a:t> (pod utjecajem </a:t>
            </a:r>
            <a:r>
              <a:rPr lang="hr-HR" sz="2000" i="1" dirty="0" err="1" smtClean="0"/>
              <a:t>ind</a:t>
            </a:r>
            <a:r>
              <a:rPr lang="hr-HR" sz="2000" i="1" dirty="0" smtClean="0"/>
              <a:t>. revolucije kad se javljaju brojni novi proizvodi)</a:t>
            </a:r>
            <a:endParaRPr lang="hr-HR" sz="2200" i="1" dirty="0" smtClean="0"/>
          </a:p>
          <a:p>
            <a:r>
              <a:rPr lang="hr-HR" sz="2200" dirty="0" smtClean="0">
                <a:solidFill>
                  <a:prstClr val="black"/>
                </a:solidFill>
              </a:rPr>
              <a:t>u 20. st se razvijaju </a:t>
            </a:r>
            <a:r>
              <a:rPr lang="hr-HR" sz="2200" b="1" dirty="0" smtClean="0">
                <a:solidFill>
                  <a:prstClr val="black"/>
                </a:solidFill>
              </a:rPr>
              <a:t>druge grane ekonomske geografije </a:t>
            </a:r>
            <a:r>
              <a:rPr lang="hr-HR" sz="2000" i="1" dirty="0" smtClean="0">
                <a:solidFill>
                  <a:prstClr val="black"/>
                </a:solidFill>
              </a:rPr>
              <a:t>(kao posljedica razvoja novih gospodarskih grana)</a:t>
            </a:r>
            <a:r>
              <a:rPr lang="hr-HR" sz="2200" dirty="0" smtClean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turistička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industrijska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agrarna</a:t>
            </a:r>
            <a:r>
              <a:rPr lang="hr-HR" sz="2200" dirty="0" smtClean="0">
                <a:solidFill>
                  <a:prstClr val="black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prometna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geografija…</a:t>
            </a:r>
          </a:p>
          <a:p>
            <a:pPr>
              <a:spcBef>
                <a:spcPts val="12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2 faze razvoja ekonomske geografije: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prva polovica 20. st </a:t>
            </a:r>
            <a:r>
              <a:rPr lang="hr-HR" sz="2200" dirty="0" smtClean="0">
                <a:solidFill>
                  <a:prstClr val="black"/>
                </a:solidFill>
              </a:rPr>
              <a:t>– proučava utjecaj na okoliš i promjene pejzaža kao posljedica industrije i poljoprivrede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druga polovica 20.st </a:t>
            </a:r>
            <a:r>
              <a:rPr lang="hr-HR" sz="2200" dirty="0" smtClean="0">
                <a:solidFill>
                  <a:prstClr val="black"/>
                </a:solidFill>
              </a:rPr>
              <a:t>– istražuje se promet, turizam i trgovina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nova ekonomska geografija </a:t>
            </a:r>
            <a:r>
              <a:rPr lang="hr-HR" sz="2000" i="1" dirty="0" smtClean="0"/>
              <a:t>(od 1960-ih) </a:t>
            </a:r>
            <a:r>
              <a:rPr lang="hr-HR" sz="2200" dirty="0" smtClean="0">
                <a:solidFill>
                  <a:prstClr val="black"/>
                </a:solidFill>
              </a:rPr>
              <a:t>proučava ekonomske sustave u geografskom prostoru</a:t>
            </a:r>
          </a:p>
          <a:p>
            <a:pPr lvl="1"/>
            <a:r>
              <a:rPr lang="hr-HR" sz="2000" i="1" dirty="0" smtClean="0">
                <a:solidFill>
                  <a:prstClr val="black"/>
                </a:solidFill>
              </a:rPr>
              <a:t>npr. prostorni razmještaj industrijske proizvodnje, faktore koji su utjecali na lokaciju pojedinih pogona, važnost pojedine gospodarske grane za regije ili države</a:t>
            </a:r>
            <a:endParaRPr lang="hr-HR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" b="1271"/>
          <a:stretch/>
        </p:blipFill>
        <p:spPr bwMode="auto">
          <a:xfrm>
            <a:off x="905245" y="3286558"/>
            <a:ext cx="3450731" cy="33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" b="4606"/>
          <a:stretch/>
        </p:blipFill>
        <p:spPr bwMode="auto">
          <a:xfrm>
            <a:off x="4799526" y="3212976"/>
            <a:ext cx="3948938" cy="34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EKONOMSKA</a:t>
            </a:r>
            <a:r>
              <a:rPr lang="hr-HR" sz="3200" dirty="0" smtClean="0">
                <a:solidFill>
                  <a:prstClr val="black"/>
                </a:solidFill>
              </a:rPr>
              <a:t> GEOGRAFIJA – regije</a:t>
            </a:r>
            <a:endParaRPr lang="hr-HR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REGIJE </a:t>
            </a:r>
            <a:r>
              <a:rPr lang="hr-HR" sz="2200" dirty="0" smtClean="0"/>
              <a:t>– dijelovi Zemljine površine sličnih prirodno-geografskih, društveno-gospodarskih i povijesnih obilježja</a:t>
            </a:r>
          </a:p>
          <a:p>
            <a:r>
              <a:rPr lang="hr-HR" sz="2200" dirty="0" smtClean="0"/>
              <a:t>regije prema razvijenosti: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prosperitetne</a:t>
            </a:r>
            <a:r>
              <a:rPr lang="hr-HR" sz="2200" dirty="0" smtClean="0"/>
              <a:t> </a:t>
            </a:r>
            <a:r>
              <a:rPr lang="hr-HR" sz="2000" dirty="0" smtClean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bilježe rast zaposlenosti</a:t>
            </a:r>
            <a:r>
              <a:rPr lang="hr-HR" sz="2000" dirty="0" smtClean="0"/>
              <a:t>, dohotka i broja stanovnika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regije u stagnaciji 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problemske</a:t>
            </a:r>
            <a:r>
              <a:rPr lang="hr-HR" sz="2200" dirty="0" smtClean="0"/>
              <a:t> regije </a:t>
            </a:r>
            <a:r>
              <a:rPr lang="hr-HR" sz="2000" dirty="0" smtClean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bilježe pad zaposlenosti</a:t>
            </a:r>
            <a:r>
              <a:rPr lang="hr-HR" sz="2000" dirty="0" smtClean="0"/>
              <a:t>, dohotka, broja stanovnika i često imaju ekoloških problema</a:t>
            </a:r>
            <a:endParaRPr lang="hr-HR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52994" y="6453336"/>
            <a:ext cx="2650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Procjena siromaštva (NUTS regije)</a:t>
            </a:r>
            <a:endParaRPr lang="hr-H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6453336"/>
            <a:ext cx="2415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Procjena siromaštva (županije)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8887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EKONOMSKA</a:t>
            </a:r>
            <a:r>
              <a:rPr lang="hr-HR" sz="2800" dirty="0" smtClean="0">
                <a:solidFill>
                  <a:prstClr val="black"/>
                </a:solidFill>
              </a:rPr>
              <a:t> GEOGRAFIJA, </a:t>
            </a:r>
            <a:r>
              <a:rPr lang="hr-HR" sz="2800" b="1" dirty="0" smtClean="0">
                <a:solidFill>
                  <a:srgbClr val="FF0000"/>
                </a:solidFill>
              </a:rPr>
              <a:t>EKONOMIKA</a:t>
            </a:r>
            <a:r>
              <a:rPr lang="hr-HR" sz="2800" dirty="0" smtClean="0">
                <a:solidFill>
                  <a:prstClr val="black"/>
                </a:solidFill>
              </a:rPr>
              <a:t> i </a:t>
            </a:r>
            <a:r>
              <a:rPr lang="hr-HR" sz="2800" b="1" dirty="0" smtClean="0">
                <a:solidFill>
                  <a:srgbClr val="FF0000"/>
                </a:solidFill>
              </a:rPr>
              <a:t>EKONOMIJA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 smtClean="0">
                <a:solidFill>
                  <a:srgbClr val="FF0000"/>
                </a:solidFill>
              </a:rPr>
              <a:t>EKONOMSKA GEOGRAFIJA </a:t>
            </a:r>
            <a:r>
              <a:rPr lang="hr-HR" sz="2200" dirty="0" smtClean="0"/>
              <a:t>– geografska disciplina o prostornim strukturama, međusobnim odnosima i procesima u gospodarskim djelatnostima</a:t>
            </a:r>
          </a:p>
          <a:p>
            <a:pPr lvl="1"/>
            <a:r>
              <a:rPr lang="hr-HR" sz="2200" dirty="0" smtClean="0"/>
              <a:t>ne proučava ekonomiju ni ekonomsku djelatnost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EKONOMIKA </a:t>
            </a:r>
            <a:r>
              <a:rPr lang="hr-HR" sz="2200" dirty="0" smtClean="0"/>
              <a:t>– znanost o gospodarskom stanju i odnosima, </a:t>
            </a:r>
            <a:r>
              <a:rPr lang="hr-HR" sz="2200" dirty="0" err="1" smtClean="0"/>
              <a:t>tj</a:t>
            </a:r>
            <a:r>
              <a:rPr lang="hr-HR" sz="2200" dirty="0" smtClean="0"/>
              <a:t>. o djelovanju ekonomskih zakona u pojedinim državama, pojedinim gospodarskim granama ili poduzećima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EKONOMIJA </a:t>
            </a:r>
            <a:r>
              <a:rPr lang="hr-HR" sz="2200" dirty="0" smtClean="0"/>
              <a:t>– znanost koja proučava na koji način društva upotrebljavaju resurse za proizvodnju korisnih dobara i kako ih raspoređuju između različitih skupina</a:t>
            </a:r>
          </a:p>
          <a:p>
            <a:pPr lvl="1"/>
            <a:r>
              <a:rPr lang="hr-HR" sz="2200" dirty="0" smtClean="0"/>
              <a:t>2 osnovna područja ekonomije:</a:t>
            </a:r>
          </a:p>
          <a:p>
            <a:pPr lvl="2"/>
            <a:r>
              <a:rPr lang="hr-HR" sz="2200" b="1" dirty="0" smtClean="0">
                <a:solidFill>
                  <a:srgbClr val="FF0000"/>
                </a:solidFill>
              </a:rPr>
              <a:t>MAKROEKONOMIJA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proučava ponašanje cjelokupnog gospodarstva</a:t>
            </a:r>
          </a:p>
          <a:p>
            <a:pPr lvl="2"/>
            <a:r>
              <a:rPr lang="hr-HR" sz="2200" b="1" dirty="0" smtClean="0">
                <a:solidFill>
                  <a:srgbClr val="FF0000"/>
                </a:solidFill>
              </a:rPr>
              <a:t>MIKROEKONOMIJA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proučava ponašanje dijelove gospodarstva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768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/>
              <a:t>Osnovni pojmovi </a:t>
            </a:r>
            <a:r>
              <a:rPr lang="hr-HR" sz="3200" dirty="0" smtClean="0"/>
              <a:t>ekonomske geografije      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3782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2110</TotalTime>
  <Words>486</Words>
  <Application>Microsoft Office PowerPoint</Application>
  <PresentationFormat>On-screen Show (4:3)</PresentationFormat>
  <Paragraphs>60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bijela_tema</vt:lpstr>
      <vt:lpstr>Tema sustava Office</vt:lpstr>
      <vt:lpstr>PowerPoint Presentation</vt:lpstr>
      <vt:lpstr>Pojmovi</vt:lpstr>
      <vt:lpstr>Pojava i razvoj geografije</vt:lpstr>
      <vt:lpstr>GEOGRAFIJA KAO MOSNA (         ) ZNANOST</vt:lpstr>
      <vt:lpstr>GEOGRAFIJA – INTERDISCIPLINARNA ZNANOST</vt:lpstr>
      <vt:lpstr>EKONOMSKA GEOGRAFIJA – nastanak i razvoj</vt:lpstr>
      <vt:lpstr>EKONOMSKA GEOGRAFIJA – regije</vt:lpstr>
      <vt:lpstr>EKONOMSKA GEOGRAFIJA, EKONOMIKA i EKONOMIJA</vt:lpstr>
      <vt:lpstr>Osnovni pojmovi ekonomske geografije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247</cp:revision>
  <dcterms:created xsi:type="dcterms:W3CDTF">2016-09-01T16:32:16Z</dcterms:created>
  <dcterms:modified xsi:type="dcterms:W3CDTF">2019-10-28T20:38:04Z</dcterms:modified>
</cp:coreProperties>
</file>