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305" r:id="rId5"/>
    <p:sldId id="306" r:id="rId6"/>
    <p:sldId id="307" r:id="rId7"/>
    <p:sldId id="308" r:id="rId8"/>
    <p:sldId id="292" r:id="rId9"/>
    <p:sldId id="310" r:id="rId10"/>
    <p:sldId id="309" r:id="rId11"/>
    <p:sldId id="303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 autoAdjust="0"/>
  </p:normalViewPr>
  <p:slideViewPr>
    <p:cSldViewPr>
      <p:cViewPr varScale="1">
        <p:scale>
          <a:sx n="80" d="100"/>
          <a:sy n="80" d="100"/>
        </p:scale>
        <p:origin x="-97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11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7384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692696"/>
            <a:ext cx="8786874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8384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0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144000" cy="1470025"/>
          </a:xfrm>
        </p:spPr>
        <p:txBody>
          <a:bodyPr>
            <a:normAutofit fontScale="90000"/>
          </a:bodyPr>
          <a:lstStyle/>
          <a:p>
            <a:pPr algn="ctr">
              <a:spcBef>
                <a:spcPts val="1200"/>
              </a:spcBef>
            </a:pPr>
            <a:r>
              <a:rPr lang="hr-HR" sz="6000" b="1" dirty="0" smtClean="0"/>
              <a:t>Osnove turizma</a:t>
            </a:r>
            <a:r>
              <a:rPr lang="hr-HR" sz="6000" b="1" dirty="0"/>
              <a:t/>
            </a:r>
            <a:br>
              <a:rPr lang="hr-HR" sz="6000" b="1" dirty="0"/>
            </a:br>
            <a:r>
              <a:rPr lang="hr-HR" sz="4400" b="1" dirty="0" smtClean="0">
                <a:solidFill>
                  <a:srgbClr val="FF0000"/>
                </a:solidFill>
              </a:rPr>
              <a:t>ponavljanje</a:t>
            </a:r>
            <a:endParaRPr lang="hr-HR" sz="44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4365104"/>
            <a:ext cx="8280920" cy="1714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2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chemeClr val="tx1"/>
                </a:solidFill>
              </a:rPr>
              <a:t>Turist i turizam</a:t>
            </a:r>
          </a:p>
          <a:p>
            <a:pPr marL="457200" indent="-457200" algn="l">
              <a:spcBef>
                <a:spcPts val="12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chemeClr val="tx1"/>
                </a:solidFill>
              </a:rPr>
              <a:t>Turističko mjesto i turistička destinacija</a:t>
            </a:r>
          </a:p>
          <a:p>
            <a:pPr marL="457200" indent="-457200" algn="l">
              <a:spcBef>
                <a:spcPts val="1200"/>
              </a:spcBef>
              <a:buFont typeface="Calibri" panose="020F0502020204030204" pitchFamily="34" charset="0"/>
              <a:buChar char="―"/>
            </a:pPr>
            <a:r>
              <a:rPr lang="hr-HR" b="1" dirty="0" smtClean="0">
                <a:solidFill>
                  <a:schemeClr val="tx1"/>
                </a:solidFill>
              </a:rPr>
              <a:t>Turistički resursi i aktivnosti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8640"/>
            <a:ext cx="9144000" cy="666936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Kad se neko mjesto počinje turistički razvijati?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>
                <a:solidFill>
                  <a:srgbClr val="FF0000"/>
                </a:solidFill>
              </a:rPr>
              <a:t>turistička mjesta</a:t>
            </a:r>
            <a:r>
              <a:rPr lang="hr-HR" sz="2000" i="1" dirty="0"/>
              <a:t> se počinju razvijati kada se </a:t>
            </a:r>
            <a:r>
              <a:rPr lang="hr-HR" sz="2000" b="1" i="1" dirty="0">
                <a:solidFill>
                  <a:srgbClr val="FF0000"/>
                </a:solidFill>
              </a:rPr>
              <a:t>prometno povežu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i kada se </a:t>
            </a:r>
            <a:r>
              <a:rPr lang="hr-HR" sz="2000" b="1" i="1" dirty="0">
                <a:solidFill>
                  <a:srgbClr val="FF0000"/>
                </a:solidFill>
              </a:rPr>
              <a:t>razviju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b="1" i="1" dirty="0">
                <a:solidFill>
                  <a:srgbClr val="FF0000"/>
                </a:solidFill>
              </a:rPr>
              <a:t>kapaciteti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nužni za prihvat turista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turističko mjesto?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/>
              <a:t>turistička mjesta</a:t>
            </a:r>
            <a:r>
              <a:rPr lang="hr-HR" sz="2000" i="1" dirty="0"/>
              <a:t> su ona mjesta koja turisti i izletnici </a:t>
            </a:r>
            <a:r>
              <a:rPr lang="hr-HR" sz="2000" b="1" i="1" dirty="0"/>
              <a:t>posjećuju u većem broju </a:t>
            </a:r>
            <a:r>
              <a:rPr lang="hr-HR" sz="2000" i="1" dirty="0"/>
              <a:t>i </a:t>
            </a:r>
            <a:r>
              <a:rPr lang="hr-HR" sz="2000" b="1" i="1" dirty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2000" i="1" dirty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turistička destinacija?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/>
              <a:t>turistička destinacija </a:t>
            </a:r>
            <a:r>
              <a:rPr lang="hr-HR" sz="2000" i="1" dirty="0" smtClean="0"/>
              <a:t>– zemljopisno područje </a:t>
            </a:r>
            <a:r>
              <a:rPr lang="hr-HR" sz="2000" b="1" i="1" dirty="0" smtClean="0">
                <a:solidFill>
                  <a:srgbClr val="FF0000"/>
                </a:solidFill>
              </a:rPr>
              <a:t>šire </a:t>
            </a:r>
            <a:r>
              <a:rPr lang="hr-HR" sz="2000" b="1" i="1" dirty="0">
                <a:solidFill>
                  <a:srgbClr val="FF0000"/>
                </a:solidFill>
              </a:rPr>
              <a:t>od turističkog mjesta</a:t>
            </a:r>
            <a:endParaRPr lang="hr-HR" sz="2000" i="1" dirty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Koji su uvjet po kojima je neko mjesto turistička destinacija? </a:t>
            </a:r>
            <a:r>
              <a:rPr lang="hr-HR" sz="2000" dirty="0" smtClean="0"/>
              <a:t>(5 uvjeta)</a:t>
            </a:r>
            <a:endParaRPr lang="hr-HR" sz="2400" dirty="0" smtClean="0"/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i="1" dirty="0" smtClean="0"/>
              <a:t>privlačnost, dostupnost, odgovarajući smještajni kapaciteti, izbor aktivnosti i ostali sadržaji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destinacijski menadžment?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b="1" i="1" dirty="0">
                <a:solidFill>
                  <a:srgbClr val="FF0000"/>
                </a:solidFill>
              </a:rPr>
              <a:t>destinacijski menadžment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uključuje </a:t>
            </a:r>
            <a:r>
              <a:rPr lang="hr-HR" sz="2000" i="1" dirty="0" smtClean="0"/>
              <a:t>sve aktivnosti </a:t>
            </a:r>
            <a:r>
              <a:rPr lang="hr-HR" sz="2000" i="1" dirty="0"/>
              <a:t>koje pridonose unaprjeđenju i razvoju </a:t>
            </a:r>
            <a:r>
              <a:rPr lang="hr-HR" sz="2000" i="1" dirty="0" smtClean="0"/>
              <a:t>turizma</a:t>
            </a:r>
            <a:endParaRPr lang="hr-HR" sz="2000" b="1" i="1" dirty="0"/>
          </a:p>
        </p:txBody>
      </p:sp>
    </p:spTree>
    <p:extLst>
      <p:ext uri="{BB962C8B-B14F-4D97-AF65-F5344CB8AC3E}">
        <p14:creationId xmlns:p14="http://schemas.microsoft.com/office/powerpoint/2010/main" val="208296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9008"/>
            <a:ext cx="9145588" cy="6624736"/>
          </a:xfrm>
        </p:spPr>
        <p:txBody>
          <a:bodyPr>
            <a:noAutofit/>
          </a:bodyPr>
          <a:lstStyle/>
          <a:p>
            <a:pPr lvl="0">
              <a:spcBef>
                <a:spcPts val="400"/>
              </a:spcBef>
            </a:pPr>
            <a:r>
              <a:rPr lang="hr-HR" sz="2200" dirty="0" smtClean="0"/>
              <a:t>Što su turistički resursi?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b="1" i="1" dirty="0">
                <a:solidFill>
                  <a:srgbClr val="FF0000"/>
                </a:solidFill>
              </a:rPr>
              <a:t>turistički resursi </a:t>
            </a:r>
            <a:r>
              <a:rPr lang="hr-HR" sz="1900" i="1" dirty="0"/>
              <a:t>su prirodna i društvena dobra koja se mogu turistički </a:t>
            </a:r>
            <a:r>
              <a:rPr lang="hr-HR" sz="1900" i="1" dirty="0" smtClean="0"/>
              <a:t>iskoristiti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Kako dijelimo turističke resurse?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/>
              <a:t>turističke resurse dijelimo na </a:t>
            </a:r>
            <a:r>
              <a:rPr lang="hr-HR" sz="1900" b="1" i="1" dirty="0">
                <a:solidFill>
                  <a:srgbClr val="FF0000"/>
                </a:solidFill>
              </a:rPr>
              <a:t>prirodne </a:t>
            </a:r>
            <a:r>
              <a:rPr lang="hr-HR" sz="1900" i="1" dirty="0"/>
              <a:t>i</a:t>
            </a:r>
            <a:r>
              <a:rPr lang="hr-HR" sz="1900" b="1" i="1" dirty="0">
                <a:solidFill>
                  <a:srgbClr val="FF0000"/>
                </a:solidFill>
              </a:rPr>
              <a:t> društvene </a:t>
            </a:r>
            <a:r>
              <a:rPr lang="hr-HR" sz="1900" i="1" dirty="0"/>
              <a:t>resurse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Nabroj neke turističke resurse otoka Paga.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 smtClean="0"/>
              <a:t>more, plaže, okoliš, specifična vegetacija, razne manifestacije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Što su turističke atrakcije?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b="1" i="1" dirty="0">
                <a:solidFill>
                  <a:srgbClr val="FF0000"/>
                </a:solidFill>
              </a:rPr>
              <a:t>turističke atrakcije </a:t>
            </a:r>
            <a:r>
              <a:rPr lang="hr-HR" sz="1900" i="1" dirty="0"/>
              <a:t>su sve prirodne ili društvene pojave koje privlače posjetitelje i koje se mogu turistički iskoristiti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Nabroj neke turističke atrakcije na otoku Pagu.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 err="1" smtClean="0"/>
              <a:t>Zrće</a:t>
            </a:r>
            <a:r>
              <a:rPr lang="hr-HR" sz="1900" i="1" dirty="0" smtClean="0"/>
              <a:t>, </a:t>
            </a:r>
            <a:r>
              <a:rPr lang="hr-HR" sz="1900" i="1" dirty="0" err="1" smtClean="0"/>
              <a:t>lunski</a:t>
            </a:r>
            <a:r>
              <a:rPr lang="hr-HR" sz="1900" i="1" dirty="0" smtClean="0"/>
              <a:t> </a:t>
            </a:r>
            <a:r>
              <a:rPr lang="hr-HR" sz="1900" i="1" dirty="0" err="1" smtClean="0"/>
              <a:t>malinici</a:t>
            </a:r>
            <a:r>
              <a:rPr lang="hr-HR" sz="1900" i="1" dirty="0" smtClean="0"/>
              <a:t>, Stari grad, </a:t>
            </a:r>
            <a:r>
              <a:rPr lang="hr-HR" sz="1900" i="1" dirty="0" err="1" smtClean="0"/>
              <a:t>Talijanova</a:t>
            </a:r>
            <a:r>
              <a:rPr lang="hr-HR" sz="1900" i="1" dirty="0" smtClean="0"/>
              <a:t> buža, </a:t>
            </a:r>
            <a:r>
              <a:rPr lang="hr-HR" sz="1900" i="1" dirty="0" err="1" smtClean="0"/>
              <a:t>vjetroelektrane</a:t>
            </a:r>
            <a:r>
              <a:rPr lang="hr-HR" sz="1900" i="1" dirty="0" smtClean="0"/>
              <a:t>, karneval…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Što je dokolica?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b="1" i="1" dirty="0">
                <a:solidFill>
                  <a:srgbClr val="FF0000"/>
                </a:solidFill>
              </a:rPr>
              <a:t>dokolica</a:t>
            </a:r>
            <a:r>
              <a:rPr lang="hr-HR" sz="1900" b="1" i="1" dirty="0"/>
              <a:t> </a:t>
            </a:r>
            <a:r>
              <a:rPr lang="hr-HR" sz="1900" i="1" dirty="0"/>
              <a:t>– skup aktivnosti kojima se čovjek opušta po svojoj slobodnoj volji, oslobođen profesionalnih, obiteljskih i društvenih obveza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Koje su turističke aktivnosti vezane uz dokolicu?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/>
              <a:t>odmor i oporavak, sportska rekreacija, zabava i dokoličarsko obrazovanje</a:t>
            </a:r>
            <a:endParaRPr lang="hr-HR" sz="1900" i="1" dirty="0" smtClean="0"/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Navedi primjer za dokoličarsko obrazovanje.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1900" i="1" dirty="0"/>
              <a:t>tečajevi kuhinje, slikanja, škola ronjenja, škola zdrave prehrane</a:t>
            </a:r>
            <a:endParaRPr lang="hr-HR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156031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50001" y="1691872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TURIST</a:t>
            </a:r>
            <a:endParaRPr lang="hr-H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50001" y="2396991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IZLETNIK</a:t>
            </a:r>
            <a:endParaRPr lang="hr-HR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50001" y="986753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PUTNIK</a:t>
            </a:r>
            <a:endParaRPr lang="hr-HR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7020272" y="855006"/>
            <a:ext cx="1931956" cy="82590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TURISTIČKO </a:t>
            </a:r>
          </a:p>
          <a:p>
            <a:pPr algn="ctr"/>
            <a:r>
              <a:rPr lang="hr-HR" sz="2400" b="1" dirty="0" smtClean="0"/>
              <a:t>MJESTO</a:t>
            </a:r>
            <a:endParaRPr lang="hr-HR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020272" y="1821519"/>
            <a:ext cx="1931956" cy="825902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TURISTIČKA </a:t>
            </a:r>
          </a:p>
          <a:p>
            <a:pPr algn="ctr"/>
            <a:r>
              <a:rPr lang="hr-HR" sz="2400" b="1" dirty="0" smtClean="0"/>
              <a:t>DESTINACIJA</a:t>
            </a:r>
            <a:endParaRPr lang="hr-HR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2396140" y="3299049"/>
            <a:ext cx="1532577" cy="642942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TURIZAM</a:t>
            </a:r>
            <a:endParaRPr lang="hr-HR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4394923" y="3125369"/>
            <a:ext cx="1357322" cy="642942"/>
          </a:xfrm>
          <a:prstGeom prst="rect">
            <a:avLst/>
          </a:prstGeom>
          <a:solidFill>
            <a:srgbClr val="CC33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DOMAĆI</a:t>
            </a:r>
          </a:p>
          <a:p>
            <a:pPr algn="ctr"/>
            <a:r>
              <a:rPr lang="hr-HR" sz="2000" b="1" dirty="0" smtClean="0"/>
              <a:t>TURIZAM</a:t>
            </a:r>
            <a:endParaRPr lang="hr-HR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4394923" y="3906053"/>
            <a:ext cx="1357322" cy="642942"/>
          </a:xfrm>
          <a:prstGeom prst="rect">
            <a:avLst/>
          </a:prstGeom>
          <a:solidFill>
            <a:srgbClr val="CC33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EMITIVNI</a:t>
            </a:r>
          </a:p>
          <a:p>
            <a:pPr algn="ctr"/>
            <a:r>
              <a:rPr lang="hr-HR" sz="2000" b="1" dirty="0" smtClean="0"/>
              <a:t>TURIZAM</a:t>
            </a:r>
            <a:endParaRPr lang="hr-HR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4394923" y="4648563"/>
            <a:ext cx="1357322" cy="642942"/>
          </a:xfrm>
          <a:prstGeom prst="rect">
            <a:avLst/>
          </a:prstGeom>
          <a:solidFill>
            <a:srgbClr val="CC33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RECEPTIVNI</a:t>
            </a:r>
          </a:p>
          <a:p>
            <a:pPr algn="ctr"/>
            <a:r>
              <a:rPr lang="hr-HR" sz="2000" b="1" dirty="0" smtClean="0"/>
              <a:t>TURIZAM</a:t>
            </a:r>
            <a:endParaRPr lang="hr-HR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250001" y="3111799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/>
              <a:t>OSTALI </a:t>
            </a:r>
          </a:p>
          <a:p>
            <a:pPr algn="ctr"/>
            <a:r>
              <a:rPr lang="hr-HR" sz="2000" b="1" dirty="0" smtClean="0"/>
              <a:t>PUTNICI</a:t>
            </a:r>
            <a:endParaRPr lang="hr-HR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2483768" y="603105"/>
            <a:ext cx="1357322" cy="642942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PROSTORNA</a:t>
            </a:r>
          </a:p>
          <a:p>
            <a:pPr algn="ctr"/>
            <a:r>
              <a:rPr lang="hr-HR" sz="1600" b="1" dirty="0" smtClean="0"/>
              <a:t>KOMPONENTA</a:t>
            </a:r>
            <a:endParaRPr lang="hr-HR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2483768" y="1308224"/>
            <a:ext cx="1357322" cy="642942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VREMENSKA</a:t>
            </a:r>
          </a:p>
          <a:p>
            <a:pPr algn="ctr"/>
            <a:r>
              <a:rPr lang="hr-HR" sz="1600" b="1" dirty="0" smtClean="0"/>
              <a:t>KOMPONENTA</a:t>
            </a:r>
            <a:endParaRPr lang="hr-H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2483768" y="2017733"/>
            <a:ext cx="1357322" cy="642942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OBILJEŽJA</a:t>
            </a:r>
          </a:p>
          <a:p>
            <a:pPr algn="ctr"/>
            <a:r>
              <a:rPr lang="hr-HR" sz="1600" b="1" dirty="0" smtClean="0"/>
              <a:t>PUTOVANJA</a:t>
            </a:r>
            <a:endParaRPr lang="hr-HR" sz="1600" b="1" dirty="0"/>
          </a:p>
        </p:txBody>
      </p:sp>
      <p:cxnSp>
        <p:nvCxnSpPr>
          <p:cNvPr id="6" name="Elbow Connector 5"/>
          <p:cNvCxnSpPr>
            <a:stCxn id="7" idx="3"/>
            <a:endCxn id="20" idx="1"/>
          </p:cNvCxnSpPr>
          <p:nvPr/>
        </p:nvCxnSpPr>
        <p:spPr>
          <a:xfrm flipV="1">
            <a:off x="1607323" y="924576"/>
            <a:ext cx="876445" cy="108876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3"/>
            <a:endCxn id="21" idx="1"/>
          </p:cNvCxnSpPr>
          <p:nvPr/>
        </p:nvCxnSpPr>
        <p:spPr>
          <a:xfrm flipV="1">
            <a:off x="1607323" y="1629695"/>
            <a:ext cx="876445" cy="38364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3"/>
            <a:endCxn id="22" idx="1"/>
          </p:cNvCxnSpPr>
          <p:nvPr/>
        </p:nvCxnSpPr>
        <p:spPr>
          <a:xfrm>
            <a:off x="1607323" y="2013343"/>
            <a:ext cx="876445" cy="32586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3"/>
            <a:endCxn id="16" idx="1"/>
          </p:cNvCxnSpPr>
          <p:nvPr/>
        </p:nvCxnSpPr>
        <p:spPr>
          <a:xfrm flipV="1">
            <a:off x="3928717" y="3446840"/>
            <a:ext cx="466206" cy="1736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4" idx="3"/>
            <a:endCxn id="17" idx="1"/>
          </p:cNvCxnSpPr>
          <p:nvPr/>
        </p:nvCxnSpPr>
        <p:spPr>
          <a:xfrm>
            <a:off x="3928717" y="3620520"/>
            <a:ext cx="466206" cy="6070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4" idx="3"/>
            <a:endCxn id="18" idx="1"/>
          </p:cNvCxnSpPr>
          <p:nvPr/>
        </p:nvCxnSpPr>
        <p:spPr>
          <a:xfrm>
            <a:off x="3928717" y="3620520"/>
            <a:ext cx="466206" cy="13495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42223" y="4662137"/>
            <a:ext cx="1357322" cy="782704"/>
          </a:xfrm>
          <a:prstGeom prst="rect">
            <a:avLst/>
          </a:prstGeom>
          <a:solidFill>
            <a:srgbClr val="FFC0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SPECIFIČNI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OBLICI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TURIZMA</a:t>
            </a:r>
            <a:endParaRPr lang="hr-H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837" y="5771093"/>
            <a:ext cx="1512168" cy="782704"/>
          </a:xfrm>
          <a:prstGeom prst="rect">
            <a:avLst/>
          </a:prstGeom>
          <a:solidFill>
            <a:srgbClr val="FFC0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ZASNOVAN NA 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PRIRODNIM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RESURSIMA</a:t>
            </a:r>
            <a:endParaRPr lang="hr-H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20884" y="5771094"/>
            <a:ext cx="1512168" cy="782704"/>
          </a:xfrm>
          <a:prstGeom prst="rect">
            <a:avLst/>
          </a:prstGeom>
          <a:solidFill>
            <a:srgbClr val="FFC000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ZASNOVAN NA 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DRUŠTVENIM</a:t>
            </a:r>
          </a:p>
          <a:p>
            <a:pPr algn="ctr"/>
            <a:r>
              <a:rPr lang="hr-H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RESURSIMA</a:t>
            </a:r>
            <a:endParaRPr lang="hr-H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Elbow Connector 40"/>
          <p:cNvCxnSpPr>
            <a:stCxn id="37" idx="2"/>
            <a:endCxn id="38" idx="0"/>
          </p:cNvCxnSpPr>
          <p:nvPr/>
        </p:nvCxnSpPr>
        <p:spPr>
          <a:xfrm rot="5400000">
            <a:off x="1630277" y="5180486"/>
            <a:ext cx="326252" cy="8549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2"/>
            <a:endCxn id="39" idx="0"/>
          </p:cNvCxnSpPr>
          <p:nvPr/>
        </p:nvCxnSpPr>
        <p:spPr>
          <a:xfrm rot="16200000" flipH="1">
            <a:off x="2435800" y="5229925"/>
            <a:ext cx="326253" cy="7560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029836" y="3781082"/>
            <a:ext cx="1912828" cy="8509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TURISTIČKI</a:t>
            </a:r>
          </a:p>
          <a:p>
            <a:pPr algn="ctr"/>
            <a:r>
              <a:rPr lang="hr-HR" sz="2400" b="1" dirty="0" smtClean="0"/>
              <a:t>RESURSI</a:t>
            </a:r>
            <a:endParaRPr lang="hr-HR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7029836" y="4704891"/>
            <a:ext cx="1912828" cy="85092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TURISTIČKE</a:t>
            </a:r>
          </a:p>
          <a:p>
            <a:pPr algn="ctr"/>
            <a:r>
              <a:rPr lang="hr-HR" sz="2400" b="1" dirty="0" smtClean="0"/>
              <a:t>ATRAKCIJE</a:t>
            </a:r>
            <a:endParaRPr lang="hr-HR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7029836" y="5628700"/>
            <a:ext cx="1912828" cy="57860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/>
              <a:t>DOKOLICA</a:t>
            </a:r>
            <a:endParaRPr lang="hr-HR" sz="2400" b="1" dirty="0"/>
          </a:p>
        </p:txBody>
      </p:sp>
      <p:cxnSp>
        <p:nvCxnSpPr>
          <p:cNvPr id="29" name="Elbow Connector 28"/>
          <p:cNvCxnSpPr>
            <a:stCxn id="14" idx="1"/>
            <a:endCxn id="37" idx="0"/>
          </p:cNvCxnSpPr>
          <p:nvPr/>
        </p:nvCxnSpPr>
        <p:spPr>
          <a:xfrm rot="10800000" flipV="1">
            <a:off x="2220884" y="3620519"/>
            <a:ext cx="175256" cy="104161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5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25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7" grpId="0" animBg="1"/>
      <p:bldP spid="38" grpId="0" animBg="1"/>
      <p:bldP spid="39" grpId="0" animBg="1"/>
      <p:bldP spid="71" grpId="0" animBg="1"/>
      <p:bldP spid="72" grpId="0" animBg="1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TRANZITNI PUTNICI</a:t>
              </a:r>
              <a:endParaRPr lang="hr-H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PREDSTAVNICI KONZULATA</a:t>
              </a:r>
              <a:endParaRPr lang="hr-H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GRANIČNI RADNICI</a:t>
              </a:r>
              <a:endParaRPr lang="hr-H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BJEGUNCI I NOMADI</a:t>
              </a:r>
              <a:endParaRPr lang="hr-H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ČLANOVI ORUŽANIH SNAGA</a:t>
              </a:r>
              <a:endParaRPr lang="hr-H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/>
                <a:t>PRIVREMENI I TRAJNI EMIGRANTI</a:t>
              </a:r>
              <a:endParaRPr lang="hr-HR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/>
              <a:t>PUTNICI</a:t>
            </a:r>
            <a:endParaRPr lang="hr-HR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POSJETITELJI</a:t>
            </a:r>
            <a:endParaRPr lang="hr-HR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OSTALI PUTNICI</a:t>
            </a:r>
            <a:endParaRPr lang="hr-H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TURISTI</a:t>
            </a:r>
            <a:endParaRPr lang="hr-HR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IZLETNICI</a:t>
            </a:r>
            <a:endParaRPr lang="hr-HR" sz="2800" b="1" dirty="0"/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Obilježja putovanja turista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11247" y="1127594"/>
            <a:ext cx="2796342" cy="7143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/>
              <a:t>PUTOVANJE</a:t>
            </a:r>
            <a:endParaRPr lang="hr-HR" sz="3600" b="1" dirty="0"/>
          </a:p>
        </p:txBody>
      </p:sp>
      <p:sp>
        <p:nvSpPr>
          <p:cNvPr id="27" name="Rectangle 26"/>
          <p:cNvSpPr/>
          <p:nvPr/>
        </p:nvSpPr>
        <p:spPr>
          <a:xfrm>
            <a:off x="119474" y="2636913"/>
            <a:ext cx="1860238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SVOJEVOLJNO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08140" y="2636913"/>
            <a:ext cx="1758211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SLOBODNO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VRIJEME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94779" y="2636913"/>
            <a:ext cx="2825058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 OBAVLJA NIKAKVU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DJELATNOST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48264" y="2636913"/>
            <a:ext cx="2083208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PUTOVANJE JE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DVOSMJERNO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Elbow Connector 17"/>
          <p:cNvCxnSpPr>
            <a:stCxn id="26" idx="2"/>
            <a:endCxn id="27" idx="0"/>
          </p:cNvCxnSpPr>
          <p:nvPr/>
        </p:nvCxnSpPr>
        <p:spPr>
          <a:xfrm rot="5400000">
            <a:off x="2332037" y="559531"/>
            <a:ext cx="794939" cy="335982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6" idx="2"/>
            <a:endCxn id="28" idx="0"/>
          </p:cNvCxnSpPr>
          <p:nvPr/>
        </p:nvCxnSpPr>
        <p:spPr>
          <a:xfrm rot="5400000">
            <a:off x="3300863" y="1528357"/>
            <a:ext cx="794939" cy="142217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2"/>
            <a:endCxn id="33" idx="0"/>
          </p:cNvCxnSpPr>
          <p:nvPr/>
        </p:nvCxnSpPr>
        <p:spPr>
          <a:xfrm rot="16200000" flipH="1">
            <a:off x="4510894" y="1740498"/>
            <a:ext cx="794939" cy="99789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2"/>
            <a:endCxn id="34" idx="0"/>
          </p:cNvCxnSpPr>
          <p:nvPr/>
        </p:nvCxnSpPr>
        <p:spPr>
          <a:xfrm rot="16200000" flipH="1">
            <a:off x="5802174" y="449218"/>
            <a:ext cx="794939" cy="358045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ular Callout 41"/>
          <p:cNvSpPr/>
          <p:nvPr/>
        </p:nvSpPr>
        <p:spPr>
          <a:xfrm>
            <a:off x="96036" y="980728"/>
            <a:ext cx="2556142" cy="1429330"/>
          </a:xfrm>
          <a:prstGeom prst="wedgeRoundRectCallout">
            <a:avLst>
              <a:gd name="adj1" fmla="val 652"/>
              <a:gd name="adj2" fmla="val 829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osoba svojevoljno 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napušta mjesto 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stalnog boravka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1733176" y="3717032"/>
            <a:ext cx="2406776" cy="936104"/>
          </a:xfrm>
          <a:prstGeom prst="wedgeRoundRectCallout">
            <a:avLst>
              <a:gd name="adj1" fmla="val 9216"/>
              <a:gd name="adj2" fmla="val -946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putuje u svoje 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slobodno vrijeme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4620834" y="3732743"/>
            <a:ext cx="3047510" cy="1296144"/>
          </a:xfrm>
          <a:prstGeom prst="wedgeRoundRectCallout">
            <a:avLst>
              <a:gd name="adj1" fmla="val 3761"/>
              <a:gd name="adj2" fmla="val -9374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obavlja nikakvu djelatnost u mjestu u koje dolazi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6323476" y="1086973"/>
            <a:ext cx="2689736" cy="1296144"/>
          </a:xfrm>
          <a:prstGeom prst="wedgeRoundRectCallout">
            <a:avLst>
              <a:gd name="adj1" fmla="val -550"/>
              <a:gd name="adj2" fmla="val 775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turist se uvijek vraća u mjesto svog stalnog boravka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0" y="5445224"/>
            <a:ext cx="9144000" cy="1269899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299787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3" grpId="0" animBg="1"/>
      <p:bldP spid="34" grpId="0" animBg="1"/>
      <p:bldP spid="42" grpId="0" animBg="1"/>
      <p:bldP spid="47" grpId="0" animBg="1"/>
      <p:bldP spid="48" grpId="0" animBg="1"/>
      <p:bldP spid="49" grpId="0" animBg="1"/>
      <p:bldP spid="5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Turizam – vrste i specifični oblici 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08176" y="1052736"/>
            <a:ext cx="2436302" cy="78516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TURIZAM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88995" y="2789358"/>
            <a:ext cx="1874665" cy="8572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VRSTE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TURIZMA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68144" y="2789360"/>
            <a:ext cx="2358594" cy="8572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SPECIFIČNI OBLICI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TURIZMA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Elbow Connector 6"/>
          <p:cNvCxnSpPr>
            <a:stCxn id="26" idx="2"/>
            <a:endCxn id="20" idx="0"/>
          </p:cNvCxnSpPr>
          <p:nvPr/>
        </p:nvCxnSpPr>
        <p:spPr>
          <a:xfrm rot="16200000" flipH="1">
            <a:off x="1750596" y="2313626"/>
            <a:ext cx="951462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6" idx="2"/>
            <a:endCxn id="21" idx="0"/>
          </p:cNvCxnSpPr>
          <p:nvPr/>
        </p:nvCxnSpPr>
        <p:spPr>
          <a:xfrm rot="16200000" flipH="1">
            <a:off x="4161152" y="-96929"/>
            <a:ext cx="951464" cy="48211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3720303" y="399206"/>
            <a:ext cx="4608512" cy="1800200"/>
          </a:xfrm>
          <a:prstGeom prst="wedgeRoundRectCallout">
            <a:avLst>
              <a:gd name="adj1" fmla="val -61055"/>
              <a:gd name="adj2" fmla="val -26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lvl="0"/>
            <a:r>
              <a:rPr lang="hr-HR" sz="2000" b="1" dirty="0">
                <a:solidFill>
                  <a:prstClr val="black"/>
                </a:solidFill>
              </a:rPr>
              <a:t>turizam</a:t>
            </a:r>
            <a:r>
              <a:rPr lang="hr-HR" sz="2000" dirty="0">
                <a:solidFill>
                  <a:prstClr val="black"/>
                </a:solidFill>
              </a:rPr>
              <a:t> obuhvaća </a:t>
            </a:r>
            <a:r>
              <a:rPr lang="hr-HR" sz="2000" b="1" dirty="0">
                <a:solidFill>
                  <a:srgbClr val="FF0000"/>
                </a:solidFill>
              </a:rPr>
              <a:t>sve aktivnosti </a:t>
            </a:r>
            <a:r>
              <a:rPr lang="hr-HR" sz="2000" dirty="0">
                <a:solidFill>
                  <a:prstClr val="black"/>
                </a:solidFill>
              </a:rPr>
              <a:t>osoba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/>
            <a:r>
              <a:rPr lang="hr-HR" sz="2000" dirty="0" smtClean="0">
                <a:solidFill>
                  <a:prstClr val="black"/>
                </a:solidFill>
              </a:rPr>
              <a:t>na </a:t>
            </a:r>
            <a:r>
              <a:rPr lang="hr-HR" sz="20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000" dirty="0">
                <a:solidFill>
                  <a:prstClr val="black"/>
                </a:solidFill>
              </a:rPr>
              <a:t>u </a:t>
            </a:r>
            <a:r>
              <a:rPr lang="hr-HR" sz="2000" dirty="0" smtClean="0">
                <a:solidFill>
                  <a:prstClr val="black"/>
                </a:solidFill>
              </a:rPr>
              <a:t>mjestu </a:t>
            </a:r>
          </a:p>
          <a:p>
            <a:pPr lvl="0"/>
            <a:r>
              <a:rPr lang="hr-HR" sz="2000" dirty="0" smtClean="0">
                <a:solidFill>
                  <a:prstClr val="black"/>
                </a:solidFill>
              </a:rPr>
              <a:t>izvan njihova </a:t>
            </a:r>
            <a:r>
              <a:rPr lang="hr-HR" sz="2000" dirty="0">
                <a:solidFill>
                  <a:prstClr val="black"/>
                </a:solidFill>
              </a:rPr>
              <a:t>prebivališta </a:t>
            </a:r>
            <a:r>
              <a:rPr lang="hr-HR" sz="2000" dirty="0" smtClean="0">
                <a:solidFill>
                  <a:prstClr val="black"/>
                </a:solidFill>
              </a:rPr>
              <a:t>u </a:t>
            </a:r>
            <a:r>
              <a:rPr lang="hr-HR" sz="2000" dirty="0">
                <a:solidFill>
                  <a:prstClr val="black"/>
                </a:solidFill>
              </a:rPr>
              <a:t>razdoblju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/>
            <a:r>
              <a:rPr lang="hr-HR" sz="2000" b="1" dirty="0" smtClean="0">
                <a:solidFill>
                  <a:srgbClr val="FF0000"/>
                </a:solidFill>
              </a:rPr>
              <a:t>ne</a:t>
            </a:r>
            <a:r>
              <a:rPr lang="hr-HR" sz="2000" dirty="0" smtClean="0">
                <a:solidFill>
                  <a:prstClr val="black"/>
                </a:solidFill>
              </a:rPr>
              <a:t> </a:t>
            </a:r>
            <a:r>
              <a:rPr lang="hr-HR" sz="2000" b="1" dirty="0">
                <a:solidFill>
                  <a:srgbClr val="FF0000"/>
                </a:solidFill>
              </a:rPr>
              <a:t>duljem </a:t>
            </a:r>
            <a:r>
              <a:rPr lang="hr-HR" sz="2000" b="1" dirty="0" smtClean="0">
                <a:solidFill>
                  <a:srgbClr val="FF0000"/>
                </a:solidFill>
              </a:rPr>
              <a:t>od </a:t>
            </a:r>
            <a:r>
              <a:rPr lang="hr-HR" sz="2000" b="1" dirty="0">
                <a:solidFill>
                  <a:srgbClr val="FF0000"/>
                </a:solidFill>
              </a:rPr>
              <a:t>1 god</a:t>
            </a:r>
            <a:r>
              <a:rPr lang="hr-HR" sz="2000" dirty="0">
                <a:solidFill>
                  <a:prstClr val="black"/>
                </a:solidFill>
              </a:rPr>
              <a:t>, </a:t>
            </a:r>
            <a:r>
              <a:rPr lang="hr-HR" sz="2000" dirty="0" smtClean="0">
                <a:solidFill>
                  <a:prstClr val="black"/>
                </a:solidFill>
              </a:rPr>
              <a:t>a </a:t>
            </a:r>
            <a:r>
              <a:rPr lang="hr-HR" sz="2000" dirty="0">
                <a:solidFill>
                  <a:prstClr val="black"/>
                </a:solidFill>
              </a:rPr>
              <a:t>u </a:t>
            </a:r>
            <a:r>
              <a:rPr lang="hr-HR" sz="2000" b="1" dirty="0">
                <a:solidFill>
                  <a:srgbClr val="FF0000"/>
                </a:solidFill>
              </a:rPr>
              <a:t>svrhu odmora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5127" y="3928589"/>
            <a:ext cx="1246513" cy="8572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DOMAĆI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11152" y="3928589"/>
            <a:ext cx="1630350" cy="8572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RECEPTIVNI 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 ULAZNI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04628" y="3928589"/>
            <a:ext cx="1511327" cy="8572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EMITIVNI</a:t>
            </a:r>
          </a:p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 IZLAZNI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Elbow Connector 63"/>
          <p:cNvCxnSpPr>
            <a:stCxn id="20" idx="2"/>
            <a:endCxn id="60" idx="0"/>
          </p:cNvCxnSpPr>
          <p:nvPr/>
        </p:nvCxnSpPr>
        <p:spPr>
          <a:xfrm rot="5400000">
            <a:off x="1326369" y="3028629"/>
            <a:ext cx="281975" cy="151794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0" idx="2"/>
            <a:endCxn id="61" idx="0"/>
          </p:cNvCxnSpPr>
          <p:nvPr/>
        </p:nvCxnSpPr>
        <p:spPr>
          <a:xfrm rot="5400000">
            <a:off x="2085341" y="3787601"/>
            <a:ext cx="281975" cy="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0" idx="2"/>
            <a:endCxn id="62" idx="0"/>
          </p:cNvCxnSpPr>
          <p:nvPr/>
        </p:nvCxnSpPr>
        <p:spPr>
          <a:xfrm rot="16200000" flipH="1">
            <a:off x="2902323" y="2970619"/>
            <a:ext cx="281975" cy="163396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091059" y="3928589"/>
            <a:ext cx="1982013" cy="10801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ZASNOVAN NA 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</a:rPr>
              <a:t>PRIRODNIM</a:t>
            </a:r>
            <a:endParaRPr lang="hr-HR" sz="1600" b="1" dirty="0" smtClean="0">
              <a:solidFill>
                <a:srgbClr val="FFC000"/>
              </a:solidFill>
            </a:endParaRPr>
          </a:p>
          <a:p>
            <a:pPr algn="ctr"/>
            <a:r>
              <a:rPr lang="hr-HR" sz="1600" b="1" dirty="0" smtClean="0"/>
              <a:t>RESURSIMA</a:t>
            </a:r>
            <a:endParaRPr lang="hr-HR" sz="1600" b="1" dirty="0"/>
          </a:p>
        </p:txBody>
      </p:sp>
      <p:sp>
        <p:nvSpPr>
          <p:cNvPr id="72" name="Rectangle 71"/>
          <p:cNvSpPr/>
          <p:nvPr/>
        </p:nvSpPr>
        <p:spPr>
          <a:xfrm>
            <a:off x="5033552" y="3928589"/>
            <a:ext cx="1982013" cy="108012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/>
              <a:t>ZASNOVAN NA 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</a:rPr>
              <a:t>DRUŠTVENIM</a:t>
            </a:r>
            <a:endParaRPr lang="hr-HR" sz="1600" b="1" dirty="0" smtClean="0">
              <a:solidFill>
                <a:srgbClr val="FFC000"/>
              </a:solidFill>
            </a:endParaRPr>
          </a:p>
          <a:p>
            <a:pPr algn="ctr"/>
            <a:r>
              <a:rPr lang="hr-HR" sz="1600" b="1" dirty="0" smtClean="0"/>
              <a:t>RESURSIMA</a:t>
            </a:r>
            <a:endParaRPr lang="hr-HR" sz="1600" b="1" dirty="0"/>
          </a:p>
        </p:txBody>
      </p:sp>
      <p:cxnSp>
        <p:nvCxnSpPr>
          <p:cNvPr id="76" name="Elbow Connector 75"/>
          <p:cNvCxnSpPr>
            <a:stCxn id="21" idx="2"/>
            <a:endCxn id="72" idx="0"/>
          </p:cNvCxnSpPr>
          <p:nvPr/>
        </p:nvCxnSpPr>
        <p:spPr>
          <a:xfrm rot="5400000">
            <a:off x="6395014" y="3276161"/>
            <a:ext cx="281973" cy="102288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21" idx="2"/>
            <a:endCxn id="71" idx="0"/>
          </p:cNvCxnSpPr>
          <p:nvPr/>
        </p:nvCxnSpPr>
        <p:spPr>
          <a:xfrm rot="16200000" flipH="1">
            <a:off x="7423767" y="3270289"/>
            <a:ext cx="281973" cy="103462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59246" y="4988668"/>
            <a:ext cx="1448912" cy="1111162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domaći turisti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putuju unutar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svoje zemlje </a:t>
            </a:r>
            <a:endParaRPr lang="hr-HR" b="1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1678368" y="4988668"/>
            <a:ext cx="1433719" cy="1111162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strani turisti </a:t>
            </a:r>
            <a:endParaRPr lang="hr-HR" dirty="0" smtClean="0">
              <a:solidFill>
                <a:schemeClr val="tx1"/>
              </a:solidFill>
            </a:endParaRP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dolaze </a:t>
            </a:r>
            <a:r>
              <a:rPr lang="hr-HR" dirty="0">
                <a:solidFill>
                  <a:schemeClr val="tx1"/>
                </a:solidFill>
              </a:rPr>
              <a:t>u </a:t>
            </a:r>
            <a:endParaRPr lang="hr-HR" dirty="0" smtClean="0">
              <a:solidFill>
                <a:schemeClr val="tx1"/>
              </a:solidFill>
            </a:endParaRP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neku </a:t>
            </a:r>
            <a:r>
              <a:rPr lang="hr-HR" dirty="0">
                <a:solidFill>
                  <a:schemeClr val="tx1"/>
                </a:solidFill>
              </a:rPr>
              <a:t>zemlju </a:t>
            </a:r>
            <a:endParaRPr lang="hr-HR" b="1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282297" y="4988668"/>
            <a:ext cx="1433719" cy="1111162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domaći turisti </a:t>
            </a:r>
            <a:endParaRPr lang="hr-HR" dirty="0" smtClean="0">
              <a:solidFill>
                <a:schemeClr val="tx1"/>
              </a:solidFill>
            </a:endParaRP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odlaze </a:t>
            </a:r>
            <a:r>
              <a:rPr lang="hr-HR" dirty="0">
                <a:solidFill>
                  <a:schemeClr val="tx1"/>
                </a:solidFill>
              </a:rPr>
              <a:t>izvan </a:t>
            </a:r>
            <a:endParaRPr lang="hr-HR" dirty="0" smtClean="0">
              <a:solidFill>
                <a:schemeClr val="tx1"/>
              </a:solidFill>
            </a:endParaRP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svoje </a:t>
            </a:r>
            <a:r>
              <a:rPr lang="hr-HR" dirty="0">
                <a:solidFill>
                  <a:schemeClr val="tx1"/>
                </a:solidFill>
              </a:rPr>
              <a:t>zemlje</a:t>
            </a:r>
            <a:endParaRPr lang="hr-HR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7452319" y="5229200"/>
            <a:ext cx="1567117" cy="1296144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zdravstveni, sportski, ekoturizam, </a:t>
            </a:r>
            <a:r>
              <a:rPr lang="hr-HR" dirty="0" smtClean="0">
                <a:solidFill>
                  <a:schemeClr val="tx1"/>
                </a:solidFill>
              </a:rPr>
              <a:t>seoski…</a:t>
            </a:r>
            <a:endParaRPr lang="hr-HR" b="1" dirty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5451934" y="5229200"/>
            <a:ext cx="1712354" cy="1296144"/>
          </a:xfrm>
          <a:prstGeom prst="wedgeRoundRectCallout">
            <a:avLst>
              <a:gd name="adj1" fmla="val 6871"/>
              <a:gd name="adj2" fmla="val -778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rtlCol="0" anchor="ctr"/>
          <a:lstStyle/>
          <a:p>
            <a:pPr algn="ctr"/>
            <a:r>
              <a:rPr lang="hr-HR" dirty="0">
                <a:solidFill>
                  <a:schemeClr val="tx1"/>
                </a:solidFill>
              </a:rPr>
              <a:t>kongresni, </a:t>
            </a:r>
            <a:r>
              <a:rPr lang="hr-HR" dirty="0" err="1">
                <a:solidFill>
                  <a:schemeClr val="tx1"/>
                </a:solidFill>
              </a:rPr>
              <a:t>gastro</a:t>
            </a:r>
            <a:r>
              <a:rPr lang="hr-HR" dirty="0">
                <a:solidFill>
                  <a:schemeClr val="tx1"/>
                </a:solidFill>
              </a:rPr>
              <a:t> turizam, vjerski </a:t>
            </a:r>
            <a:r>
              <a:rPr lang="hr-HR" dirty="0" err="1" smtClean="0">
                <a:solidFill>
                  <a:schemeClr val="tx1"/>
                </a:solidFill>
              </a:rPr>
              <a:t>turizam..</a:t>
            </a:r>
            <a:r>
              <a:rPr lang="hr-HR" dirty="0" smtClean="0">
                <a:solidFill>
                  <a:schemeClr val="tx1"/>
                </a:solidFill>
              </a:rPr>
              <a:t>.</a:t>
            </a:r>
            <a:endParaRPr lang="hr-H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1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animBg="1"/>
      <p:bldP spid="21" grpId="0" animBg="1"/>
      <p:bldP spid="41" grpId="0" animBg="1"/>
      <p:bldP spid="60" grpId="0" animBg="1"/>
      <p:bldP spid="61" grpId="0" animBg="1"/>
      <p:bldP spid="62" grpId="0" animBg="1"/>
      <p:bldP spid="71" grpId="0" animBg="1"/>
      <p:bldP spid="72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179512" y="2584660"/>
            <a:ext cx="4172027" cy="4172027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Turističko mjesto i destinacija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12162" y="2438635"/>
            <a:ext cx="2436302" cy="100811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TURISTIČKA DESTINACIJA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9592" y="1052736"/>
            <a:ext cx="2436302" cy="100811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MJESTO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575744" y="4655146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Oval 28"/>
          <p:cNvSpPr/>
          <p:nvPr/>
        </p:nvSpPr>
        <p:spPr>
          <a:xfrm>
            <a:off x="2675918" y="4216481"/>
            <a:ext cx="743954" cy="729295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Oval 29"/>
          <p:cNvSpPr/>
          <p:nvPr/>
        </p:nvSpPr>
        <p:spPr>
          <a:xfrm>
            <a:off x="2385472" y="3054135"/>
            <a:ext cx="230434" cy="230434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1" name="Oval 30"/>
          <p:cNvSpPr/>
          <p:nvPr/>
        </p:nvSpPr>
        <p:spPr>
          <a:xfrm>
            <a:off x="1910566" y="5611058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rgbClr val="CC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94101" y="2204864"/>
            <a:ext cx="260007" cy="7920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69325" y="2233072"/>
            <a:ext cx="470950" cy="191600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19964" y="2233072"/>
            <a:ext cx="1082982" cy="234805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006994" y="2233072"/>
            <a:ext cx="75972" cy="321215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211960" y="2942691"/>
            <a:ext cx="2016224" cy="55831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3779912" y="288856"/>
            <a:ext cx="4608512" cy="1944216"/>
          </a:xfrm>
          <a:prstGeom prst="wedgeRoundRectCallout">
            <a:avLst>
              <a:gd name="adj1" fmla="val -63575"/>
              <a:gd name="adj2" fmla="val 286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30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ona </a:t>
            </a:r>
            <a:r>
              <a:rPr lang="hr-HR" sz="2400" dirty="0">
                <a:solidFill>
                  <a:prstClr val="black"/>
                </a:solidFill>
              </a:rPr>
              <a:t>mjesta koja turisti i izletnici </a:t>
            </a:r>
            <a:r>
              <a:rPr lang="hr-HR" sz="2400" b="1" dirty="0">
                <a:solidFill>
                  <a:prstClr val="black"/>
                </a:solidFill>
              </a:rPr>
              <a:t>posjećuju u većem broju </a:t>
            </a:r>
            <a:r>
              <a:rPr lang="hr-HR" sz="2400" dirty="0">
                <a:solidFill>
                  <a:prstClr val="black"/>
                </a:solidFill>
              </a:rPr>
              <a:t>i </a:t>
            </a:r>
            <a:r>
              <a:rPr lang="hr-HR" sz="2400" b="1" dirty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82653" y="3820272"/>
            <a:ext cx="3558492" cy="45831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PRIVLAČNOST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82653" y="4416768"/>
            <a:ext cx="3558492" cy="45831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DOSTUPNOST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82653" y="5013263"/>
            <a:ext cx="3558492" cy="45831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SMJEŠTAJNI KAPACITETI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82653" y="5609758"/>
            <a:ext cx="3558492" cy="45831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IZBOR AKTIVNOSTI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82653" y="6206254"/>
            <a:ext cx="3558492" cy="458310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SADRŽAJI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3510204" y="2243829"/>
            <a:ext cx="2592287" cy="1332349"/>
          </a:xfrm>
          <a:prstGeom prst="wedgeRoundRectCallout">
            <a:avLst>
              <a:gd name="adj1" fmla="val 66995"/>
              <a:gd name="adj2" fmla="val 17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zemljopisno područje </a:t>
            </a:r>
            <a:r>
              <a:rPr lang="hr-HR" sz="2400" b="1" dirty="0" smtClean="0">
                <a:solidFill>
                  <a:srgbClr val="FF0000"/>
                </a:solidFill>
              </a:rPr>
              <a:t>šire </a:t>
            </a:r>
            <a:r>
              <a:rPr lang="hr-HR" sz="2400" b="1" dirty="0">
                <a:solidFill>
                  <a:srgbClr val="FF0000"/>
                </a:solidFill>
              </a:rPr>
              <a:t>od turističkog mjesta</a:t>
            </a:r>
            <a:endParaRPr lang="hr-HR" sz="2400" dirty="0">
              <a:solidFill>
                <a:prstClr val="black"/>
              </a:solidFill>
            </a:endParaRPr>
          </a:p>
        </p:txBody>
      </p:sp>
      <p:cxnSp>
        <p:nvCxnSpPr>
          <p:cNvPr id="46" name="Elbow Connector 45"/>
          <p:cNvCxnSpPr>
            <a:stCxn id="26" idx="3"/>
            <a:endCxn id="57" idx="3"/>
          </p:cNvCxnSpPr>
          <p:nvPr/>
        </p:nvCxnSpPr>
        <p:spPr>
          <a:xfrm flipH="1">
            <a:off x="8741145" y="2942691"/>
            <a:ext cx="7319" cy="1106736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6" idx="3"/>
            <a:endCxn id="58" idx="3"/>
          </p:cNvCxnSpPr>
          <p:nvPr/>
        </p:nvCxnSpPr>
        <p:spPr>
          <a:xfrm flipH="1">
            <a:off x="8741145" y="2942691"/>
            <a:ext cx="7319" cy="1703232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6" idx="3"/>
            <a:endCxn id="59" idx="3"/>
          </p:cNvCxnSpPr>
          <p:nvPr/>
        </p:nvCxnSpPr>
        <p:spPr>
          <a:xfrm flipH="1">
            <a:off x="8741145" y="2942691"/>
            <a:ext cx="7319" cy="2299727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6" idx="3"/>
            <a:endCxn id="63" idx="3"/>
          </p:cNvCxnSpPr>
          <p:nvPr/>
        </p:nvCxnSpPr>
        <p:spPr>
          <a:xfrm flipH="1">
            <a:off x="8741145" y="2942691"/>
            <a:ext cx="7319" cy="2896222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6" idx="3"/>
            <a:endCxn id="65" idx="3"/>
          </p:cNvCxnSpPr>
          <p:nvPr/>
        </p:nvCxnSpPr>
        <p:spPr>
          <a:xfrm flipH="1">
            <a:off x="8741145" y="2942691"/>
            <a:ext cx="7319" cy="3492718"/>
          </a:xfrm>
          <a:prstGeom prst="bentConnector3">
            <a:avLst>
              <a:gd name="adj1" fmla="val -31233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ular Callout 72"/>
          <p:cNvSpPr/>
          <p:nvPr/>
        </p:nvSpPr>
        <p:spPr>
          <a:xfrm>
            <a:off x="3055395" y="2387960"/>
            <a:ext cx="2812749" cy="1332349"/>
          </a:xfrm>
          <a:prstGeom prst="wedgeRoundRectCallout">
            <a:avLst>
              <a:gd name="adj1" fmla="val 36761"/>
              <a:gd name="adj2" fmla="val 748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treba imati </a:t>
            </a:r>
            <a:r>
              <a:rPr lang="hr-HR" sz="2400" dirty="0">
                <a:solidFill>
                  <a:prstClr val="black"/>
                </a:solidFill>
              </a:rPr>
              <a:t>turističke atrakcije zanimljive turistima</a:t>
            </a:r>
          </a:p>
        </p:txBody>
      </p:sp>
      <p:sp>
        <p:nvSpPr>
          <p:cNvPr id="74" name="Rounded Rectangular Callout 73"/>
          <p:cNvSpPr/>
          <p:nvPr/>
        </p:nvSpPr>
        <p:spPr>
          <a:xfrm>
            <a:off x="3055395" y="2942691"/>
            <a:ext cx="2812749" cy="1332349"/>
          </a:xfrm>
          <a:prstGeom prst="wedgeRoundRectCallout">
            <a:avLst>
              <a:gd name="adj1" fmla="val 36761"/>
              <a:gd name="adj2" fmla="val 748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treba biti prometno i informacijski dostupna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75" name="Rounded Rectangular Callout 74"/>
          <p:cNvSpPr/>
          <p:nvPr/>
        </p:nvSpPr>
        <p:spPr>
          <a:xfrm>
            <a:off x="2500689" y="3178982"/>
            <a:ext cx="3202449" cy="1656184"/>
          </a:xfrm>
          <a:prstGeom prst="wedgeRoundRectCallout">
            <a:avLst>
              <a:gd name="adj1" fmla="val 36761"/>
              <a:gd name="adj2" fmla="val 7489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treba imati dovoljno odgovarajućih smještajnih kapaciteta za prihvat gostiju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77" name="Rounded Rectangular Callout 76"/>
          <p:cNvSpPr/>
          <p:nvPr/>
        </p:nvSpPr>
        <p:spPr>
          <a:xfrm>
            <a:off x="2804800" y="4148767"/>
            <a:ext cx="3202449" cy="1228743"/>
          </a:xfrm>
          <a:prstGeom prst="wedgeRoundRectCallout">
            <a:avLst>
              <a:gd name="adj1" fmla="val 33135"/>
              <a:gd name="adj2" fmla="val 796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sport, zabava, kultura, rekreacija…</a:t>
            </a:r>
            <a:endParaRPr lang="hr-HR" sz="2400" dirty="0">
              <a:solidFill>
                <a:prstClr val="black"/>
              </a:solidFill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2804800" y="4763138"/>
            <a:ext cx="3202449" cy="1228743"/>
          </a:xfrm>
          <a:prstGeom prst="wedgeRoundRectCallout">
            <a:avLst>
              <a:gd name="adj1" fmla="val 33135"/>
              <a:gd name="adj2" fmla="val 796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lvl="0" algn="ctr">
              <a:spcBef>
                <a:spcPts val="18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restorani, kina, kazališta, trgovine, banke, bolnice…</a:t>
            </a:r>
            <a:endParaRPr lang="hr-H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5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5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5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27" grpId="0" animBg="1"/>
      <p:bldP spid="3" grpId="0" animBg="1"/>
      <p:bldP spid="29" grpId="0" animBg="1"/>
      <p:bldP spid="30" grpId="0" animBg="1"/>
      <p:bldP spid="31" grpId="0" animBg="1"/>
      <p:bldP spid="54" grpId="0" animBg="1"/>
      <p:bldP spid="57" grpId="0" animBg="1"/>
      <p:bldP spid="58" grpId="0" animBg="1"/>
      <p:bldP spid="59" grpId="0" animBg="1"/>
      <p:bldP spid="63" grpId="0" animBg="1"/>
      <p:bldP spid="65" grpId="0" animBg="1"/>
      <p:bldP spid="56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529994" y="3705175"/>
            <a:ext cx="3052565" cy="3071844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Turistički resursi i aktivnosti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5538" y="1484784"/>
            <a:ext cx="2436302" cy="102971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TURISTIČKI RESURSI</a:t>
            </a:r>
            <a:endParaRPr lang="hr-H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2614658" y="332656"/>
            <a:ext cx="2394590" cy="1152128"/>
          </a:xfrm>
          <a:prstGeom prst="wedgeRoundRectCallout">
            <a:avLst>
              <a:gd name="adj1" fmla="val -37575"/>
              <a:gd name="adj2" fmla="val 745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hr-HR" sz="2000" dirty="0">
                <a:solidFill>
                  <a:prstClr val="black"/>
                </a:solidFill>
              </a:rPr>
              <a:t>prirodna i društvena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dobra </a:t>
            </a:r>
            <a:r>
              <a:rPr lang="hr-HR" sz="2000" dirty="0">
                <a:solidFill>
                  <a:prstClr val="black"/>
                </a:solidFill>
              </a:rPr>
              <a:t>koja se mogu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turistički </a:t>
            </a:r>
            <a:r>
              <a:rPr lang="hr-HR" sz="2000" dirty="0">
                <a:solidFill>
                  <a:prstClr val="black"/>
                </a:solidFill>
              </a:rPr>
              <a:t>iskoristiti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45071" y="2827733"/>
            <a:ext cx="1776596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DRUŠTVENI RESURSI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520" y="2827733"/>
            <a:ext cx="1776596" cy="864096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PRIRODNI RESURSI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Elbow Connector 3"/>
          <p:cNvCxnSpPr>
            <a:stCxn id="26" idx="2"/>
            <a:endCxn id="29" idx="0"/>
          </p:cNvCxnSpPr>
          <p:nvPr/>
        </p:nvCxnSpPr>
        <p:spPr>
          <a:xfrm rot="5400000">
            <a:off x="1370137" y="2284180"/>
            <a:ext cx="313235" cy="773871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6" idx="2"/>
            <a:endCxn id="28" idx="0"/>
          </p:cNvCxnSpPr>
          <p:nvPr/>
        </p:nvCxnSpPr>
        <p:spPr>
          <a:xfrm rot="16200000" flipH="1">
            <a:off x="2366912" y="2061275"/>
            <a:ext cx="313235" cy="121968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13104" y="1709716"/>
            <a:ext cx="2436302" cy="102971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TURISTIČKE</a:t>
            </a:r>
          </a:p>
          <a:p>
            <a:pPr algn="ctr"/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ATRAKCIJE</a:t>
            </a:r>
            <a:endParaRPr lang="hr-H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59746" y="5984931"/>
            <a:ext cx="2211089" cy="79208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DOKOLICA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305598" y="124160"/>
            <a:ext cx="2843808" cy="1428848"/>
          </a:xfrm>
          <a:prstGeom prst="wedgeRoundRectCallout">
            <a:avLst>
              <a:gd name="adj1" fmla="val -7753"/>
              <a:gd name="adj2" fmla="val 707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hr-HR" sz="2000" dirty="0">
                <a:solidFill>
                  <a:prstClr val="black"/>
                </a:solidFill>
              </a:rPr>
              <a:t>sve prirodne ili društvene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pojave </a:t>
            </a:r>
            <a:r>
              <a:rPr lang="hr-HR" sz="2000" dirty="0">
                <a:solidFill>
                  <a:prstClr val="black"/>
                </a:solidFill>
              </a:rPr>
              <a:t>koje privlače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posjetitelje </a:t>
            </a:r>
            <a:r>
              <a:rPr lang="hr-HR" sz="2000" dirty="0">
                <a:solidFill>
                  <a:prstClr val="black"/>
                </a:solidFill>
              </a:rPr>
              <a:t>i koje se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hr-HR" sz="2000" dirty="0" smtClean="0">
                <a:solidFill>
                  <a:prstClr val="black"/>
                </a:solidFill>
              </a:rPr>
              <a:t>mogu </a:t>
            </a:r>
            <a:r>
              <a:rPr lang="hr-HR" sz="2000" dirty="0">
                <a:solidFill>
                  <a:prstClr val="black"/>
                </a:solidFill>
              </a:rPr>
              <a:t>turistički iskoristiti</a:t>
            </a:r>
          </a:p>
        </p:txBody>
      </p:sp>
      <p:sp>
        <p:nvSpPr>
          <p:cNvPr id="42" name="Rounded Rectangular Callout 41"/>
          <p:cNvSpPr/>
          <p:nvPr/>
        </p:nvSpPr>
        <p:spPr>
          <a:xfrm>
            <a:off x="550229" y="4005064"/>
            <a:ext cx="3301691" cy="1799155"/>
          </a:xfrm>
          <a:prstGeom prst="wedgeRoundRectCallout">
            <a:avLst>
              <a:gd name="adj1" fmla="val -7081"/>
              <a:gd name="adj2" fmla="val 6819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lvl="0" algn="ctr"/>
            <a:r>
              <a:rPr lang="vi-VN" sz="2000" dirty="0">
                <a:solidFill>
                  <a:prstClr val="black"/>
                </a:solidFill>
              </a:rPr>
              <a:t>skup aktivnosti kojima </a:t>
            </a:r>
            <a:r>
              <a:rPr lang="vi-VN" sz="2000" dirty="0" smtClean="0">
                <a:solidFill>
                  <a:prstClr val="black"/>
                </a:solidFill>
              </a:rPr>
              <a:t>se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vi-VN" sz="2000" dirty="0" smtClean="0">
                <a:solidFill>
                  <a:prstClr val="black"/>
                </a:solidFill>
              </a:rPr>
              <a:t>čovjek </a:t>
            </a:r>
            <a:r>
              <a:rPr lang="vi-VN" sz="2000" dirty="0">
                <a:solidFill>
                  <a:prstClr val="black"/>
                </a:solidFill>
              </a:rPr>
              <a:t>opušta po </a:t>
            </a:r>
            <a:r>
              <a:rPr lang="vi-VN" sz="2000" dirty="0" smtClean="0">
                <a:solidFill>
                  <a:prstClr val="black"/>
                </a:solidFill>
              </a:rPr>
              <a:t>svojoj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vi-VN" sz="2000" dirty="0" smtClean="0">
                <a:solidFill>
                  <a:prstClr val="black"/>
                </a:solidFill>
              </a:rPr>
              <a:t>slobodnoj </a:t>
            </a:r>
            <a:r>
              <a:rPr lang="vi-VN" sz="2000" dirty="0">
                <a:solidFill>
                  <a:prstClr val="black"/>
                </a:solidFill>
              </a:rPr>
              <a:t>volji, </a:t>
            </a:r>
            <a:r>
              <a:rPr lang="vi-VN" sz="2000" dirty="0" smtClean="0">
                <a:solidFill>
                  <a:prstClr val="black"/>
                </a:solidFill>
              </a:rPr>
              <a:t>oslobođen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vi-VN" sz="2000" dirty="0" smtClean="0">
                <a:solidFill>
                  <a:prstClr val="black"/>
                </a:solidFill>
              </a:rPr>
              <a:t>profesionalnih,</a:t>
            </a:r>
            <a:r>
              <a:rPr lang="hr-HR" sz="2000" dirty="0" smtClean="0">
                <a:solidFill>
                  <a:prstClr val="black"/>
                </a:solidFill>
              </a:rPr>
              <a:t> </a:t>
            </a:r>
            <a:r>
              <a:rPr lang="vi-VN" sz="2000" dirty="0" smtClean="0">
                <a:solidFill>
                  <a:prstClr val="black"/>
                </a:solidFill>
              </a:rPr>
              <a:t>obiteljskih </a:t>
            </a:r>
            <a:r>
              <a:rPr lang="vi-VN" sz="2000" dirty="0">
                <a:solidFill>
                  <a:prstClr val="black"/>
                </a:solidFill>
              </a:rPr>
              <a:t>i </a:t>
            </a:r>
            <a:endParaRPr lang="hr-HR" sz="2000" dirty="0" smtClean="0">
              <a:solidFill>
                <a:prstClr val="black"/>
              </a:solidFill>
            </a:endParaRPr>
          </a:p>
          <a:p>
            <a:pPr lvl="0" algn="ctr"/>
            <a:r>
              <a:rPr lang="vi-VN" sz="2000" dirty="0" smtClean="0">
                <a:solidFill>
                  <a:prstClr val="black"/>
                </a:solidFill>
              </a:rPr>
              <a:t>društvenih obveza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75652" y="3309131"/>
            <a:ext cx="2761249" cy="7920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TURISTIČKE AKTIVNOSTI VEZANE UZ DOKOLICU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75652" y="4210732"/>
            <a:ext cx="2761249" cy="491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ODMOR I OPORAVAK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75652" y="4812069"/>
            <a:ext cx="2761249" cy="491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SPORTSKA REKREACIJA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75652" y="5413406"/>
            <a:ext cx="2761249" cy="4918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ZABAVA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75652" y="6014742"/>
            <a:ext cx="2761249" cy="6546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DOKOLIČARSKO OBRAZOVANJE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Elbow Connector 16"/>
          <p:cNvCxnSpPr>
            <a:stCxn id="37" idx="3"/>
            <a:endCxn id="43" idx="0"/>
          </p:cNvCxnSpPr>
          <p:nvPr/>
        </p:nvCxnSpPr>
        <p:spPr>
          <a:xfrm flipV="1">
            <a:off x="3870835" y="3309131"/>
            <a:ext cx="3185442" cy="3071844"/>
          </a:xfrm>
          <a:prstGeom prst="bentConnector4">
            <a:avLst>
              <a:gd name="adj1" fmla="val 28329"/>
              <a:gd name="adj2" fmla="val 10744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676504" y="5981976"/>
            <a:ext cx="2761249" cy="708858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48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Pitanja za ponavljanje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2362"/>
            <a:ext cx="9144000" cy="5951014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Koja je razlika između turista i izletnika?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i="1" dirty="0" smtClean="0"/>
              <a:t>turist ostvaruje barem 1 noćenje, dok izletnik ne (putuje kraće od 1 dan)</a:t>
            </a:r>
            <a:r>
              <a:rPr lang="hr-HR" sz="2000" b="1" i="1" dirty="0" smtClean="0">
                <a:solidFill>
                  <a:srgbClr val="FF0000"/>
                </a:solidFill>
              </a:rPr>
              <a:t> </a:t>
            </a:r>
            <a:endParaRPr lang="hr-HR" sz="2000" i="1" dirty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Tko je turist?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dirty="0"/>
              <a:t>osoba koja putuje </a:t>
            </a:r>
            <a:r>
              <a:rPr lang="hr-HR" sz="2000" b="1" dirty="0">
                <a:solidFill>
                  <a:srgbClr val="FF0000"/>
                </a:solidFill>
              </a:rPr>
              <a:t>izvan svoje sredine </a:t>
            </a:r>
            <a:r>
              <a:rPr lang="hr-HR" sz="2000" b="1" dirty="0">
                <a:solidFill>
                  <a:srgbClr val="00B050"/>
                </a:solidFill>
              </a:rPr>
              <a:t>kraće od 1 </a:t>
            </a:r>
            <a:r>
              <a:rPr lang="hr-HR" sz="2000" b="1" dirty="0" smtClean="0">
                <a:solidFill>
                  <a:srgbClr val="00B050"/>
                </a:solidFill>
              </a:rPr>
              <a:t>godine</a:t>
            </a:r>
            <a:r>
              <a:rPr lang="hr-HR" sz="2000" dirty="0" smtClean="0"/>
              <a:t> </a:t>
            </a:r>
            <a:r>
              <a:rPr lang="hr-HR" sz="2000" dirty="0"/>
              <a:t>i čija glavna svrha putovanja </a:t>
            </a:r>
            <a:r>
              <a:rPr lang="hr-HR" sz="2000" b="1" dirty="0">
                <a:solidFill>
                  <a:srgbClr val="0070C0"/>
                </a:solidFill>
              </a:rPr>
              <a:t>nije vezana za obavljanje neke djelatnosti</a:t>
            </a:r>
            <a:r>
              <a:rPr lang="hr-HR" sz="2000" dirty="0"/>
              <a:t> u mjestu u koje dolazi</a:t>
            </a:r>
            <a:endParaRPr lang="hr-HR" sz="2000" i="1" dirty="0" smtClean="0"/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Koga </a:t>
            </a:r>
            <a:r>
              <a:rPr lang="hr-HR" sz="2400" b="1" dirty="0" smtClean="0"/>
              <a:t>ne smatramo </a:t>
            </a:r>
            <a:r>
              <a:rPr lang="hr-HR" sz="2400" dirty="0" smtClean="0"/>
              <a:t>turistom?</a:t>
            </a:r>
          </a:p>
          <a:p>
            <a:pPr marL="540000" lvl="1" indent="-288000"/>
            <a:r>
              <a:rPr lang="hr-HR" sz="2000" dirty="0"/>
              <a:t>aktivni pripadnici oružanih snaga, putnici na dnevnim rutinskim putovanjima (posao, škola…), migranti, izbjeglice, prognanici, putnici u tranzitu, radnici na privremenom radu, nomadi…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Objasni prostornu i vremensku komponentu turizma.</a:t>
            </a:r>
          </a:p>
          <a:p>
            <a:pPr marL="540000" lvl="1" indent="-288000">
              <a:spcBef>
                <a:spcPts val="300"/>
              </a:spcBef>
              <a:spcAft>
                <a:spcPts val="600"/>
              </a:spcAft>
            </a:pPr>
            <a:r>
              <a:rPr lang="hr-HR" sz="2000" i="1" dirty="0" smtClean="0"/>
              <a:t>prostorna komponenta turizma – putovanje</a:t>
            </a:r>
          </a:p>
          <a:p>
            <a:pPr marL="540000" lvl="1" indent="-288000"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vremenska komponenta turizma – boravak (duži od 1 dana, a kraći od 1 godine)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Objasni izjavu </a:t>
            </a:r>
            <a:r>
              <a:rPr lang="hr-HR" sz="2400" i="1" dirty="0" smtClean="0"/>
              <a:t>„svaki putnik nije, ali je svaki turist putnik”</a:t>
            </a:r>
            <a:r>
              <a:rPr lang="hr-H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Koja su obilježja turističkog putovanja?</a:t>
            </a:r>
          </a:p>
          <a:p>
            <a:pPr marL="540000" lvl="1" indent="-2880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hr-HR" sz="2000" i="1" dirty="0" smtClean="0"/>
              <a:t>osoba svojevoljno napušta mjesto prebivališta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putuje u svoje slobodno vrijeme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ne obavlja nikakvu djelatnost u mjestu u koje dolazi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putovanje je dvosmjerno– turist se uvijek vraća u mjesto svoga stalnog boravka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Što je turizam?</a:t>
            </a:r>
          </a:p>
          <a:p>
            <a:pPr marL="540000" indent="-288000"/>
            <a:r>
              <a:rPr lang="hr-HR" sz="2000" b="1" dirty="0">
                <a:solidFill>
                  <a:prstClr val="black"/>
                </a:solidFill>
              </a:rPr>
              <a:t>turizam</a:t>
            </a:r>
            <a:r>
              <a:rPr lang="hr-HR" sz="2000" dirty="0">
                <a:solidFill>
                  <a:prstClr val="black"/>
                </a:solidFill>
              </a:rPr>
              <a:t> obuhvaća </a:t>
            </a:r>
            <a:r>
              <a:rPr lang="hr-HR" sz="2000" b="1" dirty="0">
                <a:solidFill>
                  <a:srgbClr val="FF0000"/>
                </a:solidFill>
              </a:rPr>
              <a:t>sve aktivnosti </a:t>
            </a:r>
            <a:r>
              <a:rPr lang="hr-HR" sz="2000" dirty="0">
                <a:solidFill>
                  <a:prstClr val="black"/>
                </a:solidFill>
              </a:rPr>
              <a:t>osoba </a:t>
            </a:r>
            <a:r>
              <a:rPr lang="hr-HR" sz="2000" dirty="0" smtClean="0">
                <a:solidFill>
                  <a:prstClr val="black"/>
                </a:solidFill>
              </a:rPr>
              <a:t>na </a:t>
            </a:r>
            <a:r>
              <a:rPr lang="hr-HR" sz="20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000" dirty="0">
                <a:solidFill>
                  <a:prstClr val="black"/>
                </a:solidFill>
              </a:rPr>
              <a:t>u mjestu </a:t>
            </a:r>
            <a:r>
              <a:rPr lang="hr-HR" sz="2000" dirty="0" smtClean="0">
                <a:solidFill>
                  <a:prstClr val="black"/>
                </a:solidFill>
              </a:rPr>
              <a:t>izvan </a:t>
            </a:r>
            <a:r>
              <a:rPr lang="hr-HR" sz="2000" dirty="0">
                <a:solidFill>
                  <a:prstClr val="black"/>
                </a:solidFill>
              </a:rPr>
              <a:t>njihova prebivališta u razdoblju </a:t>
            </a:r>
            <a:r>
              <a:rPr lang="hr-HR" sz="2000" b="1" dirty="0" smtClean="0">
                <a:solidFill>
                  <a:srgbClr val="FF0000"/>
                </a:solidFill>
              </a:rPr>
              <a:t>ne</a:t>
            </a:r>
            <a:r>
              <a:rPr lang="hr-HR" sz="2000" dirty="0" smtClean="0">
                <a:solidFill>
                  <a:prstClr val="black"/>
                </a:solidFill>
              </a:rPr>
              <a:t> </a:t>
            </a:r>
            <a:r>
              <a:rPr lang="hr-HR" sz="2000" b="1" dirty="0">
                <a:solidFill>
                  <a:srgbClr val="FF0000"/>
                </a:solidFill>
              </a:rPr>
              <a:t>duljem od 1 god</a:t>
            </a:r>
            <a:r>
              <a:rPr lang="hr-HR" sz="2000" dirty="0">
                <a:solidFill>
                  <a:prstClr val="black"/>
                </a:solidFill>
              </a:rPr>
              <a:t>, a u </a:t>
            </a:r>
            <a:r>
              <a:rPr lang="hr-HR" sz="2000" b="1" dirty="0">
                <a:solidFill>
                  <a:srgbClr val="FF0000"/>
                </a:solidFill>
              </a:rPr>
              <a:t>svrhu odmora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Koje su 2 komponente turizma?</a:t>
            </a:r>
          </a:p>
          <a:p>
            <a:pPr marL="540000" lvl="1" indent="-28800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</a:pPr>
            <a:r>
              <a:rPr lang="hr-HR" sz="2000" i="1" dirty="0" smtClean="0"/>
              <a:t>prostorna komponenta turizma – putovanje</a:t>
            </a:r>
          </a:p>
          <a:p>
            <a:pPr marL="540000" lvl="1" indent="-288000">
              <a:lnSpc>
                <a:spcPts val="2000"/>
              </a:lnSpc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vremenska komponenta turizma – boravak (duži od 1 dana, a kraći od 1 godine)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Koje vrste turizma poznajemo?</a:t>
            </a:r>
          </a:p>
          <a:p>
            <a:pPr marL="540000" lvl="1" indent="-288000">
              <a:spcBef>
                <a:spcPts val="0"/>
              </a:spcBef>
            </a:pPr>
            <a:r>
              <a:rPr lang="hr-HR" sz="2000" dirty="0" smtClean="0"/>
              <a:t>domaći, receptivni ili ulazni i emitivni ili izlazni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Koje su 2 skupine specifičnih oblika turizma?</a:t>
            </a:r>
          </a:p>
          <a:p>
            <a:pPr marL="540000" lvl="1" indent="-288000"/>
            <a:r>
              <a:rPr lang="hr-HR" sz="2000" dirty="0"/>
              <a:t>turizam zasnovan na </a:t>
            </a:r>
            <a:r>
              <a:rPr lang="hr-HR" sz="2000" b="1" dirty="0">
                <a:solidFill>
                  <a:srgbClr val="FF0000"/>
                </a:solidFill>
              </a:rPr>
              <a:t>prirodnim resursima </a:t>
            </a:r>
            <a:r>
              <a:rPr lang="hr-HR" sz="2000" b="1" dirty="0" smtClean="0">
                <a:solidFill>
                  <a:srgbClr val="FF0000"/>
                </a:solidFill>
              </a:rPr>
              <a:t/>
            </a:r>
            <a:br>
              <a:rPr lang="hr-HR" sz="2000" b="1" dirty="0" smtClean="0">
                <a:solidFill>
                  <a:srgbClr val="FF0000"/>
                </a:solidFill>
              </a:rPr>
            </a:br>
            <a:r>
              <a:rPr lang="hr-HR" sz="2000" b="1" dirty="0" smtClean="0">
                <a:solidFill>
                  <a:srgbClr val="FF0000"/>
                </a:solidFill>
              </a:rPr>
              <a:t>	</a:t>
            </a:r>
            <a:r>
              <a:rPr lang="hr-HR" sz="2000" dirty="0" smtClean="0"/>
              <a:t>(</a:t>
            </a:r>
            <a:r>
              <a:rPr lang="hr-HR" sz="2000" dirty="0"/>
              <a:t>zdravstveni, sportski, ekoturizam, seoski…)</a:t>
            </a:r>
          </a:p>
          <a:p>
            <a:pPr marL="540000" lvl="1" indent="-288000"/>
            <a:r>
              <a:rPr lang="hr-HR" sz="2000" dirty="0"/>
              <a:t>turizam zasnovan na </a:t>
            </a:r>
            <a:r>
              <a:rPr lang="hr-HR" sz="2000" b="1" dirty="0">
                <a:solidFill>
                  <a:srgbClr val="FF0000"/>
                </a:solidFill>
              </a:rPr>
              <a:t>društvenim resursima </a:t>
            </a:r>
            <a:r>
              <a:rPr lang="hr-HR" sz="2000" b="1" dirty="0" smtClean="0">
                <a:solidFill>
                  <a:srgbClr val="FF0000"/>
                </a:solidFill>
              </a:rPr>
              <a:t/>
            </a:r>
            <a:br>
              <a:rPr lang="hr-HR" sz="2000" b="1" dirty="0" smtClean="0">
                <a:solidFill>
                  <a:srgbClr val="FF0000"/>
                </a:solidFill>
              </a:rPr>
            </a:br>
            <a:r>
              <a:rPr lang="hr-HR" sz="2000" b="1" dirty="0" smtClean="0">
                <a:solidFill>
                  <a:srgbClr val="FF0000"/>
                </a:solidFill>
              </a:rPr>
              <a:t>	</a:t>
            </a:r>
            <a:r>
              <a:rPr lang="hr-HR" sz="2000" dirty="0" smtClean="0"/>
              <a:t>(</a:t>
            </a:r>
            <a:r>
              <a:rPr lang="hr-HR" sz="2000" dirty="0"/>
              <a:t>kongresni, </a:t>
            </a:r>
            <a:r>
              <a:rPr lang="hr-HR" sz="2000" dirty="0" err="1"/>
              <a:t>gastro</a:t>
            </a:r>
            <a:r>
              <a:rPr lang="hr-HR" sz="2000" dirty="0"/>
              <a:t> turizam, vjerski turizam…) 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12695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949</Words>
  <Application>Microsoft Office PowerPoint</Application>
  <PresentationFormat>On-screen Show (4:3)</PresentationFormat>
  <Paragraphs>197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tema</vt:lpstr>
      <vt:lpstr>Osnove turizma ponavljanje</vt:lpstr>
      <vt:lpstr>Pojmovi</vt:lpstr>
      <vt:lpstr>Putnici – razlikovanje</vt:lpstr>
      <vt:lpstr>Obilježja putovanja turista</vt:lpstr>
      <vt:lpstr>Turizam – vrste i specifični oblici </vt:lpstr>
      <vt:lpstr>Turističko mjesto i destinacija</vt:lpstr>
      <vt:lpstr>Turistički resursi i aktivnosti</vt:lpstr>
      <vt:lpstr>Pitanja za ponavljanje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176</cp:revision>
  <dcterms:created xsi:type="dcterms:W3CDTF">2016-08-31T08:55:11Z</dcterms:created>
  <dcterms:modified xsi:type="dcterms:W3CDTF">2017-10-12T17:35:31Z</dcterms:modified>
</cp:coreProperties>
</file>