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65" r:id="rId5"/>
    <p:sldId id="257" r:id="rId6"/>
    <p:sldId id="270" r:id="rId7"/>
    <p:sldId id="258" r:id="rId8"/>
    <p:sldId id="260" r:id="rId9"/>
    <p:sldId id="259" r:id="rId10"/>
    <p:sldId id="261" r:id="rId11"/>
    <p:sldId id="283" r:id="rId12"/>
    <p:sldId id="262" r:id="rId13"/>
    <p:sldId id="263" r:id="rId14"/>
    <p:sldId id="264" r:id="rId15"/>
    <p:sldId id="266" r:id="rId16"/>
    <p:sldId id="267" r:id="rId17"/>
    <p:sldId id="268" r:id="rId18"/>
    <p:sldId id="269" r:id="rId19"/>
    <p:sldId id="274" r:id="rId20"/>
    <p:sldId id="275" r:id="rId21"/>
    <p:sldId id="276" r:id="rId22"/>
    <p:sldId id="277" r:id="rId23"/>
    <p:sldId id="278" r:id="rId24"/>
    <p:sldId id="279" r:id="rId25"/>
    <p:sldId id="273" r:id="rId26"/>
    <p:sldId id="281" r:id="rId27"/>
    <p:sldId id="282" r:id="rId28"/>
    <p:sldId id="280" r:id="rId29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48" autoAdjust="0"/>
    <p:restoredTop sz="94660" autoAdjust="0"/>
  </p:normalViewPr>
  <p:slideViewPr>
    <p:cSldViewPr>
      <p:cViewPr varScale="1">
        <p:scale>
          <a:sx n="64" d="100"/>
          <a:sy n="64" d="100"/>
        </p:scale>
        <p:origin x="-70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7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Kliknite da biste uredili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17.9.2016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17.9.2016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17.9.2016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17.9.2016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17.9.2016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17.9.2016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17.9.2016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17.9.2016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17.9.2016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17.9.2016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1huntech.files.wordpress.com/2014/06/dollarphotoclub_65482539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-138410" y="2162181"/>
            <a:ext cx="9412539" cy="486721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hr-HR" sz="6000" b="1" dirty="0" smtClean="0"/>
              <a:t>Turist i turizam</a:t>
            </a:r>
            <a:endParaRPr lang="hr-HR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16360"/>
            <a:ext cx="6400800" cy="1752600"/>
          </a:xfrm>
        </p:spPr>
        <p:txBody>
          <a:bodyPr/>
          <a:lstStyle/>
          <a:p>
            <a:r>
              <a:rPr lang="hr-HR" dirty="0" smtClean="0"/>
              <a:t>Osnove turizma</a:t>
            </a:r>
            <a:endParaRPr lang="hr-H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 – </a:t>
            </a:r>
            <a:r>
              <a:rPr lang="hr-HR" b="1" dirty="0" smtClean="0">
                <a:solidFill>
                  <a:srgbClr val="FF0000"/>
                </a:solidFill>
              </a:rPr>
              <a:t>svrha putovanja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 smtClean="0"/>
              <a:t>svrha </a:t>
            </a:r>
            <a:r>
              <a:rPr lang="hr-HR" sz="2800" b="1" dirty="0" smtClean="0">
                <a:solidFill>
                  <a:srgbClr val="FF0000"/>
                </a:solidFill>
              </a:rPr>
              <a:t>turističkog</a:t>
            </a:r>
            <a:r>
              <a:rPr lang="hr-HR" sz="2800" dirty="0" smtClean="0"/>
              <a:t> putovanja je:</a:t>
            </a:r>
          </a:p>
          <a:p>
            <a:pPr lvl="1"/>
            <a:r>
              <a:rPr lang="hr-HR" sz="2400" dirty="0" smtClean="0"/>
              <a:t>odmor</a:t>
            </a:r>
          </a:p>
          <a:p>
            <a:pPr lvl="1"/>
            <a:r>
              <a:rPr lang="hr-HR" sz="2400" dirty="0" smtClean="0"/>
              <a:t>sport i rekreacija</a:t>
            </a:r>
          </a:p>
          <a:p>
            <a:pPr lvl="1"/>
            <a:r>
              <a:rPr lang="hr-HR" sz="2400" dirty="0" smtClean="0"/>
              <a:t>zdravstveni razlozi</a:t>
            </a:r>
          </a:p>
          <a:p>
            <a:pPr lvl="1"/>
            <a:r>
              <a:rPr lang="hr-HR" sz="2400" dirty="0" smtClean="0"/>
              <a:t>posjet prijateljima i rodbini</a:t>
            </a:r>
          </a:p>
          <a:p>
            <a:pPr lvl="1"/>
            <a:r>
              <a:rPr lang="hr-HR" sz="2400" dirty="0" smtClean="0"/>
              <a:t>studijsko putovanje</a:t>
            </a:r>
          </a:p>
          <a:p>
            <a:pPr lvl="1"/>
            <a:r>
              <a:rPr lang="hr-HR" sz="2400" dirty="0" smtClean="0"/>
              <a:t>hodočašće</a:t>
            </a:r>
          </a:p>
          <a:p>
            <a:pPr>
              <a:spcBef>
                <a:spcPts val="2400"/>
              </a:spcBef>
            </a:pPr>
            <a:r>
              <a:rPr lang="hr-HR" sz="2800" dirty="0" smtClean="0"/>
              <a:t>turisti </a:t>
            </a:r>
            <a:r>
              <a:rPr lang="hr-HR" sz="2800" b="1" dirty="0" smtClean="0">
                <a:solidFill>
                  <a:srgbClr val="FF0000"/>
                </a:solidFill>
              </a:rPr>
              <a:t>nisu</a:t>
            </a:r>
            <a:r>
              <a:rPr lang="hr-HR" sz="2800" dirty="0" smtClean="0"/>
              <a:t>: </a:t>
            </a:r>
            <a:endParaRPr lang="hr-HR" sz="2400" dirty="0" smtClean="0"/>
          </a:p>
          <a:p>
            <a:pPr lvl="1"/>
            <a:r>
              <a:rPr lang="hr-HR" sz="2400" dirty="0" smtClean="0"/>
              <a:t>aktivni pripadnici oružanih snaga, putnici na dnevnim rutinskim putovanjima (posao, škola…), migranti, izbjeglice, prognanici, putnici u tranzitu, radnici na privremenom radu, nomadi…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Ponovimo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90" y="1071546"/>
            <a:ext cx="8429652" cy="5643578"/>
          </a:xfrm>
        </p:spPr>
        <p:txBody>
          <a:bodyPr>
            <a:noAutofit/>
          </a:bodyPr>
          <a:lstStyle/>
          <a:p>
            <a:pPr lvl="0">
              <a:spcBef>
                <a:spcPts val="1500"/>
              </a:spcBef>
            </a:pPr>
            <a:r>
              <a:rPr lang="hr-HR" sz="2600" dirty="0" smtClean="0"/>
              <a:t>Koja je razlika između turista i izletnika?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Tko je turist?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Koga </a:t>
            </a:r>
            <a:r>
              <a:rPr lang="hr-HR" sz="2600" b="1" dirty="0" smtClean="0"/>
              <a:t>ne smatramo </a:t>
            </a:r>
            <a:r>
              <a:rPr lang="hr-HR" sz="2600" dirty="0" smtClean="0"/>
              <a:t>turistom?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Objasni prostornu i vremensku komponentu turizma.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Objasni izjavu </a:t>
            </a:r>
            <a:r>
              <a:rPr lang="hr-HR" sz="2600" i="1" dirty="0" smtClean="0"/>
              <a:t>„svaki putnik nije turist, ali je svaki turist putnik”</a:t>
            </a:r>
            <a:r>
              <a:rPr lang="hr-HR" sz="2600" dirty="0" smtClean="0"/>
              <a:t>.</a:t>
            </a:r>
          </a:p>
          <a:p>
            <a:pPr lvl="0">
              <a:spcBef>
                <a:spcPts val="1500"/>
              </a:spcBef>
            </a:pPr>
            <a:endParaRPr lang="hr-HR" sz="2600" dirty="0" smtClean="0"/>
          </a:p>
          <a:p>
            <a:pPr lvl="0">
              <a:spcBef>
                <a:spcPts val="1500"/>
              </a:spcBef>
            </a:pPr>
            <a:endParaRPr lang="hr-HR" sz="2600" dirty="0" smtClean="0"/>
          </a:p>
          <a:p>
            <a:pPr lvl="0">
              <a:spcBef>
                <a:spcPts val="1500"/>
              </a:spcBef>
            </a:pPr>
            <a:endParaRPr lang="hr-HR" sz="2600" dirty="0" smtClean="0"/>
          </a:p>
        </p:txBody>
      </p:sp>
    </p:spTree>
    <p:extLst>
      <p:ext uri="{BB962C8B-B14F-4D97-AF65-F5344CB8AC3E}">
        <p14:creationId xmlns:p14="http://schemas.microsoft.com/office/powerpoint/2010/main" xmlns="" val="9663126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 – </a:t>
            </a:r>
            <a:r>
              <a:rPr lang="hr-HR" b="1" dirty="0" smtClean="0">
                <a:solidFill>
                  <a:srgbClr val="FF0000"/>
                </a:solidFill>
              </a:rPr>
              <a:t>definicija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hr-HR" sz="2800" dirty="0" smtClean="0"/>
              <a:t>osoba koja putuje izvan svoje sredine na razdoblje kraće od 1 god. i čija glavna svrha putovanja nije vezana za obavljanje neke djelatnosti </a:t>
            </a:r>
            <a:r>
              <a:rPr lang="hr-HR" sz="2800" i="1" dirty="0" smtClean="0"/>
              <a:t>(već odmor i razonodu)</a:t>
            </a:r>
            <a:endParaRPr lang="hr-HR" sz="2800" i="1" dirty="0"/>
          </a:p>
        </p:txBody>
      </p:sp>
      <p:pic>
        <p:nvPicPr>
          <p:cNvPr id="4" name="Picture 2" descr="https://news.artnet.com/app/news-upload/2015/06/CS26_0012_Hanson_OH_GCR-e1435240143734.jpg"/>
          <p:cNvPicPr>
            <a:picLocks noChangeAspect="1" noChangeArrowheads="1"/>
          </p:cNvPicPr>
          <p:nvPr/>
        </p:nvPicPr>
        <p:blipFill>
          <a:blip r:embed="rId2"/>
          <a:srcRect t="3636" b="7273"/>
          <a:stretch>
            <a:fillRect/>
          </a:stretch>
        </p:blipFill>
        <p:spPr bwMode="auto">
          <a:xfrm flipH="1">
            <a:off x="5136855" y="2492896"/>
            <a:ext cx="4008032" cy="4345789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Turizam – </a:t>
            </a:r>
            <a:r>
              <a:rPr lang="hr-HR" b="1" dirty="0" smtClean="0">
                <a:solidFill>
                  <a:srgbClr val="FF0000"/>
                </a:solidFill>
              </a:rPr>
              <a:t>definicija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hr-HR" sz="2800" b="1" dirty="0" smtClean="0"/>
              <a:t>Turizam</a:t>
            </a:r>
            <a:r>
              <a:rPr lang="hr-HR" sz="2800" dirty="0" smtClean="0"/>
              <a:t> predstavlja </a:t>
            </a:r>
            <a:r>
              <a:rPr lang="hr-HR" sz="2800" b="1" dirty="0" smtClean="0">
                <a:solidFill>
                  <a:srgbClr val="FF0000"/>
                </a:solidFill>
              </a:rPr>
              <a:t>skup aktivnosti</a:t>
            </a:r>
            <a:r>
              <a:rPr lang="hr-HR" sz="2800" b="1" dirty="0" smtClean="0"/>
              <a:t> </a:t>
            </a:r>
            <a:r>
              <a:rPr lang="hr-HR" sz="2800" dirty="0" smtClean="0"/>
              <a:t>osoba tijekom njihova </a:t>
            </a:r>
            <a:r>
              <a:rPr lang="hr-HR" sz="2800" b="1" dirty="0" smtClean="0">
                <a:solidFill>
                  <a:srgbClr val="FF0000"/>
                </a:solidFill>
              </a:rPr>
              <a:t>putovanja i boravka u mjestu </a:t>
            </a:r>
            <a:r>
              <a:rPr lang="hr-HR" sz="2800" dirty="0" smtClean="0"/>
              <a:t>izvan svog uobičajnog boravišta, u trajanju od </a:t>
            </a:r>
            <a:r>
              <a:rPr lang="hr-HR" sz="2800" b="1" dirty="0" smtClean="0">
                <a:solidFill>
                  <a:srgbClr val="FF0000"/>
                </a:solidFill>
              </a:rPr>
              <a:t>najviše godinu dana bez prekida</a:t>
            </a:r>
            <a:r>
              <a:rPr lang="hr-HR" sz="2800" dirty="0" smtClean="0"/>
              <a:t>, radi odmora i drugih razloga koji nisu povezani s </a:t>
            </a:r>
            <a:r>
              <a:rPr lang="hr-HR" sz="2800" b="1" dirty="0" smtClean="0">
                <a:solidFill>
                  <a:srgbClr val="FF0000"/>
                </a:solidFill>
              </a:rPr>
              <a:t>obavljanjem djelatnosti koje se plaćaju</a:t>
            </a:r>
          </a:p>
          <a:p>
            <a:pPr>
              <a:spcBef>
                <a:spcPts val="1200"/>
              </a:spcBef>
            </a:pPr>
            <a:endParaRPr lang="hr-HR" sz="2800" dirty="0" smtClean="0"/>
          </a:p>
          <a:p>
            <a:pPr>
              <a:spcBef>
                <a:spcPts val="1200"/>
              </a:spcBef>
            </a:pPr>
            <a:r>
              <a:rPr lang="hr-HR" sz="2800" b="1" dirty="0" smtClean="0"/>
              <a:t>turizam</a:t>
            </a:r>
            <a:r>
              <a:rPr lang="hr-HR" sz="2800" dirty="0" smtClean="0"/>
              <a:t> je </a:t>
            </a:r>
            <a:r>
              <a:rPr lang="hr-HR" sz="2800" b="1" dirty="0" smtClean="0">
                <a:solidFill>
                  <a:srgbClr val="FF0000"/>
                </a:solidFill>
              </a:rPr>
              <a:t>skup odnosa i pojava </a:t>
            </a:r>
            <a:r>
              <a:rPr lang="hr-HR" sz="2800" dirty="0" smtClean="0"/>
              <a:t>koje proizlaze iz </a:t>
            </a:r>
            <a:r>
              <a:rPr lang="hr-HR" sz="2800" b="1" dirty="0" smtClean="0">
                <a:solidFill>
                  <a:srgbClr val="FF0000"/>
                </a:solidFill>
              </a:rPr>
              <a:t>putovanja pojedinaca i promjene mjesta boravka</a:t>
            </a:r>
            <a:r>
              <a:rPr lang="hr-HR" sz="2800" dirty="0" smtClean="0"/>
              <a:t>, ukoliko se time ne zasniva stalno prebivalište i ne obavlja </a:t>
            </a:r>
            <a:r>
              <a:rPr lang="hr-HR" sz="2800" b="1" dirty="0" smtClean="0">
                <a:solidFill>
                  <a:srgbClr val="FF0000"/>
                </a:solidFill>
              </a:rPr>
              <a:t>nikakva gospodarska djelatnost </a:t>
            </a:r>
            <a:r>
              <a:rPr lang="hr-HR" sz="2800" dirty="0" smtClean="0"/>
              <a:t>(u mjestu dolaska)</a:t>
            </a:r>
            <a:endParaRPr lang="hr-HR" sz="2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Turizam – </a:t>
            </a:r>
            <a:r>
              <a:rPr lang="hr-HR" b="1" dirty="0" smtClean="0">
                <a:solidFill>
                  <a:srgbClr val="FF0000"/>
                </a:solidFill>
              </a:rPr>
              <a:t>definicija </a:t>
            </a:r>
            <a:r>
              <a:rPr lang="hr-HR" sz="2200" i="1" dirty="0" smtClean="0">
                <a:solidFill>
                  <a:schemeClr val="bg1">
                    <a:lumMod val="50000"/>
                  </a:schemeClr>
                </a:solidFill>
              </a:rPr>
              <a:t>(WTO – Svjetska turistička organizacija)</a:t>
            </a:r>
            <a:endParaRPr lang="hr-HR" sz="2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" y="1000132"/>
            <a:ext cx="9072594" cy="592933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800" b="1" dirty="0" smtClean="0"/>
              <a:t>turizam</a:t>
            </a:r>
            <a:r>
              <a:rPr lang="hr-HR" sz="2800" dirty="0" smtClean="0"/>
              <a:t> obuhvaća </a:t>
            </a:r>
            <a:r>
              <a:rPr lang="hr-HR" sz="2800" b="1" dirty="0" smtClean="0">
                <a:solidFill>
                  <a:srgbClr val="FF0000"/>
                </a:solidFill>
              </a:rPr>
              <a:t>sve aktivnosti </a:t>
            </a:r>
            <a:r>
              <a:rPr lang="hr-HR" sz="2800" dirty="0" smtClean="0"/>
              <a:t>osoba na </a:t>
            </a:r>
            <a:r>
              <a:rPr lang="hr-HR" sz="2800" b="1" dirty="0" smtClean="0">
                <a:solidFill>
                  <a:srgbClr val="FF0000"/>
                </a:solidFill>
              </a:rPr>
              <a:t>putovanju i prilikom boravka </a:t>
            </a:r>
            <a:r>
              <a:rPr lang="hr-HR" sz="2800" dirty="0" smtClean="0"/>
              <a:t>u mjestu izvan njihova prebivališta u razdoblju </a:t>
            </a:r>
            <a:r>
              <a:rPr lang="hr-HR" sz="2800" b="1" dirty="0" smtClean="0">
                <a:solidFill>
                  <a:srgbClr val="FF0000"/>
                </a:solidFill>
              </a:rPr>
              <a:t>ne</a:t>
            </a:r>
            <a:r>
              <a:rPr lang="hr-HR" sz="2800" dirty="0" smtClean="0"/>
              <a:t> </a:t>
            </a:r>
            <a:r>
              <a:rPr lang="hr-HR" sz="2800" b="1" dirty="0" smtClean="0">
                <a:solidFill>
                  <a:srgbClr val="FF0000"/>
                </a:solidFill>
              </a:rPr>
              <a:t>duljem od 1 god</a:t>
            </a:r>
            <a:r>
              <a:rPr lang="hr-HR" sz="2800" dirty="0" smtClean="0"/>
              <a:t>, a u </a:t>
            </a:r>
            <a:r>
              <a:rPr lang="hr-HR" sz="2800" b="1" dirty="0" smtClean="0">
                <a:solidFill>
                  <a:srgbClr val="FF0000"/>
                </a:solidFill>
              </a:rPr>
              <a:t>svrhu odmora</a:t>
            </a:r>
          </a:p>
          <a:p>
            <a:pPr>
              <a:spcBef>
                <a:spcPts val="2400"/>
              </a:spcBef>
            </a:pPr>
            <a:r>
              <a:rPr lang="hr-HR" sz="2800" b="1" dirty="0" smtClean="0"/>
              <a:t>obilježja</a:t>
            </a:r>
            <a:r>
              <a:rPr lang="hr-HR" sz="2800" dirty="0" smtClean="0"/>
              <a:t> </a:t>
            </a:r>
            <a:r>
              <a:rPr lang="hr-HR" sz="2800" b="1" dirty="0" smtClean="0"/>
              <a:t>turizma</a:t>
            </a:r>
            <a:r>
              <a:rPr lang="hr-HR" sz="2800" dirty="0" smtClean="0"/>
              <a:t>:</a:t>
            </a:r>
          </a:p>
          <a:p>
            <a:pPr lvl="1">
              <a:spcBef>
                <a:spcPts val="600"/>
              </a:spcBef>
            </a:pPr>
            <a:r>
              <a:rPr lang="hr-HR" sz="2400" dirty="0" smtClean="0"/>
              <a:t>putovanje osoba i njihov boravak u različitim destinacijama</a:t>
            </a:r>
          </a:p>
          <a:p>
            <a:pPr lvl="1">
              <a:spcBef>
                <a:spcPts val="600"/>
              </a:spcBef>
            </a:pPr>
            <a:r>
              <a:rPr lang="hr-HR" sz="2400" dirty="0" smtClean="0"/>
              <a:t>aktivnosti u destinaciji</a:t>
            </a:r>
          </a:p>
          <a:p>
            <a:pPr lvl="1">
              <a:spcBef>
                <a:spcPts val="600"/>
              </a:spcBef>
            </a:pPr>
            <a:r>
              <a:rPr lang="hr-HR" sz="2400" dirty="0" smtClean="0"/>
              <a:t>turizam potiče one aktivnosti koje su različite od uobičajenih aktivnosti domaćeg stanovništva</a:t>
            </a:r>
          </a:p>
          <a:p>
            <a:pPr lvl="1">
              <a:spcBef>
                <a:spcPts val="600"/>
              </a:spcBef>
            </a:pPr>
            <a:r>
              <a:rPr lang="hr-HR" sz="2400" dirty="0" smtClean="0"/>
              <a:t>putovanje ima privremen i kratkoročan karakter</a:t>
            </a:r>
          </a:p>
          <a:p>
            <a:pPr>
              <a:spcBef>
                <a:spcPts val="3600"/>
              </a:spcBef>
            </a:pPr>
            <a:r>
              <a:rPr lang="hr-HR" sz="2400" dirty="0" smtClean="0"/>
              <a:t>definicija </a:t>
            </a:r>
            <a:r>
              <a:rPr lang="hr-HR" sz="2400" b="1" dirty="0" smtClean="0"/>
              <a:t>isključuje</a:t>
            </a:r>
            <a:r>
              <a:rPr lang="hr-HR" sz="2400" dirty="0" smtClean="0"/>
              <a:t> vojsku, diplomate, pogranične radnike i tranzitne putnike</a:t>
            </a:r>
            <a:endParaRPr lang="hr-HR" sz="2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Komponente turizma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928670"/>
            <a:ext cx="8786874" cy="214029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800" dirty="0" smtClean="0"/>
              <a:t>2 osnovne komponente turizma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statična</a:t>
            </a:r>
            <a:r>
              <a:rPr lang="hr-HR" sz="2400" dirty="0" smtClean="0"/>
              <a:t> – turističko odredište, </a:t>
            </a:r>
            <a:r>
              <a:rPr lang="hr-HR" sz="2400" dirty="0" err="1" smtClean="0"/>
              <a:t>tj</a:t>
            </a:r>
            <a:r>
              <a:rPr lang="hr-HR" sz="2400" dirty="0" smtClean="0"/>
              <a:t>. boravak u destinaciji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dinamična</a:t>
            </a:r>
            <a:r>
              <a:rPr lang="hr-HR" sz="2400" dirty="0" smtClean="0"/>
              <a:t> – putovanje koje se mora poduzeti da bi se došlo do destinacije</a:t>
            </a:r>
            <a:endParaRPr lang="hr-HR" sz="2400" dirty="0"/>
          </a:p>
        </p:txBody>
      </p:sp>
      <p:pic>
        <p:nvPicPr>
          <p:cNvPr id="1028" name="Picture 4" descr="http://qiroadmap.org/wp-content/uploads/2013/01/Road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3649879"/>
            <a:ext cx="4248472" cy="28415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tripbase.com/blog/wp-content/uploads/2014/09/Road_Trip_Ideas_in_Unexpected_Plac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917" r="4158"/>
          <a:stretch/>
        </p:blipFill>
        <p:spPr bwMode="auto">
          <a:xfrm>
            <a:off x="4572000" y="3649879"/>
            <a:ext cx="4428770" cy="28415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Vrste i oblici turizma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68" y="928670"/>
            <a:ext cx="9104132" cy="5643602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800" dirty="0" smtClean="0"/>
              <a:t>vrste turizma prema WTO </a:t>
            </a:r>
            <a:r>
              <a:rPr lang="hr-HR" sz="2400" i="1" dirty="0" smtClean="0"/>
              <a:t>(Svjetska turistička organizacija)</a:t>
            </a:r>
            <a:r>
              <a:rPr lang="hr-HR" sz="2800" dirty="0" smtClean="0"/>
              <a:t>: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domaći</a:t>
            </a:r>
            <a:r>
              <a:rPr lang="hr-HR" sz="2400" dirty="0" smtClean="0"/>
              <a:t> – domaći turisti putuju unutar svoje zemlje </a:t>
            </a:r>
            <a:br>
              <a:rPr lang="hr-HR" sz="2400" dirty="0" smtClean="0"/>
            </a:br>
            <a:r>
              <a:rPr lang="hr-HR" sz="2400" dirty="0" smtClean="0"/>
              <a:t>(</a:t>
            </a:r>
            <a:r>
              <a:rPr lang="hr-HR" sz="2400" dirty="0" err="1" smtClean="0"/>
              <a:t>npr</a:t>
            </a:r>
            <a:r>
              <a:rPr lang="hr-HR" sz="2400" dirty="0" smtClean="0"/>
              <a:t>. hrvatski turisti unutar Hrvatske)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receptivni</a:t>
            </a:r>
            <a:r>
              <a:rPr lang="hr-HR" dirty="0" smtClean="0"/>
              <a:t> </a:t>
            </a:r>
            <a:r>
              <a:rPr lang="hr-HR" sz="2400" dirty="0" smtClean="0"/>
              <a:t>ili </a:t>
            </a:r>
            <a:r>
              <a:rPr lang="hr-HR" b="1" dirty="0" smtClean="0">
                <a:solidFill>
                  <a:srgbClr val="FF0000"/>
                </a:solidFill>
              </a:rPr>
              <a:t>ulazni</a:t>
            </a:r>
            <a:r>
              <a:rPr lang="hr-HR" dirty="0" smtClean="0"/>
              <a:t> </a:t>
            </a:r>
            <a:r>
              <a:rPr lang="hr-HR" sz="2400" dirty="0" smtClean="0"/>
              <a:t>– strani turisti dolaze u neku zemlju </a:t>
            </a:r>
            <a:br>
              <a:rPr lang="hr-HR" sz="2400" dirty="0" smtClean="0"/>
            </a:br>
            <a:r>
              <a:rPr lang="hr-HR" sz="2400" dirty="0" smtClean="0"/>
              <a:t>(</a:t>
            </a:r>
            <a:r>
              <a:rPr lang="hr-HR" sz="2400" dirty="0" err="1" smtClean="0"/>
              <a:t>npr</a:t>
            </a:r>
            <a:r>
              <a:rPr lang="hr-HR" sz="2400" dirty="0" smtClean="0"/>
              <a:t>. njemački turisti u Hrvatskoj)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emitivni</a:t>
            </a:r>
            <a:r>
              <a:rPr lang="hr-HR" dirty="0" smtClean="0"/>
              <a:t> </a:t>
            </a:r>
            <a:r>
              <a:rPr lang="hr-HR" sz="2400" dirty="0" smtClean="0"/>
              <a:t>ili </a:t>
            </a:r>
            <a:r>
              <a:rPr lang="hr-HR" b="1" dirty="0" smtClean="0">
                <a:solidFill>
                  <a:srgbClr val="FF0000"/>
                </a:solidFill>
              </a:rPr>
              <a:t>izlazni</a:t>
            </a:r>
            <a:r>
              <a:rPr lang="hr-HR" dirty="0" smtClean="0"/>
              <a:t> </a:t>
            </a:r>
            <a:r>
              <a:rPr lang="hr-HR" sz="2400" dirty="0" smtClean="0"/>
              <a:t>– domaći turisti odlaze izvan svoje zemlje (</a:t>
            </a:r>
            <a:r>
              <a:rPr lang="hr-HR" sz="2400" dirty="0" err="1" smtClean="0"/>
              <a:t>npr</a:t>
            </a:r>
            <a:r>
              <a:rPr lang="hr-HR" sz="2400" dirty="0" smtClean="0"/>
              <a:t>. hrvatski turisti </a:t>
            </a:r>
            <a:r>
              <a:rPr lang="hr-HR" sz="2400" smtClean="0"/>
              <a:t>u Njemačkoj)</a:t>
            </a:r>
            <a:endParaRPr lang="hr-HR" sz="2400" dirty="0" smtClean="0"/>
          </a:p>
          <a:p>
            <a:pPr lvl="2">
              <a:spcBef>
                <a:spcPts val="30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interni</a:t>
            </a:r>
            <a:r>
              <a:rPr lang="hr-HR" sz="2200" dirty="0" smtClean="0"/>
              <a:t> (</a:t>
            </a:r>
            <a:r>
              <a:rPr lang="hr-HR" sz="2200" b="1" dirty="0" smtClean="0">
                <a:solidFill>
                  <a:srgbClr val="FF0000"/>
                </a:solidFill>
              </a:rPr>
              <a:t>unutrašnji</a:t>
            </a:r>
            <a:r>
              <a:rPr lang="hr-HR" sz="2200" dirty="0" smtClean="0"/>
              <a:t>) – promet domaćih i stranih turista u Hrvatskoj</a:t>
            </a:r>
          </a:p>
          <a:p>
            <a:pPr lvl="2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nacionalni</a:t>
            </a:r>
            <a:r>
              <a:rPr lang="hr-HR" sz="2200" dirty="0" smtClean="0"/>
              <a:t> – domaći i emitivni turizam zajedno</a:t>
            </a:r>
          </a:p>
          <a:p>
            <a:pPr lvl="2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međunarodni</a:t>
            </a:r>
            <a:r>
              <a:rPr lang="hr-HR" sz="2200" dirty="0" smtClean="0"/>
              <a:t> – kombinacija emitivnog i receptivnog turizma</a:t>
            </a:r>
          </a:p>
          <a:p>
            <a:pPr lvl="2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intraregionalni</a:t>
            </a:r>
            <a:r>
              <a:rPr lang="hr-HR" sz="2200" dirty="0" smtClean="0"/>
              <a:t> – putovanje unutar regije (npr. Europljana u Europi)</a:t>
            </a:r>
          </a:p>
          <a:p>
            <a:pPr lvl="2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interregionalni</a:t>
            </a:r>
            <a:r>
              <a:rPr lang="hr-HR" sz="2200" dirty="0" smtClean="0"/>
              <a:t> – putovanje van regije (npr. Europljana u SAD)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Kriteriji podjele turizma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6" y="928670"/>
            <a:ext cx="9001124" cy="592933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800" dirty="0" smtClean="0"/>
              <a:t>prema </a:t>
            </a:r>
            <a:r>
              <a:rPr lang="hr-HR" sz="2800" b="1" dirty="0" smtClean="0">
                <a:solidFill>
                  <a:srgbClr val="FF0000"/>
                </a:solidFill>
              </a:rPr>
              <a:t>trajanju</a:t>
            </a:r>
            <a:r>
              <a:rPr lang="hr-HR" sz="2800" dirty="0" smtClean="0"/>
              <a:t> turističkog boravka</a:t>
            </a:r>
          </a:p>
          <a:p>
            <a:pPr lvl="1">
              <a:spcBef>
                <a:spcPts val="0"/>
              </a:spcBef>
            </a:pPr>
            <a:r>
              <a:rPr lang="hr-HR" sz="2400" dirty="0" smtClean="0"/>
              <a:t>izletnički, vikend-turizam, boravišni turizam, kratka i duga turistička putovanja</a:t>
            </a:r>
          </a:p>
          <a:p>
            <a:pPr>
              <a:spcBef>
                <a:spcPts val="1200"/>
              </a:spcBef>
            </a:pPr>
            <a:r>
              <a:rPr lang="hr-HR" sz="2800" dirty="0" smtClean="0"/>
              <a:t>prema </a:t>
            </a:r>
            <a:r>
              <a:rPr lang="hr-HR" sz="2800" b="1" dirty="0" smtClean="0">
                <a:solidFill>
                  <a:srgbClr val="FF0000"/>
                </a:solidFill>
              </a:rPr>
              <a:t>prostoru</a:t>
            </a:r>
            <a:r>
              <a:rPr lang="hr-HR" sz="2800" dirty="0" smtClean="0"/>
              <a:t> na kojem se događa turizam</a:t>
            </a:r>
          </a:p>
          <a:p>
            <a:pPr lvl="1">
              <a:spcBef>
                <a:spcPts val="0"/>
              </a:spcBef>
            </a:pPr>
            <a:r>
              <a:rPr lang="hr-HR" sz="2400" dirty="0" smtClean="0"/>
              <a:t>urbani i ruralni turizam</a:t>
            </a:r>
          </a:p>
          <a:p>
            <a:pPr>
              <a:spcBef>
                <a:spcPts val="1200"/>
              </a:spcBef>
            </a:pPr>
            <a:r>
              <a:rPr lang="hr-HR" sz="2800" dirty="0" smtClean="0"/>
              <a:t>prema </a:t>
            </a:r>
            <a:r>
              <a:rPr lang="hr-HR" sz="2800" b="1" dirty="0" smtClean="0">
                <a:solidFill>
                  <a:srgbClr val="FF0000"/>
                </a:solidFill>
              </a:rPr>
              <a:t>dobnoj strukturi </a:t>
            </a:r>
            <a:r>
              <a:rPr lang="hr-HR" sz="2800" dirty="0" smtClean="0"/>
              <a:t>turizma</a:t>
            </a:r>
          </a:p>
          <a:p>
            <a:pPr lvl="1">
              <a:spcBef>
                <a:spcPts val="0"/>
              </a:spcBef>
            </a:pPr>
            <a:r>
              <a:rPr lang="hr-HR" sz="2400" dirty="0" smtClean="0"/>
              <a:t>dječji, omladinski, obiteljski, turizam „treće dobi”</a:t>
            </a:r>
          </a:p>
          <a:p>
            <a:pPr>
              <a:spcBef>
                <a:spcPts val="1200"/>
              </a:spcBef>
            </a:pPr>
            <a:r>
              <a:rPr lang="hr-HR" sz="2800" dirty="0" smtClean="0"/>
              <a:t>prema </a:t>
            </a:r>
            <a:r>
              <a:rPr lang="hr-HR" sz="2800" b="1" dirty="0" smtClean="0">
                <a:solidFill>
                  <a:srgbClr val="FF0000"/>
                </a:solidFill>
              </a:rPr>
              <a:t>godišnjem dobu</a:t>
            </a:r>
          </a:p>
          <a:p>
            <a:pPr lvl="1">
              <a:spcBef>
                <a:spcPts val="0"/>
              </a:spcBef>
            </a:pPr>
            <a:r>
              <a:rPr lang="hr-HR" sz="2400" dirty="0" smtClean="0"/>
              <a:t>ljetni i zimski</a:t>
            </a:r>
          </a:p>
          <a:p>
            <a:pPr>
              <a:spcBef>
                <a:spcPts val="1200"/>
              </a:spcBef>
            </a:pPr>
            <a:r>
              <a:rPr lang="hr-HR" sz="2800" dirty="0" smtClean="0"/>
              <a:t>prema </a:t>
            </a:r>
            <a:r>
              <a:rPr lang="hr-HR" sz="2800" b="1" dirty="0" smtClean="0">
                <a:solidFill>
                  <a:srgbClr val="FF0000"/>
                </a:solidFill>
              </a:rPr>
              <a:t>intenzitetu korištenja privatnih kapaciteta</a:t>
            </a:r>
          </a:p>
          <a:p>
            <a:pPr lvl="1">
              <a:spcBef>
                <a:spcPts val="0"/>
              </a:spcBef>
            </a:pPr>
            <a:r>
              <a:rPr lang="hr-HR" sz="2400" dirty="0" smtClean="0"/>
              <a:t>predsezonski, sezonski, postsezonski i izvansezonski</a:t>
            </a:r>
          </a:p>
          <a:p>
            <a:pPr lvl="0">
              <a:spcBef>
                <a:spcPts val="2400"/>
              </a:spcBef>
            </a:pPr>
            <a:r>
              <a:rPr lang="hr-HR" sz="2400" dirty="0" smtClean="0">
                <a:solidFill>
                  <a:prstClr val="black"/>
                </a:solidFill>
              </a:rPr>
              <a:t>u teoriji i praksi je česta podjela na </a:t>
            </a:r>
            <a:r>
              <a:rPr lang="hr-HR" sz="2400" b="1" dirty="0" smtClean="0">
                <a:solidFill>
                  <a:srgbClr val="FF0000"/>
                </a:solidFill>
              </a:rPr>
              <a:t>masovni</a:t>
            </a:r>
            <a:r>
              <a:rPr lang="hr-HR" sz="2400" dirty="0" smtClean="0">
                <a:solidFill>
                  <a:prstClr val="black"/>
                </a:solidFill>
              </a:rPr>
              <a:t> i </a:t>
            </a:r>
            <a:r>
              <a:rPr lang="hr-HR" sz="2400" b="1" dirty="0" smtClean="0">
                <a:solidFill>
                  <a:srgbClr val="FF0000"/>
                </a:solidFill>
              </a:rPr>
              <a:t>alternativni</a:t>
            </a:r>
            <a:r>
              <a:rPr lang="hr-HR" sz="2400" dirty="0" smtClean="0">
                <a:solidFill>
                  <a:prstClr val="black"/>
                </a:solidFill>
              </a:rPr>
              <a:t> (održivi)</a:t>
            </a:r>
            <a:endParaRPr lang="hr-HR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Specifični oblici turizma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9145016" cy="592933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400" dirty="0" smtClean="0"/>
              <a:t>specifični oblici turizma su uvjetovani </a:t>
            </a:r>
            <a:r>
              <a:rPr lang="hr-HR" sz="2400" b="1" dirty="0" smtClean="0">
                <a:solidFill>
                  <a:srgbClr val="FF0000"/>
                </a:solidFill>
              </a:rPr>
              <a:t>određenim turističkim motivom </a:t>
            </a:r>
            <a:r>
              <a:rPr lang="hr-HR" sz="2400" dirty="0" smtClean="0"/>
              <a:t>koji taj oblik turizma zadovoljava</a:t>
            </a:r>
          </a:p>
          <a:p>
            <a:pPr>
              <a:spcBef>
                <a:spcPts val="3000"/>
              </a:spcBef>
            </a:pPr>
            <a:r>
              <a:rPr lang="hr-HR" sz="2800" dirty="0" smtClean="0"/>
              <a:t>2 skupine specifičnih oblika turizma:</a:t>
            </a:r>
          </a:p>
          <a:p>
            <a:pPr lvl="1">
              <a:spcBef>
                <a:spcPts val="1200"/>
              </a:spcBef>
            </a:pPr>
            <a:r>
              <a:rPr lang="hr-HR" dirty="0" smtClean="0"/>
              <a:t>zasnovan na </a:t>
            </a:r>
            <a:r>
              <a:rPr lang="hr-HR" b="1" dirty="0" smtClean="0">
                <a:solidFill>
                  <a:srgbClr val="FF0000"/>
                </a:solidFill>
              </a:rPr>
              <a:t>prirodnim resursima</a:t>
            </a:r>
          </a:p>
          <a:p>
            <a:pPr lvl="2">
              <a:spcBef>
                <a:spcPts val="600"/>
              </a:spcBef>
            </a:pPr>
            <a:r>
              <a:rPr lang="hr-HR" dirty="0" smtClean="0"/>
              <a:t>zdravstveni, sportski, nautički, ekoturizam, seoski, lovni, ribolovni, robinzonski</a:t>
            </a:r>
          </a:p>
          <a:p>
            <a:pPr lvl="1">
              <a:spcBef>
                <a:spcPts val="2400"/>
              </a:spcBef>
            </a:pPr>
            <a:r>
              <a:rPr lang="hr-HR" dirty="0" smtClean="0"/>
              <a:t>zasnovan na </a:t>
            </a:r>
            <a:r>
              <a:rPr lang="hr-HR" b="1" dirty="0" smtClean="0">
                <a:solidFill>
                  <a:srgbClr val="FF0000"/>
                </a:solidFill>
              </a:rPr>
              <a:t>društvenim resursima</a:t>
            </a:r>
          </a:p>
          <a:p>
            <a:pPr lvl="2">
              <a:spcBef>
                <a:spcPts val="600"/>
              </a:spcBef>
            </a:pPr>
            <a:r>
              <a:rPr lang="hr-HR" dirty="0" smtClean="0"/>
              <a:t>kongresni, kulturni, </a:t>
            </a:r>
            <a:r>
              <a:rPr lang="hr-HR" dirty="0" err="1" smtClean="0"/>
              <a:t>gastro</a:t>
            </a:r>
            <a:r>
              <a:rPr lang="hr-HR" dirty="0" smtClean="0"/>
              <a:t> turizam, turizam događanja, vjerski, turizam na umjetno stvorenim atrakcijama, </a:t>
            </a:r>
            <a:r>
              <a:rPr lang="hr-HR" dirty="0" err="1" smtClean="0"/>
              <a:t>casino</a:t>
            </a:r>
            <a:r>
              <a:rPr lang="hr-HR" dirty="0" smtClean="0"/>
              <a:t> turizam i dr.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Atomski turizam</a:t>
            </a:r>
            <a:endParaRPr lang="hr-HR" dirty="0"/>
          </a:p>
        </p:txBody>
      </p:sp>
      <p:pic>
        <p:nvPicPr>
          <p:cNvPr id="4098" name="Picture 2" descr="http://www.toptenz.net/wp-content/uploads/2014/02/chernobyl-touris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79777" y="930919"/>
            <a:ext cx="7084711" cy="588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7662416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Pojmovi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90" y="1142984"/>
            <a:ext cx="9001156" cy="5572140"/>
          </a:xfrm>
        </p:spPr>
        <p:txBody>
          <a:bodyPr>
            <a:noAutofit/>
          </a:bodyPr>
          <a:lstStyle/>
          <a:p>
            <a:pPr lvl="0">
              <a:spcBef>
                <a:spcPts val="1500"/>
              </a:spcBef>
            </a:pPr>
            <a:r>
              <a:rPr lang="hr-HR" sz="2600" dirty="0" smtClean="0"/>
              <a:t>tko su turisti, putnici, posjetitelji i izletnici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što je turizam</a:t>
            </a:r>
          </a:p>
          <a:p>
            <a:pPr>
              <a:spcBef>
                <a:spcPts val="1500"/>
              </a:spcBef>
            </a:pPr>
            <a:r>
              <a:rPr lang="hr-HR" sz="2600" dirty="0"/>
              <a:t>turističko putovanje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vrste i oblici turizma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kriteriji podjele turizma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specifični oblici turizma</a:t>
            </a:r>
          </a:p>
        </p:txBody>
      </p:sp>
      <p:pic>
        <p:nvPicPr>
          <p:cNvPr id="4" name="Picture 2" descr="https://foreverbcn-wpengine.netdna-ssl.com/wp-content/uploads/2014/12/Dont-look-like-a-touri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3357562"/>
            <a:ext cx="3048000" cy="3038476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985"/>
          <a:stretch/>
        </p:blipFill>
        <p:spPr>
          <a:xfrm>
            <a:off x="5781533" y="2129271"/>
            <a:ext cx="3362467" cy="4684105"/>
          </a:xfrm>
          <a:prstGeom prst="rect">
            <a:avLst/>
          </a:prstGeom>
          <a:noFill/>
          <a:ln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5122" name="Picture 2" descr="http://www.toptenz.net/wp-content/uploads/2014/02/tolkein-tourism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96" y="2975466"/>
            <a:ext cx="5762625" cy="383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363109" y="902667"/>
            <a:ext cx="3945195" cy="2367768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Turizam Gospodara prstenova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xmlns="" val="35001762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Turizam morskih pasa</a:t>
            </a:r>
            <a:endParaRPr lang="hr-HR" dirty="0"/>
          </a:p>
        </p:txBody>
      </p:sp>
      <p:pic>
        <p:nvPicPr>
          <p:cNvPr id="1028" name="Picture 4" descr="http://www.toptenz.net/wp-content/uploads/2014/02/shark-touris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95436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0348706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Halal</a:t>
            </a:r>
            <a:r>
              <a:rPr lang="hr-HR" dirty="0" smtClean="0"/>
              <a:t> turizam</a:t>
            </a:r>
            <a:endParaRPr lang="hr-HR" dirty="0"/>
          </a:p>
        </p:txBody>
      </p:sp>
      <p:pic>
        <p:nvPicPr>
          <p:cNvPr id="2050" name="Picture 2" descr="halal tourism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14621" y="93383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toptenz.net/wp-content/uploads/2014/02/halal-tourism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330" y="2722537"/>
            <a:ext cx="8921470" cy="405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2689730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ww.straitstimes.com/sites/straitstimes.com/files/japansyria3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58362" y="3176222"/>
            <a:ext cx="6278134" cy="356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i.dailymail.co.uk/i/pix/2014/10/07/1412678444694_wps_52_SANLIURFA_TURKEY_OCTOBER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27451" y="116632"/>
            <a:ext cx="4909045" cy="298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Ratni turizam</a:t>
            </a:r>
            <a:endParaRPr lang="hr-HR" dirty="0"/>
          </a:p>
        </p:txBody>
      </p:sp>
      <p:pic>
        <p:nvPicPr>
          <p:cNvPr id="3074" name="Picture 2" descr="http://www.toptenz.net/wp-content/uploads/2014/02/war-tourism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997" y="1050778"/>
            <a:ext cx="4179979" cy="281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497558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Svemirski turizam</a:t>
            </a:r>
            <a:endParaRPr lang="hr-HR" dirty="0"/>
          </a:p>
        </p:txBody>
      </p:sp>
      <p:pic>
        <p:nvPicPr>
          <p:cNvPr id="4100" name="Picture 4" descr="the-zero-g-experience-pic51-570(1).jpg (570×38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00814" y="66537"/>
            <a:ext cx="4935682" cy="329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18ml981m45et5jpg.jpg (800×49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1178" y="2704342"/>
            <a:ext cx="6591062" cy="403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1801451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 i turizam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964488" cy="5643578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200" dirty="0" smtClean="0"/>
              <a:t>posjetitelje možemo podijeliti na </a:t>
            </a:r>
            <a:r>
              <a:rPr lang="hr-HR" sz="2200" b="1" dirty="0" smtClean="0"/>
              <a:t>izletnike</a:t>
            </a:r>
            <a:r>
              <a:rPr lang="hr-HR" sz="2200" dirty="0" smtClean="0"/>
              <a:t> i </a:t>
            </a:r>
            <a:r>
              <a:rPr lang="hr-HR" sz="2200" b="1" dirty="0" smtClean="0"/>
              <a:t>turiste</a:t>
            </a:r>
            <a:endParaRPr lang="hr-HR" sz="2200" dirty="0" smtClean="0"/>
          </a:p>
          <a:p>
            <a:pPr lvl="0"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IZLETNICI</a:t>
            </a:r>
            <a:r>
              <a:rPr lang="hr-HR" sz="2200" dirty="0" smtClean="0"/>
              <a:t> – osobe koje posjećuju neko mjesto </a:t>
            </a:r>
            <a:r>
              <a:rPr lang="hr-HR" sz="2200" b="1" dirty="0" smtClean="0"/>
              <a:t>kraće od 24 sata </a:t>
            </a:r>
            <a:r>
              <a:rPr lang="hr-HR" sz="2200" dirty="0" smtClean="0"/>
              <a:t>i </a:t>
            </a:r>
            <a:r>
              <a:rPr lang="hr-HR" sz="2200" b="1" dirty="0" smtClean="0"/>
              <a:t>ne ostvaruju noćenje</a:t>
            </a:r>
            <a:endParaRPr lang="hr-HR" sz="2200" dirty="0" smtClean="0"/>
          </a:p>
          <a:p>
            <a:pPr lvl="0"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TURISTI</a:t>
            </a:r>
            <a:r>
              <a:rPr lang="hr-HR" sz="2200" dirty="0" smtClean="0"/>
              <a:t> – osoba </a:t>
            </a:r>
            <a:r>
              <a:rPr lang="hr-HR" sz="2200" dirty="0"/>
              <a:t>koja putuje izvan svoje sredine na razdoblje kraće od 1 god. i čija glavna svrha putovanja nije vezana za obavljanje neke djelatnosti </a:t>
            </a:r>
            <a:r>
              <a:rPr lang="hr-HR" sz="2200" i="1" dirty="0"/>
              <a:t>(već odmor i razonodu)</a:t>
            </a:r>
          </a:p>
          <a:p>
            <a:pPr lvl="0">
              <a:spcBef>
                <a:spcPts val="1800"/>
              </a:spcBef>
            </a:pPr>
            <a:r>
              <a:rPr lang="hr-HR" sz="2200" b="1" dirty="0" smtClean="0"/>
              <a:t>kriteriji definiranja pojmova turist/turizam:</a:t>
            </a:r>
            <a:endParaRPr lang="hr-HR" sz="2200" dirty="0" smtClean="0"/>
          </a:p>
          <a:p>
            <a:pPr lvl="1"/>
            <a:r>
              <a:rPr lang="hr-HR" sz="2200" b="1" dirty="0" smtClean="0"/>
              <a:t>prostorna</a:t>
            </a:r>
            <a:r>
              <a:rPr lang="hr-HR" sz="2200" dirty="0" smtClean="0"/>
              <a:t> i </a:t>
            </a:r>
            <a:r>
              <a:rPr lang="hr-HR" sz="2200" b="1" dirty="0" smtClean="0"/>
              <a:t>vremenska</a:t>
            </a:r>
            <a:r>
              <a:rPr lang="hr-HR" sz="2200" dirty="0" smtClean="0"/>
              <a:t> komponenta</a:t>
            </a:r>
          </a:p>
          <a:p>
            <a:pPr lvl="1"/>
            <a:r>
              <a:rPr lang="hr-HR" sz="2200" b="1" dirty="0" smtClean="0"/>
              <a:t>obilježja i svrha </a:t>
            </a:r>
            <a:r>
              <a:rPr lang="hr-HR" sz="2200" dirty="0" smtClean="0"/>
              <a:t>putovanja</a:t>
            </a:r>
          </a:p>
          <a:p>
            <a:pPr>
              <a:spcBef>
                <a:spcPts val="1800"/>
              </a:spcBef>
            </a:pPr>
            <a:r>
              <a:rPr lang="hr-HR" sz="2200" b="1" dirty="0" smtClean="0"/>
              <a:t>turisti </a:t>
            </a:r>
            <a:r>
              <a:rPr lang="hr-HR" sz="2200" b="1" dirty="0"/>
              <a:t>nisu: </a:t>
            </a:r>
            <a:r>
              <a:rPr lang="hr-HR" sz="2200" dirty="0"/>
              <a:t>aktivni pripadnici oružanih snaga, putnici na dnevnim rutinskim putovanjima (posao, škola…), migranti, izbjeglice, prognanici, putnici u tranzitu, radnici na privremenom radu, nomadi</a:t>
            </a:r>
            <a:r>
              <a:rPr lang="hr-HR" sz="2200" dirty="0" smtClean="0"/>
              <a:t>…</a:t>
            </a:r>
            <a:endParaRPr lang="hr-HR" sz="22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Obilježja turističkog putovanja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71546"/>
            <a:ext cx="8711952" cy="5643578"/>
          </a:xfrm>
        </p:spPr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hr-HR" sz="2400" dirty="0" smtClean="0"/>
              <a:t>osoba </a:t>
            </a:r>
            <a:r>
              <a:rPr lang="hr-HR" sz="2400" b="1" dirty="0" smtClean="0"/>
              <a:t>svojevoljno</a:t>
            </a:r>
            <a:r>
              <a:rPr lang="hr-HR" sz="2400" dirty="0" smtClean="0"/>
              <a:t> napušta mjesto prebivališta</a:t>
            </a:r>
          </a:p>
          <a:p>
            <a:pPr lvl="0">
              <a:spcBef>
                <a:spcPts val="600"/>
              </a:spcBef>
            </a:pPr>
            <a:r>
              <a:rPr lang="hr-HR" sz="2400" dirty="0" smtClean="0"/>
              <a:t>putuje u svoje </a:t>
            </a:r>
            <a:r>
              <a:rPr lang="hr-HR" sz="2400" b="1" dirty="0" smtClean="0"/>
              <a:t>slobodno vrijeme</a:t>
            </a:r>
            <a:endParaRPr lang="hr-HR" sz="2400" dirty="0" smtClean="0"/>
          </a:p>
          <a:p>
            <a:pPr lvl="0">
              <a:spcBef>
                <a:spcPts val="600"/>
              </a:spcBef>
            </a:pPr>
            <a:r>
              <a:rPr lang="hr-HR" sz="2400" b="1" dirty="0" smtClean="0"/>
              <a:t>ne obavlja nikakvu djelatnost </a:t>
            </a:r>
            <a:r>
              <a:rPr lang="hr-HR" sz="2400" dirty="0" smtClean="0"/>
              <a:t>u mjestu u koje dolazi</a:t>
            </a:r>
          </a:p>
          <a:p>
            <a:pPr lvl="0">
              <a:spcBef>
                <a:spcPts val="600"/>
              </a:spcBef>
            </a:pPr>
            <a:r>
              <a:rPr lang="hr-HR" sz="2400" b="1" dirty="0" smtClean="0"/>
              <a:t>putovanje je dvosmjerno</a:t>
            </a:r>
            <a:r>
              <a:rPr lang="hr-HR" sz="2400" dirty="0" smtClean="0"/>
              <a:t>– turist se uvijek vraća u mjesto svoga stalnog boravka</a:t>
            </a:r>
          </a:p>
          <a:p>
            <a:pPr lvl="0">
              <a:spcBef>
                <a:spcPts val="1800"/>
              </a:spcBef>
            </a:pPr>
            <a:r>
              <a:rPr lang="hr-HR" sz="2400" b="1" dirty="0" smtClean="0"/>
              <a:t>svrha turističkog putovanja </a:t>
            </a:r>
            <a:r>
              <a:rPr lang="hr-HR" sz="2400" dirty="0" smtClean="0"/>
              <a:t>može biti  odmor, sport i rekreacija, zdravstveni razlozi, posjet prijateljima i rodbini, studijsko putovanje, hodočašće i dr.</a:t>
            </a:r>
          </a:p>
          <a:p>
            <a:pPr lvl="0">
              <a:spcBef>
                <a:spcPts val="1800"/>
              </a:spcBef>
            </a:pPr>
            <a:endParaRPr lang="hr-HR" sz="22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Vrste turizma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20" y="908720"/>
            <a:ext cx="9144000" cy="5806404"/>
          </a:xfrm>
        </p:spPr>
        <p:txBody>
          <a:bodyPr>
            <a:noAutofit/>
          </a:bodyPr>
          <a:lstStyle/>
          <a:p>
            <a:pPr lvl="0"/>
            <a:r>
              <a:rPr lang="hr-HR" sz="2400" b="1" dirty="0" smtClean="0"/>
              <a:t>vrste turizma </a:t>
            </a:r>
            <a:r>
              <a:rPr lang="hr-HR" sz="2400" dirty="0" smtClean="0"/>
              <a:t>prema WTO </a:t>
            </a:r>
            <a:r>
              <a:rPr lang="hr-HR" sz="2400" i="1" dirty="0" smtClean="0"/>
              <a:t>(Svjetska turistička organizacija)</a:t>
            </a:r>
            <a:r>
              <a:rPr lang="hr-HR" sz="2400" dirty="0" smtClean="0"/>
              <a:t>:</a:t>
            </a:r>
          </a:p>
          <a:p>
            <a:pPr lvl="1">
              <a:spcBef>
                <a:spcPts val="1200"/>
              </a:spcBef>
            </a:pPr>
            <a:r>
              <a:rPr lang="hr-HR" sz="2400" b="1" dirty="0">
                <a:solidFill>
                  <a:srgbClr val="FF0000"/>
                </a:solidFill>
              </a:rPr>
              <a:t>domaći</a:t>
            </a:r>
            <a:r>
              <a:rPr lang="hr-HR" sz="2400" dirty="0"/>
              <a:t> – domaći turisti putuju unutar svoje zemlje </a:t>
            </a:r>
            <a:br>
              <a:rPr lang="hr-HR" sz="2400" dirty="0"/>
            </a:br>
            <a:r>
              <a:rPr lang="hr-HR" sz="2400" dirty="0"/>
              <a:t>(</a:t>
            </a:r>
            <a:r>
              <a:rPr lang="hr-HR" sz="2400" dirty="0" err="1"/>
              <a:t>npr</a:t>
            </a:r>
            <a:r>
              <a:rPr lang="hr-HR" sz="2400" dirty="0"/>
              <a:t>. hrvatski turisti unutar Hrvatske)</a:t>
            </a:r>
          </a:p>
          <a:p>
            <a:pPr lvl="1">
              <a:spcBef>
                <a:spcPts val="1200"/>
              </a:spcBef>
            </a:pPr>
            <a:r>
              <a:rPr lang="hr-HR" sz="2400" b="1" dirty="0">
                <a:solidFill>
                  <a:srgbClr val="FF0000"/>
                </a:solidFill>
              </a:rPr>
              <a:t>receptivni</a:t>
            </a:r>
            <a:r>
              <a:rPr lang="hr-HR" sz="2400" dirty="0"/>
              <a:t> ili </a:t>
            </a:r>
            <a:r>
              <a:rPr lang="hr-HR" sz="2400" b="1" dirty="0">
                <a:solidFill>
                  <a:srgbClr val="FF0000"/>
                </a:solidFill>
              </a:rPr>
              <a:t>ulazni</a:t>
            </a:r>
            <a:r>
              <a:rPr lang="hr-HR" sz="2400" dirty="0"/>
              <a:t> – strani turisti dolaze u neku zemlju </a:t>
            </a:r>
            <a:br>
              <a:rPr lang="hr-HR" sz="2400" dirty="0"/>
            </a:br>
            <a:r>
              <a:rPr lang="hr-HR" sz="2400" dirty="0"/>
              <a:t>(</a:t>
            </a:r>
            <a:r>
              <a:rPr lang="hr-HR" sz="2400" dirty="0" err="1"/>
              <a:t>npr</a:t>
            </a:r>
            <a:r>
              <a:rPr lang="hr-HR" sz="2400" dirty="0"/>
              <a:t>. njemački turisti u Hrvatskoj)</a:t>
            </a:r>
          </a:p>
          <a:p>
            <a:pPr lvl="1">
              <a:spcBef>
                <a:spcPts val="1200"/>
              </a:spcBef>
            </a:pPr>
            <a:r>
              <a:rPr lang="hr-HR" sz="2400" b="1" dirty="0">
                <a:solidFill>
                  <a:srgbClr val="FF0000"/>
                </a:solidFill>
              </a:rPr>
              <a:t>emitivni</a:t>
            </a:r>
            <a:r>
              <a:rPr lang="hr-HR" sz="2400" dirty="0"/>
              <a:t> ili </a:t>
            </a:r>
            <a:r>
              <a:rPr lang="hr-HR" sz="2400" b="1" dirty="0">
                <a:solidFill>
                  <a:srgbClr val="FF0000"/>
                </a:solidFill>
              </a:rPr>
              <a:t>izlazni</a:t>
            </a:r>
            <a:r>
              <a:rPr lang="hr-HR" sz="2400" dirty="0"/>
              <a:t> – domaći turisti odlaze izvan svoje zemlje </a:t>
            </a: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(</a:t>
            </a:r>
            <a:r>
              <a:rPr lang="hr-HR" sz="2400" dirty="0" err="1"/>
              <a:t>npr</a:t>
            </a:r>
            <a:r>
              <a:rPr lang="hr-HR" sz="2400" dirty="0"/>
              <a:t>. hrvatski turisti u inozemstvu) </a:t>
            </a:r>
            <a:endParaRPr lang="hr-HR" sz="2400" dirty="0" smtClean="0"/>
          </a:p>
          <a:p>
            <a:pPr>
              <a:spcBef>
                <a:spcPts val="30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specifični oblici turizma</a:t>
            </a:r>
            <a:r>
              <a:rPr lang="hr-HR" sz="2400" dirty="0" smtClean="0"/>
              <a:t>:</a:t>
            </a:r>
          </a:p>
          <a:p>
            <a:pPr lvl="1"/>
            <a:r>
              <a:rPr lang="hr-HR" sz="2400" dirty="0" smtClean="0"/>
              <a:t>turizam zasnovan na </a:t>
            </a:r>
            <a:r>
              <a:rPr lang="hr-HR" sz="2400" b="1" dirty="0" smtClean="0"/>
              <a:t>prirodnim resursima </a:t>
            </a:r>
            <a:br>
              <a:rPr lang="hr-HR" sz="2400" b="1" dirty="0" smtClean="0"/>
            </a:br>
            <a:r>
              <a:rPr lang="hr-HR" sz="2400" dirty="0" smtClean="0"/>
              <a:t>(zdravstveni, sportski, ekoturizam, seoski…)</a:t>
            </a:r>
          </a:p>
          <a:p>
            <a:pPr lvl="1"/>
            <a:r>
              <a:rPr lang="hr-HR" sz="2400" dirty="0" smtClean="0"/>
              <a:t>turizam zasnovan na </a:t>
            </a:r>
            <a:r>
              <a:rPr lang="hr-HR" sz="2400" b="1" dirty="0" smtClean="0"/>
              <a:t>društvenim resursima </a:t>
            </a:r>
            <a:br>
              <a:rPr lang="hr-HR" sz="2400" b="1" dirty="0" smtClean="0"/>
            </a:br>
            <a:r>
              <a:rPr lang="hr-HR" sz="2400" dirty="0" smtClean="0"/>
              <a:t>(kongresni, </a:t>
            </a:r>
            <a:r>
              <a:rPr lang="hr-HR" sz="2400" dirty="0" err="1" smtClean="0"/>
              <a:t>gastro</a:t>
            </a:r>
            <a:r>
              <a:rPr lang="hr-HR" sz="2400" dirty="0" smtClean="0"/>
              <a:t> turizam, vjerski turizam…) </a:t>
            </a:r>
            <a:endParaRPr lang="hr-HR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Ponovimo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90" y="1071546"/>
            <a:ext cx="8429652" cy="5643578"/>
          </a:xfrm>
        </p:spPr>
        <p:txBody>
          <a:bodyPr>
            <a:noAutofit/>
          </a:bodyPr>
          <a:lstStyle/>
          <a:p>
            <a:pPr lvl="0">
              <a:spcBef>
                <a:spcPts val="1500"/>
              </a:spcBef>
            </a:pPr>
            <a:r>
              <a:rPr lang="hr-HR" sz="2600" dirty="0" smtClean="0"/>
              <a:t>Koja je razlika između turista i izletnika?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Tko je turist?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Koga ne smatramo turistom?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Koja su obilježja turističkog putovanja?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Što je turizam?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Koje su 2 komponente turizma?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Koji vrste turizma poznajemo?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Nabrojte kriterije podjele turizma.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Koje su 2 skupine specifičnih oblika turizma?</a:t>
            </a:r>
          </a:p>
          <a:p>
            <a:pPr lvl="0">
              <a:spcBef>
                <a:spcPts val="1500"/>
              </a:spcBef>
            </a:pPr>
            <a:endParaRPr lang="hr-HR" sz="2600" dirty="0" smtClean="0"/>
          </a:p>
          <a:p>
            <a:pPr lvl="0">
              <a:spcBef>
                <a:spcPts val="1500"/>
              </a:spcBef>
            </a:pPr>
            <a:endParaRPr lang="hr-HR" sz="2600" dirty="0" smtClean="0"/>
          </a:p>
          <a:p>
            <a:pPr lvl="0">
              <a:spcBef>
                <a:spcPts val="1500"/>
              </a:spcBef>
            </a:pPr>
            <a:endParaRPr lang="hr-HR" sz="26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smcs-group.com/wp-content/uploads/2015/03/Fotolia_78516180_Subscription_Monthly_XL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271800" y="2587766"/>
            <a:ext cx="9668336" cy="44416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21762"/>
            <a:ext cx="8858312" cy="642942"/>
          </a:xfrm>
        </p:spPr>
        <p:txBody>
          <a:bodyPr/>
          <a:lstStyle/>
          <a:p>
            <a:r>
              <a:rPr lang="hr-HR" dirty="0" smtClean="0"/>
              <a:t>Putnici, posjetitelji, turisti i izletnici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9001156" cy="1428760"/>
          </a:xfrm>
        </p:spPr>
        <p:txBody>
          <a:bodyPr>
            <a:noAutofit/>
          </a:bodyPr>
          <a:lstStyle/>
          <a:p>
            <a:pPr marL="0" indent="0" algn="ctr">
              <a:spcBef>
                <a:spcPts val="1200"/>
              </a:spcBef>
              <a:buNone/>
            </a:pPr>
            <a:r>
              <a:rPr lang="hr-HR" sz="4400" i="1" dirty="0" smtClean="0"/>
              <a:t>svaki putnik </a:t>
            </a:r>
            <a:r>
              <a:rPr lang="hr-HR" sz="4400" i="1" dirty="0" smtClean="0">
                <a:solidFill>
                  <a:srgbClr val="FF0000"/>
                </a:solidFill>
              </a:rPr>
              <a:t>nije</a:t>
            </a:r>
            <a:r>
              <a:rPr lang="hr-HR" sz="4400" i="1" dirty="0" smtClean="0"/>
              <a:t> turist, </a:t>
            </a:r>
            <a:br>
              <a:rPr lang="hr-HR" sz="4400" i="1" dirty="0" smtClean="0"/>
            </a:br>
            <a:r>
              <a:rPr lang="hr-HR" sz="4400" i="1" dirty="0" smtClean="0"/>
              <a:t>ali je svaki turist </a:t>
            </a:r>
            <a:r>
              <a:rPr lang="hr-HR" sz="4400" i="1" dirty="0" smtClean="0">
                <a:solidFill>
                  <a:srgbClr val="FF0000"/>
                </a:solidFill>
              </a:rPr>
              <a:t>putnik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47564" y="2816553"/>
            <a:ext cx="2428892" cy="3928272"/>
            <a:chOff x="6072198" y="2858314"/>
            <a:chExt cx="2428892" cy="3928272"/>
          </a:xfrm>
        </p:grpSpPr>
        <p:cxnSp>
          <p:nvCxnSpPr>
            <p:cNvPr id="19" name="Straight Connector 18"/>
            <p:cNvCxnSpPr>
              <a:endCxn id="14" idx="0"/>
            </p:cNvCxnSpPr>
            <p:nvPr/>
          </p:nvCxnSpPr>
          <p:spPr>
            <a:xfrm rot="5400000">
              <a:off x="5607863" y="4536301"/>
              <a:ext cx="33575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6072198" y="3000396"/>
              <a:ext cx="2428892" cy="7143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/>
                <a:t>TRANZITNI PUTNICI</a:t>
              </a:r>
              <a:endParaRPr lang="hr-HR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72198" y="3814784"/>
              <a:ext cx="2428892" cy="7143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/>
                <a:t>PREDSTAVNICI KONZULATA</a:t>
              </a:r>
              <a:endParaRPr lang="hr-H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72198" y="4629172"/>
              <a:ext cx="2428892" cy="3571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/>
                <a:t>GRANIČNI RADNICI</a:t>
              </a:r>
              <a:endParaRPr lang="hr-HR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72198" y="5086370"/>
              <a:ext cx="2428892" cy="3571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/>
                <a:t>BJEGUNCI I NOMADI</a:t>
              </a:r>
              <a:endParaRPr lang="hr-HR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72198" y="5543568"/>
              <a:ext cx="2428892" cy="5715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/>
                <a:t>ČLANOVI ORUŽANIH SNAGA</a:t>
              </a:r>
              <a:endParaRPr lang="hr-HR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72198" y="6215082"/>
              <a:ext cx="2428892" cy="5715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/>
                <a:t>PRIVREMENI I TRAJNI EMIGRANTI</a:t>
              </a:r>
              <a:endParaRPr lang="hr-HR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8246" y="-27384"/>
            <a:ext cx="8858250" cy="642937"/>
          </a:xfrm>
        </p:spPr>
        <p:txBody>
          <a:bodyPr>
            <a:normAutofit fontScale="90000"/>
          </a:bodyPr>
          <a:lstStyle/>
          <a:p>
            <a:r>
              <a:rPr lang="hr-HR" dirty="0" smtClean="0"/>
              <a:t>Putnici – razlikovanje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71802" y="1143008"/>
            <a:ext cx="2428892" cy="7143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/>
              <a:t>PUTNICI</a:t>
            </a:r>
            <a:endParaRPr lang="hr-HR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1285852" y="2143140"/>
            <a:ext cx="2428892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/>
              <a:t>POSJETITELJI</a:t>
            </a:r>
            <a:endParaRPr lang="hr-HR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5214942" y="2143140"/>
            <a:ext cx="2428892" cy="71438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/>
              <a:t>OSTALI PUTNICI</a:t>
            </a:r>
            <a:endParaRPr lang="hr-HR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428596" y="3143272"/>
            <a:ext cx="1928826" cy="8572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/>
              <a:t>TURISTI</a:t>
            </a:r>
            <a:endParaRPr lang="hr-HR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2500298" y="3143272"/>
            <a:ext cx="2214578" cy="8572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/>
              <a:t>IZLETNICI</a:t>
            </a:r>
            <a:endParaRPr lang="hr-HR" sz="2800" b="1" dirty="0"/>
          </a:p>
        </p:txBody>
      </p:sp>
      <p:cxnSp>
        <p:nvCxnSpPr>
          <p:cNvPr id="16" name="Elbow Connector 15"/>
          <p:cNvCxnSpPr>
            <a:stCxn id="4" idx="2"/>
            <a:endCxn id="5" idx="0"/>
          </p:cNvCxnSpPr>
          <p:nvPr/>
        </p:nvCxnSpPr>
        <p:spPr>
          <a:xfrm rot="5400000">
            <a:off x="3250397" y="1107289"/>
            <a:ext cx="285752" cy="178595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2"/>
            <a:endCxn id="6" idx="0"/>
          </p:cNvCxnSpPr>
          <p:nvPr/>
        </p:nvCxnSpPr>
        <p:spPr>
          <a:xfrm rot="16200000" flipH="1">
            <a:off x="5214942" y="928694"/>
            <a:ext cx="285752" cy="214314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2"/>
            <a:endCxn id="9" idx="0"/>
          </p:cNvCxnSpPr>
          <p:nvPr/>
        </p:nvCxnSpPr>
        <p:spPr>
          <a:xfrm rot="5400000">
            <a:off x="1803778" y="2446752"/>
            <a:ext cx="285752" cy="11072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2"/>
            <a:endCxn id="10" idx="0"/>
          </p:cNvCxnSpPr>
          <p:nvPr/>
        </p:nvCxnSpPr>
        <p:spPr>
          <a:xfrm rot="16200000" flipH="1">
            <a:off x="2911066" y="2446751"/>
            <a:ext cx="285752" cy="11072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ular Callout 28"/>
          <p:cNvSpPr/>
          <p:nvPr/>
        </p:nvSpPr>
        <p:spPr>
          <a:xfrm>
            <a:off x="142844" y="4286256"/>
            <a:ext cx="2786082" cy="2357454"/>
          </a:xfrm>
          <a:prstGeom prst="wedgeRoundRectCallout">
            <a:avLst>
              <a:gd name="adj1" fmla="val -2050"/>
              <a:gd name="adj2" fmla="val -7054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osobe koje posjećuju neko mjesto i ostaju </a:t>
            </a:r>
            <a:r>
              <a:rPr lang="hr-HR" sz="2400" b="1" dirty="0" smtClean="0">
                <a:solidFill>
                  <a:srgbClr val="FF0000"/>
                </a:solidFill>
              </a:rPr>
              <a:t>dulje</a:t>
            </a:r>
            <a:r>
              <a:rPr lang="hr-HR" sz="2400" b="1" dirty="0" smtClean="0">
                <a:solidFill>
                  <a:schemeClr val="tx1"/>
                </a:solidFill>
              </a:rPr>
              <a:t> od 24 sata </a:t>
            </a:r>
            <a:r>
              <a:rPr lang="hr-HR" sz="2400" dirty="0" smtClean="0">
                <a:solidFill>
                  <a:schemeClr val="tx1"/>
                </a:solidFill>
              </a:rPr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ostvaruju</a:t>
            </a:r>
            <a:r>
              <a:rPr lang="hr-HR" sz="2400" b="1" dirty="0" smtClean="0">
                <a:solidFill>
                  <a:schemeClr val="tx1"/>
                </a:solidFill>
              </a:rPr>
              <a:t> noćenje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3071802" y="4286256"/>
            <a:ext cx="2786082" cy="2357454"/>
          </a:xfrm>
          <a:prstGeom prst="wedgeRoundRectCallout">
            <a:avLst>
              <a:gd name="adj1" fmla="val 813"/>
              <a:gd name="adj2" fmla="val -6982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osobe koje posjećuju neko mjesto i ostaju </a:t>
            </a:r>
            <a:r>
              <a:rPr lang="hr-HR" sz="2400" b="1" dirty="0" smtClean="0">
                <a:solidFill>
                  <a:srgbClr val="FF0000"/>
                </a:solidFill>
              </a:rPr>
              <a:t>kraće</a:t>
            </a:r>
            <a:r>
              <a:rPr lang="hr-HR" sz="2400" b="1" dirty="0" smtClean="0">
                <a:solidFill>
                  <a:schemeClr val="tx1"/>
                </a:solidFill>
              </a:rPr>
              <a:t> od 24 sata </a:t>
            </a:r>
            <a:r>
              <a:rPr lang="hr-HR" sz="2400" dirty="0" smtClean="0">
                <a:solidFill>
                  <a:schemeClr val="tx1"/>
                </a:solidFill>
              </a:rPr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ne ostvaruju </a:t>
            </a:r>
            <a:r>
              <a:rPr lang="hr-HR" sz="2400" b="1" dirty="0" smtClean="0">
                <a:solidFill>
                  <a:schemeClr val="tx1"/>
                </a:solidFill>
              </a:rPr>
              <a:t>noćenje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6786578" y="428604"/>
            <a:ext cx="2143140" cy="1500198"/>
          </a:xfrm>
          <a:prstGeom prst="wedgeRoundRectCallout">
            <a:avLst>
              <a:gd name="adj1" fmla="val -30043"/>
              <a:gd name="adj2" fmla="val 7230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putuju iz ekonomskih ili drugih razloga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285720" y="785794"/>
            <a:ext cx="2000264" cy="1214446"/>
          </a:xfrm>
          <a:prstGeom prst="wedgeRoundRectCallout">
            <a:avLst>
              <a:gd name="adj1" fmla="val 33157"/>
              <a:gd name="adj2" fmla="val 714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ne putuju iz ekonomskih razloga</a:t>
            </a:r>
            <a:endParaRPr lang="hr-HR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Putnici, posjetitelji, turisti i izletnici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8" y="1027492"/>
            <a:ext cx="9001156" cy="585789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600" b="1" dirty="0" smtClean="0">
                <a:solidFill>
                  <a:srgbClr val="0070C0"/>
                </a:solidFill>
              </a:rPr>
              <a:t>PUTNICI</a:t>
            </a:r>
            <a:r>
              <a:rPr lang="hr-HR" sz="2600" b="1" dirty="0" smtClean="0"/>
              <a:t> </a:t>
            </a:r>
            <a:r>
              <a:rPr lang="hr-HR" sz="2600" dirty="0" smtClean="0"/>
              <a:t>– </a:t>
            </a:r>
            <a:r>
              <a:rPr lang="hr-HR" sz="2600" b="1" dirty="0" smtClean="0">
                <a:solidFill>
                  <a:srgbClr val="FF0000"/>
                </a:solidFill>
              </a:rPr>
              <a:t>sve osobe koje putuju </a:t>
            </a:r>
            <a:r>
              <a:rPr lang="hr-HR" sz="2600" dirty="0" smtClean="0"/>
              <a:t>izvan mjesta boravka</a:t>
            </a:r>
          </a:p>
          <a:p>
            <a:pPr lvl="0">
              <a:spcBef>
                <a:spcPts val="1800"/>
              </a:spcBef>
            </a:pPr>
            <a:r>
              <a:rPr lang="hr-HR" sz="2600" b="1" dirty="0" smtClean="0">
                <a:solidFill>
                  <a:srgbClr val="0070C0"/>
                </a:solidFill>
              </a:rPr>
              <a:t>POSJETITELJI</a:t>
            </a:r>
            <a:r>
              <a:rPr lang="hr-HR" sz="2600" b="1" dirty="0" smtClean="0"/>
              <a:t> </a:t>
            </a:r>
            <a:r>
              <a:rPr lang="hr-HR" sz="2600" dirty="0" smtClean="0"/>
              <a:t>– osobe koje putuju izvan mjesta boravka i ondje ostaju </a:t>
            </a:r>
            <a:r>
              <a:rPr lang="hr-HR" sz="2600" b="1" dirty="0" smtClean="0">
                <a:solidFill>
                  <a:srgbClr val="FF0000"/>
                </a:solidFill>
              </a:rPr>
              <a:t>najviše 12 mjeseci</a:t>
            </a:r>
            <a:r>
              <a:rPr lang="hr-HR" sz="2600" dirty="0" smtClean="0"/>
              <a:t>, a glavni razlog putovanja </a:t>
            </a:r>
            <a:r>
              <a:rPr lang="hr-HR" sz="2600" b="1" dirty="0" smtClean="0">
                <a:solidFill>
                  <a:srgbClr val="FF0000"/>
                </a:solidFill>
              </a:rPr>
              <a:t>nije obavljanje plaćene djelatnosti u mjestu koje posjećuju</a:t>
            </a:r>
          </a:p>
          <a:p>
            <a:pPr lvl="0">
              <a:spcBef>
                <a:spcPts val="3000"/>
              </a:spcBef>
            </a:pPr>
            <a:r>
              <a:rPr lang="hr-HR" sz="2600" dirty="0" smtClean="0"/>
              <a:t>posjetitelje možemo podijeliti na </a:t>
            </a:r>
            <a:r>
              <a:rPr lang="hr-HR" sz="2600" b="1" dirty="0" smtClean="0"/>
              <a:t>izletnike</a:t>
            </a:r>
            <a:r>
              <a:rPr lang="hr-HR" sz="2600" dirty="0" smtClean="0"/>
              <a:t> i </a:t>
            </a:r>
            <a:r>
              <a:rPr lang="hr-HR" sz="2600" b="1" dirty="0" smtClean="0"/>
              <a:t>turiste</a:t>
            </a:r>
          </a:p>
          <a:p>
            <a:pPr lvl="0">
              <a:spcBef>
                <a:spcPts val="1800"/>
              </a:spcBef>
            </a:pPr>
            <a:r>
              <a:rPr lang="hr-HR" sz="2600" b="1" dirty="0" smtClean="0">
                <a:solidFill>
                  <a:srgbClr val="0070C0"/>
                </a:solidFill>
              </a:rPr>
              <a:t>IZLETNICI</a:t>
            </a:r>
            <a:r>
              <a:rPr lang="hr-HR" sz="2600" dirty="0" smtClean="0"/>
              <a:t> – osobe koje posjećuju neko mjesto </a:t>
            </a:r>
            <a:r>
              <a:rPr lang="hr-HR" sz="2600" b="1" dirty="0" smtClean="0">
                <a:solidFill>
                  <a:srgbClr val="FF0000"/>
                </a:solidFill>
              </a:rPr>
              <a:t>kraće od 24 sata </a:t>
            </a:r>
            <a:r>
              <a:rPr lang="hr-HR" sz="2600" dirty="0" smtClean="0"/>
              <a:t>i </a:t>
            </a:r>
            <a:r>
              <a:rPr lang="hr-HR" sz="2600" b="1" dirty="0" smtClean="0">
                <a:solidFill>
                  <a:srgbClr val="FF0000"/>
                </a:solidFill>
              </a:rPr>
              <a:t>ne ostvaruju noćenje</a:t>
            </a:r>
          </a:p>
          <a:p>
            <a:pPr lvl="0">
              <a:spcBef>
                <a:spcPts val="1800"/>
              </a:spcBef>
            </a:pPr>
            <a:r>
              <a:rPr lang="hr-HR" sz="2600" b="1" dirty="0" smtClean="0">
                <a:solidFill>
                  <a:srgbClr val="0070C0"/>
                </a:solidFill>
              </a:rPr>
              <a:t>TURISTI</a:t>
            </a:r>
            <a:r>
              <a:rPr lang="hr-HR" sz="2600" dirty="0" smtClean="0"/>
              <a:t> – osobe koje putuju izvan svog mjesta boravka i ondje ostaju </a:t>
            </a:r>
            <a:r>
              <a:rPr lang="hr-HR" sz="2600" b="1" dirty="0" smtClean="0">
                <a:solidFill>
                  <a:srgbClr val="FF0000"/>
                </a:solidFill>
              </a:rPr>
              <a:t>dulje od 24 sata</a:t>
            </a:r>
            <a:r>
              <a:rPr lang="hr-HR" sz="2600" dirty="0" smtClean="0"/>
              <a:t>, a najviše do 12 mjeseci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 i turizam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 smtClean="0"/>
              <a:t>riječi turist i turizam potječu od riječi </a:t>
            </a:r>
            <a:r>
              <a:rPr lang="hr-HR" sz="2800" i="1" dirty="0" smtClean="0"/>
              <a:t>tour (grč. </a:t>
            </a:r>
            <a:r>
              <a:rPr lang="hr-HR" sz="2800" i="1" dirty="0" err="1" smtClean="0"/>
              <a:t>tornos</a:t>
            </a:r>
            <a:r>
              <a:rPr lang="hr-HR" sz="2800" i="1" dirty="0" smtClean="0"/>
              <a:t>) </a:t>
            </a:r>
            <a:r>
              <a:rPr lang="hr-HR" sz="2800" dirty="0" smtClean="0"/>
              <a:t>a znače </a:t>
            </a:r>
            <a:r>
              <a:rPr lang="hr-HR" sz="2800" b="1" dirty="0" smtClean="0">
                <a:solidFill>
                  <a:srgbClr val="FF0000"/>
                </a:solidFill>
              </a:rPr>
              <a:t>kružno putovanje</a:t>
            </a:r>
          </a:p>
          <a:p>
            <a:endParaRPr lang="hr-HR" sz="2800" b="1" dirty="0" smtClean="0"/>
          </a:p>
          <a:p>
            <a:r>
              <a:rPr lang="hr-HR" sz="2800" b="1" dirty="0" smtClean="0"/>
              <a:t>kriteriji definiranja pojmova turist/turizam:</a:t>
            </a:r>
          </a:p>
          <a:p>
            <a:pPr lvl="1"/>
            <a:r>
              <a:rPr lang="hr-HR" b="1" dirty="0" smtClean="0">
                <a:solidFill>
                  <a:srgbClr val="FF0000"/>
                </a:solidFill>
              </a:rPr>
              <a:t>prostorna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00B050"/>
                </a:solidFill>
              </a:rPr>
              <a:t>vremenska</a:t>
            </a:r>
            <a:r>
              <a:rPr lang="hr-HR" dirty="0" smtClean="0"/>
              <a:t> komponenta</a:t>
            </a:r>
          </a:p>
          <a:p>
            <a:pPr lvl="1"/>
            <a:r>
              <a:rPr lang="hr-HR" b="1" dirty="0" smtClean="0">
                <a:solidFill>
                  <a:srgbClr val="0070C0"/>
                </a:solidFill>
              </a:rPr>
              <a:t>obilježja i svrha </a:t>
            </a:r>
            <a:r>
              <a:rPr lang="hr-HR" dirty="0" smtClean="0"/>
              <a:t>putovanja</a:t>
            </a:r>
          </a:p>
          <a:p>
            <a:pPr lvl="1"/>
            <a:endParaRPr lang="hr-HR" sz="2400" dirty="0" smtClean="0"/>
          </a:p>
          <a:p>
            <a:r>
              <a:rPr lang="hr-HR" sz="2800" b="1" dirty="0" smtClean="0">
                <a:solidFill>
                  <a:srgbClr val="FF0000"/>
                </a:solidFill>
              </a:rPr>
              <a:t>TURIST</a:t>
            </a:r>
            <a:r>
              <a:rPr lang="hr-HR" sz="2800" dirty="0" smtClean="0"/>
              <a:t>  - osoba koja putuje </a:t>
            </a:r>
            <a:r>
              <a:rPr lang="hr-HR" sz="2800" b="1" dirty="0" smtClean="0">
                <a:solidFill>
                  <a:srgbClr val="FF0000"/>
                </a:solidFill>
              </a:rPr>
              <a:t>izvan svoje sredine </a:t>
            </a:r>
            <a:r>
              <a:rPr lang="hr-HR" sz="2800" b="1" dirty="0" smtClean="0">
                <a:solidFill>
                  <a:srgbClr val="00B050"/>
                </a:solidFill>
              </a:rPr>
              <a:t>kraće od 1 god.</a:t>
            </a:r>
            <a:r>
              <a:rPr lang="hr-HR" sz="2800" dirty="0" smtClean="0"/>
              <a:t> i čija glavna svrha putovanja </a:t>
            </a:r>
            <a:r>
              <a:rPr lang="hr-HR" sz="2800" b="1" dirty="0" smtClean="0">
                <a:solidFill>
                  <a:srgbClr val="0070C0"/>
                </a:solidFill>
              </a:rPr>
              <a:t>nije vezana za obavljanje neke djelatnosti</a:t>
            </a:r>
            <a:r>
              <a:rPr lang="hr-HR" sz="2800" dirty="0" smtClean="0"/>
              <a:t> u mjestu u koje dolazi </a:t>
            </a:r>
            <a:endParaRPr lang="hr-H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642942"/>
          </a:xfrm>
        </p:spPr>
        <p:txBody>
          <a:bodyPr/>
          <a:lstStyle/>
          <a:p>
            <a:r>
              <a:rPr lang="hr-HR" dirty="0" smtClean="0"/>
              <a:t>Turist – </a:t>
            </a:r>
            <a:r>
              <a:rPr lang="hr-HR" b="1" dirty="0" smtClean="0">
                <a:solidFill>
                  <a:srgbClr val="FF0000"/>
                </a:solidFill>
              </a:rPr>
              <a:t>prostorna komponenta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hr-HR" sz="2800" b="1" dirty="0" smtClean="0"/>
              <a:t>svaki putnik </a:t>
            </a:r>
            <a:r>
              <a:rPr lang="hr-HR" sz="2800" b="1" dirty="0" smtClean="0">
                <a:solidFill>
                  <a:srgbClr val="FF0000"/>
                </a:solidFill>
              </a:rPr>
              <a:t>nije</a:t>
            </a:r>
            <a:r>
              <a:rPr lang="hr-HR" sz="2800" b="1" dirty="0" smtClean="0"/>
              <a:t> turist, ali je svaki turist putnik</a:t>
            </a:r>
          </a:p>
          <a:p>
            <a:pPr>
              <a:spcBef>
                <a:spcPts val="1800"/>
              </a:spcBef>
            </a:pPr>
            <a:r>
              <a:rPr lang="hr-HR" sz="2800" dirty="0" smtClean="0"/>
              <a:t>prostorna komponenta turizma – </a:t>
            </a:r>
            <a:r>
              <a:rPr lang="hr-HR" sz="2800" b="1" dirty="0" smtClean="0">
                <a:solidFill>
                  <a:srgbClr val="FF0000"/>
                </a:solidFill>
              </a:rPr>
              <a:t>putovanje</a:t>
            </a:r>
          </a:p>
          <a:p>
            <a:pPr>
              <a:spcBef>
                <a:spcPts val="1800"/>
              </a:spcBef>
            </a:pPr>
            <a:r>
              <a:rPr lang="hr-HR" sz="2800" dirty="0" smtClean="0"/>
              <a:t>turist je onaj putnik koji </a:t>
            </a:r>
            <a:r>
              <a:rPr lang="hr-HR" sz="2800" b="1" dirty="0" smtClean="0">
                <a:solidFill>
                  <a:srgbClr val="FF0000"/>
                </a:solidFill>
              </a:rPr>
              <a:t>putuje izvan svoje uobičajne okoline</a:t>
            </a:r>
            <a:r>
              <a:rPr lang="hr-HR" sz="2800" dirty="0" smtClean="0"/>
              <a:t> –</a:t>
            </a:r>
            <a:r>
              <a:rPr lang="hr-HR" sz="2800" i="1" dirty="0" smtClean="0"/>
              <a:t> mjesta koja učestalo posjećuje, mjesto prebivališta i mjesto rada</a:t>
            </a:r>
          </a:p>
        </p:txBody>
      </p:sp>
      <p:pic>
        <p:nvPicPr>
          <p:cNvPr id="3074" name="Picture 2" descr="http://cdn.seoroadmap.org/wp-content/uploads/2014/11/seo-road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36870" y="3861048"/>
            <a:ext cx="5670261" cy="283513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https://fitmania.com/wp-content/uploads/2016/04/Time-manageme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2915816" y="2778621"/>
            <a:ext cx="6231036" cy="407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 – </a:t>
            </a:r>
            <a:r>
              <a:rPr lang="hr-HR" b="1" dirty="0" smtClean="0">
                <a:solidFill>
                  <a:srgbClr val="FF0000"/>
                </a:solidFill>
              </a:rPr>
              <a:t>vremenska komponenta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hr-HR" sz="2800" dirty="0" smtClean="0"/>
              <a:t>privremeno izbivanje iz svoje uobičajne sredine </a:t>
            </a:r>
            <a:r>
              <a:rPr lang="hr-HR" sz="2800" b="1" dirty="0" smtClean="0">
                <a:solidFill>
                  <a:srgbClr val="FF0000"/>
                </a:solidFill>
              </a:rPr>
              <a:t>najmanje 24 sata, a najviše 1 godinu</a:t>
            </a:r>
          </a:p>
          <a:p>
            <a:pPr>
              <a:spcBef>
                <a:spcPts val="1800"/>
              </a:spcBef>
            </a:pPr>
            <a:r>
              <a:rPr lang="hr-HR" sz="2800" dirty="0" smtClean="0"/>
              <a:t>osoba koja boravi </a:t>
            </a:r>
            <a:r>
              <a:rPr lang="hr-HR" sz="2800" dirty="0" smtClean="0">
                <a:solidFill>
                  <a:srgbClr val="FF0000"/>
                </a:solidFill>
              </a:rPr>
              <a:t>manje od 24 sata </a:t>
            </a:r>
            <a:r>
              <a:rPr lang="hr-HR" sz="2800" dirty="0" smtClean="0"/>
              <a:t>naziva se </a:t>
            </a:r>
            <a:r>
              <a:rPr lang="hr-HR" sz="2800" b="1" dirty="0" smtClean="0">
                <a:solidFill>
                  <a:srgbClr val="FF0000"/>
                </a:solidFill>
              </a:rPr>
              <a:t>izletnik</a:t>
            </a:r>
            <a:r>
              <a:rPr lang="hr-HR" sz="2800" dirty="0" smtClean="0"/>
              <a:t> ili </a:t>
            </a:r>
            <a:r>
              <a:rPr lang="hr-HR" sz="2800" b="1" dirty="0" smtClean="0">
                <a:solidFill>
                  <a:srgbClr val="FF0000"/>
                </a:solidFill>
              </a:rPr>
              <a:t>jednodnevni posjetitelj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 – </a:t>
            </a:r>
            <a:r>
              <a:rPr lang="hr-HR" b="1" dirty="0" smtClean="0">
                <a:solidFill>
                  <a:srgbClr val="FF0000"/>
                </a:solidFill>
              </a:rPr>
              <a:t>obilježja putovanja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hr-HR" sz="2800" dirty="0" smtClean="0"/>
              <a:t>osoba </a:t>
            </a:r>
            <a:r>
              <a:rPr lang="hr-HR" sz="2800" b="1" dirty="0" smtClean="0">
                <a:solidFill>
                  <a:srgbClr val="FF0000"/>
                </a:solidFill>
              </a:rPr>
              <a:t>svojevoljno</a:t>
            </a:r>
            <a:r>
              <a:rPr lang="hr-HR" sz="2800" dirty="0" smtClean="0"/>
              <a:t> napušta mjesto prebivališta</a:t>
            </a:r>
          </a:p>
          <a:p>
            <a:pPr>
              <a:spcBef>
                <a:spcPts val="1800"/>
              </a:spcBef>
            </a:pPr>
            <a:r>
              <a:rPr lang="hr-HR" sz="2800" dirty="0" smtClean="0"/>
              <a:t>putuje u svoje </a:t>
            </a:r>
            <a:r>
              <a:rPr lang="hr-HR" sz="2800" b="1" dirty="0" smtClean="0">
                <a:solidFill>
                  <a:srgbClr val="FF0000"/>
                </a:solidFill>
              </a:rPr>
              <a:t>slobodno vrijeme</a:t>
            </a:r>
          </a:p>
          <a:p>
            <a:pPr>
              <a:spcBef>
                <a:spcPts val="18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ne obavlja nikakvu djelatnost </a:t>
            </a:r>
            <a:r>
              <a:rPr lang="hr-HR" sz="2800" dirty="0" smtClean="0"/>
              <a:t>u mjestu u koje dolazi</a:t>
            </a:r>
          </a:p>
          <a:p>
            <a:pPr>
              <a:spcBef>
                <a:spcPts val="18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putovanje je dvosmjerno </a:t>
            </a:r>
            <a:r>
              <a:rPr lang="hr-HR" sz="2800" dirty="0" smtClean="0"/>
              <a:t>– turist se uvijek vraća u mjesto svoga stalnog boravka</a:t>
            </a:r>
          </a:p>
        </p:txBody>
      </p:sp>
      <p:pic>
        <p:nvPicPr>
          <p:cNvPr id="4" name="Picture 2" descr="https://foreverbcn-wpengine.netdna-ssl.com/wp-content/uploads/2014/12/Dont-look-like-a-touri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8144" y="3630884"/>
            <a:ext cx="3048000" cy="3038476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1095</Words>
  <Application>Microsoft Office PowerPoint</Application>
  <PresentationFormat>On-screen Show (4:3)</PresentationFormat>
  <Paragraphs>156</Paragraphs>
  <Slides>28</Slides>
  <Notes>0</Notes>
  <HiddenSlides>9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tema</vt:lpstr>
      <vt:lpstr>Turist i turizam</vt:lpstr>
      <vt:lpstr>Pojmovi</vt:lpstr>
      <vt:lpstr>Putnici, posjetitelji, turisti i izletnici</vt:lpstr>
      <vt:lpstr>Putnici – razlikovanje</vt:lpstr>
      <vt:lpstr>Putnici, posjetitelji, turisti i izletnici</vt:lpstr>
      <vt:lpstr>Turist i turizam</vt:lpstr>
      <vt:lpstr>Turist – prostorna komponenta</vt:lpstr>
      <vt:lpstr>Turist – vremenska komponenta</vt:lpstr>
      <vt:lpstr>Turist – obilježja putovanja</vt:lpstr>
      <vt:lpstr>Turist – svrha putovanja</vt:lpstr>
      <vt:lpstr>Ponovimo</vt:lpstr>
      <vt:lpstr>Turist – definicija</vt:lpstr>
      <vt:lpstr>Turizam – definicija</vt:lpstr>
      <vt:lpstr>Turizam – definicija (WTO – Svjetska turistička organizacija)</vt:lpstr>
      <vt:lpstr>Komponente turizma</vt:lpstr>
      <vt:lpstr>Vrste i oblici turizma</vt:lpstr>
      <vt:lpstr>Kriteriji podjele turizma</vt:lpstr>
      <vt:lpstr>Specifični oblici turizma</vt:lpstr>
      <vt:lpstr>Atomski turizam</vt:lpstr>
      <vt:lpstr>Turizam Gospodara prstenova</vt:lpstr>
      <vt:lpstr>Turizam morskih pasa</vt:lpstr>
      <vt:lpstr>Halal turizam</vt:lpstr>
      <vt:lpstr>Ratni turizam</vt:lpstr>
      <vt:lpstr>Svemirski turizam</vt:lpstr>
      <vt:lpstr>Turist i turizam</vt:lpstr>
      <vt:lpstr>Obilježja turističkog putovanja</vt:lpstr>
      <vt:lpstr>Vrste turizma</vt:lpstr>
      <vt:lpstr>Ponovimo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Osnove turizma</dc:title>
  <dc:creator>cornx</dc:creator>
  <cp:lastModifiedBy>cornx</cp:lastModifiedBy>
  <cp:revision>83</cp:revision>
  <dcterms:created xsi:type="dcterms:W3CDTF">2016-08-31T08:55:11Z</dcterms:created>
  <dcterms:modified xsi:type="dcterms:W3CDTF">2016-09-17T15:00:27Z</dcterms:modified>
</cp:coreProperties>
</file>