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3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DEA6F-F87B-454A-9AB5-0A88A8152E53}" type="datetimeFigureOut">
              <a:rPr lang="hr-HR" smtClean="0"/>
              <a:t>17.10.2017.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12A80-9E0C-412C-834E-AEF9940D3F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459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5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1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1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0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17.10.2017.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63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6600" b="1" dirty="0" smtClean="0">
                <a:solidFill>
                  <a:srgbClr val="FF0000"/>
                </a:solidFill>
              </a:rPr>
              <a:t>Ponavljanje</a:t>
            </a:r>
            <a:endParaRPr lang="hr-HR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172" y="4221088"/>
            <a:ext cx="6400800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hr-HR" sz="2400" dirty="0" smtClean="0"/>
              <a:t>Pojam ugostiteljstva</a:t>
            </a:r>
          </a:p>
          <a:p>
            <a:pPr algn="l"/>
            <a:r>
              <a:rPr lang="hr-HR" sz="2400" dirty="0" smtClean="0"/>
              <a:t>Ugostiteljstvo kao gospodarska djelatnost</a:t>
            </a:r>
            <a:endParaRPr lang="hr-HR" sz="2400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260648"/>
            <a:ext cx="9036496" cy="6481465"/>
          </a:xfrm>
        </p:spPr>
        <p:txBody>
          <a:bodyPr>
            <a:noAutofit/>
          </a:bodyPr>
          <a:lstStyle/>
          <a:p>
            <a:pPr lvl="0"/>
            <a:r>
              <a:rPr lang="hr-HR" sz="2400" dirty="0"/>
              <a:t>Što je organizacija?</a:t>
            </a:r>
          </a:p>
          <a:p>
            <a:pPr lvl="1"/>
            <a:r>
              <a:rPr lang="hr-HR" sz="2000" dirty="0"/>
              <a:t>smišljena ljudska aktivnost koja ima dužnost stavljanja u funkciju više organa zbog obavljanja određenog zadatka (ili postizanje nekog cilja)</a:t>
            </a:r>
          </a:p>
          <a:p>
            <a:pPr lvl="0"/>
            <a:r>
              <a:rPr lang="hr-HR" sz="2400" dirty="0"/>
              <a:t>Koja je svrha organizacije?</a:t>
            </a:r>
          </a:p>
          <a:p>
            <a:pPr lvl="1"/>
            <a:r>
              <a:rPr lang="hr-HR" sz="2000" dirty="0"/>
              <a:t>omogućiti da se što jednostavnije, brže i jeftinije ostvari određeni zadatak, bilo na području proizvodnje ili pružanja usluga</a:t>
            </a:r>
          </a:p>
          <a:p>
            <a:pPr lvl="0"/>
            <a:r>
              <a:rPr lang="hr-HR" sz="2400" dirty="0"/>
              <a:t>Kako teče proces organizacije rada u nekom poduzeću?</a:t>
            </a:r>
          </a:p>
          <a:p>
            <a:pPr lvl="1"/>
            <a:r>
              <a:rPr lang="hr-HR" sz="2000" dirty="0"/>
              <a:t>organizacija rada počinje organiziranjem svakog pojedinog radnog mjesta, a zatim međusobnim usklađivanjem svih radnih mjesta u odjelu, pogonu i nakon toga usklađivanje svih odjela u ugostiteljskom objektu</a:t>
            </a:r>
          </a:p>
          <a:p>
            <a:pPr lvl="0"/>
            <a:r>
              <a:rPr lang="hr-HR" sz="2400" dirty="0"/>
              <a:t>Koji su elementi organizacije rada? (5 elemenata)</a:t>
            </a:r>
          </a:p>
          <a:p>
            <a:pPr lvl="1"/>
            <a:r>
              <a:rPr lang="hr-HR" sz="2000" dirty="0"/>
              <a:t>ljudi, sredstva za rad, prostor, predmeti rada i vrijeme</a:t>
            </a:r>
          </a:p>
          <a:p>
            <a:pPr lvl="0"/>
            <a:r>
              <a:rPr lang="hr-HR" sz="2400" dirty="0"/>
              <a:t>Što je poduzeće?</a:t>
            </a:r>
          </a:p>
          <a:p>
            <a:pPr lvl="1"/>
            <a:r>
              <a:rPr lang="hr-HR" sz="2000" dirty="0"/>
              <a:t>samostalna gospodarska organizacija koju je osnovao (ili kupio) njezin vlasnik kako bi obavljao neku djelatnost i ostvarivao zaradu (dobit</a:t>
            </a:r>
            <a:r>
              <a:rPr lang="hr-HR" sz="2000" dirty="0" smtClean="0"/>
              <a:t>)</a:t>
            </a:r>
            <a:endParaRPr lang="hr-HR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8324" y="3983871"/>
            <a:ext cx="8643998" cy="1104043"/>
            <a:chOff x="285720" y="4485197"/>
            <a:chExt cx="8643998" cy="1104043"/>
          </a:xfrm>
        </p:grpSpPr>
        <p:sp>
          <p:nvSpPr>
            <p:cNvPr id="5" name="Rectangle 4"/>
            <p:cNvSpPr/>
            <p:nvPr/>
          </p:nvSpPr>
          <p:spPr>
            <a:xfrm>
              <a:off x="285720" y="4485197"/>
              <a:ext cx="2143140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ORGANIZIRANJE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SVAKOG RADNOG MJESTA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21834" y="4485197"/>
              <a:ext cx="2143140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RADNIH MJESTA U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ODJELU </a:t>
              </a:r>
              <a:r>
                <a:rPr lang="hr-HR" sz="2000" b="1" dirty="0" smtClean="0"/>
                <a:t>I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POGONU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57950" y="4485197"/>
              <a:ext cx="2571768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SVIH ODJELA U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UGOST. OBJEKTU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553876" y="4680028"/>
              <a:ext cx="642942" cy="71438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89990" y="4680028"/>
              <a:ext cx="642942" cy="71438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290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88640"/>
            <a:ext cx="9036496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Na </a:t>
            </a:r>
            <a:r>
              <a:rPr lang="hr-HR" sz="2400" dirty="0"/>
              <a:t>čemu se zasniva organizacija poslovanja poduzeća?</a:t>
            </a:r>
          </a:p>
          <a:p>
            <a:pPr lvl="1"/>
            <a:r>
              <a:rPr lang="hr-HR" sz="2000" dirty="0"/>
              <a:t>organizacija poslovanja poduzeća se zasniva na organizaciji rada na koju se onda nadovezuju ostale funkcije poduzeća – proizvodna, uslužna, nabavna, financijska, kadrovska, razvojna, rukovodna, kontrolna i dr.</a:t>
            </a:r>
          </a:p>
          <a:p>
            <a:pPr lvl="0"/>
            <a:r>
              <a:rPr lang="hr-HR" sz="2400" dirty="0"/>
              <a:t>Što je formalna organizacija?</a:t>
            </a:r>
          </a:p>
          <a:p>
            <a:pPr lvl="1"/>
            <a:r>
              <a:rPr lang="hr-HR" sz="2000" dirty="0"/>
              <a:t>ona organizacija koja je određena nekim službenim aktom koji je donijelo neko službeno tijelo (npr. upravni odbor ili direktor) formalna organizacija se temelji na stvarnim potrebama i iskustvu iz prošlih vremena</a:t>
            </a:r>
          </a:p>
          <a:p>
            <a:pPr lvl="0"/>
            <a:r>
              <a:rPr lang="hr-HR" sz="2400" dirty="0"/>
              <a:t>Što je neformalna organizacija?</a:t>
            </a:r>
          </a:p>
          <a:p>
            <a:pPr lvl="1"/>
            <a:r>
              <a:rPr lang="hr-HR" sz="2000" dirty="0"/>
              <a:t>ona organizacija koju nije unaprijed propisalo i odobrilo odgovarajuće upravljačko tijelo, već se silom prilika stvara po potrebi</a:t>
            </a:r>
          </a:p>
          <a:p>
            <a:pPr lvl="0"/>
            <a:r>
              <a:rPr lang="hr-HR" sz="2400" dirty="0"/>
              <a:t>Navedi primjer za neformalnu organizaciju rada.</a:t>
            </a:r>
          </a:p>
          <a:p>
            <a:pPr lvl="1"/>
            <a:r>
              <a:rPr lang="hr-HR" sz="2000" dirty="0"/>
              <a:t>organizacija rada koja nastaje spontano - npr. kada neki radnik izostane s posla ili kada nenajavljeno dođe velika skupina gostiju u restoran ili hotel – u tom slučaju sobarica će pospremiti 30 soba, konobar će poslužiti 50 gostiju, a kuhar će spremiti 80 obroka i sl</a:t>
            </a:r>
            <a:r>
              <a:rPr lang="hr-HR" sz="2000" dirty="0" smtClean="0"/>
              <a:t>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2676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6632"/>
            <a:ext cx="9144000" cy="6625481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Tko </a:t>
            </a:r>
            <a:r>
              <a:rPr lang="hr-HR" sz="2400" dirty="0"/>
              <a:t>rukovodi organizacijom rada u jednom odjelu?</a:t>
            </a:r>
          </a:p>
          <a:p>
            <a:pPr lvl="1"/>
            <a:r>
              <a:rPr lang="hr-HR" sz="2000" dirty="0"/>
              <a:t>Voditelj odjela.</a:t>
            </a:r>
          </a:p>
          <a:p>
            <a:pPr lvl="0"/>
            <a:r>
              <a:rPr lang="hr-HR" sz="2400" dirty="0"/>
              <a:t>Tko rukovodi organizacijom cijelog poduzeća?</a:t>
            </a:r>
          </a:p>
          <a:p>
            <a:pPr lvl="1"/>
            <a:r>
              <a:rPr lang="hr-HR" sz="2000" dirty="0"/>
              <a:t>Direktor (upravitelj).</a:t>
            </a:r>
          </a:p>
          <a:p>
            <a:pPr lvl="0"/>
            <a:r>
              <a:rPr lang="hr-HR" sz="2400" dirty="0"/>
              <a:t>Što je ugostiteljstvo?</a:t>
            </a:r>
          </a:p>
          <a:p>
            <a:pPr lvl="1"/>
            <a:r>
              <a:rPr lang="hr-HR" sz="2000" dirty="0"/>
              <a:t>uslužna i proizvodna djelatnost koja se bavi prodajom, pripremom i posluživanjem raznovrsne hrane, napitaka i pića te pružanjem usluga smještaja u posebno pripremljenim sobama i apartmanima te pružanjem usluga zabave i rekreacije i njihovom prodajom u ugostiteljskom objektu</a:t>
            </a:r>
          </a:p>
          <a:p>
            <a:pPr lvl="0"/>
            <a:r>
              <a:rPr lang="hr-HR" sz="2400" dirty="0"/>
              <a:t>Je li ugostiteljstvo proizvodna ili uslužna djelatnost?</a:t>
            </a:r>
          </a:p>
          <a:p>
            <a:pPr lvl="1"/>
            <a:r>
              <a:rPr lang="hr-HR" sz="2000" dirty="0"/>
              <a:t>ugostiteljstvo je i proizvodna i uslužna djelatnost koja zahtjeva puno ljudskog rada jer se u proizvodnji i posluživanju koristi malo strojnog rada</a:t>
            </a:r>
          </a:p>
          <a:p>
            <a:pPr lvl="0"/>
            <a:r>
              <a:rPr lang="hr-HR" sz="2400" dirty="0"/>
              <a:t>Koje se ugostiteljske djelatnosti? (4)</a:t>
            </a:r>
          </a:p>
          <a:p>
            <a:pPr lvl="1"/>
            <a:r>
              <a:rPr lang="hr-HR" sz="2000" dirty="0"/>
              <a:t>hotelijerstvo, restauraterstvo, barovi i animacija</a:t>
            </a:r>
          </a:p>
          <a:p>
            <a:pPr lvl="0"/>
            <a:r>
              <a:rPr lang="hr-HR" sz="2400" dirty="0"/>
              <a:t>Što je turizam?</a:t>
            </a:r>
          </a:p>
          <a:p>
            <a:pPr lvl="1"/>
            <a:r>
              <a:rPr lang="hr-HR" sz="2000" dirty="0"/>
              <a:t>turizam označava putovanje ljudi i njihov boravak duže ili kraće vrijeme u nekom mjestu koje nije mjesto njihova stalnog </a:t>
            </a:r>
            <a:r>
              <a:rPr lang="hr-HR" sz="2000" dirty="0" smtClean="0"/>
              <a:t>boravka</a:t>
            </a:r>
            <a:endParaRPr lang="hr-HR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40040" y="3501008"/>
            <a:ext cx="8643998" cy="2143140"/>
            <a:chOff x="240040" y="1070723"/>
            <a:chExt cx="8643998" cy="2143140"/>
          </a:xfrm>
        </p:grpSpPr>
        <p:sp>
          <p:nvSpPr>
            <p:cNvPr id="6" name="Rectangle 5"/>
            <p:cNvSpPr/>
            <p:nvPr/>
          </p:nvSpPr>
          <p:spPr>
            <a:xfrm>
              <a:off x="240040" y="1070723"/>
              <a:ext cx="2357454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GOSPODARSKA,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USLUŽNA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PROIZVODNA</a:t>
              </a:r>
              <a:r>
                <a:rPr lang="hr-HR" sz="2400" b="1" dirty="0" smtClean="0"/>
                <a:t> DJELATNOST </a:t>
              </a:r>
              <a:endParaRPr lang="hr-HR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0469" y="1070723"/>
              <a:ext cx="2357454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PRODAJA, PRIPREMA I POSLUŽIVANJE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HRANE</a:t>
              </a:r>
              <a:r>
                <a:rPr lang="hr-HR" sz="2400" b="1" dirty="0" smtClean="0"/>
                <a:t>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PIĆA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NAPITAKA</a:t>
              </a:r>
              <a:endParaRPr lang="hr-HR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0898" y="1070723"/>
              <a:ext cx="2143140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USLUGE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SMJEŠTAJA</a:t>
              </a:r>
              <a:r>
                <a:rPr lang="hr-HR" sz="2400" b="1" dirty="0" smtClean="0"/>
                <a:t>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ZABAVE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REKREACIJE</a:t>
              </a:r>
              <a:endParaRPr lang="hr-HR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526056" y="1494886"/>
              <a:ext cx="1035851" cy="1294814"/>
            </a:xfrm>
            <a:prstGeom prst="rightArrow">
              <a:avLst>
                <a:gd name="adj1" fmla="val 63988"/>
                <a:gd name="adj2" fmla="val 53021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776485" y="1494886"/>
              <a:ext cx="1035851" cy="1294814"/>
            </a:xfrm>
            <a:prstGeom prst="rightArrow">
              <a:avLst>
                <a:gd name="adj1" fmla="val 63988"/>
                <a:gd name="adj2" fmla="val 53021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7822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6512" y="188640"/>
            <a:ext cx="9180512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Kakva </a:t>
            </a:r>
            <a:r>
              <a:rPr lang="hr-HR" sz="2400" dirty="0"/>
              <a:t>je uloga ugostiteljstva u turizmu?</a:t>
            </a:r>
          </a:p>
          <a:p>
            <a:pPr lvl="1"/>
            <a:r>
              <a:rPr lang="hr-HR" sz="2000" dirty="0"/>
              <a:t>ugostiteljstvo čini receptivu (sposobnost prihvaćanja gostiju) turizma nekog mjesta – materijalna baza turizma</a:t>
            </a:r>
          </a:p>
          <a:p>
            <a:pPr lvl="0"/>
            <a:r>
              <a:rPr lang="hr-HR" sz="2400" dirty="0"/>
              <a:t>Što su receptivne a što emitivne turističke zemlje?</a:t>
            </a:r>
          </a:p>
          <a:p>
            <a:pPr lvl="1"/>
            <a:r>
              <a:rPr lang="hr-HR" sz="2000" dirty="0"/>
              <a:t>receptivne turističke zemlje – zemlje koje primaju goste emitivne turističke zemlje – zemlje iz kojih dolaze gosti</a:t>
            </a:r>
          </a:p>
          <a:p>
            <a:pPr lvl="0"/>
            <a:r>
              <a:rPr lang="hr-HR" sz="2400" dirty="0" smtClean="0"/>
              <a:t>Je </a:t>
            </a:r>
            <a:r>
              <a:rPr lang="hr-HR" sz="2400" dirty="0"/>
              <a:t>li Hrvatska receptivna ili emitivna turistička zemlja? Objasni.</a:t>
            </a:r>
          </a:p>
          <a:p>
            <a:pPr lvl="1"/>
            <a:r>
              <a:rPr lang="hr-HR" sz="2000" dirty="0"/>
              <a:t>receptivna jer više gostiju dolazi u Hrvatsku na odmor nego što iz Hrvatske putuje u druge zemlje</a:t>
            </a:r>
          </a:p>
          <a:p>
            <a:pPr lvl="0"/>
            <a:r>
              <a:rPr lang="hr-HR" sz="2400" dirty="0"/>
              <a:t>Što su putničke agencije?</a:t>
            </a:r>
          </a:p>
          <a:p>
            <a:pPr lvl="1"/>
            <a:r>
              <a:rPr lang="hr-HR" sz="2000" dirty="0"/>
              <a:t>putničke agencije su posrednici između ugostiteljskih poslovnih jedinica (hotela, pansiona, hotelskih naselja, apartmana…) i potencijalnih gostiju</a:t>
            </a:r>
          </a:p>
          <a:p>
            <a:pPr lvl="0"/>
            <a:r>
              <a:rPr lang="hr-HR" sz="2400" dirty="0"/>
              <a:t>Koje su vrste ugovora između ugostiteljskih objekata i putničkih agencija? (3)</a:t>
            </a:r>
          </a:p>
          <a:p>
            <a:pPr lvl="1"/>
            <a:r>
              <a:rPr lang="hr-HR" sz="2000" dirty="0"/>
              <a:t>okvirni ugovor </a:t>
            </a:r>
            <a:r>
              <a:rPr lang="hr-HR" sz="2000" i="1" dirty="0"/>
              <a:t>(„ugovor na osnovi zatražene i potvrđene rezervacije</a:t>
            </a:r>
            <a:r>
              <a:rPr lang="hr-HR" sz="2000" i="1" dirty="0" smtClean="0"/>
              <a:t>“), </a:t>
            </a:r>
            <a:r>
              <a:rPr lang="hr-HR" sz="2000" dirty="0"/>
              <a:t>ugovor o alotmanu </a:t>
            </a:r>
            <a:r>
              <a:rPr lang="hr-HR" sz="2000" i="1" dirty="0"/>
              <a:t>(alotmanski ugovor) </a:t>
            </a:r>
            <a:r>
              <a:rPr lang="hr-HR" sz="2000" i="1" dirty="0" smtClean="0"/>
              <a:t>i </a:t>
            </a:r>
            <a:r>
              <a:rPr lang="hr-HR" sz="2000" dirty="0" smtClean="0"/>
              <a:t>ugovor </a:t>
            </a:r>
            <a:r>
              <a:rPr lang="hr-HR" sz="2000" dirty="0"/>
              <a:t>o zakupu kapaciteta </a:t>
            </a:r>
            <a:r>
              <a:rPr lang="hr-HR" sz="2000" i="1" dirty="0"/>
              <a:t>(„fiksni ugovor“ i „ugovor puno za prazno</a:t>
            </a:r>
            <a:r>
              <a:rPr lang="hr-HR" sz="2000" i="1" dirty="0" smtClean="0"/>
              <a:t>“)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3335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640"/>
            <a:ext cx="9144000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Objasni </a:t>
            </a:r>
            <a:r>
              <a:rPr lang="hr-HR" sz="2400" dirty="0"/>
              <a:t>okvirni ugovor </a:t>
            </a:r>
            <a:r>
              <a:rPr lang="hr-HR" sz="2400" i="1" dirty="0"/>
              <a:t>(„ugovor na osnovi zatražene i potvrđene rezervacije“).</a:t>
            </a:r>
          </a:p>
          <a:p>
            <a:pPr lvl="1"/>
            <a:r>
              <a:rPr lang="hr-HR" sz="2000" dirty="0"/>
              <a:t>agencija nalazi goste, uzima proviziju i naplaćuje gostima boravak u hotelu - nakon plaćanja gostu izdaje vaučer – dokument o uplaćenoj rezervaciji, a kopiju šalje hotelu - gost pri dolasku u hotel predaje vaučer hotelu i na taj način „plaća“ uslugu - nakon iskorištene usluge (odlaska gostiju) hotel šalje agenciji račun vaučer na naplatu</a:t>
            </a:r>
          </a:p>
          <a:p>
            <a:pPr lvl="0"/>
            <a:r>
              <a:rPr lang="hr-HR" sz="2400" dirty="0"/>
              <a:t>Objasni ugovor o alotmanu.</a:t>
            </a:r>
          </a:p>
          <a:p>
            <a:pPr lvl="1"/>
            <a:r>
              <a:rPr lang="hr-HR" sz="2000" dirty="0"/>
              <a:t>hotelijer se obvezuje da će u ugovorenom vremenu dati agenciji na raspolaganje određeni broj soba i traženih usluga na raspolaganje uz ugovorenu proviziju - agencija može neke sobe ne popunit, ali treba na vrijeme obavijestiti hotel</a:t>
            </a:r>
          </a:p>
          <a:p>
            <a:pPr lvl="0"/>
            <a:r>
              <a:rPr lang="hr-HR" sz="2400" dirty="0"/>
              <a:t>Objasni ugovor o zakupu kapaciteta </a:t>
            </a:r>
            <a:r>
              <a:rPr lang="hr-HR" sz="2400" i="1" dirty="0"/>
              <a:t>(„fiksni ugovor“ i „ugovor puno za prazno“).</a:t>
            </a:r>
          </a:p>
          <a:p>
            <a:pPr lvl="1"/>
            <a:r>
              <a:rPr lang="hr-HR" sz="2000" dirty="0"/>
              <a:t>agencija uzima u zakup cijeli hotel ili samo određeni broj soba na neko vrijeme - agencija plaća zakupljene kapacitete bez obzira jesu bili korišteni ovaj ugovor se najčešće sklapa kada je agencija sigurna da će popuniti sve kapacitete – npr. za vrijeme održavanja kongresa, u vrhuncu turističke sezone, za vrijeme sportskih događaja i sl</a:t>
            </a:r>
            <a:r>
              <a:rPr lang="hr-HR" sz="2000" dirty="0" smtClean="0"/>
              <a:t>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40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16632"/>
            <a:ext cx="9144000" cy="6624736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Što </a:t>
            </a:r>
            <a:r>
              <a:rPr lang="hr-HR" sz="2400" dirty="0"/>
              <a:t>je provizija putničke agencije?</a:t>
            </a:r>
          </a:p>
          <a:p>
            <a:pPr lvl="1"/>
            <a:r>
              <a:rPr lang="hr-HR" sz="2000" dirty="0"/>
              <a:t>provizija je svota koju ugostiteljski objekt odobrava u postotku ili fiksnom iznosu za vrijednost pruženih usluga gostima koje je u ugostiteljski objekt uputila agencija</a:t>
            </a:r>
          </a:p>
          <a:p>
            <a:pPr lvl="0"/>
            <a:r>
              <a:rPr lang="hr-HR" sz="2400" dirty="0"/>
              <a:t>Što je turističko posredovanje?</a:t>
            </a:r>
          </a:p>
          <a:p>
            <a:pPr lvl="1"/>
            <a:r>
              <a:rPr lang="hr-HR" sz="2000" dirty="0"/>
              <a:t>poslovni odnos između turističke agencije i ugostiteljskog objekta naziva se turističko posredovanje</a:t>
            </a:r>
          </a:p>
          <a:p>
            <a:pPr lvl="0"/>
            <a:r>
              <a:rPr lang="hr-HR" sz="2400" dirty="0"/>
              <a:t>Što je trgovina?</a:t>
            </a:r>
          </a:p>
          <a:p>
            <a:pPr lvl="1"/>
            <a:r>
              <a:rPr lang="hr-HR" sz="2000" dirty="0"/>
              <a:t>posredništvo između proizvođača i potrošača</a:t>
            </a:r>
          </a:p>
          <a:p>
            <a:pPr lvl="0"/>
            <a:r>
              <a:rPr lang="hr-HR" sz="2400" dirty="0"/>
              <a:t>Kako ugostiteljstvo ovisi o trgovini?</a:t>
            </a:r>
          </a:p>
          <a:p>
            <a:pPr lvl="1"/>
            <a:r>
              <a:rPr lang="hr-HR" sz="2000" dirty="0"/>
              <a:t>ugostiteljstvo ovisi o trgovini kod nabave robe za proizvodnju - nestašica pojedinih roba može značajno utjecati na ugostiteljsku ponudu</a:t>
            </a:r>
          </a:p>
          <a:p>
            <a:pPr lvl="0"/>
            <a:r>
              <a:rPr lang="hr-HR" sz="2400" dirty="0"/>
              <a:t>Kako su obrti vezani za ugostiteljstvo? Nabroj neke primjere.</a:t>
            </a:r>
          </a:p>
          <a:p>
            <a:pPr lvl="1"/>
            <a:r>
              <a:rPr lang="hr-HR" sz="2000" dirty="0"/>
              <a:t>uglavnom su vezanim za održavanje ugostiteljskih objekata i dobavljanje namirnica - npr. popravak vodoinstalacija, elektroinstalacija, slastičari, pekari, praonice rublja, održavanje okoliša</a:t>
            </a:r>
            <a:r>
              <a:rPr lang="hr-HR" sz="2000" dirty="0" smtClean="0"/>
              <a:t>…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4181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32656"/>
            <a:ext cx="9144000" cy="6409457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Koja </a:t>
            </a:r>
            <a:r>
              <a:rPr lang="hr-HR" sz="2400" dirty="0"/>
              <a:t>je razlika između obrta i industrije?</a:t>
            </a:r>
          </a:p>
          <a:p>
            <a:pPr lvl="1"/>
            <a:r>
              <a:rPr lang="hr-HR" sz="2000" dirty="0"/>
              <a:t>za razliku od obrta, industrija zapošljava veći broj radnika i proizvodi serijski veći broj proizvoda</a:t>
            </a:r>
          </a:p>
          <a:p>
            <a:pPr lvl="0"/>
            <a:r>
              <a:rPr lang="hr-HR" sz="2400" dirty="0"/>
              <a:t>Koja industrija je najbitnija za ugostiteljstvo?</a:t>
            </a:r>
          </a:p>
          <a:p>
            <a:pPr lvl="1"/>
            <a:r>
              <a:rPr lang="hr-HR" sz="2000" dirty="0"/>
              <a:t>industrija hrane i pića</a:t>
            </a:r>
          </a:p>
          <a:p>
            <a:pPr lvl="0"/>
            <a:r>
              <a:rPr lang="hr-HR" sz="2400" dirty="0"/>
              <a:t>Što je to hotelska industrija?</a:t>
            </a:r>
          </a:p>
          <a:p>
            <a:pPr lvl="1"/>
            <a:r>
              <a:rPr lang="hr-HR" sz="2000" dirty="0"/>
              <a:t>hoteli s više od 1000 postelja, restauracije s većim brojem sjedala i dr.</a:t>
            </a:r>
          </a:p>
          <a:p>
            <a:pPr lvl="0">
              <a:spcBef>
                <a:spcPts val="600"/>
              </a:spcBef>
            </a:pP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26417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1002</Words>
  <Application>Microsoft Office PowerPoint</Application>
  <PresentationFormat>On-screen Show (4:3)</PresentationFormat>
  <Paragraphs>78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bijela_tema</vt:lpstr>
      <vt:lpstr>Ponavljanje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5</cp:revision>
  <dcterms:created xsi:type="dcterms:W3CDTF">2017-10-17T05:39:51Z</dcterms:created>
  <dcterms:modified xsi:type="dcterms:W3CDTF">2017-10-17T06:00:21Z</dcterms:modified>
</cp:coreProperties>
</file>