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2"/>
  </p:notesMasterIdLst>
  <p:handoutMasterIdLst>
    <p:handoutMasterId r:id="rId13"/>
  </p:handoutMasterIdLst>
  <p:sldIdLst>
    <p:sldId id="300" r:id="rId3"/>
    <p:sldId id="301" r:id="rId4"/>
    <p:sldId id="312" r:id="rId5"/>
    <p:sldId id="316" r:id="rId6"/>
    <p:sldId id="317" r:id="rId7"/>
    <p:sldId id="313" r:id="rId8"/>
    <p:sldId id="314" r:id="rId9"/>
    <p:sldId id="315" r:id="rId10"/>
    <p:sldId id="318" r:id="rId1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589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8" autoAdjust="0"/>
    <p:restoredTop sz="94660" autoAdjust="0"/>
  </p:normalViewPr>
  <p:slideViewPr>
    <p:cSldViewPr>
      <p:cViewPr varScale="1">
        <p:scale>
          <a:sx n="75" d="100"/>
          <a:sy n="7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263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83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225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743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199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04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413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8751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227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7606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225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lip2art.com/images/market-clipart-market-economy-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816292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slov 1"/>
          <p:cNvSpPr txBox="1">
            <a:spLocks/>
          </p:cNvSpPr>
          <p:nvPr/>
        </p:nvSpPr>
        <p:spPr>
          <a:xfrm>
            <a:off x="0" y="5661248"/>
            <a:ext cx="9144000" cy="963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6000"/>
              </a:lnSpc>
            </a:pPr>
            <a:r>
              <a:rPr lang="hr-H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OSNOVNA OBILJEŽJA GOSPODARSTVA</a:t>
            </a:r>
            <a:endParaRPr lang="hr-HR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910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POJMOVI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892480" cy="6165304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gospodarstvo</a:t>
            </a:r>
          </a:p>
          <a:p>
            <a:pPr lvl="0"/>
            <a:r>
              <a:rPr lang="hr-HR" dirty="0" smtClean="0"/>
              <a:t>prirodni i društveni izvori</a:t>
            </a:r>
          </a:p>
          <a:p>
            <a:pPr lvl="0"/>
            <a:r>
              <a:rPr lang="hr-HR" dirty="0" smtClean="0"/>
              <a:t>obnovljivi i neobnovljivi izvori</a:t>
            </a:r>
          </a:p>
          <a:p>
            <a:pPr lvl="0"/>
            <a:r>
              <a:rPr lang="hr-HR" dirty="0" smtClean="0"/>
              <a:t>poduzetništvo</a:t>
            </a:r>
          </a:p>
          <a:p>
            <a:pPr lvl="0"/>
            <a:r>
              <a:rPr lang="hr-HR" dirty="0" smtClean="0"/>
              <a:t>gospodarska pitanja</a:t>
            </a:r>
          </a:p>
          <a:p>
            <a:pPr lvl="0"/>
            <a:r>
              <a:rPr lang="hr-HR" dirty="0" smtClean="0"/>
              <a:t>tipovi gospodarstava</a:t>
            </a:r>
          </a:p>
          <a:p>
            <a:pPr lvl="0"/>
            <a:r>
              <a:rPr lang="pl-PL" dirty="0" smtClean="0"/>
              <a:t>ekonomski ciljevi i funkcije države</a:t>
            </a:r>
            <a:endParaRPr lang="hr-HR" dirty="0" smtClean="0"/>
          </a:p>
          <a:p>
            <a:pPr lvl="0"/>
            <a:endParaRPr lang="hr-H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004048" y="2748251"/>
            <a:ext cx="4040460" cy="3995931"/>
            <a:chOff x="1827373" y="44624"/>
            <a:chExt cx="5418927" cy="535920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2"/>
            <a:stretch/>
          </p:blipFill>
          <p:spPr bwMode="auto">
            <a:xfrm>
              <a:off x="1827373" y="44624"/>
              <a:ext cx="5418927" cy="5359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 rot="21360000">
              <a:off x="2546628" y="2625834"/>
              <a:ext cx="224796" cy="286378"/>
            </a:xfrm>
            <a:prstGeom prst="rect">
              <a:avLst/>
            </a:prstGeom>
            <a:solidFill>
              <a:srgbClr val="1F0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rgbClr val="FDCA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</a:t>
              </a:r>
              <a:endParaRPr lang="hr-HR" b="1" dirty="0">
                <a:solidFill>
                  <a:srgbClr val="FDCA0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7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GOSPODARSTVO </a:t>
            </a:r>
            <a:r>
              <a:rPr lang="hr-HR" sz="2400" dirty="0" smtClean="0"/>
              <a:t>– grč. </a:t>
            </a:r>
            <a:r>
              <a:rPr lang="hr-HR" sz="2400" i="1" dirty="0" err="1" smtClean="0"/>
              <a:t>oikonomija</a:t>
            </a:r>
            <a:r>
              <a:rPr lang="hr-HR" sz="2400" dirty="0" smtClean="0"/>
              <a:t> – gospodarstvo ili privreda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PRIVREĐIVANJE </a:t>
            </a:r>
            <a:r>
              <a:rPr lang="hr-HR" sz="2400" dirty="0" smtClean="0"/>
              <a:t>– svjesna ljudska djelatnost kojom se nastoji smanjiti ograničenost dobara kojima se zadovoljavaju ljudske potrebe</a:t>
            </a:r>
          </a:p>
          <a:p>
            <a:pPr>
              <a:spcBef>
                <a:spcPts val="1200"/>
              </a:spcBef>
            </a:pPr>
            <a:r>
              <a:rPr lang="hr-HR" sz="2400" dirty="0" smtClean="0"/>
              <a:t>dobra mogu biti </a:t>
            </a:r>
            <a:r>
              <a:rPr lang="hr-HR" sz="2400" b="1" dirty="0" smtClean="0">
                <a:solidFill>
                  <a:srgbClr val="FF0000"/>
                </a:solidFill>
              </a:rPr>
              <a:t>ograničena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(ekonomska) i </a:t>
            </a:r>
            <a:r>
              <a:rPr lang="hr-HR" sz="2400" b="1" dirty="0" smtClean="0">
                <a:solidFill>
                  <a:srgbClr val="FF0000"/>
                </a:solidFill>
              </a:rPr>
              <a:t>neograničena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(slobodna)</a:t>
            </a:r>
          </a:p>
          <a:p>
            <a:pPr>
              <a:spcBef>
                <a:spcPts val="600"/>
              </a:spcBef>
            </a:pPr>
            <a:r>
              <a:rPr lang="hr-HR" sz="2400" dirty="0" smtClean="0"/>
              <a:t>ljudske želje su neograničene, a dobra su ograničena (</a:t>
            </a:r>
            <a:r>
              <a:rPr lang="hr-HR" sz="2400" b="1" dirty="0" smtClean="0"/>
              <a:t>zakon ograničenosti</a:t>
            </a:r>
            <a:r>
              <a:rPr lang="hr-HR" sz="24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prirodni i društveni izvori</a:t>
            </a:r>
          </a:p>
          <a:p>
            <a:pPr marL="468000" lvl="1" indent="-216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prirodni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izvori – elementi prirodne sredine – obnovljivi i neobnovljivi</a:t>
            </a:r>
          </a:p>
          <a:p>
            <a:pPr marL="468000" lvl="1" indent="-21600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društveni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izvori – stanovništvo (radna snaga i poduzetnici) i kapital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"/>
          <a:stretch/>
        </p:blipFill>
        <p:spPr bwMode="auto">
          <a:xfrm>
            <a:off x="4597400" y="4288165"/>
            <a:ext cx="4495187" cy="246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8" b="6631"/>
          <a:stretch/>
        </p:blipFill>
        <p:spPr bwMode="auto">
          <a:xfrm>
            <a:off x="69687" y="4288165"/>
            <a:ext cx="4464213" cy="246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5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DRUŠTVENI IZVORI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rad </a:t>
            </a:r>
            <a:r>
              <a:rPr lang="hr-HR" sz="2400" dirty="0" smtClean="0"/>
              <a:t>- fizičke i umne sposobnosti koje ljudi koriste u proizvodnji dobara i usluga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za proizvodnju je važan broj radnika, njihova kvalifikacija, znanje, vještine i dobno-spolna struktura</a:t>
            </a:r>
          </a:p>
          <a:p>
            <a:pPr>
              <a:spcBef>
                <a:spcPts val="12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kapital </a:t>
            </a:r>
            <a:r>
              <a:rPr lang="hr-HR" sz="2400" dirty="0" smtClean="0"/>
              <a:t>– dobra koja se koriste za proizvodnju drugih dobara i usluga</a:t>
            </a:r>
          </a:p>
          <a:p>
            <a:pPr lvl="1"/>
            <a:r>
              <a:rPr lang="hr-HR" sz="2400" dirty="0" smtClean="0"/>
              <a:t>npr. novac, zgrade, alati, oprema, računala, udžbenici…</a:t>
            </a:r>
          </a:p>
          <a:p>
            <a:pPr>
              <a:spcBef>
                <a:spcPts val="12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radni resursi </a:t>
            </a:r>
            <a:r>
              <a:rPr lang="hr-HR" sz="2400" dirty="0" smtClean="0"/>
              <a:t>– tehnika (sredstva za rad) i tehnologija (način proizvodnje)</a:t>
            </a:r>
          </a:p>
          <a:p>
            <a:pPr>
              <a:spcBef>
                <a:spcPts val="12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poduzetništvo</a:t>
            </a:r>
            <a:r>
              <a:rPr lang="hr-HR" sz="2400" dirty="0" smtClean="0"/>
              <a:t> – ljudska aktivnost </a:t>
            </a:r>
            <a:br>
              <a:rPr lang="hr-HR" sz="2400" dirty="0" smtClean="0"/>
            </a:br>
            <a:r>
              <a:rPr lang="hr-HR" sz="2400" dirty="0" smtClean="0"/>
              <a:t>koja se sastoji od </a:t>
            </a:r>
            <a:r>
              <a:rPr lang="hr-HR" sz="2400" b="1" dirty="0" smtClean="0">
                <a:solidFill>
                  <a:srgbClr val="FF0000"/>
                </a:solidFill>
              </a:rPr>
              <a:t>kombiniranja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br>
              <a:rPr lang="hr-HR" sz="2400" dirty="0" smtClean="0">
                <a:solidFill>
                  <a:srgbClr val="FF0000"/>
                </a:solidFill>
              </a:rPr>
            </a:br>
            <a:r>
              <a:rPr lang="hr-HR" sz="2400" b="1" dirty="0" smtClean="0">
                <a:solidFill>
                  <a:srgbClr val="FF0000"/>
                </a:solidFill>
              </a:rPr>
              <a:t>resursa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u svrhu </a:t>
            </a:r>
            <a:r>
              <a:rPr lang="hr-HR" sz="2400" b="1" dirty="0" smtClean="0">
                <a:solidFill>
                  <a:srgbClr val="FF0000"/>
                </a:solidFill>
              </a:rPr>
              <a:t>proizvodnje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br>
              <a:rPr lang="hr-HR" sz="2400" dirty="0" smtClean="0">
                <a:solidFill>
                  <a:srgbClr val="FF0000"/>
                </a:solidFill>
              </a:rPr>
            </a:br>
            <a:r>
              <a:rPr lang="hr-HR" sz="2400" dirty="0" smtClean="0"/>
              <a:t>korisnih </a:t>
            </a:r>
            <a:r>
              <a:rPr lang="hr-HR" sz="2400" b="1" dirty="0" smtClean="0">
                <a:solidFill>
                  <a:srgbClr val="FF0000"/>
                </a:solidFill>
              </a:rPr>
              <a:t>dobara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usluga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za druge</a:t>
            </a:r>
            <a:endParaRPr lang="hr-HR" sz="2400" dirty="0"/>
          </a:p>
        </p:txBody>
      </p:sp>
      <p:pic>
        <p:nvPicPr>
          <p:cNvPr id="2050" name="Picture 2" descr="http://im.rediff.com/money/2018/may/28robo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89040"/>
            <a:ext cx="4776465" cy="296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1.bp.blogspot.com/-fBrnrR-0LGY/UJf3XkiK2OI/AAAAAAAAAF8/E8ZmEIH2zLY/s1600/Comput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r="3963"/>
          <a:stretch/>
        </p:blipFill>
        <p:spPr bwMode="auto">
          <a:xfrm>
            <a:off x="2880618" y="4022371"/>
            <a:ext cx="2806700" cy="235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6170R_r2d003156_p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7" y="3739344"/>
            <a:ext cx="4272320" cy="3074474"/>
          </a:xfrm>
          <a:prstGeom prst="rect">
            <a:avLst/>
          </a:prstGeom>
        </p:spPr>
      </p:pic>
      <p:pic>
        <p:nvPicPr>
          <p:cNvPr id="2054" name="Picture 6" descr="https://www.nabava.net/slike/proizvodi/bosch-busilica-gsr-18-2_379494f4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63058"/>
            <a:ext cx="2267744" cy="226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pngimg.com/uploads/money/money_PNG3523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708" y="5055442"/>
            <a:ext cx="2859416" cy="17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juristfirme.ro/public_repository/images/antreprenor-blog_planificare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3"/>
          <a:stretch/>
        </p:blipFill>
        <p:spPr bwMode="auto">
          <a:xfrm>
            <a:off x="4860033" y="3861048"/>
            <a:ext cx="4283968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klaf.ro/photo/icons/Antreprenor-General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" r="13236"/>
          <a:stretch/>
        </p:blipFill>
        <p:spPr bwMode="auto">
          <a:xfrm flipH="1">
            <a:off x="4673599" y="4202279"/>
            <a:ext cx="4372317" cy="258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ak6.picdn.net/shutterstock/videos/21312466/thumb/1.jpg?i10c=img.resize(height:160)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3"/>
          <a:stretch/>
        </p:blipFill>
        <p:spPr bwMode="auto">
          <a:xfrm>
            <a:off x="118589" y="4202278"/>
            <a:ext cx="4409870" cy="258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41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umblr_mxuowmhBX51qmo69qo1_2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3068959"/>
            <a:ext cx="2851129" cy="3649445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700" dirty="0" smtClean="0">
                <a:solidFill>
                  <a:srgbClr val="FF0000"/>
                </a:solidFill>
              </a:rPr>
              <a:t>TEMELJNA GOSPODARSKA PITANJA i TIPOVI GOSPODARSTAVA</a:t>
            </a:r>
            <a:endParaRPr lang="hr-HR" sz="27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502072"/>
            <a:ext cx="9144000" cy="859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/>
            <a:r>
              <a:rPr lang="hr-HR" sz="2200" dirty="0" smtClean="0"/>
              <a:t>temeljna pitanja svakog gospodarstva su </a:t>
            </a:r>
            <a:r>
              <a:rPr lang="hr-HR" sz="2200" b="1" dirty="0" smtClean="0">
                <a:solidFill>
                  <a:srgbClr val="FF0000"/>
                </a:solidFill>
              </a:rPr>
              <a:t>što</a:t>
            </a:r>
            <a:r>
              <a:rPr lang="hr-HR" sz="2200" dirty="0" smtClean="0"/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kako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za koga proizvoditi</a:t>
            </a:r>
          </a:p>
          <a:p>
            <a:pPr marL="288000" indent="-288000"/>
            <a:r>
              <a:rPr lang="hr-HR" sz="2200" dirty="0" smtClean="0"/>
              <a:t>osnovne metode donošenja ekonomskih odluka – </a:t>
            </a:r>
            <a:r>
              <a:rPr lang="hr-HR" sz="2200" b="1" dirty="0" smtClean="0">
                <a:solidFill>
                  <a:srgbClr val="FF0000"/>
                </a:solidFill>
              </a:rPr>
              <a:t>običaj</a:t>
            </a:r>
            <a:r>
              <a:rPr lang="hr-HR" sz="2200" dirty="0" smtClean="0"/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plan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tržište</a:t>
            </a:r>
          </a:p>
        </p:txBody>
      </p:sp>
      <p:pic>
        <p:nvPicPr>
          <p:cNvPr id="33" name="Picture 32" descr="mjesano_gospodarstvo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6929454" y="3089520"/>
            <a:ext cx="2124000" cy="121444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4" name="Picture 33" descr="plansko_gospodarstvo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673630" y="3089520"/>
            <a:ext cx="2124000" cy="123186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5" name="Picture 2" descr="C:\Users\cornx\Desktop\Sociologija\slike\kultura\masai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42844" y="3089520"/>
            <a:ext cx="2143140" cy="1231867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36" name="Group 42"/>
          <p:cNvGrpSpPr/>
          <p:nvPr/>
        </p:nvGrpSpPr>
        <p:grpSpPr>
          <a:xfrm>
            <a:off x="2417807" y="3089520"/>
            <a:ext cx="2124000" cy="1231200"/>
            <a:chOff x="2357422" y="3643314"/>
            <a:chExt cx="2124000" cy="1231200"/>
          </a:xfrm>
          <a:effectLst/>
        </p:grpSpPr>
        <p:sp>
          <p:nvSpPr>
            <p:cNvPr id="37" name="Rectangle 36"/>
            <p:cNvSpPr/>
            <p:nvPr/>
          </p:nvSpPr>
          <p:spPr>
            <a:xfrm>
              <a:off x="2357422" y="3643314"/>
              <a:ext cx="2124000" cy="12312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38" name="Picture 37" descr="pansko_gospodarstvo.png"/>
            <p:cNvPicPr>
              <a:picLocks noChangeAspect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>
            <a:xfrm flipH="1">
              <a:off x="2833609" y="3643314"/>
              <a:ext cx="1171626" cy="12312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39" name="Rectangle 38"/>
          <p:cNvSpPr/>
          <p:nvPr/>
        </p:nvSpPr>
        <p:spPr>
          <a:xfrm>
            <a:off x="2500298" y="1565272"/>
            <a:ext cx="4071966" cy="483052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cs typeface="Calibri" pitchFamily="34" charset="0"/>
              </a:rPr>
              <a:t>TIPOVI GOSPODARSTAVA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2844" y="2331082"/>
            <a:ext cx="2124000" cy="498789"/>
          </a:xfrm>
          <a:prstGeom prst="rect">
            <a:avLst/>
          </a:prstGeom>
          <a:solidFill>
            <a:srgbClr val="35961A"/>
          </a:solidFill>
          <a:ln w="285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cs typeface="Calibri" pitchFamily="34" charset="0"/>
              </a:rPr>
              <a:t>OBIČAJNO</a:t>
            </a:r>
            <a:endParaRPr kumimoji="0" lang="hr-HR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99615" y="2331082"/>
            <a:ext cx="2124000" cy="498789"/>
          </a:xfrm>
          <a:prstGeom prst="rect">
            <a:avLst/>
          </a:prstGeom>
          <a:solidFill>
            <a:srgbClr val="35961A"/>
          </a:solidFill>
          <a:ln w="285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cs typeface="Calibri" pitchFamily="34" charset="0"/>
              </a:rPr>
              <a:t>PLANSKO</a:t>
            </a:r>
            <a:endParaRPr kumimoji="0" lang="hr-HR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56386" y="2331082"/>
            <a:ext cx="2124000" cy="498789"/>
          </a:xfrm>
          <a:prstGeom prst="rect">
            <a:avLst/>
          </a:prstGeom>
          <a:solidFill>
            <a:srgbClr val="35961A"/>
          </a:solidFill>
          <a:ln w="285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cs typeface="Calibri" pitchFamily="34" charset="0"/>
              </a:rPr>
              <a:t>TRŽIŠNO</a:t>
            </a:r>
            <a:endParaRPr kumimoji="0" lang="hr-HR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cs typeface="Calibri" pitchFamily="34" charset="0"/>
            </a:endParaRPr>
          </a:p>
        </p:txBody>
      </p:sp>
      <p:cxnSp>
        <p:nvCxnSpPr>
          <p:cNvPr id="43" name="Elbow Connector 42"/>
          <p:cNvCxnSpPr>
            <a:stCxn id="39" idx="2"/>
            <a:endCxn id="40" idx="0"/>
          </p:cNvCxnSpPr>
          <p:nvPr/>
        </p:nvCxnSpPr>
        <p:spPr>
          <a:xfrm rot="5400000">
            <a:off x="2729184" y="523985"/>
            <a:ext cx="282758" cy="3331437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cxnSp>
        <p:nvCxnSpPr>
          <p:cNvPr id="44" name="Elbow Connector 43"/>
          <p:cNvCxnSpPr>
            <a:stCxn id="39" idx="2"/>
            <a:endCxn id="41" idx="0"/>
          </p:cNvCxnSpPr>
          <p:nvPr/>
        </p:nvCxnSpPr>
        <p:spPr>
          <a:xfrm rot="5400000">
            <a:off x="3857569" y="1652370"/>
            <a:ext cx="282758" cy="1074666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cxnSp>
        <p:nvCxnSpPr>
          <p:cNvPr id="45" name="Elbow Connector 44"/>
          <p:cNvCxnSpPr>
            <a:stCxn id="39" idx="2"/>
            <a:endCxn id="42" idx="0"/>
          </p:cNvCxnSpPr>
          <p:nvPr/>
        </p:nvCxnSpPr>
        <p:spPr>
          <a:xfrm rot="16200000" flipH="1">
            <a:off x="4985954" y="1598650"/>
            <a:ext cx="282758" cy="118210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46" name="Rectangle 45"/>
          <p:cNvSpPr/>
          <p:nvPr/>
        </p:nvSpPr>
        <p:spPr>
          <a:xfrm>
            <a:off x="6913156" y="2331082"/>
            <a:ext cx="2124000" cy="498789"/>
          </a:xfrm>
          <a:prstGeom prst="rect">
            <a:avLst/>
          </a:prstGeom>
          <a:solidFill>
            <a:srgbClr val="35961A"/>
          </a:solidFill>
          <a:ln w="285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cs typeface="Calibri" pitchFamily="34" charset="0"/>
              </a:rPr>
              <a:t>MJEŠOVITO</a:t>
            </a:r>
            <a:endParaRPr kumimoji="0" lang="hr-HR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cs typeface="Calibri" pitchFamily="34" charset="0"/>
            </a:endParaRPr>
          </a:p>
        </p:txBody>
      </p:sp>
      <p:cxnSp>
        <p:nvCxnSpPr>
          <p:cNvPr id="47" name="Elbow Connector 46"/>
          <p:cNvCxnSpPr>
            <a:stCxn id="39" idx="2"/>
            <a:endCxn id="46" idx="0"/>
          </p:cNvCxnSpPr>
          <p:nvPr/>
        </p:nvCxnSpPr>
        <p:spPr>
          <a:xfrm rot="16200000" flipH="1">
            <a:off x="6114339" y="470265"/>
            <a:ext cx="282758" cy="343887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48" name="Rounded Rectangular Callout 47"/>
          <p:cNvSpPr/>
          <p:nvPr/>
        </p:nvSpPr>
        <p:spPr>
          <a:xfrm>
            <a:off x="142844" y="3375272"/>
            <a:ext cx="5000660" cy="2500330"/>
          </a:xfrm>
          <a:prstGeom prst="wedgeRoundRectCallout">
            <a:avLst>
              <a:gd name="adj1" fmla="val -25466"/>
              <a:gd name="adj2" fmla="val -77128"/>
              <a:gd name="adj3" fmla="val 16667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252000" marR="0" lvl="0" indent="-252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proizvodnja </a:t>
            </a: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za vlastite potrebe</a:t>
            </a:r>
          </a:p>
          <a:p>
            <a:pPr marL="252000" marR="0" lvl="0" indent="-252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prisutna u prošlosti</a:t>
            </a:r>
          </a:p>
          <a:p>
            <a:pPr marL="252000" marR="0" lvl="0" indent="-252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jak utjecaj tradicije</a:t>
            </a:r>
          </a:p>
          <a:p>
            <a:pPr marL="252000" marR="0" lvl="0" indent="-252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u </a:t>
            </a: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industrijski</a:t>
            </a: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nerazvijenim</a:t>
            </a: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dijelovima svijeta gdje nema nacionalnog gospodarstva </a:t>
            </a:r>
            <a:r>
              <a:rPr kumimoji="0" lang="hr-HR" sz="2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(Bangladeš, Etiopija, Somalija)</a:t>
            </a:r>
            <a:endParaRPr kumimoji="0" lang="hr-HR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49" name="Picture 2" descr="C:\Users\cornx\Desktop\Sociologija\slike\kultura\masai.jp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5214942" y="3426560"/>
            <a:ext cx="3714776" cy="2377604"/>
          </a:xfrm>
          <a:prstGeom prst="rect">
            <a:avLst/>
          </a:prstGeom>
          <a:ln>
            <a:noFill/>
          </a:ln>
          <a:effectLst/>
        </p:spPr>
      </p:pic>
      <p:sp>
        <p:nvSpPr>
          <p:cNvPr id="50" name="Rounded Rectangular Callout 49"/>
          <p:cNvSpPr/>
          <p:nvPr/>
        </p:nvSpPr>
        <p:spPr>
          <a:xfrm>
            <a:off x="4143372" y="3375272"/>
            <a:ext cx="4857784" cy="2500330"/>
          </a:xfrm>
          <a:prstGeom prst="wedgeRoundRectCallout">
            <a:avLst>
              <a:gd name="adj1" fmla="val -50302"/>
              <a:gd name="adj2" fmla="val -74054"/>
              <a:gd name="adj3" fmla="val 16667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252000" marR="0" lvl="0" indent="-252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što, kako i za koga će se proizvoditi </a:t>
            </a: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odlučuje država</a:t>
            </a:r>
          </a:p>
          <a:p>
            <a:pPr marL="252000" marR="0" lvl="0" indent="-252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plan donosi država </a:t>
            </a:r>
            <a:br>
              <a:rPr kumimoji="0" lang="hr-H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</a:br>
            <a:r>
              <a:rPr kumimoji="0" lang="hr-HR" sz="2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(npr. Petoljetke u SSSR-u)</a:t>
            </a:r>
          </a:p>
          <a:p>
            <a:pPr marL="252000" marR="0" lvl="0" indent="-252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hr-HR" sz="2000" kern="0" dirty="0" smtClean="0">
                <a:solidFill>
                  <a:prstClr val="black"/>
                </a:solidFill>
                <a:latin typeface="Calibri"/>
              </a:rPr>
              <a:t>proizvodna sredstva u vlasništvu države </a:t>
            </a:r>
            <a:r>
              <a:rPr lang="hr-HR" sz="2000" i="1" kern="0" dirty="0" smtClean="0">
                <a:solidFill>
                  <a:prstClr val="black"/>
                </a:solidFill>
                <a:latin typeface="Calibri"/>
              </a:rPr>
              <a:t>(npr. Kina)</a:t>
            </a:r>
            <a:endParaRPr kumimoji="0" lang="hr-HR" sz="20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1" name="Picture 50" descr="pansko_gospodarstvo.png"/>
          <p:cNvPicPr>
            <a:picLocks noChangeAspect="1"/>
          </p:cNvPicPr>
          <p:nvPr/>
        </p:nvPicPr>
        <p:blipFill>
          <a:blip r:embed="rId8" cstate="email"/>
          <a:srcRect/>
          <a:stretch>
            <a:fillRect/>
          </a:stretch>
        </p:blipFill>
        <p:spPr>
          <a:xfrm flipH="1">
            <a:off x="1643042" y="3375272"/>
            <a:ext cx="2380936" cy="2502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52" name="Rounded Rectangular Callout 51"/>
          <p:cNvSpPr/>
          <p:nvPr/>
        </p:nvSpPr>
        <p:spPr>
          <a:xfrm>
            <a:off x="142844" y="3375272"/>
            <a:ext cx="4857784" cy="2500330"/>
          </a:xfrm>
          <a:prstGeom prst="wedgeRoundRectCallout">
            <a:avLst>
              <a:gd name="adj1" fmla="val 50007"/>
              <a:gd name="adj2" fmla="val -73573"/>
              <a:gd name="adj3" fmla="val 16667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252000" lvl="0" indent="-252000">
              <a:buFont typeface="Arial" pitchFamily="34" charset="0"/>
              <a:buChar char="–"/>
            </a:pPr>
            <a:r>
              <a:rPr lang="hr-HR" sz="2000" kern="0" dirty="0">
                <a:solidFill>
                  <a:prstClr val="black"/>
                </a:solidFill>
              </a:rPr>
              <a:t>što, kako i za koga proizvoditi odlučuje </a:t>
            </a:r>
            <a:r>
              <a:rPr lang="hr-HR" sz="2000" b="1" kern="0" dirty="0">
                <a:solidFill>
                  <a:srgbClr val="FF0000"/>
                </a:solidFill>
              </a:rPr>
              <a:t>tržište</a:t>
            </a:r>
          </a:p>
          <a:p>
            <a:pPr marL="252000" lvl="0" indent="-252000">
              <a:buFont typeface="Arial" pitchFamily="34" charset="0"/>
              <a:buChar char="–"/>
            </a:pPr>
            <a:r>
              <a:rPr lang="hr-HR" sz="2000" kern="0" dirty="0">
                <a:solidFill>
                  <a:prstClr val="black"/>
                </a:solidFill>
              </a:rPr>
              <a:t>odluke o proizvodnji donose </a:t>
            </a:r>
            <a:r>
              <a:rPr lang="hr-HR" sz="2000" b="1" kern="0" dirty="0">
                <a:solidFill>
                  <a:srgbClr val="FF0000"/>
                </a:solidFill>
              </a:rPr>
              <a:t>pojedinci</a:t>
            </a:r>
            <a:r>
              <a:rPr lang="hr-HR" sz="2000" kern="0" dirty="0">
                <a:solidFill>
                  <a:srgbClr val="FF0000"/>
                </a:solidFill>
              </a:rPr>
              <a:t> </a:t>
            </a:r>
            <a:r>
              <a:rPr lang="hr-HR" sz="2000" kern="0" dirty="0">
                <a:solidFill>
                  <a:prstClr val="black"/>
                </a:solidFill>
              </a:rPr>
              <a:t>na temelju </a:t>
            </a:r>
            <a:r>
              <a:rPr lang="hr-HR" sz="2000" b="1" kern="0" dirty="0">
                <a:solidFill>
                  <a:srgbClr val="FF0000"/>
                </a:solidFill>
              </a:rPr>
              <a:t>ponude</a:t>
            </a:r>
            <a:r>
              <a:rPr lang="hr-HR" sz="2000" kern="0" dirty="0">
                <a:solidFill>
                  <a:srgbClr val="FF0000"/>
                </a:solidFill>
              </a:rPr>
              <a:t> </a:t>
            </a:r>
            <a:r>
              <a:rPr lang="hr-HR" sz="2000" kern="0" dirty="0">
                <a:solidFill>
                  <a:prstClr val="black"/>
                </a:solidFill>
              </a:rPr>
              <a:t>i </a:t>
            </a:r>
            <a:r>
              <a:rPr lang="hr-HR" sz="2000" b="1" kern="0" dirty="0" smtClean="0">
                <a:solidFill>
                  <a:srgbClr val="FF0000"/>
                </a:solidFill>
              </a:rPr>
              <a:t>potražnje</a:t>
            </a:r>
            <a:endParaRPr lang="hr-HR" sz="2000" kern="0" dirty="0">
              <a:solidFill>
                <a:prstClr val="black"/>
              </a:solidFill>
              <a:latin typeface="Calibri"/>
            </a:endParaRPr>
          </a:p>
          <a:p>
            <a:pPr marL="252000" lvl="0" indent="-252000">
              <a:buFont typeface="Arial" pitchFamily="34" charset="0"/>
              <a:buChar char="–"/>
            </a:pPr>
            <a:r>
              <a:rPr lang="hr-HR" sz="2000" kern="0" dirty="0" smtClean="0">
                <a:solidFill>
                  <a:prstClr val="black"/>
                </a:solidFill>
                <a:latin typeface="Calibri"/>
              </a:rPr>
              <a:t>uloga države je u sprječavanju monopola, zaštiti prava pojedinca i vlasništva</a:t>
            </a:r>
            <a:endParaRPr lang="hr-HR" sz="2000" kern="0" dirty="0">
              <a:solidFill>
                <a:srgbClr val="FF0000"/>
              </a:solidFill>
            </a:endParaRPr>
          </a:p>
        </p:txBody>
      </p:sp>
      <p:pic>
        <p:nvPicPr>
          <p:cNvPr id="53" name="Picture 52" descr="plansko_gospodarstvo.jpg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5214942" y="3375272"/>
            <a:ext cx="3756757" cy="2502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54" name="Rounded Rectangular Callout 53" hidden="1"/>
          <p:cNvSpPr/>
          <p:nvPr/>
        </p:nvSpPr>
        <p:spPr>
          <a:xfrm>
            <a:off x="4357686" y="3303834"/>
            <a:ext cx="4643470" cy="1624810"/>
          </a:xfrm>
          <a:prstGeom prst="wedgeRoundRectCallout">
            <a:avLst>
              <a:gd name="adj1" fmla="val 32443"/>
              <a:gd name="adj2" fmla="val -86321"/>
              <a:gd name="adj3" fmla="val 16667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252000" lvl="0" indent="-252000">
              <a:buFont typeface="Arial" pitchFamily="34" charset="0"/>
              <a:buChar char="–"/>
            </a:pPr>
            <a:r>
              <a:rPr lang="hr-HR" sz="2000" kern="0" dirty="0" smtClean="0"/>
              <a:t>ima </a:t>
            </a:r>
            <a:r>
              <a:rPr lang="hr-HR" sz="2000" kern="0" dirty="0"/>
              <a:t>obilježja običajnog, planskog i tržišnog gospodarstva</a:t>
            </a:r>
          </a:p>
          <a:p>
            <a:pPr marL="252000" lvl="0" indent="-252000">
              <a:buFont typeface="Arial" pitchFamily="34" charset="0"/>
              <a:buChar char="–"/>
            </a:pPr>
            <a:r>
              <a:rPr lang="hr-HR" sz="2000" kern="0" dirty="0"/>
              <a:t>većina zemalja svijeta danas imaju mješovita </a:t>
            </a:r>
            <a:r>
              <a:rPr lang="hr-HR" sz="2000" kern="0" dirty="0" smtClean="0"/>
              <a:t>gospodarstva</a:t>
            </a:r>
            <a:endParaRPr lang="hr-HR" sz="2000" kern="0" dirty="0"/>
          </a:p>
        </p:txBody>
      </p:sp>
      <p:pic>
        <p:nvPicPr>
          <p:cNvPr id="55" name="Picture 54" descr="mjesano_gospodarstvo.jpg" hidden="1"/>
          <p:cNvPicPr>
            <a:picLocks noChangeAspect="1"/>
          </p:cNvPicPr>
          <p:nvPr/>
        </p:nvPicPr>
        <p:blipFill>
          <a:blip r:embed="rId10" cstate="email"/>
          <a:srcRect/>
          <a:stretch>
            <a:fillRect/>
          </a:stretch>
        </p:blipFill>
        <p:spPr>
          <a:xfrm>
            <a:off x="71406" y="3375272"/>
            <a:ext cx="4214842" cy="2502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8" name="Rectangle 67" hidden="1"/>
          <p:cNvSpPr/>
          <p:nvPr/>
        </p:nvSpPr>
        <p:spPr>
          <a:xfrm>
            <a:off x="-36512" y="4678237"/>
            <a:ext cx="92868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0" indent="-288000">
              <a:spcBef>
                <a:spcPts val="1800"/>
              </a:spcBef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gospodarska tranzicija</a:t>
            </a:r>
            <a:r>
              <a:rPr lang="hr-HR" sz="2200" dirty="0">
                <a:solidFill>
                  <a:prstClr val="black"/>
                </a:solidFill>
              </a:rPr>
              <a:t> – proces prelaska iz planskog u tržišni tip gospodarstva</a:t>
            </a:r>
          </a:p>
        </p:txBody>
      </p:sp>
    </p:spTree>
    <p:extLst>
      <p:ext uri="{BB962C8B-B14F-4D97-AF65-F5344CB8AC3E}">
        <p14:creationId xmlns:p14="http://schemas.microsoft.com/office/powerpoint/2010/main" val="28588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25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5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5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5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5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25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5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25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5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5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25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75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5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25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25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5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9" grpId="0" animBg="1"/>
      <p:bldP spid="40" grpId="0" build="allAtOnce" animBg="1"/>
      <p:bldP spid="41" grpId="0" build="allAtOnce" animBg="1"/>
      <p:bldP spid="42" grpId="0" build="allAtOnce" animBg="1"/>
      <p:bldP spid="46" grpId="0" build="allAtOnce" animBg="1"/>
      <p:bldP spid="48" grpId="0" build="allAtOnce" animBg="1"/>
      <p:bldP spid="48" grpId="1" build="allAtOnce" animBg="1"/>
      <p:bldP spid="50" grpId="0" build="allAtOnce" animBg="1"/>
      <p:bldP spid="50" grpId="1" build="allAtOnce" animBg="1"/>
      <p:bldP spid="52" grpId="0" build="allAtOnce" animBg="1"/>
      <p:bldP spid="52" grpId="1" build="allAtOnce" animBg="1"/>
      <p:bldP spid="54" grpId="0" build="allAtOnce" animBg="1"/>
      <p:bldP spid="54" grpId="1" build="allAtOnce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700" dirty="0" smtClean="0">
                <a:solidFill>
                  <a:srgbClr val="FF0000"/>
                </a:solidFill>
              </a:rPr>
              <a:t>TEMELJNA GOSPODARSKA PITANJA i TIPOVI GOSPODARSTAVA</a:t>
            </a:r>
            <a:endParaRPr lang="hr-HR" sz="27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/>
            <a:r>
              <a:rPr lang="hr-HR" sz="2200" dirty="0" smtClean="0"/>
              <a:t>temeljna pitanja svakog gospodarstva su </a:t>
            </a:r>
            <a:r>
              <a:rPr lang="hr-HR" sz="2200" b="1" dirty="0" smtClean="0">
                <a:solidFill>
                  <a:srgbClr val="FF0000"/>
                </a:solidFill>
              </a:rPr>
              <a:t>što</a:t>
            </a:r>
            <a:r>
              <a:rPr lang="hr-HR" sz="2200" dirty="0" smtClean="0"/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kako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za koga proizvoditi</a:t>
            </a:r>
          </a:p>
          <a:p>
            <a:pPr marL="288000" indent="-288000"/>
            <a:r>
              <a:rPr lang="hr-HR" sz="2200" dirty="0" smtClean="0"/>
              <a:t>osnovne metode donošenja ekonomskih odluka – </a:t>
            </a:r>
            <a:r>
              <a:rPr lang="hr-HR" sz="2200" b="1" dirty="0" smtClean="0">
                <a:solidFill>
                  <a:srgbClr val="FF0000"/>
                </a:solidFill>
              </a:rPr>
              <a:t>običaj</a:t>
            </a:r>
            <a:r>
              <a:rPr lang="hr-HR" sz="2200" dirty="0" smtClean="0"/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plan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tržište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dirty="0" smtClean="0"/>
              <a:t>tipovi gospodarstava </a:t>
            </a:r>
            <a:r>
              <a:rPr lang="hr-HR" sz="2000" i="1" dirty="0" smtClean="0"/>
              <a:t>(s obzirom na donošenje odluke o proizvodnji)</a:t>
            </a:r>
            <a:r>
              <a:rPr lang="hr-HR" sz="2000" dirty="0" smtClean="0"/>
              <a:t>:</a:t>
            </a:r>
            <a:endParaRPr lang="hr-HR" sz="2200" dirty="0" smtClean="0"/>
          </a:p>
          <a:p>
            <a:pPr lvl="1" indent="-216000"/>
            <a:r>
              <a:rPr lang="hr-HR" sz="2200" b="1" dirty="0" smtClean="0">
                <a:solidFill>
                  <a:srgbClr val="FF0000"/>
                </a:solidFill>
              </a:rPr>
              <a:t>običajno </a:t>
            </a:r>
            <a:r>
              <a:rPr lang="hr-HR" sz="2200" dirty="0" smtClean="0"/>
              <a:t>– što, kako i za koga proizvoditi je pod utjecajem </a:t>
            </a:r>
            <a:r>
              <a:rPr lang="hr-HR" sz="2200" b="1" dirty="0" smtClean="0">
                <a:solidFill>
                  <a:srgbClr val="FF0000"/>
                </a:solidFill>
              </a:rPr>
              <a:t>tradicije</a:t>
            </a:r>
          </a:p>
          <a:p>
            <a:pPr marL="1008000" lvl="2" indent="-216000"/>
            <a:r>
              <a:rPr lang="hr-HR" sz="2000" dirty="0" smtClean="0"/>
              <a:t>prisutna u prošlosti, a danas su prisutna u slabije razvijenim dijelovima svijeta (Afrika, Latinska Amerika i Azija)</a:t>
            </a:r>
          </a:p>
          <a:p>
            <a:pPr lvl="1" indent="-216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plansko</a:t>
            </a:r>
            <a:r>
              <a:rPr lang="hr-HR" sz="2200" dirty="0"/>
              <a:t> – što, kako i za koga proizvoditi </a:t>
            </a:r>
            <a:r>
              <a:rPr lang="hr-HR" sz="2200" dirty="0" smtClean="0"/>
              <a:t>odlučuje </a:t>
            </a:r>
            <a:r>
              <a:rPr lang="hr-HR" sz="2200" b="1" dirty="0" smtClean="0">
                <a:solidFill>
                  <a:srgbClr val="FF0000"/>
                </a:solidFill>
              </a:rPr>
              <a:t>država</a:t>
            </a:r>
          </a:p>
          <a:p>
            <a:pPr marL="1008000" lvl="2" indent="-216000"/>
            <a:r>
              <a:rPr lang="hr-HR" sz="2000" dirty="0" smtClean="0"/>
              <a:t>država donosi odluke, npr. u Kini</a:t>
            </a:r>
          </a:p>
          <a:p>
            <a:pPr lvl="1" indent="-216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tržišno</a:t>
            </a:r>
            <a:r>
              <a:rPr lang="hr-HR" sz="2200" dirty="0"/>
              <a:t> – što, kako i za koga proizvoditi </a:t>
            </a:r>
            <a:r>
              <a:rPr lang="hr-HR" sz="2200" dirty="0" smtClean="0"/>
              <a:t>odlučuje </a:t>
            </a:r>
            <a:r>
              <a:rPr lang="hr-HR" sz="2200" b="1" dirty="0" smtClean="0">
                <a:solidFill>
                  <a:srgbClr val="FF0000"/>
                </a:solidFill>
              </a:rPr>
              <a:t>tržište</a:t>
            </a:r>
          </a:p>
          <a:p>
            <a:pPr marL="1008000" lvl="2" indent="-216000"/>
            <a:r>
              <a:rPr lang="hr-HR" sz="2000" dirty="0" smtClean="0"/>
              <a:t>odluke o proizvodnji donose pojedinci na temelju ponude i potražnje</a:t>
            </a:r>
          </a:p>
          <a:p>
            <a:pPr lvl="1" indent="-216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mješovito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ima obilježja običajnog, planskog i tržišnog gospodarstva</a:t>
            </a:r>
          </a:p>
          <a:p>
            <a:pPr marL="1008000" lvl="2" indent="-216000"/>
            <a:r>
              <a:rPr lang="hr-HR" sz="2000" dirty="0" smtClean="0"/>
              <a:t>većina zemalja svijeta danas imaju mješovita gospodarstva</a:t>
            </a:r>
          </a:p>
          <a:p>
            <a:pPr marL="288000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gospodarska tranzicija</a:t>
            </a:r>
            <a:r>
              <a:rPr lang="hr-HR" sz="2200" dirty="0" smtClean="0"/>
              <a:t> – proces prelaska iz planskog u tržišni tip gospodarstva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00081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TIPOVI GOSPODARSTAVA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324000">
              <a:spcBef>
                <a:spcPts val="1200"/>
              </a:spcBef>
            </a:pPr>
            <a:r>
              <a:rPr lang="hr-HR" sz="2800" dirty="0" smtClean="0"/>
              <a:t>tipovi gospodarstava:</a:t>
            </a:r>
          </a:p>
          <a:p>
            <a:pPr lvl="1" indent="-324000">
              <a:spcBef>
                <a:spcPts val="1800"/>
              </a:spcBef>
            </a:pPr>
            <a:r>
              <a:rPr lang="hr-HR" dirty="0" smtClean="0"/>
              <a:t>prema </a:t>
            </a:r>
            <a:r>
              <a:rPr lang="hr-HR" b="1" dirty="0" smtClean="0">
                <a:solidFill>
                  <a:srgbClr val="FF0000"/>
                </a:solidFill>
              </a:rPr>
              <a:t>opsegu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i području</a:t>
            </a:r>
          </a:p>
          <a:p>
            <a:pPr lvl="2" indent="-324000">
              <a:spcBef>
                <a:spcPts val="600"/>
              </a:spcBef>
            </a:pPr>
            <a:r>
              <a:rPr lang="hr-HR" sz="2800" dirty="0" smtClean="0"/>
              <a:t>mjesno, regionalno, nacionalno, međunarodno i svjetsko (globalno)</a:t>
            </a:r>
            <a:endParaRPr lang="hr-HR" sz="2800" b="1" dirty="0" smtClean="0">
              <a:solidFill>
                <a:srgbClr val="FF0000"/>
              </a:solidFill>
            </a:endParaRPr>
          </a:p>
          <a:p>
            <a:pPr lvl="1" indent="-324000">
              <a:spcBef>
                <a:spcPts val="1800"/>
              </a:spcBef>
            </a:pPr>
            <a:r>
              <a:rPr lang="hr-HR" dirty="0" smtClean="0"/>
              <a:t>prema</a:t>
            </a:r>
            <a:r>
              <a:rPr lang="hr-HR" b="1" dirty="0" smtClean="0">
                <a:solidFill>
                  <a:srgbClr val="FF0000"/>
                </a:solidFill>
              </a:rPr>
              <a:t> vlasništvu</a:t>
            </a:r>
          </a:p>
          <a:p>
            <a:pPr lvl="2" indent="-324000">
              <a:spcBef>
                <a:spcPts val="600"/>
              </a:spcBef>
            </a:pPr>
            <a:r>
              <a:rPr lang="hr-HR" sz="2800" dirty="0" smtClean="0"/>
              <a:t>privatno i javno</a:t>
            </a:r>
          </a:p>
          <a:p>
            <a:pPr lvl="1" indent="-324000">
              <a:spcBef>
                <a:spcPts val="1800"/>
              </a:spcBef>
            </a:pPr>
            <a:r>
              <a:rPr lang="hr-HR" dirty="0" smtClean="0"/>
              <a:t>s obzirom na</a:t>
            </a:r>
            <a:r>
              <a:rPr lang="hr-HR" b="1" dirty="0" smtClean="0">
                <a:solidFill>
                  <a:srgbClr val="FF0000"/>
                </a:solidFill>
              </a:rPr>
              <a:t> sredstvo razmjene</a:t>
            </a:r>
          </a:p>
          <a:p>
            <a:pPr lvl="2" indent="-324000">
              <a:spcBef>
                <a:spcPts val="600"/>
              </a:spcBef>
            </a:pPr>
            <a:r>
              <a:rPr lang="hr-HR" sz="2800" dirty="0" smtClean="0"/>
              <a:t>robno i novčano</a:t>
            </a:r>
          </a:p>
          <a:p>
            <a:pPr lvl="1" indent="-324000">
              <a:spcBef>
                <a:spcPts val="1800"/>
              </a:spcBef>
            </a:pPr>
            <a:r>
              <a:rPr lang="hr-HR" dirty="0" smtClean="0"/>
              <a:t>s obzirom na </a:t>
            </a:r>
            <a:r>
              <a:rPr lang="hr-HR" b="1" dirty="0" smtClean="0">
                <a:solidFill>
                  <a:srgbClr val="FF0000"/>
                </a:solidFill>
              </a:rPr>
              <a:t>uključenost u međunarodnu trgovinu</a:t>
            </a:r>
          </a:p>
          <a:p>
            <a:pPr lvl="2" indent="-324000">
              <a:spcBef>
                <a:spcPts val="600"/>
              </a:spcBef>
            </a:pPr>
            <a:r>
              <a:rPr lang="hr-HR" sz="2800" dirty="0" smtClean="0"/>
              <a:t>otvorena i zatvorena (samoopskrbna ili autarkična)</a:t>
            </a:r>
          </a:p>
        </p:txBody>
      </p:sp>
    </p:spTree>
    <p:extLst>
      <p:ext uri="{BB962C8B-B14F-4D97-AF65-F5344CB8AC3E}">
        <p14:creationId xmlns:p14="http://schemas.microsoft.com/office/powerpoint/2010/main" val="21737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TIPOVI GOSPODARSTAVA</a:t>
            </a:r>
            <a:endParaRPr lang="hr-HR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2462985" y="620688"/>
            <a:ext cx="4121234" cy="504056"/>
          </a:xfrm>
          <a:prstGeom prst="rect">
            <a:avLst/>
          </a:prstGeom>
          <a:solidFill>
            <a:srgbClr val="00206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800" dirty="0" smtClean="0">
                <a:solidFill>
                  <a:schemeClr val="bg1"/>
                </a:solidFill>
              </a:rPr>
              <a:t>TIPOVI GOSPODARSTAVA</a:t>
            </a:r>
            <a:endParaRPr lang="hr-HR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173" y="1412405"/>
            <a:ext cx="1922586" cy="1080490"/>
          </a:xfrm>
          <a:prstGeom prst="rect">
            <a:avLst/>
          </a:prstGeom>
          <a:solidFill>
            <a:srgbClr val="008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</a:rPr>
              <a:t>PREMA OPSEGU I PODRUČJU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6039" y="1412406"/>
            <a:ext cx="1922586" cy="1080488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</a:rPr>
              <a:t>PREMA VLASNIŠTVU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9905" y="1412407"/>
            <a:ext cx="1947624" cy="1080489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</a:rPr>
              <a:t>PREMA SREDSTVIMA RAZMJENE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8809" y="1412405"/>
            <a:ext cx="2592288" cy="108049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</a:rPr>
              <a:t>PREMA UKLJUČENOSTI U MEĐUNARODNU TRGOVINU</a:t>
            </a:r>
            <a:endParaRPr lang="hr-HR" sz="2000" dirty="0">
              <a:solidFill>
                <a:schemeClr val="bg1"/>
              </a:solidFill>
            </a:endParaRPr>
          </a:p>
        </p:txBody>
      </p: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>
          <a:xfrm rot="5400000">
            <a:off x="2669704" y="-441494"/>
            <a:ext cx="287661" cy="3420136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4" idx="2"/>
          </p:cNvCxnSpPr>
          <p:nvPr/>
        </p:nvCxnSpPr>
        <p:spPr>
          <a:xfrm rot="5400000" flipH="1" flipV="1">
            <a:off x="3701636" y="590440"/>
            <a:ext cx="287662" cy="1356270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0"/>
            <a:endCxn id="4" idx="2"/>
          </p:cNvCxnSpPr>
          <p:nvPr/>
        </p:nvCxnSpPr>
        <p:spPr>
          <a:xfrm rot="16200000" flipV="1">
            <a:off x="4739829" y="908518"/>
            <a:ext cx="287663" cy="720115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0"/>
            <a:endCxn id="4" idx="2"/>
          </p:cNvCxnSpPr>
          <p:nvPr/>
        </p:nvCxnSpPr>
        <p:spPr>
          <a:xfrm rot="16200000" flipV="1">
            <a:off x="5945448" y="-297101"/>
            <a:ext cx="287661" cy="3131351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0435" y="2636912"/>
            <a:ext cx="2064759" cy="2204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000" dirty="0" smtClean="0"/>
              <a:t>mjesno, regionalno, nacionalno, međunarodno i svjetsko (globalno)</a:t>
            </a:r>
            <a:endParaRPr lang="hr-HR" sz="2000" b="1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59947" y="2636912"/>
            <a:ext cx="238865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000" dirty="0" smtClean="0"/>
              <a:t>privatno i javno</a:t>
            </a:r>
            <a:endParaRPr lang="hr-HR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127703" y="2636912"/>
            <a:ext cx="2316505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000" dirty="0" smtClean="0"/>
              <a:t>robno i novčano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58809" y="2636912"/>
            <a:ext cx="2592287" cy="2204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spcBef>
                <a:spcPts val="1200"/>
              </a:spcBef>
            </a:pPr>
            <a:r>
              <a:rPr lang="hr-HR" sz="2000" dirty="0" smtClean="0"/>
              <a:t>otvorena i zatvorena (samoopskrbna ili autarkična)</a:t>
            </a:r>
          </a:p>
        </p:txBody>
      </p:sp>
    </p:spTree>
    <p:extLst>
      <p:ext uri="{BB962C8B-B14F-4D97-AF65-F5344CB8AC3E}">
        <p14:creationId xmlns:p14="http://schemas.microsoft.com/office/powerpoint/2010/main" val="72411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  <p:bldP spid="16" grpId="0" build="p"/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EKONOMSKI CILJEVI I FUNKCIJE DRŽAVE</a:t>
            </a:r>
            <a:endParaRPr lang="hr-HR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2462985" y="692696"/>
            <a:ext cx="4121234" cy="609908"/>
          </a:xfrm>
          <a:prstGeom prst="rect">
            <a:avLst/>
          </a:prstGeom>
          <a:solidFill>
            <a:srgbClr val="008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</a:rPr>
              <a:t>EKONOMSKI CILJEVI</a:t>
            </a:r>
            <a:endParaRPr lang="hr-HR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927" y="1677983"/>
            <a:ext cx="3405980" cy="670897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</a:rPr>
              <a:t>MIKROEKONOMSKI</a:t>
            </a:r>
            <a:endParaRPr lang="hr-HR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6383" y="1677982"/>
            <a:ext cx="3450336" cy="670898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bg1"/>
                </a:solidFill>
              </a:rPr>
              <a:t>MAKROEKONOMSKI</a:t>
            </a:r>
          </a:p>
        </p:txBody>
      </p:sp>
      <p:cxnSp>
        <p:nvCxnSpPr>
          <p:cNvPr id="8" name="Elbow Connector 7"/>
          <p:cNvCxnSpPr>
            <a:stCxn id="4" idx="2"/>
            <a:endCxn id="7" idx="0"/>
          </p:cNvCxnSpPr>
          <p:nvPr/>
        </p:nvCxnSpPr>
        <p:spPr>
          <a:xfrm rot="16200000" flipH="1">
            <a:off x="5449887" y="376318"/>
            <a:ext cx="375378" cy="2227949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0"/>
            <a:endCxn id="4" idx="2"/>
          </p:cNvCxnSpPr>
          <p:nvPr/>
        </p:nvCxnSpPr>
        <p:spPr>
          <a:xfrm rot="5400000" flipH="1" flipV="1">
            <a:off x="3148570" y="302952"/>
            <a:ext cx="375379" cy="2374685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51520" y="2420888"/>
            <a:ext cx="4156364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324000">
              <a:spcBef>
                <a:spcPts val="1200"/>
              </a:spcBef>
            </a:pPr>
            <a:r>
              <a:rPr lang="hr-HR" sz="2400" dirty="0" smtClean="0"/>
              <a:t>ekonomska učinkovitost</a:t>
            </a:r>
          </a:p>
          <a:p>
            <a:pPr marL="288000" indent="-324000">
              <a:spcBef>
                <a:spcPts val="1200"/>
              </a:spcBef>
            </a:pPr>
            <a:r>
              <a:rPr lang="hr-HR" sz="2400" dirty="0" smtClean="0"/>
              <a:t>pravedna raspodjela</a:t>
            </a:r>
          </a:p>
          <a:p>
            <a:pPr marL="288000" indent="-324000">
              <a:spcBef>
                <a:spcPts val="1200"/>
              </a:spcBef>
            </a:pPr>
            <a:r>
              <a:rPr lang="hr-HR" sz="2400" dirty="0" smtClean="0"/>
              <a:t>ekonomska sloboda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135246" y="2420888"/>
            <a:ext cx="3757234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324000">
              <a:spcBef>
                <a:spcPts val="1200"/>
              </a:spcBef>
            </a:pPr>
            <a:r>
              <a:rPr lang="hr-HR" sz="2400" dirty="0" smtClean="0"/>
              <a:t>gospodarski rast</a:t>
            </a:r>
          </a:p>
          <a:p>
            <a:pPr marL="288000" indent="-324000">
              <a:spcBef>
                <a:spcPts val="1200"/>
              </a:spcBef>
            </a:pPr>
            <a:r>
              <a:rPr lang="hr-HR" sz="2400" dirty="0" smtClean="0"/>
              <a:t>puna zaposlenost</a:t>
            </a:r>
          </a:p>
          <a:p>
            <a:pPr marL="288000" indent="-324000">
              <a:spcBef>
                <a:spcPts val="1200"/>
              </a:spcBef>
            </a:pPr>
            <a:r>
              <a:rPr lang="hr-HR" sz="2400" dirty="0" smtClean="0"/>
              <a:t>stabilnost cijena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0" y="4293096"/>
            <a:ext cx="9144000" cy="2564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324000">
              <a:spcBef>
                <a:spcPts val="12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ekonomske funkcije države</a:t>
            </a:r>
            <a:r>
              <a:rPr lang="hr-HR" sz="2800" dirty="0" smtClean="0"/>
              <a:t>: poticanje učinkovitosti, jednakosti i stabilnosti</a:t>
            </a:r>
          </a:p>
          <a:p>
            <a:pPr lvl="1" indent="-324000">
              <a:spcBef>
                <a:spcPts val="1800"/>
              </a:spcBef>
            </a:pPr>
            <a:endParaRPr lang="hr-HR" sz="2800" dirty="0" smtClean="0"/>
          </a:p>
        </p:txBody>
      </p:sp>
    </p:spTree>
    <p:extLst>
      <p:ext uri="{BB962C8B-B14F-4D97-AF65-F5344CB8AC3E}">
        <p14:creationId xmlns:p14="http://schemas.microsoft.com/office/powerpoint/2010/main" val="54078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2" grpId="0" uiExpand="1" build="p"/>
      <p:bldP spid="13" grpId="0" uiExpand="1" build="p"/>
      <p:bldP spid="17" grpId="0" build="p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2537</TotalTime>
  <Words>575</Words>
  <Application>Microsoft Office PowerPoint</Application>
  <PresentationFormat>On-screen Show (4:3)</PresentationFormat>
  <Paragraphs>89</Paragraphs>
  <Slides>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bijela_tema</vt:lpstr>
      <vt:lpstr>Tema sustava Office</vt:lpstr>
      <vt:lpstr>PowerPoint Presentation</vt:lpstr>
      <vt:lpstr>POJMOVI</vt:lpstr>
      <vt:lpstr>GOSPODARSTVO – grč. oikonomija – gospodarstvo ili privreda</vt:lpstr>
      <vt:lpstr>DRUŠTVENI IZVORI</vt:lpstr>
      <vt:lpstr>TEMELJNA GOSPODARSKA PITANJA i TIPOVI GOSPODARSTAVA</vt:lpstr>
      <vt:lpstr>TEMELJNA GOSPODARSKA PITANJA i TIPOVI GOSPODARSTAVA</vt:lpstr>
      <vt:lpstr>TIPOVI GOSPODARSTAVA</vt:lpstr>
      <vt:lpstr>TIPOVI GOSPODARSTAVA</vt:lpstr>
      <vt:lpstr>EKONOMSKI CILJEVI I FUNKCIJE DRŽAVE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322</cp:revision>
  <dcterms:created xsi:type="dcterms:W3CDTF">2016-09-01T16:32:16Z</dcterms:created>
  <dcterms:modified xsi:type="dcterms:W3CDTF">2019-10-12T17:52:38Z</dcterms:modified>
</cp:coreProperties>
</file>