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19" r:id="rId2"/>
    <p:sldId id="359" r:id="rId3"/>
    <p:sldId id="321" r:id="rId4"/>
    <p:sldId id="358" r:id="rId5"/>
    <p:sldId id="327" r:id="rId6"/>
    <p:sldId id="357" r:id="rId7"/>
    <p:sldId id="360" r:id="rId8"/>
    <p:sldId id="322" r:id="rId9"/>
    <p:sldId id="323" r:id="rId10"/>
    <p:sldId id="324" r:id="rId11"/>
    <p:sldId id="325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89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8" autoAdjust="0"/>
    <p:restoredTop sz="94660" autoAdjust="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12.10.2019.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ci.cornell.edu/wp-content/uploads/resized/20cac2b39dfd4c19ef9a6e0f26e0693f/field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03"/>
          <a:stretch/>
        </p:blipFill>
        <p:spPr bwMode="auto">
          <a:xfrm>
            <a:off x="-8841" y="-103462"/>
            <a:ext cx="2972477" cy="696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34223" y="1"/>
            <a:ext cx="29724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058238" y="64532"/>
            <a:ext cx="3112154" cy="6793468"/>
            <a:chOff x="6058238" y="64532"/>
            <a:chExt cx="3112154" cy="6793468"/>
          </a:xfrm>
        </p:grpSpPr>
        <p:pic>
          <p:nvPicPr>
            <p:cNvPr id="3076" name="Picture 4" descr="https://static.wixstatic.com/media/e8ff0ccb464a46ef8bee95ba4a19c861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71434" y="4578084"/>
              <a:ext cx="3085763" cy="227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www.bls.gov/ooh/images/3608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71435" y="2212470"/>
              <a:ext cx="3085761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upperhandchiro.com/wp-content/uploads/2016/10/Medical_Professional_stock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238" y="64532"/>
              <a:ext cx="3112154" cy="206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Naslov 1"/>
          <p:cNvSpPr txBox="1">
            <a:spLocks/>
          </p:cNvSpPr>
          <p:nvPr/>
        </p:nvSpPr>
        <p:spPr>
          <a:xfrm>
            <a:off x="228634" y="5445224"/>
            <a:ext cx="5508104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hr-HR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77000"/>
                    </a:schemeClr>
                  </a:outerShdw>
                </a:effectLst>
              </a:rPr>
              <a:t>EKONOMSKI SEKTORI</a:t>
            </a:r>
            <a:endParaRPr lang="hr-HR" sz="7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77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8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dirty="0" smtClean="0">
                <a:solidFill>
                  <a:srgbClr val="FF0000"/>
                </a:solidFill>
              </a:rPr>
              <a:t>RAZLIKE U UDJELIMA SEKTORA DJELATNOSTI PO DRŽAVAMA</a:t>
            </a:r>
            <a:endParaRPr lang="hr-HR" sz="32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b="1" dirty="0" smtClean="0">
                <a:solidFill>
                  <a:srgbClr val="FF0000"/>
                </a:solidFill>
              </a:rPr>
              <a:t>slabije razvijene zemlje</a:t>
            </a:r>
            <a:r>
              <a:rPr lang="hr-HR" sz="2200" dirty="0" smtClean="0"/>
              <a:t> imaju veći udio stanovništva u </a:t>
            </a:r>
            <a:r>
              <a:rPr lang="hr-HR" sz="2200" b="1" dirty="0" smtClean="0">
                <a:solidFill>
                  <a:srgbClr val="FF0000"/>
                </a:solidFill>
              </a:rPr>
              <a:t>primarnom</a:t>
            </a:r>
            <a:r>
              <a:rPr lang="hr-HR" sz="2200" dirty="0" smtClean="0"/>
              <a:t> sektoru</a:t>
            </a:r>
          </a:p>
          <a:p>
            <a:pPr marL="688050" lvl="1" indent="-288000"/>
            <a:r>
              <a:rPr lang="hr-HR" sz="2000" i="1" dirty="0" smtClean="0"/>
              <a:t>npr. Nepal i Burundi imaju više od 90% poljoprivrednog stanovništva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razvijenije zemlje</a:t>
            </a:r>
            <a:r>
              <a:rPr lang="hr-HR" sz="2200" dirty="0" smtClean="0"/>
              <a:t> imaju veći udio st. u </a:t>
            </a:r>
            <a:r>
              <a:rPr lang="hr-HR" sz="2200" b="1" dirty="0" smtClean="0">
                <a:solidFill>
                  <a:srgbClr val="FF0000"/>
                </a:solidFill>
              </a:rPr>
              <a:t>tercijarnim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kvartarnim</a:t>
            </a:r>
            <a:r>
              <a:rPr lang="hr-HR" sz="2200" dirty="0" smtClean="0"/>
              <a:t> i </a:t>
            </a:r>
            <a:r>
              <a:rPr lang="hr-HR" sz="2200" b="1" dirty="0" err="1" smtClean="0">
                <a:solidFill>
                  <a:srgbClr val="FF0000"/>
                </a:solidFill>
              </a:rPr>
              <a:t>kvintalnim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djelatnostima, dok u primarnim udio jako mali (do 2%)</a:t>
            </a:r>
          </a:p>
          <a:p>
            <a:pPr marL="688050" lvl="1" indent="-288000"/>
            <a:r>
              <a:rPr lang="hr-HR" sz="2000" i="1" dirty="0" smtClean="0"/>
              <a:t>npr. SAD ima 1,6% poljoprivrednog stanovništva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BRUTO DOMAĆI PROIZVOD (BDP) </a:t>
            </a:r>
            <a:r>
              <a:rPr lang="hr-HR" sz="2200" dirty="0" smtClean="0"/>
              <a:t>– vrijednost proizvedenih dobara i usluga u jednoj godini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224604" y="3284984"/>
            <a:ext cx="2883900" cy="3212976"/>
            <a:chOff x="6144252" y="3573016"/>
            <a:chExt cx="2883900" cy="321297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10000" contras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252" y="3573016"/>
              <a:ext cx="2883900" cy="321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652160" y="3964604"/>
              <a:ext cx="0" cy="259228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232840" y="4058721"/>
              <a:ext cx="299662" cy="2504618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60432" y="6090070"/>
              <a:ext cx="299662" cy="473269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10161" y="5925612"/>
              <a:ext cx="299662" cy="6377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24207" y="6345630"/>
              <a:ext cx="299662" cy="2177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8224" y="6517620"/>
              <a:ext cx="299662" cy="45719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77435" y="4000154"/>
              <a:ext cx="299662" cy="2563185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321" y="3651226"/>
              <a:ext cx="269805" cy="185760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3523" y="3651226"/>
              <a:ext cx="269805" cy="18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72121" y="3651226"/>
              <a:ext cx="269805" cy="185760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1220" y="3576206"/>
            <a:ext cx="612068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buFont typeface="Calibri" panose="020F0502020204030204" pitchFamily="34" charset="0"/>
              <a:buChar char="‒"/>
            </a:pPr>
            <a:r>
              <a:rPr lang="hr-HR" sz="2200" b="1" dirty="0">
                <a:solidFill>
                  <a:srgbClr val="FF0000"/>
                </a:solidFill>
              </a:rPr>
              <a:t>prema udjelu BDP-a:</a:t>
            </a:r>
          </a:p>
          <a:p>
            <a:pPr marL="688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primarni sektor </a:t>
            </a:r>
            <a:r>
              <a:rPr lang="hr-HR" sz="2000" dirty="0"/>
              <a:t>najviše pridonosi BDP-u </a:t>
            </a:r>
            <a:r>
              <a:rPr lang="hr-HR" sz="2000" dirty="0" err="1"/>
              <a:t>u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 siromašnim</a:t>
            </a:r>
            <a:r>
              <a:rPr lang="hr-HR" dirty="0"/>
              <a:t> </a:t>
            </a:r>
            <a:r>
              <a:rPr lang="hr-HR" sz="2000" dirty="0" smtClean="0"/>
              <a:t>zemljama (Somalija, Liberija, Gvineja Bisau)</a:t>
            </a:r>
          </a:p>
          <a:p>
            <a:pPr marL="688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dirty="0" smtClean="0"/>
              <a:t>udio </a:t>
            </a:r>
            <a:r>
              <a:rPr lang="hr-HR" sz="2000" b="1" dirty="0" smtClean="0">
                <a:solidFill>
                  <a:srgbClr val="FF0000"/>
                </a:solidFill>
              </a:rPr>
              <a:t>sekundarnog sektora </a:t>
            </a:r>
            <a:r>
              <a:rPr lang="hr-HR" sz="2000" dirty="0" smtClean="0"/>
              <a:t>u BDP-u najveći je u državama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bogatim naftom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(Saudijska Arabija, Katar…)</a:t>
            </a:r>
          </a:p>
          <a:p>
            <a:pPr marL="688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dirty="0" smtClean="0"/>
              <a:t>udio </a:t>
            </a:r>
            <a:r>
              <a:rPr lang="hr-HR" sz="2000" b="1" dirty="0" smtClean="0">
                <a:solidFill>
                  <a:srgbClr val="FF0000"/>
                </a:solidFill>
              </a:rPr>
              <a:t>tercijarnog, kvartarnog i </a:t>
            </a:r>
            <a:r>
              <a:rPr lang="hr-HR" sz="2000" b="1" dirty="0" err="1" smtClean="0">
                <a:solidFill>
                  <a:srgbClr val="FF0000"/>
                </a:solidFill>
              </a:rPr>
              <a:t>kvintalnog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sektora u BDP-u najveći je 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razvijenim zemljama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6136" y="6525344"/>
            <a:ext cx="3397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dirty="0" smtClean="0"/>
              <a:t>Gospodarska struktura stanovništva SAD-a i Etiopije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27707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7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00" t="79095" r="2211" b="1"/>
          <a:stretch/>
        </p:blipFill>
        <p:spPr bwMode="auto">
          <a:xfrm>
            <a:off x="395536" y="4707172"/>
            <a:ext cx="8568951" cy="96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7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5341"/>
          <a:stretch/>
        </p:blipFill>
        <p:spPr bwMode="auto">
          <a:xfrm>
            <a:off x="-33331" y="1016931"/>
            <a:ext cx="428868" cy="462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395536" y="4346054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5536" y="4038972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5536" y="3734558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5536" y="3437636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5536" y="3140968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5536" y="2849487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5536" y="2539899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536" y="2257926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5536" y="1942169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5536" y="1647850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372195" y="1849239"/>
            <a:ext cx="415190" cy="276810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3908280" y="2257926"/>
            <a:ext cx="415190" cy="2359421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4444365" y="2425303"/>
            <a:ext cx="415190" cy="2192044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4980450" y="2569319"/>
            <a:ext cx="415190" cy="204802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5516533" y="2561165"/>
            <a:ext cx="415190" cy="2056182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6228184" y="1769077"/>
            <a:ext cx="415190" cy="284827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6768244" y="1913093"/>
            <a:ext cx="415190" cy="2704254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7308304" y="2031507"/>
            <a:ext cx="415190" cy="258584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7848364" y="2116135"/>
            <a:ext cx="415190" cy="2501212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8388424" y="2166765"/>
            <a:ext cx="415190" cy="2450582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2683890" y="3019381"/>
            <a:ext cx="415190" cy="1597966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2142082" y="3019381"/>
            <a:ext cx="415190" cy="1597966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1600273" y="2938635"/>
            <a:ext cx="415190" cy="1678712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058464" y="2794619"/>
            <a:ext cx="415190" cy="1822728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516655" y="2294249"/>
            <a:ext cx="415190" cy="2323098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22" name="Group 21"/>
          <p:cNvGrpSpPr/>
          <p:nvPr/>
        </p:nvGrpSpPr>
        <p:grpSpPr>
          <a:xfrm>
            <a:off x="409981" y="1016932"/>
            <a:ext cx="8568951" cy="489912"/>
            <a:chOff x="409981" y="1016932"/>
            <a:chExt cx="8568951" cy="489912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17000" contras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0" t="-130" r="2211" b="89544"/>
            <a:stretch/>
          </p:blipFill>
          <p:spPr bwMode="auto">
            <a:xfrm>
              <a:off x="409981" y="1016932"/>
              <a:ext cx="8568951" cy="48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596165" y="1230055"/>
              <a:ext cx="415190" cy="276788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45298" y="1230055"/>
              <a:ext cx="415190" cy="276788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21250" y="1230055"/>
              <a:ext cx="415190" cy="276788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395536" y="4625063"/>
            <a:ext cx="8568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5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2176" y="149363"/>
            <a:ext cx="6107218" cy="654618"/>
          </a:xfrm>
          <a:prstGeom prst="rect">
            <a:avLst/>
          </a:prstGeom>
          <a:solidFill>
            <a:schemeClr val="tx2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bg1"/>
                </a:solidFill>
              </a:rPr>
              <a:t>EKONOMSKI SASTAV STANOVNIŠTVA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3" y="1346922"/>
            <a:ext cx="3196961" cy="65461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PREMA AKTIVNOSTI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368038" y="1346922"/>
            <a:ext cx="3196961" cy="654618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PREMA DJELATNOSTI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053" y="2768760"/>
            <a:ext cx="4228931" cy="639965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GOSPODARSKI AKTIVNO ST.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6174" y="2747244"/>
            <a:ext cx="4037625" cy="682996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GOSPODARSKI </a:t>
            </a:r>
            <a:r>
              <a:rPr lang="hr-HR" sz="2400" b="1" dirty="0" smtClean="0">
                <a:solidFill>
                  <a:schemeClr val="bg1"/>
                </a:solidFill>
              </a:rPr>
              <a:t>NEAKTIVNO </a:t>
            </a:r>
            <a:r>
              <a:rPr lang="hr-HR" sz="2400" b="1" dirty="0">
                <a:solidFill>
                  <a:schemeClr val="bg1"/>
                </a:solidFill>
              </a:rPr>
              <a:t>ST.</a:t>
            </a:r>
          </a:p>
        </p:txBody>
      </p:sp>
      <p:cxnSp>
        <p:nvCxnSpPr>
          <p:cNvPr id="8" name="Elbow Connector 7"/>
          <p:cNvCxnSpPr>
            <a:stCxn id="2" idx="2"/>
            <a:endCxn id="3" idx="0"/>
          </p:cNvCxnSpPr>
          <p:nvPr/>
        </p:nvCxnSpPr>
        <p:spPr>
          <a:xfrm rot="5400000">
            <a:off x="3439475" y="150611"/>
            <a:ext cx="542941" cy="184968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2" idx="2"/>
          </p:cNvCxnSpPr>
          <p:nvPr/>
        </p:nvCxnSpPr>
        <p:spPr>
          <a:xfrm rot="16200000" flipV="1">
            <a:off x="5529682" y="-89915"/>
            <a:ext cx="542941" cy="2330734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5" idx="0"/>
          </p:cNvCxnSpPr>
          <p:nvPr/>
        </p:nvCxnSpPr>
        <p:spPr>
          <a:xfrm rot="5400000">
            <a:off x="2166202" y="2148858"/>
            <a:ext cx="767220" cy="472585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3" idx="2"/>
          </p:cNvCxnSpPr>
          <p:nvPr/>
        </p:nvCxnSpPr>
        <p:spPr>
          <a:xfrm rot="16200000" flipV="1">
            <a:off x="4532694" y="254950"/>
            <a:ext cx="745704" cy="423888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015" y="3467323"/>
            <a:ext cx="449999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svi </a:t>
            </a:r>
            <a:r>
              <a:rPr lang="hr-HR" sz="2200" b="1" dirty="0">
                <a:solidFill>
                  <a:srgbClr val="FF0000"/>
                </a:solidFill>
              </a:rPr>
              <a:t>zaposleni</a:t>
            </a:r>
          </a:p>
          <a:p>
            <a:pPr marL="342900" lvl="0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trenutačno nezaposleni </a:t>
            </a:r>
            <a:r>
              <a:rPr lang="hr-HR" sz="2200" dirty="0">
                <a:solidFill>
                  <a:prstClr val="black"/>
                </a:solidFill>
              </a:rPr>
              <a:t>i oni koji </a:t>
            </a:r>
            <a:r>
              <a:rPr lang="hr-HR" sz="2200" b="1" dirty="0">
                <a:solidFill>
                  <a:srgbClr val="FF0000"/>
                </a:solidFill>
              </a:rPr>
              <a:t>traže posao </a:t>
            </a:r>
            <a:r>
              <a:rPr lang="hr-HR" sz="2200" dirty="0">
                <a:solidFill>
                  <a:prstClr val="black"/>
                </a:solidFill>
              </a:rPr>
              <a:t>po prvi put</a:t>
            </a:r>
          </a:p>
          <a:p>
            <a:pPr marL="342900" lvl="0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svi koji </a:t>
            </a:r>
            <a:r>
              <a:rPr lang="hr-HR" sz="2200" b="1" dirty="0">
                <a:solidFill>
                  <a:srgbClr val="FF0000"/>
                </a:solidFill>
              </a:rPr>
              <a:t>obavljaju neki posao ali nisu u radnom odnosu </a:t>
            </a:r>
            <a:r>
              <a:rPr lang="hr-HR" sz="2200" i="1" dirty="0">
                <a:solidFill>
                  <a:prstClr val="black"/>
                </a:solidFill>
              </a:rPr>
              <a:t>(slobodni umjetnici, poljoprivreda, ribarstvo…)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52527" y="3467324"/>
            <a:ext cx="44279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osobe koje </a:t>
            </a:r>
            <a:r>
              <a:rPr lang="hr-HR" sz="2200" b="1" dirty="0">
                <a:solidFill>
                  <a:srgbClr val="FF0000"/>
                </a:solidFill>
              </a:rPr>
              <a:t>imaju vlastita primanja </a:t>
            </a:r>
            <a:r>
              <a:rPr lang="hr-HR" sz="2200" dirty="0">
                <a:solidFill>
                  <a:prstClr val="black"/>
                </a:solidFill>
              </a:rPr>
              <a:t>ali ne obavljaju neku djelatnost </a:t>
            </a:r>
            <a:r>
              <a:rPr lang="hr-HR" sz="2200" i="1" dirty="0">
                <a:solidFill>
                  <a:prstClr val="black"/>
                </a:solidFill>
              </a:rPr>
              <a:t>(umirovljenici, stipendisti…)</a:t>
            </a:r>
          </a:p>
          <a:p>
            <a:pPr marL="342900" lvl="1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uzdržavane osobe</a:t>
            </a:r>
            <a:r>
              <a:rPr lang="hr-HR" sz="2200" dirty="0">
                <a:solidFill>
                  <a:prstClr val="black"/>
                </a:solidFill>
              </a:rPr>
              <a:t>, </a:t>
            </a:r>
            <a:r>
              <a:rPr lang="hr-HR" sz="2200" dirty="0" err="1">
                <a:solidFill>
                  <a:prstClr val="black"/>
                </a:solidFill>
              </a:rPr>
              <a:t>tj</a:t>
            </a:r>
            <a:r>
              <a:rPr lang="hr-HR" sz="2200" dirty="0">
                <a:solidFill>
                  <a:prstClr val="black"/>
                </a:solidFill>
              </a:rPr>
              <a:t>. gospodarski ovisne osobe </a:t>
            </a:r>
            <a:r>
              <a:rPr lang="hr-HR" sz="2200" i="1" dirty="0">
                <a:solidFill>
                  <a:prstClr val="black"/>
                </a:solidFill>
              </a:rPr>
              <a:t>(djeca, učenici, studenti…)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0" y="852286"/>
            <a:ext cx="9144000" cy="4164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ekonomski sastav dijeli stanovništvo prema </a:t>
            </a:r>
            <a:r>
              <a:rPr lang="hr-HR" sz="2400" b="1" dirty="0" smtClean="0">
                <a:solidFill>
                  <a:srgbClr val="FF0000"/>
                </a:solidFill>
              </a:rPr>
              <a:t>aktivnosti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djelatnosti</a:t>
            </a:r>
          </a:p>
        </p:txBody>
      </p:sp>
    </p:spTree>
    <p:extLst>
      <p:ext uri="{BB962C8B-B14F-4D97-AF65-F5344CB8AC3E}">
        <p14:creationId xmlns:p14="http://schemas.microsoft.com/office/powerpoint/2010/main" val="387505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33" grpId="0" uiExpand="1" build="p" animBg="1"/>
      <p:bldP spid="33" grpId="1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SASTAV STANOVNIŠTVA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ekonomski sastav dijeli stanovništvo prema </a:t>
            </a:r>
            <a:r>
              <a:rPr lang="hr-HR" sz="2400" b="1" dirty="0" smtClean="0">
                <a:solidFill>
                  <a:srgbClr val="FF0000"/>
                </a:solidFill>
              </a:rPr>
              <a:t>aktivnosti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djelatnosti</a:t>
            </a:r>
          </a:p>
          <a:p>
            <a:r>
              <a:rPr lang="hr-HR" sz="2400" dirty="0" smtClean="0"/>
              <a:t>prema aktivnosti: gospodarski </a:t>
            </a:r>
            <a:r>
              <a:rPr lang="hr-HR" sz="2400" b="1" dirty="0" smtClean="0">
                <a:solidFill>
                  <a:srgbClr val="FF0000"/>
                </a:solidFill>
              </a:rPr>
              <a:t>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stanovništvo</a:t>
            </a:r>
          </a:p>
          <a:p>
            <a:r>
              <a:rPr lang="hr-HR" sz="2400" dirty="0" smtClean="0"/>
              <a:t>podjela gospodarski aktivnog stanovništva:</a:t>
            </a:r>
          </a:p>
          <a:p>
            <a:pPr lvl="1"/>
            <a:r>
              <a:rPr lang="hr-HR" sz="2400" dirty="0" smtClean="0"/>
              <a:t>prema </a:t>
            </a:r>
            <a:r>
              <a:rPr lang="hr-HR" sz="2400" b="1" dirty="0" smtClean="0">
                <a:solidFill>
                  <a:srgbClr val="FF0000"/>
                </a:solidFill>
              </a:rPr>
              <a:t>kriteriju radne snage</a:t>
            </a:r>
            <a:r>
              <a:rPr lang="hr-HR" sz="2400" dirty="0" smtClean="0"/>
              <a:t>: </a:t>
            </a:r>
          </a:p>
          <a:p>
            <a:pPr lvl="2"/>
            <a:r>
              <a:rPr lang="hr-HR" b="1" dirty="0" smtClean="0">
                <a:solidFill>
                  <a:srgbClr val="FF0000"/>
                </a:solidFill>
              </a:rPr>
              <a:t>aktivno</a:t>
            </a:r>
            <a:r>
              <a:rPr lang="hr-HR" b="1" dirty="0" smtClean="0"/>
              <a:t> </a:t>
            </a:r>
            <a:r>
              <a:rPr lang="hr-HR" dirty="0" smtClean="0"/>
              <a:t>stanovništvo</a:t>
            </a:r>
            <a:r>
              <a:rPr lang="hr-HR" b="1" dirty="0" smtClean="0"/>
              <a:t>:</a:t>
            </a:r>
          </a:p>
          <a:p>
            <a:pPr marL="1828800" lvl="3" indent="-457200">
              <a:buFont typeface="+mj-lt"/>
              <a:buAutoNum type="arabicPeriod"/>
            </a:pPr>
            <a:r>
              <a:rPr lang="hr-HR" sz="2400" dirty="0" smtClean="0"/>
              <a:t>svi </a:t>
            </a:r>
            <a:r>
              <a:rPr lang="hr-HR" sz="2400" b="1" dirty="0" smtClean="0">
                <a:solidFill>
                  <a:srgbClr val="FF0000"/>
                </a:solidFill>
              </a:rPr>
              <a:t>zaposleni</a:t>
            </a:r>
          </a:p>
          <a:p>
            <a:pPr marL="1828800" lvl="3" indent="-457200">
              <a:buFont typeface="+mj-lt"/>
              <a:buAutoNum type="arabicPeriod"/>
            </a:pPr>
            <a:r>
              <a:rPr lang="hr-HR" sz="2400" b="1" dirty="0" smtClean="0">
                <a:solidFill>
                  <a:srgbClr val="FF0000"/>
                </a:solidFill>
              </a:rPr>
              <a:t>trenutačno nezaposleni </a:t>
            </a:r>
            <a:r>
              <a:rPr lang="hr-HR" sz="2400" dirty="0" smtClean="0"/>
              <a:t>i oni koji </a:t>
            </a:r>
            <a:r>
              <a:rPr lang="hr-HR" sz="2400" b="1" dirty="0" smtClean="0">
                <a:solidFill>
                  <a:srgbClr val="FF0000"/>
                </a:solidFill>
              </a:rPr>
              <a:t>traže posao </a:t>
            </a:r>
            <a:r>
              <a:rPr lang="hr-HR" sz="2400" dirty="0" smtClean="0"/>
              <a:t>po prvi put</a:t>
            </a:r>
          </a:p>
          <a:p>
            <a:pPr marL="1828800" lvl="3" indent="-457200">
              <a:buFont typeface="+mj-lt"/>
              <a:buAutoNum type="arabicPeriod"/>
            </a:pPr>
            <a:r>
              <a:rPr lang="hr-HR" sz="2400" dirty="0" smtClean="0"/>
              <a:t>svi koji </a:t>
            </a:r>
            <a:r>
              <a:rPr lang="hr-HR" sz="2400" b="1" dirty="0" smtClean="0">
                <a:solidFill>
                  <a:srgbClr val="FF0000"/>
                </a:solidFill>
              </a:rPr>
              <a:t>obavljaju neki posao ali nisu u radnom odnosu </a:t>
            </a:r>
            <a:r>
              <a:rPr lang="hr-HR" sz="2400" i="1" dirty="0" smtClean="0"/>
              <a:t>(slobodni umjetnici, poljoprivreda, ribarstvo…) 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hr-HR" b="1" dirty="0" smtClean="0">
                <a:solidFill>
                  <a:srgbClr val="FF0000"/>
                </a:solidFill>
              </a:rPr>
              <a:t>neaktivno</a:t>
            </a:r>
            <a:r>
              <a:rPr lang="hr-HR" b="1" dirty="0" smtClean="0"/>
              <a:t> </a:t>
            </a:r>
            <a:r>
              <a:rPr lang="hr-HR" dirty="0" smtClean="0"/>
              <a:t>stanovništvo</a:t>
            </a:r>
          </a:p>
          <a:p>
            <a:pPr marL="1714500" lvl="3" indent="-342900">
              <a:buFont typeface="+mj-lt"/>
              <a:buAutoNum type="arabicPeriod"/>
            </a:pPr>
            <a:r>
              <a:rPr lang="hr-HR" sz="2400" dirty="0" smtClean="0"/>
              <a:t>osobe koje </a:t>
            </a:r>
            <a:r>
              <a:rPr lang="hr-HR" sz="2400" b="1" dirty="0" smtClean="0">
                <a:solidFill>
                  <a:srgbClr val="FF0000"/>
                </a:solidFill>
              </a:rPr>
              <a:t>imaju vlastita primanja </a:t>
            </a:r>
            <a:r>
              <a:rPr lang="hr-HR" sz="2400" dirty="0" smtClean="0"/>
              <a:t>ali ne obavljaju neku djelatnost </a:t>
            </a:r>
            <a:r>
              <a:rPr lang="hr-HR" sz="2400" i="1" dirty="0" smtClean="0"/>
              <a:t>(umirovljenici, stipendisti…)</a:t>
            </a:r>
          </a:p>
          <a:p>
            <a:pPr marL="1714500" lvl="3" indent="-342900">
              <a:buFont typeface="+mj-lt"/>
              <a:buAutoNum type="arabicPeriod"/>
            </a:pPr>
            <a:r>
              <a:rPr lang="hr-HR" sz="2400" b="1" dirty="0" smtClean="0">
                <a:solidFill>
                  <a:srgbClr val="FF0000"/>
                </a:solidFill>
              </a:rPr>
              <a:t>uzdržavane osobe</a:t>
            </a:r>
            <a:r>
              <a:rPr lang="hr-HR" sz="2400" dirty="0" smtClean="0"/>
              <a:t>, </a:t>
            </a:r>
            <a:r>
              <a:rPr lang="hr-HR" sz="2400" dirty="0" err="1" smtClean="0"/>
              <a:t>tj</a:t>
            </a:r>
            <a:r>
              <a:rPr lang="hr-HR" sz="2400" dirty="0" smtClean="0"/>
              <a:t>. gospodarski ovisne osobe </a:t>
            </a:r>
            <a:r>
              <a:rPr lang="hr-HR" sz="2400" i="1" dirty="0" smtClean="0"/>
              <a:t>(djeca, učenici, studenti…)</a:t>
            </a:r>
          </a:p>
        </p:txBody>
      </p:sp>
    </p:spTree>
    <p:extLst>
      <p:ext uri="{BB962C8B-B14F-4D97-AF65-F5344CB8AC3E}">
        <p14:creationId xmlns:p14="http://schemas.microsoft.com/office/powerpoint/2010/main" val="35499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SASTAV STANOVNIŠTVA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ekonomski sastav dijeli stanovništvo prema </a:t>
            </a:r>
            <a:r>
              <a:rPr lang="hr-HR" sz="2400" b="1" dirty="0" smtClean="0">
                <a:solidFill>
                  <a:srgbClr val="FF0000"/>
                </a:solidFill>
              </a:rPr>
              <a:t>aktivnosti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djelatnosti</a:t>
            </a:r>
          </a:p>
          <a:p>
            <a:r>
              <a:rPr lang="hr-HR" sz="2400" dirty="0" smtClean="0"/>
              <a:t>prema aktivnosti: gospodarski </a:t>
            </a:r>
            <a:r>
              <a:rPr lang="hr-HR" sz="2400" b="1" dirty="0" smtClean="0">
                <a:solidFill>
                  <a:srgbClr val="FF0000"/>
                </a:solidFill>
              </a:rPr>
              <a:t>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stanovništvo</a:t>
            </a:r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aktivno</a:t>
            </a:r>
            <a:r>
              <a:rPr lang="hr-HR" sz="2400" b="1" dirty="0" smtClean="0"/>
              <a:t> </a:t>
            </a:r>
            <a:r>
              <a:rPr lang="hr-HR" sz="2400" dirty="0" smtClean="0"/>
              <a:t>stanovništvo</a:t>
            </a:r>
            <a:r>
              <a:rPr lang="hr-HR" sz="2400" b="1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dirty="0" smtClean="0"/>
              <a:t>svi </a:t>
            </a:r>
            <a:r>
              <a:rPr lang="hr-HR" b="1" dirty="0" smtClean="0">
                <a:solidFill>
                  <a:srgbClr val="FF0000"/>
                </a:solidFill>
              </a:rPr>
              <a:t>zaposleni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trenutačno nezaposleni </a:t>
            </a:r>
            <a:r>
              <a:rPr lang="hr-HR" dirty="0" smtClean="0"/>
              <a:t>i oni koji </a:t>
            </a:r>
            <a:r>
              <a:rPr lang="hr-HR" b="1" dirty="0" smtClean="0">
                <a:solidFill>
                  <a:srgbClr val="FF0000"/>
                </a:solidFill>
              </a:rPr>
              <a:t>traže posao </a:t>
            </a:r>
            <a:r>
              <a:rPr lang="hr-HR" dirty="0" smtClean="0"/>
              <a:t>po prvi put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dirty="0" smtClean="0"/>
              <a:t>svi koji </a:t>
            </a:r>
            <a:r>
              <a:rPr lang="hr-HR" b="1" dirty="0" smtClean="0">
                <a:solidFill>
                  <a:srgbClr val="FF0000"/>
                </a:solidFill>
              </a:rPr>
              <a:t>obavljaju neki posao ali nisu u radnom odnosu </a:t>
            </a:r>
            <a:r>
              <a:rPr lang="hr-HR" i="1" dirty="0" smtClean="0"/>
              <a:t>(slobodni umjetnici, poljoprivreda, ribarstvo…)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hr-HR" sz="2400" b="1" dirty="0" smtClean="0">
                <a:solidFill>
                  <a:srgbClr val="FF0000"/>
                </a:solidFill>
              </a:rPr>
              <a:t>neaktivno</a:t>
            </a:r>
            <a:r>
              <a:rPr lang="hr-HR" sz="2400" b="1" dirty="0" smtClean="0"/>
              <a:t> </a:t>
            </a:r>
            <a:r>
              <a:rPr lang="hr-HR" sz="2400" dirty="0" smtClean="0"/>
              <a:t>stanovništvo</a:t>
            </a:r>
          </a:p>
          <a:p>
            <a:pPr marL="1257300" lvl="2" indent="-342900">
              <a:buFont typeface="+mj-lt"/>
              <a:buAutoNum type="arabicPeriod"/>
            </a:pPr>
            <a:r>
              <a:rPr lang="hr-HR" dirty="0" smtClean="0"/>
              <a:t>osobe koje </a:t>
            </a:r>
            <a:r>
              <a:rPr lang="hr-HR" b="1" dirty="0" smtClean="0">
                <a:solidFill>
                  <a:srgbClr val="FF0000"/>
                </a:solidFill>
              </a:rPr>
              <a:t>imaju vlastita primanja </a:t>
            </a:r>
            <a:r>
              <a:rPr lang="hr-HR" dirty="0" smtClean="0"/>
              <a:t>ali ne obavljaju neku djelatnost </a:t>
            </a:r>
            <a:r>
              <a:rPr lang="hr-HR" i="1" dirty="0" smtClean="0"/>
              <a:t>(umirovljenici, stipendisti…)</a:t>
            </a:r>
          </a:p>
          <a:p>
            <a:pPr marL="1257300" lvl="2" indent="-342900"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uzdržavane osobe</a:t>
            </a:r>
            <a:r>
              <a:rPr lang="hr-HR" dirty="0" smtClean="0"/>
              <a:t>, </a:t>
            </a:r>
            <a:r>
              <a:rPr lang="hr-HR" dirty="0" err="1" smtClean="0"/>
              <a:t>tj</a:t>
            </a:r>
            <a:r>
              <a:rPr lang="hr-HR" dirty="0" smtClean="0"/>
              <a:t>. gospodarski ovisne osobe </a:t>
            </a:r>
            <a:r>
              <a:rPr lang="hr-HR" i="1" dirty="0" smtClean="0"/>
              <a:t>(djeca, učenici, studenti…)</a:t>
            </a:r>
          </a:p>
        </p:txBody>
      </p:sp>
    </p:spTree>
    <p:extLst>
      <p:ext uri="{BB962C8B-B14F-4D97-AF65-F5344CB8AC3E}">
        <p14:creationId xmlns:p14="http://schemas.microsoft.com/office/powerpoint/2010/main" val="5515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SASTAV STANOVNIŠTVA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r-HR" sz="2400" dirty="0" smtClean="0"/>
              <a:t>prema </a:t>
            </a:r>
            <a:r>
              <a:rPr lang="hr-HR" sz="2400" b="1" dirty="0" smtClean="0">
                <a:solidFill>
                  <a:srgbClr val="FF0000"/>
                </a:solidFill>
              </a:rPr>
              <a:t>kriteriju prihoda</a:t>
            </a:r>
            <a:r>
              <a:rPr lang="hr-HR" sz="2400" dirty="0" smtClean="0"/>
              <a:t>: </a:t>
            </a:r>
          </a:p>
          <a:p>
            <a:pPr lvl="2"/>
            <a:r>
              <a:rPr lang="hr-HR" b="1" dirty="0" smtClean="0"/>
              <a:t>aktivno stanovništvo</a:t>
            </a:r>
            <a:r>
              <a:rPr lang="hr-HR" dirty="0" smtClean="0"/>
              <a:t>: isto kao i prema kriteriju radne snage, samo se još dodaju i osobe sa samostalnim primanjima, svi drugi se smatraju </a:t>
            </a:r>
            <a:r>
              <a:rPr lang="hr-HR" b="1" dirty="0" smtClean="0"/>
              <a:t>neaktivnim</a:t>
            </a:r>
            <a:r>
              <a:rPr lang="hr-HR" dirty="0" smtClean="0"/>
              <a:t> </a:t>
            </a:r>
            <a:r>
              <a:rPr lang="hr-HR" b="1" dirty="0" smtClean="0"/>
              <a:t>stanovništvom</a:t>
            </a:r>
          </a:p>
        </p:txBody>
      </p:sp>
    </p:spTree>
    <p:extLst>
      <p:ext uri="{BB962C8B-B14F-4D97-AF65-F5344CB8AC3E}">
        <p14:creationId xmlns:p14="http://schemas.microsoft.com/office/powerpoint/2010/main" val="42190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771" y="195120"/>
            <a:ext cx="4588443" cy="541006"/>
          </a:xfrm>
          <a:prstGeom prst="rect">
            <a:avLst/>
          </a:prstGeom>
          <a:solidFill>
            <a:schemeClr val="tx2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bg1"/>
                </a:solidFill>
              </a:rPr>
              <a:t>EKONOMSKI SASTAV STANOVNIŠTVA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4" y="980729"/>
            <a:ext cx="3196961" cy="541006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PREMA AKTIVNOSTI</a:t>
            </a:r>
            <a:endParaRPr lang="hr-H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565807" y="980728"/>
            <a:ext cx="3196961" cy="541006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PREMA DJELATNOSTI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61" y="1862605"/>
            <a:ext cx="3763421" cy="528896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GOSPODARSKI AKTIVNO ST.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8684" y="1844824"/>
            <a:ext cx="3635115" cy="564459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bg1"/>
                </a:solidFill>
              </a:rPr>
              <a:t>GOSPODARSKI </a:t>
            </a:r>
            <a:r>
              <a:rPr lang="hr-HR" sz="2000" b="1" dirty="0" smtClean="0">
                <a:solidFill>
                  <a:schemeClr val="bg1"/>
                </a:solidFill>
              </a:rPr>
              <a:t>NEAKTIVNO </a:t>
            </a:r>
            <a:r>
              <a:rPr lang="hr-HR" sz="2000" b="1" dirty="0">
                <a:solidFill>
                  <a:schemeClr val="bg1"/>
                </a:solidFill>
              </a:rPr>
              <a:t>ST.</a:t>
            </a:r>
          </a:p>
        </p:txBody>
      </p:sp>
      <p:cxnSp>
        <p:nvCxnSpPr>
          <p:cNvPr id="8" name="Elbow Connector 7"/>
          <p:cNvCxnSpPr>
            <a:stCxn id="2" idx="2"/>
            <a:endCxn id="3" idx="0"/>
          </p:cNvCxnSpPr>
          <p:nvPr/>
        </p:nvCxnSpPr>
        <p:spPr>
          <a:xfrm rot="5400000">
            <a:off x="3520748" y="1483"/>
            <a:ext cx="244603" cy="1713888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2" idx="2"/>
          </p:cNvCxnSpPr>
          <p:nvPr/>
        </p:nvCxnSpPr>
        <p:spPr>
          <a:xfrm rot="16200000" flipV="1">
            <a:off x="5709840" y="-473721"/>
            <a:ext cx="244602" cy="2664295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5" idx="0"/>
          </p:cNvCxnSpPr>
          <p:nvPr/>
        </p:nvCxnSpPr>
        <p:spPr>
          <a:xfrm rot="5400000">
            <a:off x="2299004" y="1375504"/>
            <a:ext cx="340870" cy="63333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3" idx="2"/>
          </p:cNvCxnSpPr>
          <p:nvPr/>
        </p:nvCxnSpPr>
        <p:spPr>
          <a:xfrm rot="16200000" flipV="1">
            <a:off x="4844630" y="-536789"/>
            <a:ext cx="323089" cy="4440137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8609" y="2708920"/>
            <a:ext cx="3868323" cy="54100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PREMA KRITERIJU RADNE SNAGE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95733" y="2708920"/>
            <a:ext cx="3196961" cy="54100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PREMA KRITERIJU PRIHODA</a:t>
            </a:r>
            <a:endParaRPr lang="hr-HR" sz="2000" b="1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5" idx="2"/>
            <a:endCxn id="22" idx="0"/>
          </p:cNvCxnSpPr>
          <p:nvPr/>
        </p:nvCxnSpPr>
        <p:spPr>
          <a:xfrm rot="5400000">
            <a:off x="1994063" y="2550210"/>
            <a:ext cx="317419" cy="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0"/>
            <a:endCxn id="5" idx="2"/>
          </p:cNvCxnSpPr>
          <p:nvPr/>
        </p:nvCxnSpPr>
        <p:spPr>
          <a:xfrm rot="16200000" flipV="1">
            <a:off x="4314784" y="229490"/>
            <a:ext cx="317419" cy="4641442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6521954" y="1789208"/>
            <a:ext cx="4509830" cy="23804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lvl="1" indent="-288000"/>
            <a:endParaRPr lang="hr-HR" sz="2200" i="1" dirty="0"/>
          </a:p>
        </p:txBody>
      </p:sp>
      <p:sp>
        <p:nvSpPr>
          <p:cNvPr id="31" name="Rectangle 30"/>
          <p:cNvSpPr/>
          <p:nvPr/>
        </p:nvSpPr>
        <p:spPr>
          <a:xfrm>
            <a:off x="2049173" y="3541515"/>
            <a:ext cx="1804601" cy="613139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AKTIVNO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8240" y="3560981"/>
            <a:ext cx="1804601" cy="613139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NEAKTIVNO</a:t>
            </a:r>
            <a:endParaRPr lang="hr-HR" sz="2400" b="1" dirty="0">
              <a:solidFill>
                <a:schemeClr val="bg1"/>
              </a:solidFill>
            </a:endParaRPr>
          </a:p>
        </p:txBody>
      </p:sp>
      <p:cxnSp>
        <p:nvCxnSpPr>
          <p:cNvPr id="34" name="Elbow Connector 33"/>
          <p:cNvCxnSpPr>
            <a:stCxn id="22" idx="2"/>
            <a:endCxn id="31" idx="0"/>
          </p:cNvCxnSpPr>
          <p:nvPr/>
        </p:nvCxnSpPr>
        <p:spPr>
          <a:xfrm rot="16200000" flipH="1">
            <a:off x="2406328" y="2996368"/>
            <a:ext cx="291589" cy="79870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2" idx="0"/>
            <a:endCxn id="22" idx="2"/>
          </p:cNvCxnSpPr>
          <p:nvPr/>
        </p:nvCxnSpPr>
        <p:spPr>
          <a:xfrm rot="16200000" flipV="1">
            <a:off x="4161129" y="1241569"/>
            <a:ext cx="311055" cy="4327770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ular Callout 36"/>
          <p:cNvSpPr/>
          <p:nvPr/>
        </p:nvSpPr>
        <p:spPr>
          <a:xfrm>
            <a:off x="74385" y="4378756"/>
            <a:ext cx="4425609" cy="2404708"/>
          </a:xfrm>
          <a:prstGeom prst="wedgeRoundRectCallout">
            <a:avLst>
              <a:gd name="adj1" fmla="val -942"/>
              <a:gd name="adj2" fmla="val -67446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/>
          <a:lstStyle/>
          <a:p>
            <a:pPr marL="342900" lvl="0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svi </a:t>
            </a:r>
            <a:r>
              <a:rPr lang="hr-HR" sz="2200" b="1" dirty="0">
                <a:solidFill>
                  <a:srgbClr val="FF0000"/>
                </a:solidFill>
              </a:rPr>
              <a:t>zaposleni</a:t>
            </a:r>
          </a:p>
          <a:p>
            <a:pPr marL="342900" lvl="0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trenutačno nezaposleni </a:t>
            </a:r>
            <a:r>
              <a:rPr lang="hr-HR" sz="2200" dirty="0">
                <a:solidFill>
                  <a:prstClr val="black"/>
                </a:solidFill>
              </a:rPr>
              <a:t>i oni koji </a:t>
            </a:r>
            <a:r>
              <a:rPr lang="hr-HR" sz="2200" b="1" dirty="0">
                <a:solidFill>
                  <a:srgbClr val="FF0000"/>
                </a:solidFill>
              </a:rPr>
              <a:t>traže posao </a:t>
            </a:r>
            <a:r>
              <a:rPr lang="hr-HR" sz="2200" dirty="0">
                <a:solidFill>
                  <a:prstClr val="black"/>
                </a:solidFill>
              </a:rPr>
              <a:t>po prvi put</a:t>
            </a:r>
          </a:p>
          <a:p>
            <a:pPr marL="342900" lvl="0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svi koji </a:t>
            </a:r>
            <a:r>
              <a:rPr lang="hr-HR" sz="2200" b="1" dirty="0">
                <a:solidFill>
                  <a:srgbClr val="FF0000"/>
                </a:solidFill>
              </a:rPr>
              <a:t>obavljaju neki posao ali nisu u radnom odnosu </a:t>
            </a:r>
            <a:r>
              <a:rPr lang="hr-HR" sz="2200" i="1" dirty="0">
                <a:solidFill>
                  <a:prstClr val="black"/>
                </a:solidFill>
              </a:rPr>
              <a:t>(slobodni umjetnici, poljoprivreda, ribarstvo…) 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4860032" y="4378757"/>
            <a:ext cx="4140004" cy="2404708"/>
          </a:xfrm>
          <a:prstGeom prst="wedgeRoundRectCallout">
            <a:avLst>
              <a:gd name="adj1" fmla="val 4743"/>
              <a:gd name="adj2" fmla="val -67088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342900" lvl="1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osobe koje </a:t>
            </a:r>
            <a:r>
              <a:rPr lang="hr-HR" sz="2200" b="1" dirty="0">
                <a:solidFill>
                  <a:srgbClr val="FF0000"/>
                </a:solidFill>
              </a:rPr>
              <a:t>imaju vlastita primanja </a:t>
            </a:r>
            <a:r>
              <a:rPr lang="hr-HR" sz="2200" dirty="0">
                <a:solidFill>
                  <a:prstClr val="black"/>
                </a:solidFill>
              </a:rPr>
              <a:t>ali ne obavljaju neku djelatnost </a:t>
            </a:r>
            <a:r>
              <a:rPr lang="hr-HR" sz="2200" i="1" dirty="0">
                <a:solidFill>
                  <a:prstClr val="black"/>
                </a:solidFill>
              </a:rPr>
              <a:t>(umirovljenici, stipendisti…)</a:t>
            </a:r>
          </a:p>
          <a:p>
            <a:pPr marL="342900" lvl="1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uzdržavane osobe</a:t>
            </a:r>
            <a:r>
              <a:rPr lang="hr-HR" sz="2200" dirty="0">
                <a:solidFill>
                  <a:prstClr val="black"/>
                </a:solidFill>
              </a:rPr>
              <a:t>, </a:t>
            </a:r>
            <a:r>
              <a:rPr lang="hr-HR" sz="2200" dirty="0" err="1">
                <a:solidFill>
                  <a:prstClr val="black"/>
                </a:solidFill>
              </a:rPr>
              <a:t>tj</a:t>
            </a:r>
            <a:r>
              <a:rPr lang="hr-HR" sz="2200" dirty="0">
                <a:solidFill>
                  <a:prstClr val="black"/>
                </a:solidFill>
              </a:rPr>
              <a:t>. gospodarski ovisne osobe </a:t>
            </a:r>
            <a:r>
              <a:rPr lang="hr-HR" sz="2200" i="1" dirty="0">
                <a:solidFill>
                  <a:prstClr val="black"/>
                </a:solidFill>
              </a:rPr>
              <a:t>(djeca, učenici, studenti…)</a:t>
            </a:r>
          </a:p>
        </p:txBody>
      </p:sp>
    </p:spTree>
    <p:extLst>
      <p:ext uri="{BB962C8B-B14F-4D97-AF65-F5344CB8AC3E}">
        <p14:creationId xmlns:p14="http://schemas.microsoft.com/office/powerpoint/2010/main" val="300349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2176" y="149363"/>
            <a:ext cx="6107218" cy="654618"/>
          </a:xfrm>
          <a:prstGeom prst="rect">
            <a:avLst/>
          </a:prstGeom>
          <a:solidFill>
            <a:schemeClr val="tx2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bg1"/>
                </a:solidFill>
              </a:rPr>
              <a:t>EKONOMSKI SASTAV STANOVNIŠTVA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3" y="1349786"/>
            <a:ext cx="3196961" cy="65461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PREMA AKTIVNOSTI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368038" y="1349786"/>
            <a:ext cx="3196961" cy="654618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PREMA DJELATNOSTI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99" y="2672219"/>
            <a:ext cx="1707295" cy="876264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PRIMARNI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4306" y="2672219"/>
            <a:ext cx="1722747" cy="876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SEKUNDARNI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stCxn id="2" idx="2"/>
            <a:endCxn id="3" idx="0"/>
          </p:cNvCxnSpPr>
          <p:nvPr/>
        </p:nvCxnSpPr>
        <p:spPr>
          <a:xfrm rot="5400000">
            <a:off x="3438043" y="152043"/>
            <a:ext cx="545805" cy="184968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2" idx="2"/>
          </p:cNvCxnSpPr>
          <p:nvPr/>
        </p:nvCxnSpPr>
        <p:spPr>
          <a:xfrm rot="16200000" flipV="1">
            <a:off x="5528250" y="-88483"/>
            <a:ext cx="545805" cy="2330734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3616926" y="-677375"/>
            <a:ext cx="667815" cy="6031372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4" idx="2"/>
          </p:cNvCxnSpPr>
          <p:nvPr/>
        </p:nvCxnSpPr>
        <p:spPr>
          <a:xfrm rot="5400000" flipH="1" flipV="1">
            <a:off x="4522192" y="227893"/>
            <a:ext cx="667815" cy="4220839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02565" y="2672219"/>
            <a:ext cx="1722747" cy="876264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TERCIJARNI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20824" y="2672219"/>
            <a:ext cx="1722747" cy="876264"/>
          </a:xfrm>
          <a:prstGeom prst="rect">
            <a:avLst/>
          </a:prstGeom>
          <a:solidFill>
            <a:srgbClr val="00206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KVARTARNI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39082" y="2672219"/>
            <a:ext cx="1722747" cy="8762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KVINTALNI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cxnSp>
        <p:nvCxnSpPr>
          <p:cNvPr id="27" name="Elbow Connector 26"/>
          <p:cNvCxnSpPr>
            <a:stCxn id="22" idx="0"/>
            <a:endCxn id="4" idx="2"/>
          </p:cNvCxnSpPr>
          <p:nvPr/>
        </p:nvCxnSpPr>
        <p:spPr>
          <a:xfrm rot="5400000" flipH="1" flipV="1">
            <a:off x="5431322" y="1137022"/>
            <a:ext cx="667815" cy="2402580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0"/>
            <a:endCxn id="4" idx="2"/>
          </p:cNvCxnSpPr>
          <p:nvPr/>
        </p:nvCxnSpPr>
        <p:spPr>
          <a:xfrm rot="5400000" flipH="1" flipV="1">
            <a:off x="6340451" y="2046152"/>
            <a:ext cx="667815" cy="58432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4" idx="0"/>
            <a:endCxn id="4" idx="2"/>
          </p:cNvCxnSpPr>
          <p:nvPr/>
        </p:nvCxnSpPr>
        <p:spPr>
          <a:xfrm rot="16200000" flipV="1">
            <a:off x="7249581" y="1721343"/>
            <a:ext cx="667815" cy="1233937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1575" y="3618595"/>
            <a:ext cx="1612352" cy="200054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/>
            <a:r>
              <a:rPr lang="hr-HR" sz="2000" dirty="0">
                <a:solidFill>
                  <a:prstClr val="black"/>
                </a:solidFill>
              </a:rPr>
              <a:t>poljoprivreda, ribarstvo, šumarstvo i </a:t>
            </a:r>
            <a:r>
              <a:rPr lang="hr-HR" sz="2000" dirty="0" smtClean="0">
                <a:solidFill>
                  <a:prstClr val="black"/>
                </a:solidFill>
              </a:rPr>
              <a:t>lov</a:t>
            </a:r>
          </a:p>
          <a:p>
            <a:pPr marL="0" lvl="1" algn="ctr">
              <a:spcBef>
                <a:spcPts val="1200"/>
              </a:spcBef>
            </a:pP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poljoprivredna civilizacija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45804" y="3618595"/>
            <a:ext cx="1612352" cy="261610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/>
            <a:r>
              <a:rPr lang="hr-HR" sz="2000" dirty="0"/>
              <a:t>industrija, rudarstvo, energetika, građevinarstvo i proizvodno </a:t>
            </a:r>
            <a:r>
              <a:rPr lang="hr-HR" sz="2000" dirty="0" smtClean="0"/>
              <a:t>zanatstvo</a:t>
            </a:r>
          </a:p>
          <a:p>
            <a:pPr marL="0" lvl="1" algn="ctr">
              <a:spcBef>
                <a:spcPts val="1200"/>
              </a:spcBef>
            </a:pP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industrijska civilizacija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27695" y="3617260"/>
            <a:ext cx="1681479" cy="215443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/>
            <a:r>
              <a:rPr lang="hr-HR" sz="2000" dirty="0">
                <a:cs typeface="Times New Roman" panose="02020603050405020304" pitchFamily="18" charset="0"/>
              </a:rPr>
              <a:t>promet</a:t>
            </a:r>
            <a:r>
              <a:rPr lang="hr-HR" sz="2000" dirty="0"/>
              <a:t>, trgovina, turizam, ugostiteljstvo, novčarstvo i uslužno </a:t>
            </a:r>
            <a:r>
              <a:rPr lang="hr-HR" sz="2000" dirty="0" smtClean="0"/>
              <a:t>zanatstvo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76021" y="3618595"/>
            <a:ext cx="1612352" cy="153888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/>
            <a:r>
              <a:rPr lang="hr-HR" sz="2000" dirty="0">
                <a:cs typeface="Times New Roman" panose="02020603050405020304" pitchFamily="18" charset="0"/>
              </a:rPr>
              <a:t>školstvo, zdravstvo, vojska, policija, uprava, znanost, kultura i sport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87371" y="3618595"/>
            <a:ext cx="1773587" cy="61555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>
              <a:spcBef>
                <a:spcPts val="1200"/>
              </a:spcBef>
            </a:pPr>
            <a:r>
              <a:rPr lang="hr-HR" sz="2000" dirty="0">
                <a:cs typeface="Times New Roman" panose="02020603050405020304" pitchFamily="18" charset="0"/>
              </a:rPr>
              <a:t>informatičke djelatnosti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35896" y="5854973"/>
            <a:ext cx="1865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uslužno društvo </a:t>
            </a:r>
            <a:r>
              <a:rPr lang="hr-HR" dirty="0"/>
              <a:t>ili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tercijarna civilizacija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73996" y="2691240"/>
            <a:ext cx="5425062" cy="85704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Rectangle 46"/>
          <p:cNvSpPr/>
          <p:nvPr/>
        </p:nvSpPr>
        <p:spPr>
          <a:xfrm>
            <a:off x="3673996" y="2670535"/>
            <a:ext cx="5425062" cy="883010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bg1"/>
                </a:solidFill>
              </a:rPr>
              <a:t>TERCIJARNI SEKTOR</a:t>
            </a:r>
            <a:endParaRPr lang="hr-HR" sz="3200" b="1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05643" y="956303"/>
            <a:ext cx="2880321" cy="1341454"/>
            <a:chOff x="899592" y="2321833"/>
            <a:chExt cx="2880321" cy="1341454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899592" y="2321833"/>
              <a:ext cx="2880321" cy="1341454"/>
            </a:xfrm>
            <a:prstGeom prst="wedgeRoundRectCallout">
              <a:avLst>
                <a:gd name="adj1" fmla="val 33841"/>
                <a:gd name="adj2" fmla="val 8427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54" name="Rounded Rectangular Callout 53"/>
            <p:cNvSpPr/>
            <p:nvPr/>
          </p:nvSpPr>
          <p:spPr>
            <a:xfrm>
              <a:off x="899592" y="2321833"/>
              <a:ext cx="2880321" cy="1341454"/>
            </a:xfrm>
            <a:prstGeom prst="wedgeRoundRectCallout">
              <a:avLst>
                <a:gd name="adj1" fmla="val -35824"/>
                <a:gd name="adj2" fmla="val 8143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3200" b="1" dirty="0" smtClean="0">
                  <a:solidFill>
                    <a:srgbClr val="FF0000"/>
                  </a:solidFill>
                </a:rPr>
                <a:t>PROIZVODNI</a:t>
              </a:r>
              <a:r>
                <a:rPr lang="hr-HR" sz="3200" dirty="0" smtClean="0"/>
                <a:t> SEKTORI</a:t>
              </a:r>
              <a:endParaRPr lang="hr-HR" sz="3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76056" y="1006368"/>
            <a:ext cx="2880321" cy="1341454"/>
            <a:chOff x="2267744" y="2996952"/>
            <a:chExt cx="2880321" cy="1341454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2267744" y="2996952"/>
              <a:ext cx="2880321" cy="1341454"/>
            </a:xfrm>
            <a:prstGeom prst="wedgeRoundRectCallout">
              <a:avLst>
                <a:gd name="adj1" fmla="val 38507"/>
                <a:gd name="adj2" fmla="val 8219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57" name="Rounded Rectangular Callout 56"/>
            <p:cNvSpPr/>
            <p:nvPr/>
          </p:nvSpPr>
          <p:spPr>
            <a:xfrm>
              <a:off x="2267744" y="2996952"/>
              <a:ext cx="2880321" cy="1341454"/>
            </a:xfrm>
            <a:prstGeom prst="wedgeRoundRectCallout">
              <a:avLst>
                <a:gd name="adj1" fmla="val -3238"/>
                <a:gd name="adj2" fmla="val 8015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58" name="Rounded Rectangular Callout 57"/>
            <p:cNvSpPr/>
            <p:nvPr/>
          </p:nvSpPr>
          <p:spPr>
            <a:xfrm>
              <a:off x="2267744" y="2996952"/>
              <a:ext cx="2880321" cy="1341454"/>
            </a:xfrm>
            <a:prstGeom prst="wedgeRoundRectCallout">
              <a:avLst>
                <a:gd name="adj1" fmla="val -40803"/>
                <a:gd name="adj2" fmla="val 8009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3200" b="1" dirty="0" smtClean="0">
                  <a:solidFill>
                    <a:srgbClr val="FF0000"/>
                  </a:solidFill>
                </a:rPr>
                <a:t>USLUŽNI</a:t>
              </a:r>
              <a:r>
                <a:rPr lang="hr-HR" sz="3200" dirty="0" smtClean="0">
                  <a:solidFill>
                    <a:srgbClr val="FF0000"/>
                  </a:solidFill>
                </a:rPr>
                <a:t> </a:t>
              </a:r>
              <a:r>
                <a:rPr lang="hr-HR" sz="3200" dirty="0" smtClean="0"/>
                <a:t>SEKTORI</a:t>
              </a:r>
              <a:endParaRPr lang="hr-H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3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23" grpId="0" animBg="1"/>
      <p:bldP spid="24" grpId="0" animBg="1"/>
      <p:bldP spid="35" grpId="0"/>
      <p:bldP spid="36" grpId="0"/>
      <p:bldP spid="37" grpId="0"/>
      <p:bldP spid="38" grpId="0"/>
      <p:bldP spid="39" grpId="0"/>
      <p:bldP spid="43" grpId="0"/>
      <p:bldP spid="46" grpId="0" animBg="1"/>
      <p:bldP spid="46" grpId="1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dirty="0" smtClean="0"/>
              <a:t>SASTAV STANOVNIŠTVA </a:t>
            </a:r>
            <a:r>
              <a:rPr lang="hr-HR" sz="2800" b="1" dirty="0" smtClean="0">
                <a:solidFill>
                  <a:srgbClr val="FF0000"/>
                </a:solidFill>
              </a:rPr>
              <a:t>PREMA DJELATNOSTI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sektori djelatnosti: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primarni</a:t>
            </a:r>
            <a:r>
              <a:rPr lang="hr-HR" sz="2200" dirty="0" smtClean="0"/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hr-HR" sz="2200" dirty="0" smtClean="0"/>
              <a:t>): poljoprivreda, ribarstvo, šumarstvo i lov –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poljoprivredna civilizacija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sekundarni</a:t>
            </a:r>
            <a:r>
              <a:rPr lang="hr-HR" sz="2200" dirty="0" smtClean="0"/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hr-HR" sz="2200" dirty="0" smtClean="0">
                <a:latin typeface="+mj-lt"/>
              </a:rPr>
              <a:t>): industrija, rudarstvo, energetika, građevinarstvo i proizvodno zanatstvo –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industrijska civilizacija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  <a:latin typeface="+mj-lt"/>
              </a:rPr>
              <a:t>tercijarni</a:t>
            </a:r>
            <a:r>
              <a:rPr lang="hr-HR" sz="2200" dirty="0" smtClean="0">
                <a:latin typeface="+mj-lt"/>
              </a:rPr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hr-HR" sz="2200" dirty="0" smtClean="0">
                <a:latin typeface="+mj-lt"/>
                <a:cs typeface="Times New Roman" panose="02020603050405020304" pitchFamily="18" charset="0"/>
              </a:rPr>
              <a:t>): promet</a:t>
            </a:r>
            <a:r>
              <a:rPr lang="hr-HR" sz="2200" dirty="0" smtClean="0"/>
              <a:t>, trgovina, turizam, ugostiteljstvo, novčarstvo i uslužno zanatstvo –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uslužno društvo ili tercijarna civilizacija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kvartarni</a:t>
            </a:r>
            <a:r>
              <a:rPr lang="hr-HR" sz="2200" dirty="0" smtClean="0"/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hr-HR" sz="2200" dirty="0" smtClean="0">
                <a:cs typeface="Times New Roman" panose="02020603050405020304" pitchFamily="18" charset="0"/>
              </a:rPr>
              <a:t>): školstvo, zdravstvo, vojska, policija, uprava, znanost, kultura i sport – zanimanja koja ne privređuju izravno već se financiraju iz proračuna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kvintalni</a:t>
            </a:r>
            <a:r>
              <a:rPr lang="hr-HR" sz="2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hr-HR" sz="2200" dirty="0" smtClean="0">
                <a:cs typeface="Times New Roman" panose="02020603050405020304" pitchFamily="18" charset="0"/>
              </a:rPr>
              <a:t>(</a:t>
            </a:r>
            <a:r>
              <a:rPr lang="hr-H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hr-HR" sz="2200" dirty="0" smtClean="0">
                <a:cs typeface="Times New Roman" panose="02020603050405020304" pitchFamily="18" charset="0"/>
              </a:rPr>
              <a:t>): informatičke djelatnosti</a:t>
            </a:r>
          </a:p>
          <a:p>
            <a:pPr marL="288000" indent="-288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sz="2200" dirty="0" smtClean="0">
                <a:cs typeface="Times New Roman" panose="02020603050405020304" pitchFamily="18" charset="0"/>
              </a:rPr>
              <a:t>primarni i sekundarni sektor su </a:t>
            </a:r>
            <a:r>
              <a:rPr lang="hr-HR" sz="2200" b="1" dirty="0" smtClean="0">
                <a:cs typeface="Times New Roman" panose="02020603050405020304" pitchFamily="18" charset="0"/>
              </a:rPr>
              <a:t>proizvodni</a:t>
            </a:r>
            <a:r>
              <a:rPr lang="hr-HR" sz="2200" dirty="0" smtClean="0">
                <a:cs typeface="Times New Roman" panose="02020603050405020304" pitchFamily="18" charset="0"/>
              </a:rPr>
              <a:t>, dok su ostali </a:t>
            </a:r>
            <a:r>
              <a:rPr lang="hr-HR" sz="2200" b="1" dirty="0" smtClean="0">
                <a:cs typeface="Times New Roman" panose="02020603050405020304" pitchFamily="18" charset="0"/>
              </a:rPr>
              <a:t>uslužni</a:t>
            </a:r>
            <a:r>
              <a:rPr lang="hr-HR" sz="2200" dirty="0" smtClean="0">
                <a:cs typeface="Times New Roman" panose="02020603050405020304" pitchFamily="18" charset="0"/>
              </a:rPr>
              <a:t> (neproizvodni) sektori</a:t>
            </a:r>
          </a:p>
          <a:p>
            <a:pPr marL="288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sz="2200" dirty="0" smtClean="0">
                <a:cs typeface="Times New Roman" panose="02020603050405020304" pitchFamily="18" charset="0"/>
              </a:rPr>
              <a:t>u statistici se tercijarni, kvartarni i kvintalni sektor svrstavaju zajedno u </a:t>
            </a:r>
            <a:r>
              <a:rPr lang="hr-HR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tercijarni sektor</a:t>
            </a:r>
            <a:endParaRPr lang="hr-H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dirty="0" smtClean="0"/>
              <a:t>SASTAV STANOVNIŠTVA </a:t>
            </a:r>
            <a:r>
              <a:rPr lang="hr-HR" sz="2800" b="1" dirty="0" smtClean="0">
                <a:solidFill>
                  <a:srgbClr val="FF0000"/>
                </a:solidFill>
              </a:rPr>
              <a:t>PREMA DJELATNOSTI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prema redoslijedu sektora države se svrstavaju u tipove: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poljoprivredni tip </a:t>
            </a:r>
            <a:r>
              <a:rPr lang="hr-HR" sz="2200" dirty="0" smtClean="0"/>
              <a:t>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I-II-III</a:t>
            </a:r>
            <a:r>
              <a:rPr lang="hr-HR" sz="2200" dirty="0" smtClean="0"/>
              <a:t>)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do sredine 19. st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većina stanovništva radi u </a:t>
            </a:r>
            <a:r>
              <a:rPr lang="hr-HR" sz="1800" b="1" dirty="0" smtClean="0">
                <a:solidFill>
                  <a:srgbClr val="FF0000"/>
                </a:solidFill>
              </a:rPr>
              <a:t>poljoprivredi</a:t>
            </a:r>
            <a:r>
              <a:rPr lang="hr-HR" sz="1800" dirty="0" smtClean="0">
                <a:solidFill>
                  <a:srgbClr val="FF0000"/>
                </a:solidFill>
              </a:rPr>
              <a:t> </a:t>
            </a:r>
            <a:r>
              <a:rPr lang="hr-HR" sz="1800" dirty="0" smtClean="0"/>
              <a:t>(80%)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industrijski tip </a:t>
            </a:r>
            <a:r>
              <a:rPr lang="hr-HR" sz="2200" dirty="0" smtClean="0"/>
              <a:t>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II-III-I </a:t>
            </a:r>
            <a:r>
              <a:rPr lang="hr-H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II-I-III</a:t>
            </a:r>
            <a:r>
              <a:rPr lang="hr-HR" sz="2200" dirty="0" smtClean="0">
                <a:latin typeface="+mj-lt"/>
              </a:rPr>
              <a:t>)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>
                <a:latin typeface="+mj-lt"/>
              </a:rPr>
              <a:t>u prvoj polovici 20. st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>
                <a:latin typeface="+mj-lt"/>
              </a:rPr>
              <a:t>većina stanovništva radi u </a:t>
            </a:r>
            <a:r>
              <a:rPr lang="hr-HR" sz="1800" b="1" dirty="0" smtClean="0">
                <a:solidFill>
                  <a:srgbClr val="FF0000"/>
                </a:solidFill>
                <a:latin typeface="+mj-lt"/>
              </a:rPr>
              <a:t>industriji</a:t>
            </a:r>
            <a:r>
              <a:rPr lang="hr-HR" sz="1800" dirty="0" smtClean="0">
                <a:latin typeface="+mj-lt"/>
              </a:rPr>
              <a:t>, najmanje u poljoprivredi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uslužni tip </a:t>
            </a:r>
            <a:r>
              <a:rPr lang="hr-HR" sz="2200" dirty="0" smtClean="0">
                <a:latin typeface="+mj-lt"/>
              </a:rPr>
              <a:t>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III-II-I</a:t>
            </a:r>
            <a:r>
              <a:rPr lang="hr-HR" sz="2200" dirty="0" smtClean="0">
                <a:latin typeface="+mj-lt"/>
                <a:cs typeface="Times New Roman" panose="02020603050405020304" pitchFamily="18" charset="0"/>
              </a:rPr>
              <a:t>) 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sredinom 20. st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najviše ljudi radi u </a:t>
            </a:r>
            <a:r>
              <a:rPr lang="hr-HR" sz="1800" b="1" dirty="0" smtClean="0">
                <a:solidFill>
                  <a:srgbClr val="FF0000"/>
                </a:solidFill>
              </a:rPr>
              <a:t>uslužnom</a:t>
            </a:r>
            <a:r>
              <a:rPr lang="hr-HR" sz="1800" dirty="0" smtClean="0">
                <a:solidFill>
                  <a:srgbClr val="FF0000"/>
                </a:solidFill>
              </a:rPr>
              <a:t> </a:t>
            </a:r>
            <a:r>
              <a:rPr lang="hr-HR" sz="1800" b="1" dirty="0" smtClean="0">
                <a:solidFill>
                  <a:srgbClr val="FF0000"/>
                </a:solidFill>
              </a:rPr>
              <a:t>sektoru</a:t>
            </a:r>
            <a:r>
              <a:rPr lang="hr-HR" sz="1800" dirty="0" smtClean="0"/>
              <a:t>, a najmanje u poljoprivredi (do 5%)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5536" y="4005064"/>
            <a:ext cx="2664296" cy="2793282"/>
            <a:chOff x="395536" y="4005064"/>
            <a:chExt cx="2664296" cy="279328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328"/>
            <a:stretch/>
          </p:blipFill>
          <p:spPr bwMode="auto">
            <a:xfrm>
              <a:off x="395536" y="4005064"/>
              <a:ext cx="2664296" cy="279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1583668" y="4230216"/>
              <a:ext cx="0" cy="256813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087724" y="4230216"/>
              <a:ext cx="0" cy="256813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816980" y="5330813"/>
              <a:ext cx="2113254" cy="254360"/>
              <a:chOff x="816980" y="5330813"/>
              <a:chExt cx="2113254" cy="2543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6980" y="5330813"/>
                <a:ext cx="626486" cy="2543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hr-H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hr-H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-II-III</a:t>
                </a:r>
                <a:endParaRPr lang="hr-HR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68636" y="5330813"/>
                <a:ext cx="651925" cy="2543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hr-H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hr-H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-III-I</a:t>
                </a:r>
                <a:endParaRPr lang="hr-HR" sz="16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3748" y="5330813"/>
                <a:ext cx="626486" cy="2543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hr-H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  <a:r>
                  <a:rPr lang="hr-H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-II-I</a:t>
                </a:r>
                <a:endParaRPr lang="hr-HR" sz="160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275856" y="4005065"/>
            <a:ext cx="5822630" cy="2842216"/>
            <a:chOff x="3275856" y="4005065"/>
            <a:chExt cx="5822630" cy="284221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" r="1339"/>
            <a:stretch/>
          </p:blipFill>
          <p:spPr bwMode="auto">
            <a:xfrm>
              <a:off x="3275856" y="4005065"/>
              <a:ext cx="5822630" cy="284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506137" y="5194348"/>
              <a:ext cx="950901" cy="400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  <a:r>
                <a:rPr lang="hr-H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-II-I</a:t>
              </a:r>
              <a:endParaRPr lang="hr-HR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49753" y="5194348"/>
              <a:ext cx="950901" cy="400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hr-H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-II-III</a:t>
              </a:r>
              <a:endParaRPr lang="hr-HR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77945" y="5194348"/>
              <a:ext cx="950901" cy="400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r>
                <a:rPr lang="hr-H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-III-I</a:t>
              </a:r>
              <a:endParaRPr lang="hr-H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8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2536</TotalTime>
  <Words>801</Words>
  <Application>Microsoft Office PowerPoint</Application>
  <PresentationFormat>On-screen Show (4:3)</PresentationFormat>
  <Paragraphs>107</Paragraphs>
  <Slides>11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sustava Office</vt:lpstr>
      <vt:lpstr>PowerPoint Presentation</vt:lpstr>
      <vt:lpstr>PowerPoint Presentation</vt:lpstr>
      <vt:lpstr>EKONOMSKI SASTAV STANOVNIŠTVA</vt:lpstr>
      <vt:lpstr>EKONOMSKI SASTAV STANOVNIŠTVA</vt:lpstr>
      <vt:lpstr>EKONOMSKI SASTAV STANOVNIŠTVA</vt:lpstr>
      <vt:lpstr>PowerPoint Presentation</vt:lpstr>
      <vt:lpstr>PowerPoint Presentation</vt:lpstr>
      <vt:lpstr>SASTAV STANOVNIŠTVA PREMA DJELATNOSTI</vt:lpstr>
      <vt:lpstr>SASTAV STANOVNIŠTVA PREMA DJELATNOSTI</vt:lpstr>
      <vt:lpstr>RAZLIKE U UDJELIMA SEKTORA DJELATNOSTI PO DRŽAVAMA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322</cp:revision>
  <dcterms:created xsi:type="dcterms:W3CDTF">2016-09-01T16:32:16Z</dcterms:created>
  <dcterms:modified xsi:type="dcterms:W3CDTF">2019-10-12T17:53:13Z</dcterms:modified>
</cp:coreProperties>
</file>