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  <p:sldMasterId id="2147483711" r:id="rId2"/>
  </p:sldMasterIdLst>
  <p:notesMasterIdLst>
    <p:notesMasterId r:id="rId10"/>
  </p:notesMasterIdLst>
  <p:handoutMasterIdLst>
    <p:handoutMasterId r:id="rId11"/>
  </p:handoutMasterIdLst>
  <p:sldIdLst>
    <p:sldId id="342" r:id="rId3"/>
    <p:sldId id="343" r:id="rId4"/>
    <p:sldId id="344" r:id="rId5"/>
    <p:sldId id="345" r:id="rId6"/>
    <p:sldId id="346" r:id="rId7"/>
    <p:sldId id="347" r:id="rId8"/>
    <p:sldId id="348" r:id="rId9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589E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78" autoAdjust="0"/>
    <p:restoredTop sz="94660" autoAdjust="0"/>
  </p:normalViewPr>
  <p:slideViewPr>
    <p:cSldViewPr>
      <p:cViewPr varScale="1">
        <p:scale>
          <a:sx n="75" d="100"/>
          <a:sy n="75" d="100"/>
        </p:scale>
        <p:origin x="-67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445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53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922A3-0C2E-4D94-AFF5-90A2C0AB44AC}" type="datetimeFigureOut">
              <a:rPr lang="hr-HR" smtClean="0"/>
              <a:pPr/>
              <a:t>12.10.2019.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70EB3-D2D6-4311-910A-DD567C618A7F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4192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2121D-D7BC-4175-A702-9B7BBD6019B1}" type="datetimeFigureOut">
              <a:rPr lang="sr-Latn-CS" smtClean="0"/>
              <a:pPr/>
              <a:t>12.10.2019.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65E94-152C-4414-B1E4-5F0BC632C159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35206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 smtClean="0"/>
              <a:t>Uredite stil podnaslova matrice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12.10.2019.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37073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12.10.2019.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29401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12.10.2019.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95658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12.10.2019.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192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142852"/>
            <a:ext cx="8858312" cy="642942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214282" y="1000108"/>
            <a:ext cx="8786874" cy="5643602"/>
          </a:xfrm>
        </p:spPr>
        <p:txBody>
          <a:bodyPr/>
          <a:lstStyle>
            <a:lvl1pPr>
              <a:buFont typeface="Calibri" pitchFamily="34" charset="0"/>
              <a:buChar char="–"/>
              <a:defRPr sz="2800"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9512" y="764704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899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-64223"/>
            <a:ext cx="8858312" cy="642942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65304"/>
          </a:xfrm>
        </p:spPr>
        <p:txBody>
          <a:bodyPr>
            <a:normAutofit/>
          </a:bodyPr>
          <a:lstStyle>
            <a:lvl1pPr>
              <a:buFont typeface="Calibri" pitchFamily="34" charset="0"/>
              <a:buChar char="–"/>
              <a:defRPr sz="2400"/>
            </a:lvl1pPr>
            <a:lvl2pPr>
              <a:buFont typeface="Calibri" pitchFamily="34" charset="0"/>
              <a:buChar char="–"/>
              <a:defRPr sz="2400"/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Calibri" pitchFamily="34" charset="0"/>
              <a:buChar char="–"/>
              <a:defRPr sz="1800"/>
            </a:lvl4pPr>
            <a:lvl5pPr>
              <a:buFont typeface="Calibri" pitchFamily="34" charset="0"/>
              <a:buChar char="–"/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9512" y="510737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327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12.10.2019.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2356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12.10.2019.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465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12.10.2019.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37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12.10.2019.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1934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12.10.2019.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304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44624"/>
            <a:ext cx="8858312" cy="576064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8" name="Rezervirano mjesto sadržaja 2"/>
          <p:cNvSpPr>
            <a:spLocks noGrp="1"/>
          </p:cNvSpPr>
          <p:nvPr>
            <p:ph idx="1"/>
          </p:nvPr>
        </p:nvSpPr>
        <p:spPr>
          <a:xfrm>
            <a:off x="179512" y="692696"/>
            <a:ext cx="8783078" cy="5951014"/>
          </a:xfrm>
        </p:spPr>
        <p:txBody>
          <a:bodyPr>
            <a:normAutofit/>
          </a:bodyPr>
          <a:lstStyle>
            <a:lvl1pPr marL="288000" indent="-288000">
              <a:buFont typeface="Calibri" pitchFamily="34" charset="0"/>
              <a:buChar char="–"/>
              <a:defRPr sz="2200"/>
            </a:lvl1pPr>
            <a:lvl2pPr marL="648000" indent="-288000">
              <a:buFont typeface="Calibri" pitchFamily="34" charset="0"/>
              <a:buChar char="–"/>
              <a:defRPr sz="2200"/>
            </a:lvl2pPr>
            <a:lvl3pPr marL="1008000" indent="-288000">
              <a:buFont typeface="Calibri" pitchFamily="34" charset="0"/>
              <a:buChar char="–"/>
              <a:defRPr sz="2200"/>
            </a:lvl3pPr>
            <a:lvl4pPr marL="1440000" indent="-288000">
              <a:buFont typeface="Calibri" pitchFamily="34" charset="0"/>
              <a:buChar char="–"/>
              <a:defRPr sz="2200"/>
            </a:lvl4pPr>
            <a:lvl5pPr marL="1800000" indent="-288000">
              <a:buFont typeface="Calibri" pitchFamily="34" charset="0"/>
              <a:buChar char="–"/>
              <a:defRPr sz="2200"/>
            </a:lvl5pPr>
          </a:lstStyle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79512" y="548680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7288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12.10.2019.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5300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12.10.2019.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5093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12.10.2019.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2491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12.10.2019.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634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12.10.2019.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16355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12.10.2019.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80752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12.10.2019.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75018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12.10.2019.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9241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12.10.2019.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39072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12.10.2019.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92364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12.10.2019.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5302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12.10.2019.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275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71406" y="142852"/>
            <a:ext cx="9072594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 smtClean="0"/>
              <a:t>Kliknite da biste uredili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1438" y="1000108"/>
            <a:ext cx="9001156" cy="5686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524628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Calibri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alibri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fm.cnbc.com/applications/cnbc.com/resources/img/editorial/2014/06/04/101732762-181658595.1910x100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32" r="9609"/>
          <a:stretch/>
        </p:blipFill>
        <p:spPr bwMode="auto">
          <a:xfrm>
            <a:off x="-1" y="-18284"/>
            <a:ext cx="9144001" cy="6903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705820"/>
            <a:ext cx="9144000" cy="1179563"/>
          </a:xfrm>
          <a:prstGeom prst="rect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 </a:t>
            </a:r>
            <a:endParaRPr lang="hr-HR" dirty="0"/>
          </a:p>
        </p:txBody>
      </p:sp>
      <p:sp>
        <p:nvSpPr>
          <p:cNvPr id="7" name="Naslov 1"/>
          <p:cNvSpPr txBox="1">
            <a:spLocks/>
          </p:cNvSpPr>
          <p:nvPr/>
        </p:nvSpPr>
        <p:spPr>
          <a:xfrm>
            <a:off x="0" y="5813832"/>
            <a:ext cx="9144000" cy="9635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5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SOCIJALNO-EKONOMSKI PROCESI</a:t>
            </a:r>
            <a:endParaRPr lang="hr-HR" sz="5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525393" y="264414"/>
            <a:ext cx="3496766" cy="2913972"/>
            <a:chOff x="5525393" y="264414"/>
            <a:chExt cx="3496766" cy="2913972"/>
          </a:xfrm>
        </p:grpSpPr>
        <p:sp>
          <p:nvSpPr>
            <p:cNvPr id="4" name="Rectangle 3"/>
            <p:cNvSpPr/>
            <p:nvPr/>
          </p:nvSpPr>
          <p:spPr>
            <a:xfrm>
              <a:off x="5525393" y="264414"/>
              <a:ext cx="3496766" cy="2913972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3" name="Rectangle 2"/>
            <p:cNvSpPr/>
            <p:nvPr/>
          </p:nvSpPr>
          <p:spPr>
            <a:xfrm>
              <a:off x="5688124" y="369872"/>
              <a:ext cx="3222104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0" indent="-342900">
                <a:spcBef>
                  <a:spcPct val="20000"/>
                </a:spcBef>
                <a:buFont typeface="Calibri" pitchFamily="34" charset="0"/>
                <a:buChar char="–"/>
              </a:pPr>
              <a:r>
                <a:rPr lang="hr-HR" sz="2400" dirty="0">
                  <a:solidFill>
                    <a:prstClr val="black"/>
                  </a:solidFill>
                </a:rPr>
                <a:t>industrijalizacija</a:t>
              </a:r>
            </a:p>
            <a:p>
              <a:pPr marL="342900" lvl="0" indent="-342900">
                <a:spcBef>
                  <a:spcPct val="20000"/>
                </a:spcBef>
                <a:buFont typeface="Calibri" pitchFamily="34" charset="0"/>
                <a:buChar char="–"/>
              </a:pPr>
              <a:r>
                <a:rPr lang="hr-HR" sz="2400" dirty="0">
                  <a:solidFill>
                    <a:prstClr val="black"/>
                  </a:solidFill>
                </a:rPr>
                <a:t>urbanizacija</a:t>
              </a:r>
            </a:p>
            <a:p>
              <a:pPr marL="342900" lvl="0" indent="-342900">
                <a:spcBef>
                  <a:spcPct val="20000"/>
                </a:spcBef>
                <a:buFont typeface="Calibri" pitchFamily="34" charset="0"/>
                <a:buChar char="–"/>
              </a:pPr>
              <a:r>
                <a:rPr lang="hr-HR" sz="2400" dirty="0">
                  <a:solidFill>
                    <a:prstClr val="black"/>
                  </a:solidFill>
                </a:rPr>
                <a:t>deagrarizacija</a:t>
              </a:r>
            </a:p>
            <a:p>
              <a:pPr marL="342900" lvl="0" indent="-342900">
                <a:spcBef>
                  <a:spcPct val="20000"/>
                </a:spcBef>
                <a:buFont typeface="Calibri" pitchFamily="34" charset="0"/>
                <a:buChar char="–"/>
              </a:pPr>
              <a:r>
                <a:rPr lang="hr-HR" sz="2400" dirty="0">
                  <a:solidFill>
                    <a:prstClr val="black"/>
                  </a:solidFill>
                </a:rPr>
                <a:t>deruralizacija</a:t>
              </a:r>
            </a:p>
            <a:p>
              <a:pPr marL="342900" lvl="0" indent="-342900">
                <a:spcBef>
                  <a:spcPct val="20000"/>
                </a:spcBef>
                <a:buFont typeface="Calibri" pitchFamily="34" charset="0"/>
                <a:buChar char="–"/>
              </a:pPr>
              <a:r>
                <a:rPr lang="hr-HR" sz="2400" dirty="0">
                  <a:solidFill>
                    <a:prstClr val="black"/>
                  </a:solidFill>
                </a:rPr>
                <a:t>deindustrijalizacija</a:t>
              </a:r>
            </a:p>
            <a:p>
              <a:pPr marL="342900" lvl="0" indent="-342900">
                <a:spcBef>
                  <a:spcPct val="20000"/>
                </a:spcBef>
                <a:buFont typeface="Calibri" pitchFamily="34" charset="0"/>
                <a:buChar char="–"/>
              </a:pPr>
              <a:r>
                <a:rPr lang="hr-HR" sz="2400" dirty="0" err="1">
                  <a:solidFill>
                    <a:prstClr val="black"/>
                  </a:solidFill>
                </a:rPr>
                <a:t>tercijarizacija</a:t>
              </a:r>
              <a:r>
                <a:rPr lang="hr-HR" sz="2400" dirty="0">
                  <a:solidFill>
                    <a:prstClr val="black"/>
                  </a:solidFill>
                </a:rPr>
                <a:t> </a:t>
              </a:r>
              <a:r>
                <a:rPr lang="hr-HR" sz="2400" dirty="0" smtClean="0">
                  <a:solidFill>
                    <a:prstClr val="black"/>
                  </a:solidFill>
                </a:rPr>
                <a:t>društva</a:t>
              </a:r>
              <a:endParaRPr lang="hr-HR" sz="240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500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Pojmovi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92696"/>
            <a:ext cx="9144000" cy="6165304"/>
          </a:xfrm>
        </p:spPr>
        <p:txBody>
          <a:bodyPr>
            <a:noAutofit/>
          </a:bodyPr>
          <a:lstStyle/>
          <a:p>
            <a:pPr lvl="0"/>
            <a:r>
              <a:rPr lang="hr-HR" dirty="0" smtClean="0"/>
              <a:t>industrijalizacija</a:t>
            </a:r>
          </a:p>
          <a:p>
            <a:pPr lvl="0"/>
            <a:r>
              <a:rPr lang="hr-HR" dirty="0" smtClean="0"/>
              <a:t>urbanizacija</a:t>
            </a:r>
          </a:p>
          <a:p>
            <a:pPr lvl="0"/>
            <a:r>
              <a:rPr lang="hr-HR" dirty="0" smtClean="0"/>
              <a:t>deagrarizacija</a:t>
            </a:r>
          </a:p>
          <a:p>
            <a:pPr lvl="0"/>
            <a:r>
              <a:rPr lang="hr-HR" dirty="0" smtClean="0"/>
              <a:t>deruralizacija</a:t>
            </a:r>
          </a:p>
          <a:p>
            <a:pPr lvl="0"/>
            <a:r>
              <a:rPr lang="hr-HR" dirty="0" smtClean="0"/>
              <a:t>deindustrijalizacija</a:t>
            </a:r>
          </a:p>
          <a:p>
            <a:pPr lvl="0"/>
            <a:r>
              <a:rPr lang="hr-HR" dirty="0" err="1" smtClean="0"/>
              <a:t>tercijarizacija</a:t>
            </a:r>
            <a:r>
              <a:rPr lang="hr-HR" dirty="0" smtClean="0"/>
              <a:t> društva</a:t>
            </a:r>
          </a:p>
          <a:p>
            <a:pPr lvl="0"/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72762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49497"/>
            <a:ext cx="8858312" cy="576064"/>
          </a:xfrm>
        </p:spPr>
        <p:txBody>
          <a:bodyPr/>
          <a:lstStyle/>
          <a:p>
            <a:r>
              <a:rPr lang="hr-HR" sz="2800" b="1" dirty="0" smtClean="0">
                <a:solidFill>
                  <a:srgbClr val="FF0000"/>
                </a:solidFill>
              </a:rPr>
              <a:t>INDUSTRIJALIZACIJA</a:t>
            </a:r>
            <a:endParaRPr lang="hr-HR" sz="2800" b="1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548680"/>
            <a:ext cx="9144000" cy="61814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000" indent="-288000">
              <a:spcBef>
                <a:spcPts val="12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INDUSTRIJALIZACIJA </a:t>
            </a:r>
            <a:r>
              <a:rPr lang="hr-HR" sz="2200" dirty="0" smtClean="0">
                <a:solidFill>
                  <a:prstClr val="black"/>
                </a:solidFill>
              </a:rPr>
              <a:t>– proces razvoja industrije u nekom području</a:t>
            </a:r>
          </a:p>
          <a:p>
            <a:pPr marL="688050" lvl="1" indent="-288000">
              <a:spcBef>
                <a:spcPts val="1200"/>
              </a:spcBef>
            </a:pPr>
            <a:r>
              <a:rPr lang="hr-HR" sz="2200" dirty="0" smtClean="0">
                <a:solidFill>
                  <a:prstClr val="black"/>
                </a:solidFill>
              </a:rPr>
              <a:t>najintenzivnija je bila u 19. st i prvoj polovici 20. st</a:t>
            </a:r>
          </a:p>
          <a:p>
            <a:pPr marL="288000" indent="-288000">
              <a:spcBef>
                <a:spcPts val="12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UTJECAJ INDUSTRIJALIZACIJE</a:t>
            </a:r>
            <a:r>
              <a:rPr lang="hr-HR" sz="2200" dirty="0" smtClean="0">
                <a:solidFill>
                  <a:prstClr val="black"/>
                </a:solidFill>
              </a:rPr>
              <a:t>:</a:t>
            </a:r>
          </a:p>
          <a:p>
            <a:pPr marL="688050" lvl="1" indent="-288000">
              <a:spcBef>
                <a:spcPts val="600"/>
              </a:spcBef>
            </a:pPr>
            <a:r>
              <a:rPr lang="hr-HR" sz="2200" dirty="0" smtClean="0">
                <a:solidFill>
                  <a:prstClr val="black"/>
                </a:solidFill>
              </a:rPr>
              <a:t>povećanje udjela aktivnog stanovništva u </a:t>
            </a:r>
            <a:r>
              <a:rPr lang="hr-HR" sz="2200" b="1" dirty="0" smtClean="0">
                <a:solidFill>
                  <a:srgbClr val="FF0000"/>
                </a:solidFill>
              </a:rPr>
              <a:t>sekundarnim</a:t>
            </a:r>
            <a:r>
              <a:rPr lang="hr-HR" sz="2200" dirty="0" smtClean="0">
                <a:solidFill>
                  <a:prstClr val="black"/>
                </a:solidFill>
              </a:rPr>
              <a:t>, a smanjenje udjela u </a:t>
            </a:r>
            <a:r>
              <a:rPr lang="hr-HR" sz="2200" b="1" dirty="0" smtClean="0">
                <a:solidFill>
                  <a:srgbClr val="FF0000"/>
                </a:solidFill>
              </a:rPr>
              <a:t>primarnim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>
                <a:solidFill>
                  <a:prstClr val="black"/>
                </a:solidFill>
              </a:rPr>
              <a:t>djelatnostima</a:t>
            </a:r>
          </a:p>
          <a:p>
            <a:pPr marL="688050" lvl="1" indent="-288000">
              <a:spcBef>
                <a:spcPts val="600"/>
              </a:spcBef>
            </a:pPr>
            <a:r>
              <a:rPr lang="hr-HR" sz="2200" dirty="0" smtClean="0">
                <a:solidFill>
                  <a:prstClr val="black"/>
                </a:solidFill>
              </a:rPr>
              <a:t>porast </a:t>
            </a:r>
            <a:r>
              <a:rPr lang="hr-HR" sz="2200" dirty="0">
                <a:solidFill>
                  <a:prstClr val="black"/>
                </a:solidFill>
                <a:highlight>
                  <a:srgbClr val="FFFF00"/>
                </a:highlight>
                <a:ea typeface="Calibri"/>
                <a:cs typeface="Times New Roman"/>
              </a:rPr>
              <a:t>dnevnih migracija iz sela u </a:t>
            </a:r>
            <a:r>
              <a:rPr lang="hr-HR" sz="2200" dirty="0" smtClean="0">
                <a:solidFill>
                  <a:prstClr val="black"/>
                </a:solidFill>
                <a:highlight>
                  <a:srgbClr val="FFFF00"/>
                </a:highlight>
                <a:ea typeface="Calibri"/>
                <a:cs typeface="Times New Roman"/>
              </a:rPr>
              <a:t>grad</a:t>
            </a:r>
            <a:endParaRPr lang="hr-HR" sz="2200" dirty="0" smtClean="0">
              <a:solidFill>
                <a:prstClr val="black"/>
              </a:solidFill>
            </a:endParaRPr>
          </a:p>
          <a:p>
            <a:pPr marL="688050" lvl="1" indent="-288000">
              <a:spcBef>
                <a:spcPts val="600"/>
              </a:spcBef>
            </a:pPr>
            <a:r>
              <a:rPr lang="hr-HR" sz="2200" dirty="0" smtClean="0">
                <a:solidFill>
                  <a:prstClr val="black"/>
                </a:solidFill>
              </a:rPr>
              <a:t>utječe na </a:t>
            </a:r>
            <a:r>
              <a:rPr lang="hr-HR" sz="2200" b="1" dirty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Times New Roman"/>
              </a:rPr>
              <a:t>deagrarizaciju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>
                <a:solidFill>
                  <a:prstClr val="black"/>
                </a:solidFill>
              </a:rPr>
              <a:t>i </a:t>
            </a:r>
            <a:r>
              <a:rPr lang="hr-HR" sz="2200" b="1" dirty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Times New Roman"/>
              </a:rPr>
              <a:t>deruralizaciju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>
                <a:solidFill>
                  <a:prstClr val="black"/>
                </a:solidFill>
              </a:rPr>
              <a:t>okolnog seoskog područja</a:t>
            </a:r>
          </a:p>
          <a:p>
            <a:pPr marL="688050" lvl="1" indent="-288000">
              <a:spcBef>
                <a:spcPts val="600"/>
              </a:spcBef>
            </a:pPr>
            <a:r>
              <a:rPr lang="hr-HR" sz="2200" dirty="0" smtClean="0">
                <a:solidFill>
                  <a:prstClr val="black"/>
                </a:solidFill>
              </a:rPr>
              <a:t>uzrokuje </a:t>
            </a:r>
            <a:r>
              <a:rPr lang="hr-HR" sz="2200" b="1" dirty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Times New Roman"/>
              </a:rPr>
              <a:t>urbanizaciju</a:t>
            </a:r>
          </a:p>
        </p:txBody>
      </p:sp>
      <p:pic>
        <p:nvPicPr>
          <p:cNvPr id="2050" name="Picture 2" descr="http://professornerdster.com/wp-content/uploads/2012/01/industrial-revolution-buildings-3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19872"/>
            <a:ext cx="4052455" cy="2710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ecns.cn/business/2017/05-03/U363P886T1D255765F12DT20170503085118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4"/>
          <a:stretch/>
        </p:blipFill>
        <p:spPr bwMode="auto">
          <a:xfrm>
            <a:off x="4688405" y="4019873"/>
            <a:ext cx="4259816" cy="2710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36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49497"/>
            <a:ext cx="8858312" cy="576064"/>
          </a:xfrm>
        </p:spPr>
        <p:txBody>
          <a:bodyPr/>
          <a:lstStyle/>
          <a:p>
            <a:r>
              <a:rPr lang="hr-HR" sz="2800" b="1" dirty="0" smtClean="0">
                <a:solidFill>
                  <a:srgbClr val="FF0000"/>
                </a:solidFill>
              </a:rPr>
              <a:t>URBANIZACIJA</a:t>
            </a:r>
            <a:endParaRPr lang="hr-HR" sz="2800" b="1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620688"/>
            <a:ext cx="9144000" cy="61814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000" indent="-288000">
              <a:spcBef>
                <a:spcPts val="12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URBANIZACIJA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>
                <a:solidFill>
                  <a:prstClr val="black"/>
                </a:solidFill>
              </a:rPr>
              <a:t>– proces rasta i razvoja gradova te širenje gradskog načina života</a:t>
            </a:r>
          </a:p>
          <a:p>
            <a:pPr marL="288000" indent="-288000">
              <a:spcBef>
                <a:spcPts val="1200"/>
              </a:spcBef>
            </a:pPr>
            <a:r>
              <a:rPr lang="hr-HR" sz="2200" dirty="0" smtClean="0">
                <a:solidFill>
                  <a:prstClr val="black"/>
                </a:solidFill>
              </a:rPr>
              <a:t>urbanizacija i industrijalizacija su dva međusobno povezana procesa</a:t>
            </a:r>
          </a:p>
        </p:txBody>
      </p:sp>
      <p:grpSp>
        <p:nvGrpSpPr>
          <p:cNvPr id="12" name="1700"/>
          <p:cNvGrpSpPr/>
          <p:nvPr/>
        </p:nvGrpSpPr>
        <p:grpSpPr>
          <a:xfrm>
            <a:off x="3377792" y="2191072"/>
            <a:ext cx="4362560" cy="3263444"/>
            <a:chOff x="3377792" y="2191072"/>
            <a:chExt cx="4362560" cy="3263444"/>
          </a:xfrm>
        </p:grpSpPr>
        <p:pic>
          <p:nvPicPr>
            <p:cNvPr id="3074" name="Picture 2" descr="http://www.citymetric.com/sites/default/files/article_body_2015/01/1700.jpg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7792" y="2191072"/>
              <a:ext cx="4362560" cy="2922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3377792" y="5085184"/>
              <a:ext cx="3976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dirty="0" smtClean="0">
                  <a:solidFill>
                    <a:prstClr val="black"/>
                  </a:solidFill>
                </a:rPr>
                <a:t>London – 1700. godine – oko 600 000 st.</a:t>
              </a:r>
              <a:endParaRPr lang="hr-HR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0" name="1806"/>
          <p:cNvGrpSpPr/>
          <p:nvPr/>
        </p:nvGrpSpPr>
        <p:grpSpPr>
          <a:xfrm>
            <a:off x="251520" y="1326976"/>
            <a:ext cx="8547775" cy="5486400"/>
            <a:chOff x="251520" y="1326976"/>
            <a:chExt cx="8547775" cy="5486400"/>
          </a:xfrm>
        </p:grpSpPr>
        <p:pic>
          <p:nvPicPr>
            <p:cNvPr id="3076" name="Picture 4" descr="http://www.citymetric.com/sites/default/files/article_body_2015/01/1806.jpg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15099"/>
            <a:stretch/>
          </p:blipFill>
          <p:spPr bwMode="auto">
            <a:xfrm>
              <a:off x="251520" y="1326976"/>
              <a:ext cx="8547775" cy="548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539552" y="6309320"/>
              <a:ext cx="196143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hr-HR" dirty="0" smtClean="0">
                  <a:solidFill>
                    <a:prstClr val="black"/>
                  </a:solidFill>
                </a:rPr>
                <a:t>1806. – 885 000 st.</a:t>
              </a:r>
              <a:endParaRPr lang="hr-HR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8" name="1862"/>
          <p:cNvGrpSpPr/>
          <p:nvPr/>
        </p:nvGrpSpPr>
        <p:grpSpPr>
          <a:xfrm>
            <a:off x="277119" y="1371600"/>
            <a:ext cx="8315325" cy="5486400"/>
            <a:chOff x="277119" y="1371600"/>
            <a:chExt cx="8315325" cy="5486400"/>
          </a:xfrm>
        </p:grpSpPr>
        <p:pic>
          <p:nvPicPr>
            <p:cNvPr id="3078" name="Picture 6" descr="http://www.citymetric.com/sites/default/files/article_body_2015/01/1862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119" y="1371600"/>
              <a:ext cx="8315325" cy="548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539552" y="6300906"/>
              <a:ext cx="18989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hr-HR" dirty="0" smtClean="0">
                  <a:solidFill>
                    <a:prstClr val="black"/>
                  </a:solidFill>
                </a:rPr>
                <a:t>1862. – 2,8 </a:t>
              </a:r>
              <a:r>
                <a:rPr lang="hr-HR" dirty="0" err="1" smtClean="0">
                  <a:solidFill>
                    <a:prstClr val="black"/>
                  </a:solidFill>
                </a:rPr>
                <a:t>mil</a:t>
              </a:r>
              <a:r>
                <a:rPr lang="hr-HR" dirty="0" smtClean="0">
                  <a:solidFill>
                    <a:prstClr val="black"/>
                  </a:solidFill>
                </a:rPr>
                <a:t>. st.</a:t>
              </a:r>
              <a:endParaRPr lang="hr-HR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" name="1900."/>
          <p:cNvGrpSpPr/>
          <p:nvPr/>
        </p:nvGrpSpPr>
        <p:grpSpPr>
          <a:xfrm>
            <a:off x="895350" y="1326976"/>
            <a:ext cx="7353300" cy="5486400"/>
            <a:chOff x="895350" y="1326976"/>
            <a:chExt cx="7353300" cy="5486400"/>
          </a:xfrm>
        </p:grpSpPr>
        <p:pic>
          <p:nvPicPr>
            <p:cNvPr id="3080" name="Picture 8" descr="http://www.citymetric.com/sites/default/files/article_body_2015/01/1900_0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5350" y="1326976"/>
              <a:ext cx="7353300" cy="548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043608" y="6309320"/>
              <a:ext cx="18989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hr-HR" dirty="0" smtClean="0">
                  <a:solidFill>
                    <a:prstClr val="black"/>
                  </a:solidFill>
                </a:rPr>
                <a:t>1900. – 4,7 </a:t>
              </a:r>
              <a:r>
                <a:rPr lang="hr-HR" dirty="0" err="1" smtClean="0">
                  <a:solidFill>
                    <a:prstClr val="black"/>
                  </a:solidFill>
                </a:rPr>
                <a:t>mil</a:t>
              </a:r>
              <a:r>
                <a:rPr lang="hr-HR" dirty="0" smtClean="0">
                  <a:solidFill>
                    <a:prstClr val="black"/>
                  </a:solidFill>
                </a:rPr>
                <a:t>. st.</a:t>
              </a:r>
              <a:endParaRPr lang="hr-HR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812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49497"/>
            <a:ext cx="8858312" cy="576064"/>
          </a:xfrm>
        </p:spPr>
        <p:txBody>
          <a:bodyPr/>
          <a:lstStyle/>
          <a:p>
            <a:r>
              <a:rPr lang="hr-HR" sz="2800" b="1" dirty="0" smtClean="0">
                <a:solidFill>
                  <a:srgbClr val="FF0000"/>
                </a:solidFill>
              </a:rPr>
              <a:t>DEAGRARIZACIJA I DERURALIZACIJA</a:t>
            </a:r>
            <a:endParaRPr lang="hr-HR" sz="2800" b="1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620688"/>
            <a:ext cx="9144000" cy="61814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000" indent="-288000">
              <a:spcBef>
                <a:spcPts val="12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DEAGRARIZACIJA </a:t>
            </a:r>
            <a:r>
              <a:rPr lang="hr-HR" sz="2200" dirty="0" smtClean="0">
                <a:solidFill>
                  <a:prstClr val="black"/>
                </a:solidFill>
              </a:rPr>
              <a:t>– proces napuštanja </a:t>
            </a:r>
            <a:r>
              <a:rPr lang="hr-HR" sz="2200" b="1" dirty="0" smtClean="0">
                <a:solidFill>
                  <a:srgbClr val="FF0000"/>
                </a:solidFill>
              </a:rPr>
              <a:t>poljoprivrede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>
                <a:solidFill>
                  <a:prstClr val="black"/>
                </a:solidFill>
              </a:rPr>
              <a:t>kao glavnog izvora prihoda</a:t>
            </a:r>
          </a:p>
          <a:p>
            <a:pPr marL="288000" indent="-288000">
              <a:spcBef>
                <a:spcPts val="12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DERURALIZACIJA</a:t>
            </a:r>
            <a:r>
              <a:rPr lang="hr-HR" sz="2200" dirty="0" smtClean="0">
                <a:solidFill>
                  <a:prstClr val="black"/>
                </a:solidFill>
              </a:rPr>
              <a:t> – proces napuštanja </a:t>
            </a:r>
            <a:r>
              <a:rPr lang="hr-HR" sz="2200" b="1" dirty="0" smtClean="0">
                <a:solidFill>
                  <a:srgbClr val="FF0000"/>
                </a:solidFill>
              </a:rPr>
              <a:t>sela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>
                <a:solidFill>
                  <a:prstClr val="black"/>
                </a:solidFill>
              </a:rPr>
              <a:t>(i preseljenje u grad)</a:t>
            </a:r>
          </a:p>
          <a:p>
            <a:pPr marL="288000" indent="-288000">
              <a:spcBef>
                <a:spcPts val="1200"/>
              </a:spcBef>
            </a:pPr>
            <a:r>
              <a:rPr lang="hr-HR" sz="2200" dirty="0" smtClean="0">
                <a:solidFill>
                  <a:prstClr val="black"/>
                </a:solidFill>
              </a:rPr>
              <a:t>deagrarizacija i deruralizacija su </a:t>
            </a:r>
            <a:r>
              <a:rPr lang="hr-HR" sz="2200" dirty="0">
                <a:solidFill>
                  <a:prstClr val="black"/>
                </a:solidFill>
                <a:highlight>
                  <a:srgbClr val="FFFF00"/>
                </a:highlight>
                <a:ea typeface="Calibri"/>
                <a:cs typeface="Times New Roman"/>
              </a:rPr>
              <a:t>međusobno povezani procesi</a:t>
            </a:r>
            <a:r>
              <a:rPr lang="hr-HR" sz="2200" dirty="0" smtClean="0">
                <a:solidFill>
                  <a:prstClr val="black"/>
                </a:solidFill>
              </a:rPr>
              <a:t>, a uzrokovani su </a:t>
            </a:r>
            <a:r>
              <a:rPr lang="hr-HR" sz="2200" dirty="0">
                <a:solidFill>
                  <a:prstClr val="black"/>
                </a:solidFill>
                <a:highlight>
                  <a:srgbClr val="FFFF00"/>
                </a:highlight>
                <a:ea typeface="Calibri"/>
                <a:cs typeface="Times New Roman"/>
              </a:rPr>
              <a:t>industrijalizacijom i urbanizacijom</a:t>
            </a:r>
          </a:p>
          <a:p>
            <a:pPr marL="288000" indent="-288000">
              <a:spcBef>
                <a:spcPts val="1200"/>
              </a:spcBef>
            </a:pPr>
            <a:r>
              <a:rPr lang="hr-HR" sz="2200" dirty="0" smtClean="0">
                <a:solidFill>
                  <a:prstClr val="black"/>
                </a:solidFill>
              </a:rPr>
              <a:t>danas se oko 40% stanovništva svijeta bavi poljoprivredom</a:t>
            </a:r>
          </a:p>
          <a:p>
            <a:pPr marL="288000" indent="-288000">
              <a:spcBef>
                <a:spcPts val="1200"/>
              </a:spcBef>
            </a:pPr>
            <a:endParaRPr lang="hr-HR" sz="2200" dirty="0">
              <a:solidFill>
                <a:prstClr val="black"/>
              </a:solidFill>
            </a:endParaRPr>
          </a:p>
        </p:txBody>
      </p:sp>
      <p:pic>
        <p:nvPicPr>
          <p:cNvPr id="4098" name="Picture 2" descr="http://s0.geograph.org.uk/geophotos/03/42/37/3423799_7bfbea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48" y="3843056"/>
            <a:ext cx="3859737" cy="289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resources.stuff.co.nz/content/dam/images/1/l/8/6/l/g/image.related.StuffLandscapeSixteenByNine.620x349.1l861n.png/150354466315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236" y="3873748"/>
            <a:ext cx="5088107" cy="2864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59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49497"/>
            <a:ext cx="8858312" cy="576064"/>
          </a:xfrm>
        </p:spPr>
        <p:txBody>
          <a:bodyPr/>
          <a:lstStyle/>
          <a:p>
            <a:r>
              <a:rPr lang="hr-HR" sz="2800" b="1" dirty="0" smtClean="0">
                <a:solidFill>
                  <a:srgbClr val="FF0000"/>
                </a:solidFill>
              </a:rPr>
              <a:t>TERCIJARIZACIJA DRUŠTVA I DEINDUSTRIJALIZACIJA</a:t>
            </a:r>
            <a:endParaRPr lang="hr-HR" sz="2800" b="1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620688"/>
            <a:ext cx="9144000" cy="61814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000" indent="-288000">
              <a:spcBef>
                <a:spcPts val="12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TERCIJARIZACIJA DRUŠTVA </a:t>
            </a:r>
            <a:r>
              <a:rPr lang="hr-HR" sz="2200" dirty="0" smtClean="0">
                <a:solidFill>
                  <a:prstClr val="black"/>
                </a:solidFill>
              </a:rPr>
              <a:t>– proces u kojem sve manje ljudi radi u industriji, a sve više u </a:t>
            </a:r>
            <a:r>
              <a:rPr lang="hr-HR" sz="2200" b="1" dirty="0" smtClean="0">
                <a:solidFill>
                  <a:srgbClr val="FF0000"/>
                </a:solidFill>
              </a:rPr>
              <a:t>uslužnim djelatnostima</a:t>
            </a:r>
          </a:p>
          <a:p>
            <a:pPr marL="688050" lvl="1" indent="-288000">
              <a:spcBef>
                <a:spcPts val="1200"/>
              </a:spcBef>
            </a:pPr>
            <a:r>
              <a:rPr lang="hr-HR" sz="2200" dirty="0" smtClean="0">
                <a:solidFill>
                  <a:prstClr val="black"/>
                </a:solidFill>
              </a:rPr>
              <a:t>u razvijenim zemljama do 80% stanovništva radi u uslužnim djelatnostima</a:t>
            </a:r>
          </a:p>
          <a:p>
            <a:pPr marL="688050" lvl="1" indent="-288000">
              <a:spcBef>
                <a:spcPts val="1200"/>
              </a:spcBef>
            </a:pPr>
            <a:r>
              <a:rPr lang="hr-HR" sz="2200" dirty="0" smtClean="0">
                <a:solidFill>
                  <a:prstClr val="black"/>
                </a:solidFill>
              </a:rPr>
              <a:t>posljedica gospodarskog razvoja i razvoja potrošačkog društva</a:t>
            </a:r>
          </a:p>
          <a:p>
            <a:pPr marL="688050" lvl="1" indent="-288000">
              <a:spcBef>
                <a:spcPts val="1200"/>
              </a:spcBef>
            </a:pPr>
            <a:r>
              <a:rPr lang="hr-HR" sz="2200" dirty="0" smtClean="0">
                <a:solidFill>
                  <a:prstClr val="black"/>
                </a:solidFill>
              </a:rPr>
              <a:t>u razvijenim zemljama proces tercijarizacije je pri kraju, dok u slabije razvijenim tek počinje</a:t>
            </a:r>
          </a:p>
          <a:p>
            <a:pPr marL="288000" indent="-288000">
              <a:spcBef>
                <a:spcPts val="24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DEINDUSTRIJALIZACIJA</a:t>
            </a:r>
            <a:r>
              <a:rPr lang="hr-HR" sz="2200" dirty="0" smtClean="0">
                <a:solidFill>
                  <a:prstClr val="black"/>
                </a:solidFill>
              </a:rPr>
              <a:t> – proces napuštanja </a:t>
            </a:r>
            <a:r>
              <a:rPr lang="hr-HR" sz="2200" b="1" dirty="0" smtClean="0">
                <a:solidFill>
                  <a:srgbClr val="FF0000"/>
                </a:solidFill>
              </a:rPr>
              <a:t>industrije</a:t>
            </a:r>
          </a:p>
          <a:p>
            <a:pPr marL="688050" lvl="1" indent="-288000">
              <a:spcBef>
                <a:spcPts val="1200"/>
              </a:spcBef>
            </a:pPr>
            <a:r>
              <a:rPr lang="hr-HR" sz="2200" dirty="0" smtClean="0">
                <a:solidFill>
                  <a:prstClr val="black"/>
                </a:solidFill>
              </a:rPr>
              <a:t>sve manje ljudi radi u industriji, ali industrijska proizvodnja ne opada (primjena nove tehnologije i robotizacija)</a:t>
            </a:r>
            <a:endParaRPr lang="hr-HR" sz="2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40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-64223"/>
            <a:ext cx="9001156" cy="642942"/>
          </a:xfrm>
        </p:spPr>
        <p:txBody>
          <a:bodyPr/>
          <a:lstStyle/>
          <a:p>
            <a:r>
              <a:rPr lang="hr-HR" dirty="0"/>
              <a:t>Socijalno-ekonomski </a:t>
            </a:r>
            <a:r>
              <a:rPr lang="hr-HR" dirty="0" smtClean="0"/>
              <a:t>procesi		</a:t>
            </a:r>
            <a:r>
              <a:rPr lang="hr-HR" sz="2400" dirty="0" smtClean="0"/>
              <a:t>	(plan ploče)</a:t>
            </a:r>
            <a:endParaRPr lang="hr-HR" sz="3200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0988" y="548680"/>
            <a:ext cx="9133012" cy="63093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sz="2300" dirty="0" err="1" smtClean="0">
                <a:solidFill>
                  <a:prstClr val="black"/>
                </a:solidFill>
              </a:rPr>
              <a:t>lorem</a:t>
            </a:r>
            <a:r>
              <a:rPr lang="hr-HR" sz="2300" dirty="0" smtClean="0">
                <a:solidFill>
                  <a:prstClr val="black"/>
                </a:solidFill>
              </a:rPr>
              <a:t> </a:t>
            </a:r>
            <a:r>
              <a:rPr lang="hr-HR" sz="2300" dirty="0" err="1" smtClean="0">
                <a:solidFill>
                  <a:prstClr val="black"/>
                </a:solidFill>
              </a:rPr>
              <a:t>ipsum</a:t>
            </a:r>
            <a:endParaRPr lang="hr-HR" sz="23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687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ema sustava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762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571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bijela_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bijela_tema</Template>
  <TotalTime>2536</TotalTime>
  <Words>258</Words>
  <Application>Microsoft Office PowerPoint</Application>
  <PresentationFormat>On-screen Show (4:3)</PresentationFormat>
  <Paragraphs>44</Paragraphs>
  <Slides>7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1_Tema sustava Office</vt:lpstr>
      <vt:lpstr>2_bijela_tema</vt:lpstr>
      <vt:lpstr>PowerPoint Presentation</vt:lpstr>
      <vt:lpstr>Pojmovi</vt:lpstr>
      <vt:lpstr>INDUSTRIJALIZACIJA</vt:lpstr>
      <vt:lpstr>URBANIZACIJA</vt:lpstr>
      <vt:lpstr>DEAGRARIZACIJA I DERURALIZACIJA</vt:lpstr>
      <vt:lpstr>TERCIJARIZACIJA DRUŠTVA I DEINDUSTRIJALIZACIJA</vt:lpstr>
      <vt:lpstr>Socijalno-ekonomski procesi   (plan ploče)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Pojam organizacije</dc:title>
  <dc:creator>cornx</dc:creator>
  <cp:lastModifiedBy>korisnik</cp:lastModifiedBy>
  <cp:revision>322</cp:revision>
  <dcterms:created xsi:type="dcterms:W3CDTF">2016-09-01T16:32:16Z</dcterms:created>
  <dcterms:modified xsi:type="dcterms:W3CDTF">2019-10-12T17:54:40Z</dcterms:modified>
</cp:coreProperties>
</file>