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0"/>
  </p:notesMasterIdLst>
  <p:handoutMasterIdLst>
    <p:handoutMasterId r:id="rId11"/>
  </p:handout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56" r:id="rId9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589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78" autoAdjust="0"/>
    <p:restoredTop sz="94660" autoAdjust="0"/>
  </p:normalViewPr>
  <p:slideViewPr>
    <p:cSldViewPr>
      <p:cViewPr varScale="1">
        <p:scale>
          <a:sx n="75" d="100"/>
          <a:sy n="75" d="100"/>
        </p:scale>
        <p:origin x="-6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45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5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22A3-0C2E-4D94-AFF5-90A2C0AB44AC}" type="datetimeFigureOut">
              <a:rPr lang="hr-HR" smtClean="0"/>
              <a:pPr/>
              <a:t>12.10.2019.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70EB3-D2D6-4311-910A-DD567C618A7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192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2121D-D7BC-4175-A702-9B7BBD6019B1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65E94-152C-4414-B1E4-5F0BC632C15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520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12.10.2019.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19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12.10.2019.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50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12.10.2019.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24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12.10.2019.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63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89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64223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10737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32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12.10.2019.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23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12.10.2019.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46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12.10.2019.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12.10.2019.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9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12.10.2019.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30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12.10.2019.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53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2462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1"/>
          <p:cNvSpPr txBox="1">
            <a:spLocks/>
          </p:cNvSpPr>
          <p:nvPr/>
        </p:nvSpPr>
        <p:spPr>
          <a:xfrm>
            <a:off x="0" y="5489797"/>
            <a:ext cx="9144000" cy="9635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6000"/>
              </a:lnSpc>
            </a:pPr>
            <a:r>
              <a:rPr lang="hr-HR" sz="5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STUPANJ SOCIJALNO-EKONOMSKOG RAZVOJA</a:t>
            </a:r>
            <a:endParaRPr lang="hr-HR" sz="5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s://www.odi.org/sites/odi.org.uk/files/styles/chapter_responsive_16x9_800/public/page-images/faq2_image_final.png?itok=lz_De4O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0892" cy="515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73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Pojmovi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hr-HR" dirty="0" err="1" smtClean="0"/>
              <a:t>lorem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370859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POJAM RAZVIJENOSTI</a:t>
            </a:r>
            <a:endParaRPr lang="hr-HR" sz="32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6181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spcBef>
                <a:spcPts val="1200"/>
              </a:spcBef>
            </a:pPr>
            <a:r>
              <a:rPr lang="hr-HR" sz="2000" dirty="0" smtClean="0"/>
              <a:t>stupanj razvoja se određuje na osnovi kriterija ekonomskog i društvenog razvoja</a:t>
            </a:r>
          </a:p>
          <a:p>
            <a:pPr marL="288000" indent="-288000">
              <a:spcBef>
                <a:spcPts val="1200"/>
              </a:spcBef>
            </a:pPr>
            <a:r>
              <a:rPr lang="hr-HR" sz="2000" dirty="0" smtClean="0"/>
              <a:t>razvijenost se ogleda u životnom standardu, općem blagostanju i ljudskim pravima</a:t>
            </a:r>
          </a:p>
          <a:p>
            <a:pPr marL="288000" indent="-288000">
              <a:spcBef>
                <a:spcPts val="12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pozitivne posljedice </a:t>
            </a:r>
            <a:r>
              <a:rPr lang="hr-HR" sz="2000" dirty="0" smtClean="0"/>
              <a:t>razvoja: ekonomski rast i nacionalni napredak, bolja i kvalitetnija opskrba svakodnevnim potrepštinama i bolji oblik upravljanja</a:t>
            </a:r>
          </a:p>
          <a:p>
            <a:pPr marL="288000" indent="-288000">
              <a:spcBef>
                <a:spcPts val="12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negativne posljedice </a:t>
            </a:r>
            <a:r>
              <a:rPr lang="hr-HR" sz="2000" dirty="0" smtClean="0"/>
              <a:t>razvoja: povećana nejednakost između bogatih i siromašnih regija, između pojedinih skupina društva, uništavanje lokalnih vrijednosti i kulture, onečišćenje okoliša i ovisnost siromašnih dijelova svijeta o bogatima</a:t>
            </a:r>
          </a:p>
          <a:p>
            <a:pPr marL="288000" indent="-288000">
              <a:spcBef>
                <a:spcPts val="1200"/>
              </a:spcBef>
            </a:pPr>
            <a:endParaRPr lang="hr-HR" sz="2000" dirty="0" smtClean="0"/>
          </a:p>
        </p:txBody>
      </p:sp>
    </p:spTree>
    <p:extLst>
      <p:ext uri="{BB962C8B-B14F-4D97-AF65-F5344CB8AC3E}">
        <p14:creationId xmlns:p14="http://schemas.microsoft.com/office/powerpoint/2010/main" val="234624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EKONOMSKA MJERILA RAZVIJENOSTI</a:t>
            </a:r>
            <a:endParaRPr lang="hr-HR" sz="32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6181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spcBef>
                <a:spcPts val="1200"/>
              </a:spcBef>
            </a:pPr>
            <a:r>
              <a:rPr lang="hr-HR" sz="2000" dirty="0" smtClean="0"/>
              <a:t>najčešće korištena ekonomska mjerila razvijenosti su:</a:t>
            </a:r>
          </a:p>
          <a:p>
            <a:pPr marL="720000" lvl="1" indent="-324000">
              <a:spcBef>
                <a:spcPts val="600"/>
              </a:spcBef>
              <a:buFont typeface="+mj-lt"/>
              <a:buAutoNum type="arabicPeriod"/>
            </a:pPr>
            <a:r>
              <a:rPr lang="hr-HR" sz="2000" b="1" dirty="0" smtClean="0">
                <a:solidFill>
                  <a:srgbClr val="FF0000"/>
                </a:solidFill>
              </a:rPr>
              <a:t>bruto domaći proizvod (BDP) </a:t>
            </a:r>
            <a:r>
              <a:rPr lang="hr-HR" sz="2000" dirty="0" smtClean="0"/>
              <a:t>– ukupna vrijednost dobara i usluga proizvedenih u jednoj godini (iskazuje se u američkim dolarima - USD)</a:t>
            </a:r>
          </a:p>
          <a:p>
            <a:pPr marL="900000" lvl="2" indent="-180000">
              <a:spcBef>
                <a:spcPts val="600"/>
              </a:spcBef>
            </a:pPr>
            <a:r>
              <a:rPr lang="hr-HR" sz="2000" dirty="0" smtClean="0"/>
              <a:t>koristi se </a:t>
            </a:r>
            <a:r>
              <a:rPr lang="hr-HR" sz="2000" b="1" dirty="0" smtClean="0">
                <a:solidFill>
                  <a:srgbClr val="FF0000"/>
                </a:solidFill>
              </a:rPr>
              <a:t>BDP/</a:t>
            </a:r>
            <a:r>
              <a:rPr lang="hr-HR" sz="2000" b="1" dirty="0" err="1" smtClean="0">
                <a:solidFill>
                  <a:srgbClr val="FF0000"/>
                </a:solidFill>
              </a:rPr>
              <a:t>per</a:t>
            </a:r>
            <a:r>
              <a:rPr lang="hr-HR" sz="2000" b="1" dirty="0" smtClean="0">
                <a:solidFill>
                  <a:srgbClr val="FF0000"/>
                </a:solidFill>
              </a:rPr>
              <a:t> </a:t>
            </a:r>
            <a:r>
              <a:rPr lang="hr-HR" sz="2000" b="1" dirty="0" err="1" smtClean="0">
                <a:solidFill>
                  <a:srgbClr val="FF0000"/>
                </a:solidFill>
              </a:rPr>
              <a:t>capita</a:t>
            </a:r>
            <a:r>
              <a:rPr lang="hr-HR" sz="2000" b="1" dirty="0" smtClean="0">
                <a:solidFill>
                  <a:srgbClr val="FF0000"/>
                </a:solidFill>
              </a:rPr>
              <a:t> </a:t>
            </a:r>
            <a:r>
              <a:rPr lang="hr-HR" sz="2000" dirty="0" smtClean="0"/>
              <a:t>– BDP podijeljen s brojem stanovnika zemlje</a:t>
            </a:r>
          </a:p>
          <a:p>
            <a:pPr marL="900000" lvl="2" indent="-180000">
              <a:spcBef>
                <a:spcPts val="600"/>
              </a:spcBef>
            </a:pPr>
            <a:r>
              <a:rPr lang="hr-HR" sz="2000" dirty="0" smtClean="0"/>
              <a:t>nedostatak BDP-a kao mjerila razvijenosti je što </a:t>
            </a:r>
            <a:r>
              <a:rPr lang="hr-HR" sz="2000" b="1" dirty="0" smtClean="0"/>
              <a:t>ne ubraja ljudske i prirodne resurse</a:t>
            </a:r>
          </a:p>
          <a:p>
            <a:pPr marL="720000" lvl="1" indent="-324000">
              <a:spcBef>
                <a:spcPts val="1200"/>
              </a:spcBef>
              <a:buFont typeface="+mj-lt"/>
              <a:buAutoNum type="arabicPeriod"/>
            </a:pPr>
            <a:r>
              <a:rPr lang="hr-HR" sz="2000" b="1" dirty="0" smtClean="0">
                <a:solidFill>
                  <a:srgbClr val="FF0000"/>
                </a:solidFill>
              </a:rPr>
              <a:t>nacionalni dohodak</a:t>
            </a:r>
            <a:r>
              <a:rPr lang="hr-HR" sz="2000" dirty="0" smtClean="0"/>
              <a:t> – kad se od BDP-a oduzme vrijednost sredstava uloženih u proizvodnju i amortizacija (zamjena starih sredstava novima)</a:t>
            </a:r>
          </a:p>
          <a:p>
            <a:pPr marL="900000" lvl="2" indent="-180000">
              <a:spcBef>
                <a:spcPts val="1200"/>
              </a:spcBef>
            </a:pPr>
            <a:r>
              <a:rPr lang="hr-HR" sz="2000" b="1" dirty="0" smtClean="0"/>
              <a:t>nacionalni dohodak je novostvorena vrijednost u određenom razdoblju</a:t>
            </a:r>
          </a:p>
          <a:p>
            <a:pPr marL="900000" lvl="2" indent="-180000">
              <a:spcBef>
                <a:spcPts val="1200"/>
              </a:spcBef>
            </a:pPr>
            <a:r>
              <a:rPr lang="hr-HR" sz="2000" b="1" dirty="0" smtClean="0"/>
              <a:t>nacionalni dohodak po stanovniku</a:t>
            </a:r>
            <a:r>
              <a:rPr lang="hr-HR" sz="2000" dirty="0" smtClean="0"/>
              <a:t> – ND podijeljen s brojem stanovnika</a:t>
            </a:r>
          </a:p>
          <a:p>
            <a:pPr marL="99900" indent="-180000">
              <a:spcBef>
                <a:spcPts val="1200"/>
              </a:spcBef>
            </a:pPr>
            <a:r>
              <a:rPr lang="hr-HR" sz="2000" dirty="0" smtClean="0"/>
              <a:t>države s obzirom na nacionalni dohodak (prema Svjetskoj banci)</a:t>
            </a:r>
          </a:p>
          <a:p>
            <a:pPr marL="662850" lvl="1" indent="-342900">
              <a:spcBef>
                <a:spcPts val="1200"/>
              </a:spcBef>
              <a:buFont typeface="+mj-lt"/>
              <a:buAutoNum type="arabicPeriod"/>
            </a:pPr>
            <a:r>
              <a:rPr lang="hr-HR" sz="2000" dirty="0" smtClean="0"/>
              <a:t>države s visokim dohotkom – EU, EFTA, SAD, Kanada, Japan i neke države NAFT-e</a:t>
            </a:r>
          </a:p>
          <a:p>
            <a:pPr marL="662850" lvl="1" indent="-342900">
              <a:spcBef>
                <a:spcPts val="1200"/>
              </a:spcBef>
              <a:buFont typeface="+mj-lt"/>
              <a:buAutoNum type="arabicPeriod"/>
            </a:pPr>
            <a:r>
              <a:rPr lang="hr-HR" sz="2000" dirty="0" smtClean="0"/>
              <a:t>države sa srednjim dohotkom – podskupine: srednji viši i srednji niži dohodak</a:t>
            </a:r>
          </a:p>
          <a:p>
            <a:pPr marL="662850" lvl="1" indent="-342900">
              <a:spcBef>
                <a:spcPts val="1200"/>
              </a:spcBef>
              <a:buFont typeface="+mj-lt"/>
              <a:buAutoNum type="arabicPeriod"/>
            </a:pPr>
            <a:r>
              <a:rPr lang="hr-HR" sz="2000" dirty="0"/>
              <a:t>države s niskim </a:t>
            </a:r>
            <a:r>
              <a:rPr lang="hr-HR" sz="2000" dirty="0" smtClean="0"/>
              <a:t>dohotkom – Afrika, Latinska Amerika i neke zemlje Azije</a:t>
            </a:r>
          </a:p>
        </p:txBody>
      </p:sp>
    </p:spTree>
    <p:extLst>
      <p:ext uri="{BB962C8B-B14F-4D97-AF65-F5344CB8AC3E}">
        <p14:creationId xmlns:p14="http://schemas.microsoft.com/office/powerpoint/2010/main" val="184584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SOCIJALNA MJERILA RAZVIJENOSTI</a:t>
            </a:r>
            <a:endParaRPr lang="hr-HR" sz="32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6181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spcBef>
                <a:spcPts val="1200"/>
              </a:spcBef>
            </a:pPr>
            <a:r>
              <a:rPr lang="hr-HR" sz="2200" dirty="0" smtClean="0"/>
              <a:t>socijalni pokazatelji su: podatci o potrošnji energije, gustoći prometne mreže, broju automobila po stanovniku, </a:t>
            </a:r>
            <a:r>
              <a:rPr lang="hr-HR" sz="2200" dirty="0" err="1" smtClean="0"/>
              <a:t>br</a:t>
            </a:r>
            <a:r>
              <a:rPr lang="hr-HR" sz="2200" dirty="0" smtClean="0"/>
              <a:t>. st. na jednog liječnika, </a:t>
            </a:r>
            <a:r>
              <a:rPr lang="hr-HR" sz="2200" dirty="0" err="1" smtClean="0"/>
              <a:t>br</a:t>
            </a:r>
            <a:r>
              <a:rPr lang="hr-HR" sz="2200" dirty="0" smtClean="0"/>
              <a:t>. učenika na jednog učitelja, </a:t>
            </a:r>
            <a:r>
              <a:rPr lang="hr-HR" sz="2200" dirty="0" err="1" smtClean="0"/>
              <a:t>br</a:t>
            </a:r>
            <a:r>
              <a:rPr lang="hr-HR" sz="2200" dirty="0" smtClean="0"/>
              <a:t>. televizora, mobitela, internetskih priključaka, kakvoći okoliša, ljudskim pravima, prehrani, zdravlju i tržištu novina</a:t>
            </a:r>
          </a:p>
          <a:p>
            <a:pPr marL="288000" indent="-288000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indeks društvenog razvoja </a:t>
            </a:r>
            <a:r>
              <a:rPr lang="hr-HR" sz="2200" dirty="0" smtClean="0"/>
              <a:t>(HDI) – izračunava se na temelju triju pokazatelja:</a:t>
            </a:r>
          </a:p>
          <a:p>
            <a:pPr marL="688050" lvl="1" indent="-288000">
              <a:spcBef>
                <a:spcPts val="600"/>
              </a:spcBef>
            </a:pPr>
            <a:r>
              <a:rPr lang="hr-HR" sz="2000" dirty="0" smtClean="0"/>
              <a:t>BDP/</a:t>
            </a:r>
            <a:r>
              <a:rPr lang="hr-HR" sz="2000" dirty="0" err="1" smtClean="0"/>
              <a:t>per</a:t>
            </a:r>
            <a:r>
              <a:rPr lang="hr-HR" sz="2000" dirty="0" smtClean="0"/>
              <a:t> </a:t>
            </a:r>
            <a:r>
              <a:rPr lang="hr-HR" sz="2000" dirty="0" err="1" smtClean="0"/>
              <a:t>capita</a:t>
            </a:r>
            <a:r>
              <a:rPr lang="hr-HR" sz="2000" dirty="0" smtClean="0"/>
              <a:t> po paritetu kupovne moći</a:t>
            </a:r>
          </a:p>
          <a:p>
            <a:pPr marL="688050" lvl="1" indent="-288000">
              <a:spcBef>
                <a:spcPts val="600"/>
              </a:spcBef>
            </a:pPr>
            <a:r>
              <a:rPr lang="hr-HR" sz="2000" dirty="0" smtClean="0"/>
              <a:t>očekivanom trajanju života</a:t>
            </a:r>
          </a:p>
          <a:p>
            <a:pPr marL="688050" lvl="1" indent="-288000">
              <a:spcBef>
                <a:spcPts val="600"/>
              </a:spcBef>
            </a:pPr>
            <a:r>
              <a:rPr lang="hr-HR" sz="2000" dirty="0" smtClean="0"/>
              <a:t>stopi pismenosti i obrazovnoj strukturi </a:t>
            </a:r>
            <a:r>
              <a:rPr lang="hr-HR" sz="2000" dirty="0" err="1" smtClean="0"/>
              <a:t>stanovnštva</a:t>
            </a:r>
            <a:endParaRPr lang="hr-HR" sz="2000" dirty="0" smtClean="0"/>
          </a:p>
          <a:p>
            <a:pPr marL="288000" indent="-288000">
              <a:spcBef>
                <a:spcPts val="600"/>
              </a:spcBef>
            </a:pPr>
            <a:r>
              <a:rPr lang="hr-HR" sz="2000" dirty="0" smtClean="0"/>
              <a:t>prema ovim pokazateljima države se boduju od 0,001 do 1 i podijeljene su u 4 skupine:</a:t>
            </a:r>
            <a:r>
              <a:rPr lang="hr-HR" sz="2000" b="1" dirty="0" smtClean="0">
                <a:solidFill>
                  <a:srgbClr val="FF0000"/>
                </a:solidFill>
              </a:rPr>
              <a:t> države s vrlo visokim, visokim, sa srednjim i niskim društvenim razvojem</a:t>
            </a:r>
          </a:p>
          <a:p>
            <a:pPr marL="288000" indent="-288000">
              <a:spcBef>
                <a:spcPts val="600"/>
              </a:spcBef>
            </a:pPr>
            <a:r>
              <a:rPr lang="hr-HR" sz="2000" dirty="0" smtClean="0"/>
              <a:t>Hrvatska je posljednja (46) među državama s vrlo visokim dr. razvojem (prva je Norveška)</a:t>
            </a:r>
          </a:p>
          <a:p>
            <a:pPr marL="288000" indent="-288000">
              <a:spcBef>
                <a:spcPts val="600"/>
              </a:spcBef>
            </a:pPr>
            <a:r>
              <a:rPr lang="hr-HR" sz="2000" dirty="0" smtClean="0"/>
              <a:t>države s visokom stopom HDI-a imaju niske stope rodnosti i smrtnosti dojenčadi, dok zemlje s niskom stopom HDI-a imaju visoke stope rodnosti i smrtnosti dojenčadi</a:t>
            </a:r>
          </a:p>
        </p:txBody>
      </p:sp>
    </p:spTree>
    <p:extLst>
      <p:ext uri="{BB962C8B-B14F-4D97-AF65-F5344CB8AC3E}">
        <p14:creationId xmlns:p14="http://schemas.microsoft.com/office/powerpoint/2010/main" val="38841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5496" y="260648"/>
            <a:ext cx="9108504" cy="4556794"/>
            <a:chOff x="35496" y="260648"/>
            <a:chExt cx="9108504" cy="4556794"/>
          </a:xfrm>
        </p:grpSpPr>
        <p:pic>
          <p:nvPicPr>
            <p:cNvPr id="2" name="Picture 4" descr="https://www.nationsonline.org/maps/Worldmap-hdi20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51"/>
            <a:stretch/>
          </p:blipFill>
          <p:spPr bwMode="auto">
            <a:xfrm>
              <a:off x="35496" y="260648"/>
              <a:ext cx="9108504" cy="4556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5637646" y="2958285"/>
              <a:ext cx="1469108" cy="1728192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36096" y="4097423"/>
            <a:ext cx="2390738" cy="2760577"/>
            <a:chOff x="5436096" y="4097423"/>
            <a:chExt cx="2390738" cy="2760577"/>
          </a:xfrm>
        </p:grpSpPr>
        <p:pic>
          <p:nvPicPr>
            <p:cNvPr id="3" name="Picture 4" descr="https://www.nationsonline.org/maps/Worldmap-hdi20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852" t="59280" r="28282" b="3605"/>
            <a:stretch/>
          </p:blipFill>
          <p:spPr bwMode="auto">
            <a:xfrm>
              <a:off x="5436096" y="4097423"/>
              <a:ext cx="2390738" cy="2760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6032343" y="4437112"/>
              <a:ext cx="654618" cy="504056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hr-HR" sz="1600" dirty="0" smtClean="0"/>
                <a:t>visok</a:t>
              </a:r>
              <a:endParaRPr lang="hr-HR" sz="1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958712" y="5125442"/>
              <a:ext cx="776481" cy="504056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hr-HR" sz="1600" dirty="0" smtClean="0"/>
                <a:t>srednji</a:t>
              </a:r>
              <a:endParaRPr lang="hr-HR" sz="1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32343" y="5877272"/>
              <a:ext cx="654618" cy="504056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hr-HR" sz="1600" dirty="0" smtClean="0"/>
                <a:t>nizak</a:t>
              </a:r>
              <a:endParaRPr lang="hr-HR" sz="16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136752" y="6548063"/>
              <a:ext cx="1529486" cy="186771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hr-HR" sz="1600" dirty="0" smtClean="0"/>
                <a:t>nema podataka</a:t>
              </a:r>
              <a:endParaRPr lang="hr-HR" sz="16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20574" y="4155547"/>
              <a:ext cx="376942" cy="192411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 sz="16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96217" y="4155547"/>
              <a:ext cx="734554" cy="192411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hr-HR" sz="1600" dirty="0" smtClean="0"/>
                <a:t>HDI</a:t>
              </a:r>
              <a:endParaRPr lang="hr-HR" sz="16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84015" y="4155547"/>
              <a:ext cx="977691" cy="192411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hr-HR" sz="1400" dirty="0" smtClean="0"/>
                <a:t>HDI indeks</a:t>
              </a:r>
              <a:endParaRPr lang="hr-H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758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1770" y="3467242"/>
            <a:ext cx="6474446" cy="3346134"/>
            <a:chOff x="-33331" y="1016931"/>
            <a:chExt cx="9012263" cy="4657733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brightnessContrast bright="17000" contrast="-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00" t="79095" r="2211" b="1"/>
            <a:stretch/>
          </p:blipFill>
          <p:spPr bwMode="auto">
            <a:xfrm>
              <a:off x="395536" y="4707172"/>
              <a:ext cx="8568951" cy="967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brightnessContrast bright="17000" contrast="-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5341"/>
            <a:stretch/>
          </p:blipFill>
          <p:spPr bwMode="auto">
            <a:xfrm>
              <a:off x="-33331" y="1016931"/>
              <a:ext cx="428868" cy="4628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" name="Straight Connector 9"/>
            <p:cNvCxnSpPr/>
            <p:nvPr/>
          </p:nvCxnSpPr>
          <p:spPr>
            <a:xfrm>
              <a:off x="395536" y="4346054"/>
              <a:ext cx="85689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95536" y="4038972"/>
              <a:ext cx="85689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95536" y="3734558"/>
              <a:ext cx="85689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95536" y="3437636"/>
              <a:ext cx="85689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95536" y="3140968"/>
              <a:ext cx="85689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95536" y="2849487"/>
              <a:ext cx="85689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95536" y="2539899"/>
              <a:ext cx="85689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95536" y="2257926"/>
              <a:ext cx="85689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95536" y="1942169"/>
              <a:ext cx="85689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95536" y="1647850"/>
              <a:ext cx="85689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3372195" y="1849239"/>
              <a:ext cx="415190" cy="2768108"/>
            </a:xfrm>
            <a:prstGeom prst="rect">
              <a:avLst/>
            </a:prstGeom>
            <a:solidFill>
              <a:srgbClr val="FFC00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08280" y="2257926"/>
              <a:ext cx="415190" cy="2359421"/>
            </a:xfrm>
            <a:prstGeom prst="rect">
              <a:avLst/>
            </a:prstGeom>
            <a:solidFill>
              <a:srgbClr val="FFC00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44365" y="2425303"/>
              <a:ext cx="415190" cy="2192044"/>
            </a:xfrm>
            <a:prstGeom prst="rect">
              <a:avLst/>
            </a:prstGeom>
            <a:solidFill>
              <a:srgbClr val="FFC00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80450" y="2569319"/>
              <a:ext cx="415190" cy="2048028"/>
            </a:xfrm>
            <a:prstGeom prst="rect">
              <a:avLst/>
            </a:prstGeom>
            <a:solidFill>
              <a:srgbClr val="FFC00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16533" y="2561165"/>
              <a:ext cx="415190" cy="2056182"/>
            </a:xfrm>
            <a:prstGeom prst="rect">
              <a:avLst/>
            </a:prstGeom>
            <a:solidFill>
              <a:srgbClr val="FFC00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228184" y="1769077"/>
              <a:ext cx="415190" cy="2848270"/>
            </a:xfrm>
            <a:prstGeom prst="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68244" y="1913093"/>
              <a:ext cx="415190" cy="2704254"/>
            </a:xfrm>
            <a:prstGeom prst="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308304" y="2031507"/>
              <a:ext cx="415190" cy="2585840"/>
            </a:xfrm>
            <a:prstGeom prst="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848364" y="2116135"/>
              <a:ext cx="415190" cy="2501212"/>
            </a:xfrm>
            <a:prstGeom prst="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388424" y="2166765"/>
              <a:ext cx="415190" cy="2450582"/>
            </a:xfrm>
            <a:prstGeom prst="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683890" y="3019381"/>
              <a:ext cx="415190" cy="1597966"/>
            </a:xfrm>
            <a:prstGeom prst="rect">
              <a:avLst/>
            </a:prstGeom>
            <a:solidFill>
              <a:srgbClr val="C0000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142082" y="3019381"/>
              <a:ext cx="415190" cy="1597966"/>
            </a:xfrm>
            <a:prstGeom prst="rect">
              <a:avLst/>
            </a:prstGeom>
            <a:solidFill>
              <a:srgbClr val="C0000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600273" y="2938635"/>
              <a:ext cx="415190" cy="1678712"/>
            </a:xfrm>
            <a:prstGeom prst="rect">
              <a:avLst/>
            </a:prstGeom>
            <a:solidFill>
              <a:srgbClr val="C0000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58464" y="2794619"/>
              <a:ext cx="415190" cy="1822728"/>
            </a:xfrm>
            <a:prstGeom prst="rect">
              <a:avLst/>
            </a:prstGeom>
            <a:solidFill>
              <a:srgbClr val="C0000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6655" y="2294249"/>
              <a:ext cx="415190" cy="2323098"/>
            </a:xfrm>
            <a:prstGeom prst="rect">
              <a:avLst/>
            </a:prstGeom>
            <a:solidFill>
              <a:srgbClr val="C0000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09981" y="1016932"/>
              <a:ext cx="8568951" cy="489912"/>
              <a:chOff x="409981" y="1016932"/>
              <a:chExt cx="8568951" cy="489912"/>
            </a:xfrm>
          </p:grpSpPr>
          <p:pic>
            <p:nvPicPr>
              <p:cNvPr id="37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brightnessContrast bright="17000" contrast="-1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00" t="-130" r="2211" b="89544"/>
              <a:stretch/>
            </p:blipFill>
            <p:spPr bwMode="auto">
              <a:xfrm>
                <a:off x="409981" y="1016932"/>
                <a:ext cx="8568951" cy="489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" name="Rectangle 37"/>
              <p:cNvSpPr/>
              <p:nvPr/>
            </p:nvSpPr>
            <p:spPr>
              <a:xfrm>
                <a:off x="596165" y="1230055"/>
                <a:ext cx="415190" cy="276788"/>
              </a:xfrm>
              <a:prstGeom prst="rect">
                <a:avLst/>
              </a:prstGeom>
              <a:solidFill>
                <a:srgbClr val="C00000"/>
              </a:solidFill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445298" y="1230055"/>
                <a:ext cx="415190" cy="276788"/>
              </a:xfrm>
              <a:prstGeom prst="rect">
                <a:avLst/>
              </a:prstGeom>
              <a:solidFill>
                <a:srgbClr val="FFC000"/>
              </a:solidFill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321250" y="1230055"/>
                <a:ext cx="415190" cy="276788"/>
              </a:xfrm>
              <a:prstGeom prst="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</p:grpSp>
        <p:cxnSp>
          <p:nvCxnSpPr>
            <p:cNvPr id="36" name="Straight Connector 35"/>
            <p:cNvCxnSpPr/>
            <p:nvPr/>
          </p:nvCxnSpPr>
          <p:spPr>
            <a:xfrm>
              <a:off x="395536" y="4625063"/>
              <a:ext cx="85689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KRITERIJ EKONOMSKIH FAKTORA</a:t>
            </a:r>
            <a:endParaRPr lang="hr-HR" sz="32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6181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spcBef>
                <a:spcPts val="1200"/>
              </a:spcBef>
            </a:pPr>
            <a:r>
              <a:rPr lang="hr-HR" sz="2200" dirty="0" smtClean="0"/>
              <a:t>ekonomsku strukturu stanovništva prema udjelu aktivnog stanovništva u sektorima gospodarskih djelatnosti</a:t>
            </a:r>
          </a:p>
          <a:p>
            <a:pPr marL="288000" indent="-288000">
              <a:spcBef>
                <a:spcPts val="1200"/>
              </a:spcBef>
            </a:pPr>
            <a:r>
              <a:rPr lang="hr-HR" sz="2200" dirty="0" smtClean="0"/>
              <a:t>viši udio aktivnog stanovništva u nekom sektoru u udjelu BDP-a pokazuje manju rentabilnost (npr. velik udio radne snage u poljoprivredi)</a:t>
            </a:r>
          </a:p>
          <a:p>
            <a:pPr marL="288000" indent="-288000">
              <a:spcBef>
                <a:spcPts val="1200"/>
              </a:spcBef>
            </a:pPr>
            <a:r>
              <a:rPr lang="hr-HR" sz="2200" dirty="0" smtClean="0"/>
              <a:t>tehnološki razvoj oslobađa višak radne snage iz sektora i osigurava rast produktivnosti</a:t>
            </a:r>
          </a:p>
          <a:p>
            <a:pPr marL="688050" lvl="1" indent="-288000">
              <a:spcBef>
                <a:spcPts val="1200"/>
              </a:spcBef>
            </a:pPr>
            <a:r>
              <a:rPr lang="hr-HR" sz="1800" dirty="0" smtClean="0"/>
              <a:t>posljedica neravnoteže zaposlenosti u sektorima je nezaposlenost</a:t>
            </a:r>
          </a:p>
          <a:p>
            <a:pPr marL="288000" indent="-288000">
              <a:spcBef>
                <a:spcPts val="1200"/>
              </a:spcBef>
            </a:pPr>
            <a:endParaRPr lang="hr-HR" sz="2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588224" y="5570052"/>
            <a:ext cx="22988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veći udio stanovništva </a:t>
            </a:r>
          </a:p>
          <a:p>
            <a:r>
              <a:rPr lang="hr-HR" dirty="0" smtClean="0"/>
              <a:t>u primarnom sektoru</a:t>
            </a:r>
          </a:p>
          <a:p>
            <a:r>
              <a:rPr lang="hr-HR" dirty="0" smtClean="0"/>
              <a:t>pokazatelj je nižeg</a:t>
            </a:r>
          </a:p>
          <a:p>
            <a:r>
              <a:rPr lang="hr-HR" dirty="0" smtClean="0"/>
              <a:t>stupnja razvijenosti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627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4223"/>
            <a:ext cx="9001156" cy="642942"/>
          </a:xfrm>
        </p:spPr>
        <p:txBody>
          <a:bodyPr/>
          <a:lstStyle/>
          <a:p>
            <a:r>
              <a:rPr lang="hr-HR" dirty="0"/>
              <a:t>Stupanj socijalno-ekonomskog </a:t>
            </a:r>
            <a:r>
              <a:rPr lang="hr-HR" dirty="0" smtClean="0"/>
              <a:t>razvoja</a:t>
            </a:r>
            <a:r>
              <a:rPr lang="hr-HR" sz="2400" dirty="0" smtClean="0"/>
              <a:t>	(plan ploče)</a:t>
            </a:r>
            <a:endParaRPr lang="hr-HR" sz="3200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988" y="548680"/>
            <a:ext cx="9133012" cy="6309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300" dirty="0" err="1" smtClean="0"/>
              <a:t>lorem</a:t>
            </a:r>
            <a:r>
              <a:rPr lang="hr-HR" sz="2300" dirty="0" smtClean="0"/>
              <a:t> </a:t>
            </a:r>
            <a:r>
              <a:rPr lang="hr-HR" sz="2300" dirty="0" err="1" smtClean="0"/>
              <a:t>ipsum</a:t>
            </a:r>
            <a:endParaRPr lang="hr-HR" sz="2300" dirty="0"/>
          </a:p>
        </p:txBody>
      </p:sp>
    </p:spTree>
    <p:extLst>
      <p:ext uri="{BB962C8B-B14F-4D97-AF65-F5344CB8AC3E}">
        <p14:creationId xmlns:p14="http://schemas.microsoft.com/office/powerpoint/2010/main" val="140107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bijela_tema</Template>
  <TotalTime>2536</TotalTime>
  <Words>476</Words>
  <Application>Microsoft Office PowerPoint</Application>
  <PresentationFormat>On-screen Show (4:3)</PresentationFormat>
  <Paragraphs>46</Paragraphs>
  <Slides>8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2_bijela_tema</vt:lpstr>
      <vt:lpstr>PowerPoint Presentation</vt:lpstr>
      <vt:lpstr>Pojmovi</vt:lpstr>
      <vt:lpstr>POJAM RAZVIJENOSTI</vt:lpstr>
      <vt:lpstr>EKONOMSKA MJERILA RAZVIJENOSTI</vt:lpstr>
      <vt:lpstr>SOCIJALNA MJERILA RAZVIJENOSTI</vt:lpstr>
      <vt:lpstr>PowerPoint Presentation</vt:lpstr>
      <vt:lpstr>KRITERIJ EKONOMSKIH FAKTORA</vt:lpstr>
      <vt:lpstr>Stupanj socijalno-ekonomskog razvoja (plan ploče)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Pojam organizacije</dc:title>
  <dc:creator>cornx</dc:creator>
  <cp:lastModifiedBy>korisnik</cp:lastModifiedBy>
  <cp:revision>322</cp:revision>
  <dcterms:created xsi:type="dcterms:W3CDTF">2016-09-01T16:32:16Z</dcterms:created>
  <dcterms:modified xsi:type="dcterms:W3CDTF">2019-10-12T17:55:14Z</dcterms:modified>
</cp:coreProperties>
</file>