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76" r:id="rId11"/>
    <p:sldId id="267" r:id="rId12"/>
    <p:sldId id="269" r:id="rId13"/>
    <p:sldId id="275" r:id="rId14"/>
    <p:sldId id="273" r:id="rId15"/>
    <p:sldId id="274" r:id="rId16"/>
    <p:sldId id="279" r:id="rId17"/>
    <p:sldId id="289" r:id="rId18"/>
    <p:sldId id="288" r:id="rId19"/>
    <p:sldId id="281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644"/>
    <a:srgbClr val="404040"/>
    <a:srgbClr val="37870B"/>
    <a:srgbClr val="0D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03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92"/>
    </p:cViewPr>
  </p:sorter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12.9.2017.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b="1" dirty="0" smtClean="0"/>
              <a:t>Okvirni ugovor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u praksi poznat kao „ugovor na osnovi zatražene i potvrđene rezervacije“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nalazi goste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, uzima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proviziju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i naplaćuje gostima boravak u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plaćanja gostu izdaje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vaučer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– dokument o uplaćenoj rezervaciji, a kopiju šalje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gost pri dolasku u hotel predaje vaučer hotelu i na taj način „plaća“ uslugu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iskorištene usluge (odlaska gostiju)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hotel šalje agenciji račun vaučer na naplatu</a:t>
            </a:r>
          </a:p>
          <a:p>
            <a:endParaRPr lang="hr-HR" b="1" dirty="0" smtClean="0"/>
          </a:p>
          <a:p>
            <a:r>
              <a:rPr lang="hr-HR" b="1" dirty="0" smtClean="0"/>
              <a:t>Ugovor o alotmanu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hotelijer se obvezuje da će u ugovorenom vremenu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dati agenciji na raspolaganje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određeni broj soba i traženih usluga na raspolaganje uz ugovorenu proviziju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ako agencija ne uspije popuniti sobe, dužna je javiti do određenog vremena hotelu, kako bi hotel mogao raspolagati tim sobama</a:t>
            </a:r>
          </a:p>
          <a:p>
            <a:endParaRPr lang="hr-HR" dirty="0" smtClean="0"/>
          </a:p>
          <a:p>
            <a:r>
              <a:rPr lang="hr-HR" b="1" dirty="0" smtClean="0"/>
              <a:t>Ugovor</a:t>
            </a:r>
            <a:r>
              <a:rPr lang="hr-HR" b="1" baseline="0" dirty="0" smtClean="0"/>
              <a:t> o zakupu kapaciteta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„fiksni ugovor“ ili „ugovor puno za prazno“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agencija uzima u zakup cijeli hotel ili samo određeni broj soba na neko vrijeme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plaća zakupljene kapacitete bez obzira jesu bili korišteni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ovaj ugovor se najčešće sklapa kada je agencija sigurna da će popuniti sve kapacitete – </a:t>
            </a:r>
            <a:r>
              <a:rPr kumimoji="0" lang="hr-HR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npr. za vrijeme održavanja kongresa, u vrhuncu turističke sezone, za vrijeme sportskih događaja i sl.</a:t>
            </a: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/>
              <a:pPr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561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12.9.2017.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gif"/><Relationship Id="rId5" Type="http://schemas.microsoft.com/office/2007/relationships/hdphoto" Target="../media/hdphoto2.wdp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3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jpeg"/><Relationship Id="rId5" Type="http://schemas.microsoft.com/office/2007/relationships/hdphoto" Target="../media/hdphoto4.wdp"/><Relationship Id="rId4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Relationship Id="rId5" Type="http://schemas.microsoft.com/office/2007/relationships/hdphoto" Target="../media/hdphoto6.wdp"/><Relationship Id="rId4" Type="http://schemas.openxmlformats.org/officeDocument/2006/relationships/image" Target="../media/image45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Organizacija poslovanja </a:t>
            </a:r>
            <a:br>
              <a:rPr lang="hr-H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poduzeća u ugostiteljstvu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731934" y="5594482"/>
            <a:ext cx="2329784" cy="1002870"/>
            <a:chOff x="5206891" y="5450466"/>
            <a:chExt cx="2329784" cy="10028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5624194"/>
              <a:ext cx="829142" cy="8291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891" y="5450466"/>
              <a:ext cx="1002870" cy="100287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88224" y="5504885"/>
              <a:ext cx="948451" cy="94845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89" y="5233119"/>
            <a:ext cx="1364233" cy="13642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169823"/>
            <a:ext cx="1427529" cy="14275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34" y="5422029"/>
            <a:ext cx="1175323" cy="11753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34" y="5580342"/>
            <a:ext cx="1017010" cy="101701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6039" y="3386410"/>
            <a:ext cx="6400800" cy="762670"/>
          </a:xfrm>
        </p:spPr>
        <p:txBody>
          <a:bodyPr>
            <a:normAutofit/>
          </a:bodyPr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/>
          <p:cNvSpPr/>
          <p:nvPr/>
        </p:nvSpPr>
        <p:spPr bwMode="auto">
          <a:xfrm>
            <a:off x="214281" y="214290"/>
            <a:ext cx="3857653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</a:rPr>
              <a:t>NEOPIPLJIVOST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vidjeti, okusiti, osjetiti ni pomirisati prije kupnje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6" name="Pravokutnik 5"/>
          <p:cNvSpPr/>
          <p:nvPr/>
        </p:nvSpPr>
        <p:spPr bwMode="auto">
          <a:xfrm>
            <a:off x="5072066" y="21429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</a:rPr>
              <a:t>NEDJELJIVOST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odvojiti </a:t>
            </a:r>
            <a:br>
              <a:rPr lang="hr-HR" sz="2000" dirty="0" smtClean="0"/>
            </a:br>
            <a:r>
              <a:rPr lang="hr-HR" sz="2000" dirty="0" smtClean="0"/>
              <a:t>od svojih pružatelja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7" name="Pravokutnik 6"/>
          <p:cNvSpPr/>
          <p:nvPr/>
        </p:nvSpPr>
        <p:spPr bwMode="auto">
          <a:xfrm>
            <a:off x="5072066" y="521495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</a:rPr>
              <a:t>NEUSKLADIŠTIVOST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pohraniti za kasniju prodaju ili uporabu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8" name="Pravokutnik 7"/>
          <p:cNvSpPr/>
          <p:nvPr/>
        </p:nvSpPr>
        <p:spPr bwMode="auto">
          <a:xfrm>
            <a:off x="214282" y="521495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</a:rPr>
              <a:t>HETEROGENOST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kvaliteta usluge ovisi o tome tko ih pruža, kada, gdje i na koji način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9" name="Elipsa 8"/>
          <p:cNvSpPr/>
          <p:nvPr/>
        </p:nvSpPr>
        <p:spPr bwMode="auto">
          <a:xfrm>
            <a:off x="3163554" y="1949116"/>
            <a:ext cx="2888330" cy="2888330"/>
          </a:xfrm>
          <a:prstGeom prst="ellipse">
            <a:avLst/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USLUGA</a:t>
            </a:r>
          </a:p>
        </p:txBody>
      </p:sp>
      <p:cxnSp>
        <p:nvCxnSpPr>
          <p:cNvPr id="11" name="Ravni poveznik sa strelicom 10"/>
          <p:cNvCxnSpPr/>
          <p:nvPr/>
        </p:nvCxnSpPr>
        <p:spPr bwMode="auto">
          <a:xfrm rot="10800000" flipV="1">
            <a:off x="5965041" y="1857364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2" name="Ravni poveznik sa strelicom 11"/>
          <p:cNvCxnSpPr/>
          <p:nvPr/>
        </p:nvCxnSpPr>
        <p:spPr bwMode="auto">
          <a:xfrm rot="10800000" flipH="1" flipV="1">
            <a:off x="2250265" y="1857364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3" name="Ravni poveznik sa strelicom 12"/>
          <p:cNvCxnSpPr/>
          <p:nvPr/>
        </p:nvCxnSpPr>
        <p:spPr bwMode="auto">
          <a:xfrm rot="10800000" flipH="1">
            <a:off x="2250265" y="4143380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4" name="Ravni poveznik sa strelicom 13"/>
          <p:cNvCxnSpPr/>
          <p:nvPr/>
        </p:nvCxnSpPr>
        <p:spPr bwMode="auto">
          <a:xfrm rot="10800000">
            <a:off x="5965042" y="4214818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pic>
        <p:nvPicPr>
          <p:cNvPr id="15" name="Picture 14" descr="eiffelov toranj 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282" y="1857384"/>
            <a:ext cx="1874044" cy="31432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1857364"/>
            <a:ext cx="3214710" cy="30484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1857364"/>
            <a:ext cx="3214710" cy="30718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6" name="Slika 15" descr="mcDonald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16" y="4929198"/>
            <a:ext cx="1071541" cy="85723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61" y="3703641"/>
            <a:ext cx="1643074" cy="17318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630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-4.44444E-6 -0.12963 " pathEditMode="relative" rAng="0" ptsTypes="AA">
                                      <p:cBhvr>
                                        <p:cTn id="84" dur="25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-0.13125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uiExpand="1" build="allAtOnce" animBg="1"/>
      <p:bldP spid="7" grpId="0" uiExpand="1" build="allAtOnce" animBg="1"/>
      <p:bldP spid="8" grpId="0" uiExpand="1" build="allAtOnce" animBg="1"/>
      <p:bldP spid="9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2708920"/>
            <a:ext cx="1586439" cy="7993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ASORTIMAN </a:t>
            </a:r>
          </a:p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3708" y="2708920"/>
            <a:ext cx="1586439" cy="7993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KVALITETA </a:t>
            </a:r>
          </a:p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9912" y="2708920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AMBIJENT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6116" y="2708920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ATMOSFERA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2320" y="2708920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KOMFOR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7391" y="404664"/>
            <a:ext cx="3302481" cy="2016224"/>
          </a:xfrm>
          <a:prstGeom prst="wedgeRoundRectCallout">
            <a:avLst>
              <a:gd name="adj1" fmla="val -14926"/>
              <a:gd name="adj2" fmla="val 6817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b="1" dirty="0">
                <a:solidFill>
                  <a:srgbClr val="FF0000"/>
                </a:solidFill>
              </a:rPr>
              <a:t>ukupan izbor usluga koje se nude</a:t>
            </a:r>
            <a:r>
              <a:rPr lang="hr-HR" sz="1700" dirty="0">
                <a:solidFill>
                  <a:prstClr val="black"/>
                </a:solidFill>
              </a:rPr>
              <a:t> u ugostiteljskom objektu 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usluge hrane – </a:t>
            </a:r>
            <a:r>
              <a:rPr lang="hr-HR" sz="1700" b="1" dirty="0">
                <a:solidFill>
                  <a:prstClr val="black"/>
                </a:solidFill>
              </a:rPr>
              <a:t>jelovnik</a:t>
            </a:r>
            <a:r>
              <a:rPr lang="hr-HR" sz="1700" dirty="0">
                <a:solidFill>
                  <a:prstClr val="black"/>
                </a:solidFill>
              </a:rPr>
              <a:t>, usluge pića – </a:t>
            </a:r>
            <a:r>
              <a:rPr lang="hr-HR" sz="1700" b="1" dirty="0">
                <a:solidFill>
                  <a:prstClr val="black"/>
                </a:solidFill>
              </a:rPr>
              <a:t>cjenik pića</a:t>
            </a:r>
            <a:r>
              <a:rPr lang="hr-HR" sz="1700" dirty="0">
                <a:solidFill>
                  <a:prstClr val="black"/>
                </a:solidFill>
              </a:rPr>
              <a:t>, usluge vina – </a:t>
            </a:r>
            <a:r>
              <a:rPr lang="hr-HR" sz="1700" b="1" dirty="0">
                <a:solidFill>
                  <a:prstClr val="black"/>
                </a:solidFill>
              </a:rPr>
              <a:t>vinska karta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može biti uzak, širok, dubok i standardan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51520" y="3861048"/>
            <a:ext cx="4118855" cy="2376264"/>
          </a:xfrm>
          <a:prstGeom prst="wedgeRoundRectCallout">
            <a:avLst>
              <a:gd name="adj1" fmla="val 10356"/>
              <a:gd name="adj2" fmla="val -6925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sposobnost usluge da što bolje </a:t>
            </a:r>
            <a:r>
              <a:rPr lang="hr-HR" sz="1700" b="1" dirty="0">
                <a:solidFill>
                  <a:srgbClr val="FF0000"/>
                </a:solidFill>
              </a:rPr>
              <a:t>zadovolji potrebe i želje korisnika</a:t>
            </a:r>
            <a:r>
              <a:rPr lang="hr-HR" sz="1700" dirty="0">
                <a:solidFill>
                  <a:prstClr val="black"/>
                </a:solidFill>
              </a:rPr>
              <a:t> usluge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ovisi o: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 stručnosti i znanju ugostitelja 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kvaliteti namirnica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načinu pristupa gostu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kvaliteti materijala i dizajnu inventara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komforu u objektu i širini asortiman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529971" y="548680"/>
            <a:ext cx="2664297" cy="1872208"/>
          </a:xfrm>
          <a:prstGeom prst="wedgeRoundRectCallout">
            <a:avLst>
              <a:gd name="adj1" fmla="val -11925"/>
              <a:gd name="adj2" fmla="val 6937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odnosi se na </a:t>
            </a:r>
            <a:r>
              <a:rPr lang="hr-HR" sz="1700" b="1" dirty="0">
                <a:solidFill>
                  <a:srgbClr val="FF0000"/>
                </a:solidFill>
              </a:rPr>
              <a:t>funkcionalnost prostora i unutrašnji dizajn 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i="1" dirty="0">
                <a:solidFill>
                  <a:prstClr val="black"/>
                </a:solidFill>
              </a:rPr>
              <a:t>oprema, čistoća prostora, jačina svjetla, kombinacija boja, ukrasi na zidovima…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968043" y="3861048"/>
            <a:ext cx="2664297" cy="1872208"/>
          </a:xfrm>
          <a:prstGeom prst="wedgeRoundRectCallout">
            <a:avLst>
              <a:gd name="adj1" fmla="val -10119"/>
              <a:gd name="adj2" fmla="val -7329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b="1" dirty="0">
                <a:solidFill>
                  <a:srgbClr val="FF0000"/>
                </a:solidFill>
              </a:rPr>
              <a:t>ukupan osjetilni doživljaj gosta </a:t>
            </a:r>
            <a:endParaRPr lang="hr-HR" sz="1700" dirty="0">
              <a:solidFill>
                <a:prstClr val="black"/>
              </a:solidFill>
            </a:endParaRP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i="1" dirty="0">
                <a:solidFill>
                  <a:prstClr val="black"/>
                </a:solidFill>
              </a:rPr>
              <a:t>treba biti takva da se gost osjeća ugodno, intimno, dobrodošao, sigurno, svečano…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304367" y="404664"/>
            <a:ext cx="2707650" cy="2016224"/>
          </a:xfrm>
          <a:prstGeom prst="wedgeRoundRectCallout">
            <a:avLst>
              <a:gd name="adj1" fmla="val 11492"/>
              <a:gd name="adj2" fmla="val 6735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odnosi se na </a:t>
            </a:r>
            <a:r>
              <a:rPr lang="hr-HR" sz="1700" b="1" dirty="0">
                <a:solidFill>
                  <a:srgbClr val="FF0000"/>
                </a:solidFill>
              </a:rPr>
              <a:t>različite udobnosti namijenjene gostima 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i="1" dirty="0">
                <a:solidFill>
                  <a:prstClr val="black"/>
                </a:solidFill>
              </a:rPr>
              <a:t>npr. garderoba, dovoljno prostora za sjedenje, udobne stolice, uredan sanitarni čvor</a:t>
            </a:r>
          </a:p>
        </p:txBody>
      </p:sp>
    </p:spTree>
    <p:extLst>
      <p:ext uri="{BB962C8B-B14F-4D97-AF65-F5344CB8AC3E}">
        <p14:creationId xmlns:p14="http://schemas.microsoft.com/office/powerpoint/2010/main" val="39529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181684" cy="642942"/>
          </a:xfrm>
        </p:spPr>
        <p:txBody>
          <a:bodyPr/>
          <a:lstStyle/>
          <a:p>
            <a:r>
              <a:rPr lang="hr-HR" sz="3200" dirty="0" smtClean="0"/>
              <a:t>Standardi i standardizacija</a:t>
            </a:r>
            <a:endParaRPr lang="hr-H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" y="548680"/>
            <a:ext cx="9107487" cy="6165304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6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STANDARD</a:t>
            </a:r>
            <a:r>
              <a:rPr lang="hr-HR" sz="3200" dirty="0" smtClean="0">
                <a:solidFill>
                  <a:srgbClr val="FF0000"/>
                </a:solidFill>
              </a:rPr>
              <a:t> </a:t>
            </a:r>
            <a:endParaRPr lang="hr-HR" sz="2800" dirty="0">
              <a:solidFill>
                <a:prstClr val="black"/>
              </a:solidFill>
            </a:endParaRPr>
          </a:p>
          <a:p>
            <a:pPr marL="652050" lvl="1" indent="-252000">
              <a:spcBef>
                <a:spcPts val="0"/>
              </a:spcBef>
            </a:pPr>
            <a:r>
              <a:rPr lang="hr-HR" sz="2600" dirty="0" smtClean="0">
                <a:solidFill>
                  <a:prstClr val="black"/>
                </a:solidFill>
              </a:rPr>
              <a:t>označava </a:t>
            </a:r>
            <a:r>
              <a:rPr lang="hr-HR" sz="2600" b="1" dirty="0">
                <a:solidFill>
                  <a:schemeClr val="tx2"/>
                </a:solidFill>
              </a:rPr>
              <a:t>ozakonjene norme </a:t>
            </a:r>
            <a:r>
              <a:rPr lang="hr-HR" sz="2600" dirty="0">
                <a:solidFill>
                  <a:prstClr val="black"/>
                </a:solidFill>
              </a:rPr>
              <a:t>koje se koriste pri određivanju osnovnih obilježja nekog proizvoda ili </a:t>
            </a:r>
            <a:r>
              <a:rPr lang="hr-HR" sz="2600" dirty="0" smtClean="0">
                <a:solidFill>
                  <a:prstClr val="black"/>
                </a:solidFill>
              </a:rPr>
              <a:t>usluge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600" dirty="0"/>
              <a:t>standard </a:t>
            </a:r>
            <a:r>
              <a:rPr lang="hr-HR" sz="2600" b="1" dirty="0">
                <a:solidFill>
                  <a:srgbClr val="FF0000"/>
                </a:solidFill>
              </a:rPr>
              <a:t>propisuje uvjete </a:t>
            </a:r>
            <a:r>
              <a:rPr lang="hr-HR" sz="2600" dirty="0"/>
              <a:t>koje treba zadovoljiti </a:t>
            </a:r>
            <a:r>
              <a:rPr lang="hr-HR" sz="2600" b="1" dirty="0">
                <a:solidFill>
                  <a:srgbClr val="FF0000"/>
                </a:solidFill>
              </a:rPr>
              <a:t>svaki sastavni dio </a:t>
            </a:r>
            <a:r>
              <a:rPr lang="hr-HR" sz="2600" dirty="0"/>
              <a:t>određenog proizvoda ili usluge</a:t>
            </a:r>
            <a:endParaRPr lang="hr-HR" sz="2600" dirty="0" smtClean="0">
              <a:solidFill>
                <a:prstClr val="black"/>
              </a:solidFill>
            </a:endParaRPr>
          </a:p>
          <a:p>
            <a:pPr marL="252000" indent="-252000">
              <a:spcBef>
                <a:spcPts val="1800"/>
              </a:spcBef>
            </a:pPr>
            <a:r>
              <a:rPr lang="hr-HR" sz="2800" dirty="0"/>
              <a:t>područja primjene standarda: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800" b="1" dirty="0">
                <a:solidFill>
                  <a:srgbClr val="FF0000"/>
                </a:solidFill>
              </a:rPr>
              <a:t>INTERNI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standardi</a:t>
            </a:r>
          </a:p>
          <a:p>
            <a:pPr marL="1052100" lvl="2" indent="-252000">
              <a:spcBef>
                <a:spcPts val="0"/>
              </a:spcBef>
            </a:pPr>
            <a:r>
              <a:rPr lang="hr-HR" sz="2200" i="1" dirty="0" smtClean="0"/>
              <a:t>za </a:t>
            </a:r>
            <a:r>
              <a:rPr lang="hr-HR" sz="2200" i="1" dirty="0"/>
              <a:t>jedan ugostiteljski objekt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800" b="1" dirty="0">
                <a:solidFill>
                  <a:srgbClr val="FF0000"/>
                </a:solidFill>
              </a:rPr>
              <a:t>NACIONALNI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standardi</a:t>
            </a:r>
          </a:p>
          <a:p>
            <a:pPr marL="1052100" lvl="2" indent="-252000">
              <a:spcBef>
                <a:spcPts val="0"/>
              </a:spcBef>
            </a:pPr>
            <a:r>
              <a:rPr lang="hr-HR" sz="2200" i="1" dirty="0" smtClean="0"/>
              <a:t>za </a:t>
            </a:r>
            <a:r>
              <a:rPr lang="hr-HR" sz="2200" i="1" dirty="0"/>
              <a:t>područje jedne države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800" b="1" dirty="0">
                <a:solidFill>
                  <a:srgbClr val="FF0000"/>
                </a:solidFill>
              </a:rPr>
              <a:t>INTERNACIONALNI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standardi</a:t>
            </a:r>
          </a:p>
          <a:p>
            <a:pPr marL="1052100" lvl="2" indent="-252000">
              <a:spcBef>
                <a:spcPts val="0"/>
              </a:spcBef>
            </a:pPr>
            <a:r>
              <a:rPr lang="hr-HR" sz="2200" i="1" dirty="0" smtClean="0"/>
              <a:t>za </a:t>
            </a:r>
            <a:r>
              <a:rPr lang="hr-HR" sz="2200" i="1" dirty="0"/>
              <a:t>više država</a:t>
            </a:r>
          </a:p>
          <a:p>
            <a:pPr marL="252000" indent="-252000">
              <a:spcBef>
                <a:spcPts val="1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STANDARDIZACIJA</a:t>
            </a:r>
            <a:r>
              <a:rPr lang="hr-HR" sz="3200" dirty="0" smtClean="0">
                <a:solidFill>
                  <a:srgbClr val="FF0000"/>
                </a:solidFill>
              </a:rPr>
              <a:t> </a:t>
            </a:r>
            <a:r>
              <a:rPr lang="hr-HR" sz="2800" dirty="0"/>
              <a:t>– </a:t>
            </a:r>
            <a:r>
              <a:rPr lang="hr-HR" sz="2800" dirty="0" smtClean="0"/>
              <a:t>primjena </a:t>
            </a:r>
            <a:r>
              <a:rPr lang="hr-HR" sz="2800" dirty="0"/>
              <a:t>standarda u poslovanju </a:t>
            </a:r>
          </a:p>
        </p:txBody>
      </p:sp>
    </p:spTree>
    <p:extLst>
      <p:ext uri="{BB962C8B-B14F-4D97-AF65-F5344CB8AC3E}">
        <p14:creationId xmlns:p14="http://schemas.microsoft.com/office/powerpoint/2010/main" val="14599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181684" cy="642942"/>
          </a:xfrm>
        </p:spPr>
        <p:txBody>
          <a:bodyPr/>
          <a:lstStyle/>
          <a:p>
            <a:r>
              <a:rPr lang="hr-HR" sz="3200" dirty="0"/>
              <a:t>Vrste standarda u ugostiteljstvu</a:t>
            </a:r>
            <a:endParaRPr lang="hr-H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404664"/>
            <a:ext cx="9143999" cy="3578108"/>
          </a:xfrm>
        </p:spPr>
        <p:txBody>
          <a:bodyPr>
            <a:noAutofit/>
          </a:bodyPr>
          <a:lstStyle/>
          <a:p>
            <a:pPr marL="652050" lvl="1" indent="-252000"/>
            <a:endParaRPr lang="hr-HR" sz="2200" dirty="0" smtClean="0"/>
          </a:p>
          <a:p>
            <a:pPr marL="652050" lvl="1" indent="-252000">
              <a:lnSpc>
                <a:spcPct val="300000"/>
              </a:lnSpc>
            </a:pPr>
            <a:r>
              <a:rPr lang="hr-HR" sz="2200" b="1" dirty="0" smtClean="0">
                <a:solidFill>
                  <a:srgbClr val="FF0000"/>
                </a:solidFill>
              </a:rPr>
              <a:t>GOVORNI</a:t>
            </a:r>
            <a:endParaRPr lang="hr-HR" sz="2200" b="1" dirty="0">
              <a:solidFill>
                <a:srgbClr val="FF0000"/>
              </a:solidFill>
            </a:endParaRPr>
          </a:p>
          <a:p>
            <a:pPr marL="652050" lvl="1" indent="-252000">
              <a:lnSpc>
                <a:spcPct val="300000"/>
              </a:lnSpc>
            </a:pPr>
            <a:r>
              <a:rPr lang="hr-HR" sz="2200" b="1" dirty="0">
                <a:solidFill>
                  <a:srgbClr val="FF0000"/>
                </a:solidFill>
              </a:rPr>
              <a:t>MATERIJALNI</a:t>
            </a:r>
          </a:p>
          <a:p>
            <a:pPr marL="652050" lvl="1" indent="-252000">
              <a:lnSpc>
                <a:spcPct val="300000"/>
              </a:lnSpc>
            </a:pPr>
            <a:r>
              <a:rPr lang="hr-HR" sz="2200" b="1" dirty="0" smtClean="0">
                <a:solidFill>
                  <a:srgbClr val="FF0000"/>
                </a:solidFill>
              </a:rPr>
              <a:t>TEHNOLOŠKI</a:t>
            </a:r>
            <a:endParaRPr lang="hr-HR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63549" y="219000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sz="2000" dirty="0"/>
              <a:t>određuju</a:t>
            </a:r>
            <a:r>
              <a:rPr lang="hr-HR" sz="2000" dirty="0" smtClean="0"/>
              <a:t> </a:t>
            </a:r>
            <a:r>
              <a:rPr lang="hr-HR" sz="2000" b="1" dirty="0">
                <a:solidFill>
                  <a:srgbClr val="FF0000"/>
                </a:solidFill>
              </a:rPr>
              <a:t>vrstu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materijala ili </a:t>
            </a:r>
            <a:r>
              <a:rPr lang="hr-HR" sz="2000" b="1" dirty="0">
                <a:solidFill>
                  <a:srgbClr val="FF0000"/>
                </a:solidFill>
              </a:rPr>
              <a:t>veličinu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nekog predmeta, prostora ili prostorije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7864" y="1100413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/>
              <a:t>standardiziranje razgovora s gostima u raznim prilikama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267744" y="1181925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ight Arrow 10"/>
          <p:cNvSpPr/>
          <p:nvPr/>
        </p:nvSpPr>
        <p:spPr>
          <a:xfrm>
            <a:off x="2267744" y="2271520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ight Arrow 11"/>
          <p:cNvSpPr/>
          <p:nvPr/>
        </p:nvSpPr>
        <p:spPr>
          <a:xfrm>
            <a:off x="2267744" y="3356398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3347864" y="3274886"/>
            <a:ext cx="5796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/>
              <a:t>proizlaze iz </a:t>
            </a:r>
            <a:r>
              <a:rPr lang="hr-HR" sz="2000" b="1" dirty="0">
                <a:solidFill>
                  <a:srgbClr val="FF0000"/>
                </a:solidFill>
              </a:rPr>
              <a:t>tehnološkog procesa </a:t>
            </a:r>
            <a:r>
              <a:rPr lang="hr-HR" sz="2000" b="1" dirty="0" smtClean="0">
                <a:solidFill>
                  <a:srgbClr val="FF0000"/>
                </a:solidFill>
              </a:rPr>
              <a:t/>
            </a:r>
            <a:br>
              <a:rPr lang="hr-HR" sz="2000" b="1" dirty="0" smtClean="0">
                <a:solidFill>
                  <a:srgbClr val="FF0000"/>
                </a:solidFill>
              </a:rPr>
            </a:br>
            <a:r>
              <a:rPr lang="hr-HR" sz="2000" i="1" dirty="0" smtClean="0"/>
              <a:t>(</a:t>
            </a:r>
            <a:r>
              <a:rPr lang="hr-HR" sz="2000" i="1" dirty="0"/>
              <a:t>proces prerade nekog materijala u novi proizvod</a:t>
            </a:r>
            <a:r>
              <a:rPr lang="hr-HR" sz="2000" i="1" dirty="0" smtClean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60100" y="5012582"/>
            <a:ext cx="70948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>
                <a:solidFill>
                  <a:srgbClr val="FF0000"/>
                </a:solidFill>
              </a:rPr>
              <a:t>mehanička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tehnologija – rezanje, usitnjavanje namirnica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>
                <a:solidFill>
                  <a:srgbClr val="FF0000"/>
                </a:solidFill>
              </a:rPr>
              <a:t>kemijska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– termička obrada, kuhanje, pečenje, pohanje i dr.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>
                <a:solidFill>
                  <a:srgbClr val="FF0000"/>
                </a:solidFill>
              </a:rPr>
              <a:t>biokemijska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– zrenje mesa, kiseljenje povrća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5219055" y="4267347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93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1" grpId="0" animBg="1"/>
      <p:bldP spid="12" grpId="0" animBg="1"/>
      <p:bldP spid="13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0973"/>
            <a:ext cx="4602368" cy="656039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http://www.paskasirana.hr/images/foto/halal0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" y="651839"/>
            <a:ext cx="2760394" cy="414059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askasirana.hr/images/certifikat_halal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5" r="10476"/>
          <a:stretch/>
        </p:blipFill>
        <p:spPr bwMode="auto">
          <a:xfrm>
            <a:off x="2862337" y="738745"/>
            <a:ext cx="15049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eta.coopenoix.com/wp-content/uploads/2014/06/ifs-logo-I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" y="5156607"/>
            <a:ext cx="2371559" cy="14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gleadell.co.uk/uploads/sgs-haccp-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r="14137"/>
          <a:stretch/>
        </p:blipFill>
        <p:spPr bwMode="auto">
          <a:xfrm>
            <a:off x="2483768" y="5107872"/>
            <a:ext cx="1846910" cy="159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4vector.com/i/free-vector-kosher-symbol_091041_Kosher_symbo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53" y="2769053"/>
            <a:ext cx="1402519" cy="162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Primjeri standarda</a:t>
            </a:r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6732448" y="2727876"/>
            <a:ext cx="2027130" cy="3555551"/>
            <a:chOff x="6732448" y="2727876"/>
            <a:chExt cx="2027130" cy="3555551"/>
          </a:xfrm>
        </p:grpSpPr>
        <p:sp>
          <p:nvSpPr>
            <p:cNvPr id="10" name="Rectangle 9"/>
            <p:cNvSpPr/>
            <p:nvPr/>
          </p:nvSpPr>
          <p:spPr>
            <a:xfrm rot="282682">
              <a:off x="6732448" y="3567262"/>
              <a:ext cx="1941191" cy="271616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67341" y="2727876"/>
              <a:ext cx="1692237" cy="733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MATERIJALNI STANDARD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44008" y="2543880"/>
            <a:ext cx="1872208" cy="3361812"/>
            <a:chOff x="4644008" y="2543880"/>
            <a:chExt cx="1872208" cy="3361812"/>
          </a:xfrm>
        </p:grpSpPr>
        <p:sp>
          <p:nvSpPr>
            <p:cNvPr id="4" name="Rectangle 3"/>
            <p:cNvSpPr/>
            <p:nvPr/>
          </p:nvSpPr>
          <p:spPr>
            <a:xfrm>
              <a:off x="4644008" y="3377132"/>
              <a:ext cx="1872208" cy="25285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3798" y="2543880"/>
              <a:ext cx="1692237" cy="733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TEHNOLOŠKI STANDARD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180620" y="2240489"/>
            <a:ext cx="868385" cy="2754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HALAL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80620" y="4437112"/>
            <a:ext cx="868385" cy="297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KOŠER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181684" cy="642942"/>
          </a:xfrm>
        </p:spPr>
        <p:txBody>
          <a:bodyPr/>
          <a:lstStyle/>
          <a:p>
            <a:r>
              <a:rPr lang="hr-HR" sz="3200" dirty="0" smtClean="0"/>
              <a:t>ISO standardi i minimalni uvjeti</a:t>
            </a:r>
            <a:r>
              <a:rPr lang="hr-HR" sz="3400" dirty="0" smtClean="0"/>
              <a:t>     		</a:t>
            </a:r>
            <a:endParaRPr lang="hr-H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" y="548680"/>
            <a:ext cx="9143999" cy="6165304"/>
          </a:xfrm>
        </p:spPr>
        <p:txBody>
          <a:bodyPr>
            <a:noAutofit/>
          </a:bodyPr>
          <a:lstStyle/>
          <a:p>
            <a:pPr marL="252000" indent="-252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ISO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– </a:t>
            </a:r>
            <a:r>
              <a:rPr lang="hr-HR" dirty="0" smtClean="0"/>
              <a:t>skraćenica za </a:t>
            </a:r>
            <a:r>
              <a:rPr lang="hr-HR" b="1" dirty="0" smtClean="0"/>
              <a:t>međunarodnu organizaciju za standarde</a:t>
            </a:r>
          </a:p>
          <a:p>
            <a:pPr marL="252000" indent="-252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ISO 9000</a:t>
            </a:r>
            <a:r>
              <a:rPr lang="hr-HR" sz="2800" dirty="0" smtClean="0"/>
              <a:t> – </a:t>
            </a:r>
            <a:r>
              <a:rPr lang="hr-HR" dirty="0" smtClean="0"/>
              <a:t>zajednički naziv za više standarda koji znače </a:t>
            </a:r>
            <a:r>
              <a:rPr lang="hr-HR" dirty="0" smtClean="0">
                <a:solidFill>
                  <a:srgbClr val="FF0000"/>
                </a:solidFill>
              </a:rPr>
              <a:t>minimum zahtjeva standarda koje moraju zadovoljiti proizvodi ili usluge neke tvrtke </a:t>
            </a:r>
            <a:r>
              <a:rPr lang="hr-HR" dirty="0" smtClean="0"/>
              <a:t>koja traži certifikat</a:t>
            </a:r>
          </a:p>
          <a:p>
            <a:pPr marL="252000" indent="-252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MINIMALNI UVJETI </a:t>
            </a:r>
            <a:r>
              <a:rPr lang="hr-HR" sz="2800" dirty="0" smtClean="0"/>
              <a:t>– </a:t>
            </a:r>
            <a:r>
              <a:rPr lang="hr-HR" dirty="0" smtClean="0"/>
              <a:t>ono </a:t>
            </a:r>
            <a:r>
              <a:rPr lang="hr-HR" b="1" dirty="0" smtClean="0">
                <a:solidFill>
                  <a:srgbClr val="FF0000"/>
                </a:solidFill>
              </a:rPr>
              <a:t>najnužnije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što ugostiteljski objekt mora ispuniti kako bi dobio </a:t>
            </a:r>
            <a:r>
              <a:rPr lang="hr-HR" b="1" dirty="0" smtClean="0">
                <a:solidFill>
                  <a:srgbClr val="FF0000"/>
                </a:solidFill>
              </a:rPr>
              <a:t>kategoriju</a:t>
            </a:r>
            <a:r>
              <a:rPr lang="hr-HR" dirty="0" smtClean="0"/>
              <a:t> koju želi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/>
              <a:t>pravilnik o minimalnim uvjetima određuje ono </a:t>
            </a:r>
            <a:r>
              <a:rPr lang="hr-HR" sz="2000" b="1" dirty="0">
                <a:solidFill>
                  <a:srgbClr val="FF0000"/>
                </a:solidFill>
              </a:rPr>
              <a:t>najnužnije</a:t>
            </a:r>
            <a:r>
              <a:rPr lang="hr-HR" sz="2000" dirty="0"/>
              <a:t> što objekt mora imati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/>
              <a:t>pravilnik </a:t>
            </a:r>
            <a:r>
              <a:rPr lang="hr-HR" sz="2000" b="1" dirty="0">
                <a:solidFill>
                  <a:srgbClr val="FF0000"/>
                </a:solidFill>
              </a:rPr>
              <a:t>ne zabranjuje </a:t>
            </a:r>
            <a:r>
              <a:rPr lang="hr-HR" sz="2000" dirty="0"/>
              <a:t>da neki ugostiteljski objekt ima više od minimuma</a:t>
            </a:r>
            <a:endParaRPr lang="hr-HR" sz="2000" b="1" dirty="0">
              <a:solidFill>
                <a:srgbClr val="FF0000"/>
              </a:solidFill>
            </a:endParaRPr>
          </a:p>
          <a:p>
            <a:pPr marL="252000" indent="-252000">
              <a:spcBef>
                <a:spcPts val="3000"/>
              </a:spcBef>
            </a:pPr>
            <a:endParaRPr lang="hr-HR" dirty="0" smtClean="0"/>
          </a:p>
        </p:txBody>
      </p:sp>
      <p:pic>
        <p:nvPicPr>
          <p:cNvPr id="4" name="Picture 2" descr="http://deckade.com/wp-content/uploads/2012/12/ISO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34"/>
          <a:stretch/>
        </p:blipFill>
        <p:spPr bwMode="auto">
          <a:xfrm>
            <a:off x="1619672" y="4770054"/>
            <a:ext cx="5590618" cy="197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265" y="4437112"/>
            <a:ext cx="9036496" cy="23391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dirty="0"/>
              <a:t>opći minimalni uvjeti za ugostiteljski objekt smještajne skupine </a:t>
            </a:r>
            <a:r>
              <a:rPr lang="hr-HR" sz="2200" b="1" dirty="0">
                <a:solidFill>
                  <a:srgbClr val="FF0000"/>
                </a:solidFill>
              </a:rPr>
              <a:t>hoteli</a:t>
            </a:r>
            <a:r>
              <a:rPr lang="hr-HR" sz="2200" dirty="0"/>
              <a:t>: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najmanje 5 </a:t>
            </a:r>
            <a:r>
              <a:rPr lang="hr-HR" sz="2000" b="1" dirty="0">
                <a:solidFill>
                  <a:srgbClr val="FF0000"/>
                </a:solidFill>
              </a:rPr>
              <a:t>smještajnih jedinica </a:t>
            </a:r>
            <a:r>
              <a:rPr lang="hr-HR" sz="2000" dirty="0"/>
              <a:t>(soba ili apartmana)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/>
              <a:t>najmanja </a:t>
            </a:r>
            <a:r>
              <a:rPr lang="hr-HR" sz="2000" b="1" dirty="0"/>
              <a:t>visina stropa </a:t>
            </a:r>
            <a:r>
              <a:rPr lang="hr-HR" sz="2000" dirty="0"/>
              <a:t>– 2,6 m u sobi / 2,8 m u </a:t>
            </a:r>
            <a:r>
              <a:rPr lang="hr-HR" sz="2000" dirty="0" smtClean="0"/>
              <a:t>kuhinji i restoranu</a:t>
            </a:r>
            <a:endParaRPr lang="hr-HR" sz="2000" dirty="0"/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/>
              <a:t>najmanja </a:t>
            </a:r>
            <a:r>
              <a:rPr lang="hr-HR" sz="2000" b="1" dirty="0"/>
              <a:t>širina glavnog stubišta </a:t>
            </a:r>
            <a:r>
              <a:rPr lang="hr-HR" sz="2000" dirty="0"/>
              <a:t>koje povezuje sve katove </a:t>
            </a:r>
            <a:br>
              <a:rPr lang="hr-HR" sz="2000" dirty="0"/>
            </a:br>
            <a:r>
              <a:rPr lang="hr-HR" sz="2000" dirty="0"/>
              <a:t>– 2  zvjezdice – 1,3 m / 5 zvjezdica – 1,6 m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b="1" dirty="0"/>
              <a:t>zvučna izolacija </a:t>
            </a:r>
            <a:r>
              <a:rPr lang="hr-HR" sz="2000" dirty="0"/>
              <a:t>prostorija kako se nakon 23 sata ne bi čula </a:t>
            </a:r>
            <a:r>
              <a:rPr lang="hr-HR" sz="2000" dirty="0" smtClean="0"/>
              <a:t>buka</a:t>
            </a:r>
          </a:p>
        </p:txBody>
      </p:sp>
    </p:spTree>
    <p:extLst>
      <p:ext uri="{BB962C8B-B14F-4D97-AF65-F5344CB8AC3E}">
        <p14:creationId xmlns:p14="http://schemas.microsoft.com/office/powerpoint/2010/main" val="183731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Podjela ugostiteljstva</a:t>
            </a:r>
            <a:endParaRPr lang="hr-HR" sz="3200" dirty="0"/>
          </a:p>
        </p:txBody>
      </p:sp>
      <p:sp>
        <p:nvSpPr>
          <p:cNvPr id="3" name="Rectangle 2"/>
          <p:cNvSpPr/>
          <p:nvPr/>
        </p:nvSpPr>
        <p:spPr>
          <a:xfrm>
            <a:off x="2223116" y="692696"/>
            <a:ext cx="4248472" cy="633670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UGOSTITELJSTVA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075250"/>
            <a:ext cx="2488632" cy="633670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8605" y="2075250"/>
            <a:ext cx="2737495" cy="63367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2546" y="2075250"/>
            <a:ext cx="3009934" cy="633670"/>
          </a:xfrm>
          <a:prstGeom prst="rect">
            <a:avLst/>
          </a:prstGeom>
          <a:solidFill>
            <a:srgbClr val="37870B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 </a:t>
            </a:r>
            <a:r>
              <a:rPr lang="hr-H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(KAVANARSTVO)</a:t>
            </a:r>
            <a:endParaRPr lang="hr-H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5319" y="2884972"/>
            <a:ext cx="904068" cy="904068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55" y="2938218"/>
            <a:ext cx="797577" cy="797577"/>
          </a:xfrm>
          <a:prstGeom prst="rect">
            <a:avLst/>
          </a:prstGeom>
          <a:effectLst/>
        </p:spPr>
      </p:pic>
      <p:grpSp>
        <p:nvGrpSpPr>
          <p:cNvPr id="9" name="Group 8"/>
          <p:cNvGrpSpPr/>
          <p:nvPr/>
        </p:nvGrpSpPr>
        <p:grpSpPr>
          <a:xfrm>
            <a:off x="6815371" y="2835605"/>
            <a:ext cx="1334963" cy="858786"/>
            <a:chOff x="6364397" y="387075"/>
            <a:chExt cx="1474345" cy="9484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9600" y="506384"/>
              <a:ext cx="829142" cy="8291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4397" y="387075"/>
              <a:ext cx="948451" cy="948451"/>
            </a:xfrm>
            <a:prstGeom prst="rect">
              <a:avLst/>
            </a:prstGeom>
          </p:spPr>
        </p:pic>
      </p:grpSp>
      <p:cxnSp>
        <p:nvCxnSpPr>
          <p:cNvPr id="12" name="Elbow Connector 11"/>
          <p:cNvCxnSpPr>
            <a:stCxn id="3" idx="2"/>
            <a:endCxn id="6" idx="0"/>
          </p:cNvCxnSpPr>
          <p:nvPr/>
        </p:nvCxnSpPr>
        <p:spPr>
          <a:xfrm rot="16200000" flipH="1">
            <a:off x="5492990" y="180727"/>
            <a:ext cx="748884" cy="304016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4" idx="0"/>
          </p:cNvCxnSpPr>
          <p:nvPr/>
        </p:nvCxnSpPr>
        <p:spPr>
          <a:xfrm rot="5400000">
            <a:off x="2583156" y="311054"/>
            <a:ext cx="748884" cy="2779508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5" idx="0"/>
          </p:cNvCxnSpPr>
          <p:nvPr/>
        </p:nvCxnSpPr>
        <p:spPr>
          <a:xfrm rot="16200000" flipH="1">
            <a:off x="3972910" y="1700807"/>
            <a:ext cx="748884" cy="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06018" y="2075250"/>
            <a:ext cx="3147877" cy="1857806"/>
          </a:xfrm>
          <a:prstGeom prst="rect">
            <a:avLst/>
          </a:prstGeom>
          <a:solidFill>
            <a:schemeClr val="bg1">
              <a:alpha val="7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3812" y="4175870"/>
            <a:ext cx="9144000" cy="2682130"/>
          </a:xfrm>
        </p:spPr>
        <p:txBody>
          <a:bodyPr>
            <a:noAutofit/>
          </a:bodyPr>
          <a:lstStyle/>
          <a:p>
            <a:pPr marL="252000" indent="-252000">
              <a:lnSpc>
                <a:spcPts val="3000"/>
              </a:lnSpc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UGOSTITELJSKA DJELATNOST </a:t>
            </a:r>
            <a:r>
              <a:rPr lang="hr-HR" sz="2200" dirty="0" smtClean="0">
                <a:solidFill>
                  <a:prstClr val="black"/>
                </a:solidFill>
              </a:rPr>
              <a:t>podrazumijeva </a:t>
            </a:r>
            <a:r>
              <a:rPr lang="hr-HR" sz="2200" b="1" dirty="0" smtClean="0">
                <a:solidFill>
                  <a:srgbClr val="FF0000"/>
                </a:solidFill>
              </a:rPr>
              <a:t>pripremanje</a:t>
            </a:r>
            <a:r>
              <a:rPr lang="hr-HR" sz="2200" dirty="0" smtClean="0"/>
              <a:t> i </a:t>
            </a:r>
            <a:r>
              <a:rPr lang="hr-HR" sz="2200" b="1" dirty="0" smtClean="0">
                <a:solidFill>
                  <a:srgbClr val="FF0000"/>
                </a:solidFill>
              </a:rPr>
              <a:t>posluživanje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hrane</a:t>
            </a:r>
            <a:r>
              <a:rPr lang="hr-HR" sz="2200" dirty="0" smtClean="0">
                <a:solidFill>
                  <a:srgbClr val="FF0000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pića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napitaka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u="sng" dirty="0" smtClean="0">
                <a:solidFill>
                  <a:prstClr val="black"/>
                </a:solidFill>
              </a:rPr>
              <a:t>u ugostiteljskom objektu i izvan njega</a:t>
            </a:r>
            <a:r>
              <a:rPr lang="hr-HR" sz="2200" dirty="0" smtClean="0">
                <a:solidFill>
                  <a:prstClr val="black"/>
                </a:solidFill>
              </a:rPr>
              <a:t> </a:t>
            </a:r>
            <a:r>
              <a:rPr lang="hr-HR" sz="2200" i="1" dirty="0" smtClean="0">
                <a:solidFill>
                  <a:prstClr val="black"/>
                </a:solidFill>
              </a:rPr>
              <a:t>(</a:t>
            </a:r>
            <a:r>
              <a:rPr lang="hr-HR" sz="2200" i="1" dirty="0" err="1" smtClean="0">
                <a:solidFill>
                  <a:prstClr val="black"/>
                </a:solidFill>
              </a:rPr>
              <a:t>catering</a:t>
            </a:r>
            <a:r>
              <a:rPr lang="hr-HR" sz="2200" i="1" dirty="0" smtClean="0">
                <a:solidFill>
                  <a:prstClr val="black"/>
                </a:solidFill>
              </a:rPr>
              <a:t>), </a:t>
            </a:r>
            <a:r>
              <a:rPr lang="hr-HR" sz="2200" dirty="0" smtClean="0">
                <a:solidFill>
                  <a:prstClr val="black"/>
                </a:solidFill>
              </a:rPr>
              <a:t>te pružanje </a:t>
            </a:r>
            <a:r>
              <a:rPr lang="hr-HR" sz="2200" b="1" dirty="0" smtClean="0">
                <a:solidFill>
                  <a:srgbClr val="FF0000"/>
                </a:solidFill>
              </a:rPr>
              <a:t>usluga smještaja</a:t>
            </a:r>
          </a:p>
          <a:p>
            <a:pPr marL="31950" indent="-252000">
              <a:lnSpc>
                <a:spcPts val="3000"/>
              </a:lnSpc>
              <a:spcBef>
                <a:spcPts val="0"/>
              </a:spcBef>
            </a:pPr>
            <a:endParaRPr lang="hr-HR" sz="22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37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5" grpId="0" animBg="1"/>
      <p:bldP spid="1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311653" y="4739546"/>
            <a:ext cx="8856984" cy="1800200"/>
          </a:xfrm>
        </p:spPr>
        <p:txBody>
          <a:bodyPr>
            <a:noAutofit/>
          </a:bodyPr>
          <a:lstStyle/>
          <a:p>
            <a:r>
              <a:rPr lang="hr-HR" sz="2000" dirty="0"/>
              <a:t>hotelijerstvo uključuje objekte koji pružaju </a:t>
            </a:r>
            <a:r>
              <a:rPr lang="hr-HR" sz="2000" b="1" dirty="0">
                <a:solidFill>
                  <a:srgbClr val="FF0000"/>
                </a:solidFill>
              </a:rPr>
              <a:t>usluge smještaja</a:t>
            </a:r>
          </a:p>
          <a:p>
            <a:pPr>
              <a:spcBef>
                <a:spcPts val="1800"/>
              </a:spcBef>
            </a:pPr>
            <a:r>
              <a:rPr lang="hr-HR" sz="2000" dirty="0" smtClean="0"/>
              <a:t>restauraterstvo </a:t>
            </a:r>
            <a:r>
              <a:rPr lang="hr-HR" sz="2000" dirty="0"/>
              <a:t>uključuje objekte koji pružaju </a:t>
            </a:r>
            <a:r>
              <a:rPr lang="hr-HR" sz="2000" b="1" dirty="0">
                <a:solidFill>
                  <a:srgbClr val="FF0000"/>
                </a:solidFill>
              </a:rPr>
              <a:t>usluge pripreme i posluživanja hrane, pića </a:t>
            </a:r>
            <a:r>
              <a:rPr lang="hr-HR" sz="2000" dirty="0"/>
              <a:t>i</a:t>
            </a:r>
            <a:r>
              <a:rPr lang="hr-HR" sz="2000" b="1" dirty="0">
                <a:solidFill>
                  <a:srgbClr val="FF0000"/>
                </a:solidFill>
              </a:rPr>
              <a:t> napitaka </a:t>
            </a:r>
            <a:r>
              <a:rPr lang="hr-HR" sz="2000" i="1" dirty="0"/>
              <a:t>(u </a:t>
            </a:r>
            <a:r>
              <a:rPr lang="hr-HR" sz="2000" i="1" dirty="0" err="1"/>
              <a:t>ug</a:t>
            </a:r>
            <a:r>
              <a:rPr lang="hr-HR" sz="2000" i="1" dirty="0"/>
              <a:t>. objektu ili izvan njega</a:t>
            </a:r>
            <a:r>
              <a:rPr lang="hr-HR" sz="2000" i="1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000" dirty="0"/>
              <a:t>barovi uključuju objekte koji pružaju </a:t>
            </a:r>
            <a:r>
              <a:rPr lang="hr-HR" sz="2000" b="1" dirty="0">
                <a:solidFill>
                  <a:srgbClr val="FF0000"/>
                </a:solidFill>
              </a:rPr>
              <a:t>usluge pića, napitaka</a:t>
            </a:r>
            <a:r>
              <a:rPr lang="hr-HR" sz="2000" dirty="0"/>
              <a:t> i </a:t>
            </a:r>
            <a:r>
              <a:rPr lang="hr-HR" sz="2000" b="1" dirty="0">
                <a:solidFill>
                  <a:srgbClr val="FF0000"/>
                </a:solidFill>
              </a:rPr>
              <a:t>zabave</a:t>
            </a:r>
          </a:p>
          <a:p>
            <a:pPr>
              <a:spcBef>
                <a:spcPts val="1800"/>
              </a:spcBef>
            </a:pPr>
            <a:endParaRPr lang="hr-HR" sz="20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53471" y="188640"/>
            <a:ext cx="3862247" cy="633670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UGOSTITELJSTVA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038" y="1182351"/>
            <a:ext cx="2262393" cy="633670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972" y="1182351"/>
            <a:ext cx="3011245" cy="63367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  <p:sp>
        <p:nvSpPr>
          <p:cNvPr id="8" name="Rectangle 7"/>
          <p:cNvSpPr/>
          <p:nvPr/>
        </p:nvSpPr>
        <p:spPr>
          <a:xfrm>
            <a:off x="6315718" y="1182351"/>
            <a:ext cx="2736304" cy="633670"/>
          </a:xfrm>
          <a:prstGeom prst="rect">
            <a:avLst/>
          </a:prstGeom>
          <a:solidFill>
            <a:srgbClr val="37870B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 </a:t>
            </a:r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(KAVANARSTVO)</a:t>
            </a:r>
            <a:endParaRPr lang="hr-H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Elbow Connector 8"/>
          <p:cNvCxnSpPr>
            <a:stCxn id="4" idx="2"/>
            <a:endCxn id="8" idx="0"/>
          </p:cNvCxnSpPr>
          <p:nvPr/>
        </p:nvCxnSpPr>
        <p:spPr>
          <a:xfrm rot="16200000" flipH="1">
            <a:off x="5854212" y="-647308"/>
            <a:ext cx="360041" cy="3299275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2675395" y="-526850"/>
            <a:ext cx="360041" cy="3058360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>
          <a:xfrm rot="5400000">
            <a:off x="4204575" y="1002330"/>
            <a:ext cx="360041" cy="12700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022" y="1925873"/>
            <a:ext cx="263167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hoteli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moteli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aparthoteli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turistički apartmani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turistička naselja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pansioni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i="1" dirty="0">
                <a:solidFill>
                  <a:prstClr val="black"/>
                </a:solidFill>
              </a:rPr>
              <a:t>guest house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310" y="1925873"/>
            <a:ext cx="18152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restauracije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gostionice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zdravljaci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pečenjarnice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pizzerije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43510" y="1925873"/>
            <a:ext cx="18486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bistroi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objekti brze  </a:t>
            </a:r>
            <a:r>
              <a:rPr lang="hr-HR" sz="2000" dirty="0" smtClean="0">
                <a:solidFill>
                  <a:prstClr val="black"/>
                </a:solidFill>
              </a:rPr>
              <a:t>  </a:t>
            </a:r>
            <a:br>
              <a:rPr lang="hr-HR" sz="2000" dirty="0" smtClean="0">
                <a:solidFill>
                  <a:prstClr val="black"/>
                </a:solidFill>
              </a:rPr>
            </a:br>
            <a:r>
              <a:rPr lang="hr-HR" sz="2000" dirty="0" smtClean="0">
                <a:solidFill>
                  <a:prstClr val="black"/>
                </a:solidFill>
              </a:rPr>
              <a:t>     prehrane 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slastičarnice</a:t>
            </a:r>
            <a:endParaRPr lang="hr-HR" sz="2000" dirty="0">
              <a:solidFill>
                <a:prstClr val="black"/>
              </a:solidFill>
            </a:endParaRP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catering</a:t>
            </a:r>
            <a:endParaRPr lang="hr-HR" sz="2000" dirty="0">
              <a:solidFill>
                <a:prstClr val="black"/>
              </a:solidFill>
            </a:endParaRP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kantine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571302" y="1844164"/>
            <a:ext cx="0" cy="24345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43710" y="1916172"/>
            <a:ext cx="0" cy="24345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68254" y="1925873"/>
            <a:ext cx="2160240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noćni barovi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noćni klubovi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disco</a:t>
            </a:r>
            <a:r>
              <a:rPr lang="hr-HR" sz="2000" dirty="0">
                <a:solidFill>
                  <a:prstClr val="black"/>
                </a:solidFill>
              </a:rPr>
              <a:t>-barovi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caffe</a:t>
            </a:r>
            <a:r>
              <a:rPr lang="hr-HR" sz="2000" dirty="0">
                <a:solidFill>
                  <a:prstClr val="black"/>
                </a:solidFill>
              </a:rPr>
              <a:t>-barovi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cyber</a:t>
            </a:r>
            <a:r>
              <a:rPr lang="hr-HR" sz="2000" dirty="0">
                <a:solidFill>
                  <a:prstClr val="black"/>
                </a:solidFill>
              </a:rPr>
              <a:t>-</a:t>
            </a:r>
            <a:r>
              <a:rPr lang="hr-HR" sz="2000" dirty="0" err="1">
                <a:solidFill>
                  <a:prstClr val="black"/>
                </a:solidFill>
              </a:rPr>
              <a:t>caffe</a:t>
            </a:r>
            <a:endParaRPr lang="hr-HR" sz="2000" dirty="0">
              <a:solidFill>
                <a:prstClr val="black"/>
              </a:solidFill>
            </a:endParaRP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kavane</a:t>
            </a:r>
          </a:p>
        </p:txBody>
      </p:sp>
    </p:spTree>
    <p:extLst>
      <p:ext uri="{BB962C8B-B14F-4D97-AF65-F5344CB8AC3E}">
        <p14:creationId xmlns:p14="http://schemas.microsoft.com/office/powerpoint/2010/main" val="238148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4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3900" y="297402"/>
            <a:ext cx="2901764" cy="677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HOTELIJERSTVO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67544" y="1827146"/>
            <a:ext cx="1548000" cy="4409698"/>
            <a:chOff x="556900" y="2043170"/>
            <a:chExt cx="1548000" cy="44096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5" name="Straight Connector 84"/>
            <p:cNvCxnSpPr>
              <a:stCxn id="3" idx="2"/>
              <a:endCxn id="8" idx="0"/>
            </p:cNvCxnSpPr>
            <p:nvPr/>
          </p:nvCxnSpPr>
          <p:spPr>
            <a:xfrm>
              <a:off x="1330900" y="2547226"/>
              <a:ext cx="0" cy="3401586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556900" y="2043170"/>
              <a:ext cx="1548000" cy="4409698"/>
              <a:chOff x="556900" y="2043170"/>
              <a:chExt cx="1548000" cy="44096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56900" y="2043170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HOTELI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56900" y="2655178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MOTELI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56900" y="3779102"/>
                <a:ext cx="1548000" cy="6708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TURISTIČKI APARTMANI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6900" y="4557953"/>
                <a:ext cx="1548000" cy="6708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TURISTIČKA NASELJA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6900" y="5336804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PANSIONI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6900" y="5948812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GUEST-HOUSE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56900" y="3222248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APARTHOTELI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6714020" y="1820316"/>
            <a:ext cx="1873080" cy="4561012"/>
            <a:chOff x="6803376" y="2036340"/>
            <a:chExt cx="1873080" cy="45610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90" name="Straight Connector 89"/>
            <p:cNvCxnSpPr>
              <a:stCxn id="9" idx="2"/>
              <a:endCxn id="15" idx="0"/>
            </p:cNvCxnSpPr>
            <p:nvPr/>
          </p:nvCxnSpPr>
          <p:spPr>
            <a:xfrm>
              <a:off x="7739916" y="2540396"/>
              <a:ext cx="0" cy="35529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803376" y="2036340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KAMPOVI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03376" y="2629294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KUĆE ZA ODMOR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03376" y="3222248"/>
              <a:ext cx="1873080" cy="670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OMLADINSKI HOTELI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03376" y="3982045"/>
              <a:ext cx="1873080" cy="670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SOBE ZA IZNAJMLJIVANJE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03376" y="4741842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ODMARALIŠTA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3376" y="5334796"/>
              <a:ext cx="1873080" cy="66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PLANINARSKI I </a:t>
              </a:r>
            </a:p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LOVAČKI DOMOVI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03376" y="6093296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PRENOĆIŠTA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1874755"/>
            <a:ext cx="401219" cy="401219"/>
          </a:xfrm>
          <a:prstGeom prst="rect">
            <a:avLst/>
          </a:prstGeom>
          <a:effectLst/>
        </p:spPr>
      </p:pic>
      <p:sp>
        <p:nvSpPr>
          <p:cNvPr id="21" name="Plus 20"/>
          <p:cNvSpPr/>
          <p:nvPr/>
        </p:nvSpPr>
        <p:spPr>
          <a:xfrm>
            <a:off x="2710597" y="1895364"/>
            <a:ext cx="360000" cy="360000"/>
          </a:xfrm>
          <a:prstGeom prst="mathPlus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7720" y="2468090"/>
            <a:ext cx="389483" cy="389483"/>
          </a:xfrm>
          <a:prstGeom prst="rect">
            <a:avLst/>
          </a:prstGeom>
          <a:effectLst/>
        </p:spPr>
      </p:pic>
      <p:grpSp>
        <p:nvGrpSpPr>
          <p:cNvPr id="37" name="Group 36"/>
          <p:cNvGrpSpPr/>
          <p:nvPr/>
        </p:nvGrpSpPr>
        <p:grpSpPr>
          <a:xfrm>
            <a:off x="3159608" y="1844824"/>
            <a:ext cx="971092" cy="461081"/>
            <a:chOff x="3276669" y="2031334"/>
            <a:chExt cx="1182282" cy="56135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34" name="Group 33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2462222"/>
            <a:ext cx="401219" cy="401219"/>
          </a:xfrm>
          <a:prstGeom prst="rect">
            <a:avLst/>
          </a:prstGeom>
          <a:effectLst/>
        </p:spPr>
      </p:pic>
      <p:sp>
        <p:nvSpPr>
          <p:cNvPr id="44" name="Plus 43"/>
          <p:cNvSpPr/>
          <p:nvPr/>
        </p:nvSpPr>
        <p:spPr>
          <a:xfrm>
            <a:off x="2702162" y="2482831"/>
            <a:ext cx="360000" cy="360000"/>
          </a:xfrm>
          <a:prstGeom prst="mathPlus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142737" y="2432291"/>
            <a:ext cx="971092" cy="461081"/>
            <a:chOff x="3276669" y="2031334"/>
            <a:chExt cx="1182282" cy="561355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47" name="Group 46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3104667"/>
            <a:ext cx="401219" cy="401219"/>
          </a:xfrm>
          <a:prstGeom prst="rect">
            <a:avLst/>
          </a:prstGeom>
          <a:effectLst/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560" y="3104667"/>
            <a:ext cx="401219" cy="401219"/>
          </a:xfrm>
          <a:prstGeom prst="rect">
            <a:avLst/>
          </a:prstGeom>
          <a:effectLst/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567" y="3104667"/>
            <a:ext cx="401219" cy="401219"/>
          </a:xfrm>
          <a:prstGeom prst="rect">
            <a:avLst/>
          </a:prstGeom>
          <a:effectLst/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4487728"/>
            <a:ext cx="401219" cy="401219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8389" y="4487728"/>
            <a:ext cx="401219" cy="401219"/>
          </a:xfrm>
          <a:prstGeom prst="rect">
            <a:avLst/>
          </a:prstGeom>
          <a:effectLst/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0247" y="4487728"/>
            <a:ext cx="401219" cy="401219"/>
          </a:xfrm>
          <a:prstGeom prst="rect">
            <a:avLst/>
          </a:prstGeom>
          <a:effectLst/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303" y="4487728"/>
            <a:ext cx="401219" cy="401219"/>
          </a:xfrm>
          <a:prstGeom prst="rect">
            <a:avLst/>
          </a:prstGeom>
          <a:effectLst/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5630" y="4471106"/>
            <a:ext cx="434463" cy="434463"/>
          </a:xfrm>
          <a:prstGeom prst="rect">
            <a:avLst/>
          </a:prstGeom>
          <a:effectLst/>
        </p:spPr>
      </p:pic>
      <p:grpSp>
        <p:nvGrpSpPr>
          <p:cNvPr id="64" name="Group 63"/>
          <p:cNvGrpSpPr/>
          <p:nvPr/>
        </p:nvGrpSpPr>
        <p:grpSpPr>
          <a:xfrm>
            <a:off x="4603491" y="4427866"/>
            <a:ext cx="971092" cy="461081"/>
            <a:chOff x="3276669" y="2031334"/>
            <a:chExt cx="1182282" cy="561355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66" name="Group 65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5165568"/>
            <a:ext cx="401219" cy="401219"/>
          </a:xfrm>
          <a:prstGeom prst="rect">
            <a:avLst/>
          </a:prstGeom>
          <a:effectLst/>
        </p:spPr>
      </p:pic>
      <p:grpSp>
        <p:nvGrpSpPr>
          <p:cNvPr id="71" name="Group 70"/>
          <p:cNvGrpSpPr/>
          <p:nvPr/>
        </p:nvGrpSpPr>
        <p:grpSpPr>
          <a:xfrm>
            <a:off x="3727576" y="5805264"/>
            <a:ext cx="971092" cy="461081"/>
            <a:chOff x="3276669" y="2031334"/>
            <a:chExt cx="1182282" cy="561355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73" name="Group 72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5800739"/>
            <a:ext cx="401219" cy="401219"/>
          </a:xfrm>
          <a:prstGeom prst="rect">
            <a:avLst/>
          </a:prstGeom>
          <a:effectLst/>
        </p:spPr>
      </p:pic>
      <p:grpSp>
        <p:nvGrpSpPr>
          <p:cNvPr id="77" name="Group 76"/>
          <p:cNvGrpSpPr/>
          <p:nvPr/>
        </p:nvGrpSpPr>
        <p:grpSpPr>
          <a:xfrm>
            <a:off x="2727560" y="5146914"/>
            <a:ext cx="971092" cy="461081"/>
            <a:chOff x="3276669" y="2031334"/>
            <a:chExt cx="1182282" cy="561355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79" name="Group 78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cxnSp>
        <p:nvCxnSpPr>
          <p:cNvPr id="83" name="Elbow Connector 82"/>
          <p:cNvCxnSpPr>
            <a:stCxn id="2" idx="2"/>
            <a:endCxn id="3" idx="0"/>
          </p:cNvCxnSpPr>
          <p:nvPr/>
        </p:nvCxnSpPr>
        <p:spPr>
          <a:xfrm rot="5400000">
            <a:off x="2377096" y="-160541"/>
            <a:ext cx="852135" cy="31232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" idx="2"/>
            <a:endCxn id="9" idx="0"/>
          </p:cNvCxnSpPr>
          <p:nvPr/>
        </p:nvCxnSpPr>
        <p:spPr>
          <a:xfrm rot="16200000" flipH="1">
            <a:off x="5585019" y="-245226"/>
            <a:ext cx="845305" cy="328577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692315" y="1043444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U ŠIREM SMISLU</a:t>
            </a:r>
            <a:endParaRPr lang="hr-HR" dirty="0"/>
          </a:p>
        </p:txBody>
      </p:sp>
      <p:sp>
        <p:nvSpPr>
          <p:cNvPr id="100" name="TextBox 99"/>
          <p:cNvSpPr txBox="1"/>
          <p:nvPr/>
        </p:nvSpPr>
        <p:spPr>
          <a:xfrm>
            <a:off x="2155255" y="1043444"/>
            <a:ext cx="14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SAČINJAVAJU</a:t>
            </a:r>
            <a:endParaRPr lang="hr-HR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3755833"/>
            <a:ext cx="401219" cy="401219"/>
          </a:xfrm>
          <a:prstGeom prst="rect">
            <a:avLst/>
          </a:prstGeom>
          <a:effectLst/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560" y="3755833"/>
            <a:ext cx="401219" cy="401219"/>
          </a:xfrm>
          <a:prstGeom prst="rect">
            <a:avLst/>
          </a:prstGeom>
          <a:effectLst/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567" y="3755833"/>
            <a:ext cx="401219" cy="401219"/>
          </a:xfrm>
          <a:prstGeom prst="rect">
            <a:avLst/>
          </a:prstGeom>
          <a:effectLst/>
        </p:spPr>
      </p:pic>
      <p:sp>
        <p:nvSpPr>
          <p:cNvPr id="115" name="TextBox 114"/>
          <p:cNvSpPr txBox="1"/>
          <p:nvPr/>
        </p:nvSpPr>
        <p:spPr>
          <a:xfrm>
            <a:off x="3486407" y="3080835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spc="-150" dirty="0"/>
              <a:t>51%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54662" y="5786100"/>
            <a:ext cx="102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spc="-150" dirty="0" smtClean="0"/>
              <a:t>2/1 WC</a:t>
            </a:r>
            <a:endParaRPr lang="hr-HR" sz="2400" b="1" spc="-150" dirty="0"/>
          </a:p>
        </p:txBody>
      </p:sp>
      <p:sp>
        <p:nvSpPr>
          <p:cNvPr id="117" name="Rectangle 116"/>
          <p:cNvSpPr/>
          <p:nvPr/>
        </p:nvSpPr>
        <p:spPr>
          <a:xfrm>
            <a:off x="2155255" y="5066744"/>
            <a:ext cx="1611644" cy="59247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42159" y="5720032"/>
            <a:ext cx="2556509" cy="59839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5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8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1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3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6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9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3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6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8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95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3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6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44" grpId="0" animBg="1"/>
      <p:bldP spid="99" grpId="0"/>
      <p:bldP spid="100" grpId="0"/>
      <p:bldP spid="115" grpId="0"/>
      <p:bldP spid="116" grpId="0"/>
      <p:bldP spid="117" grpId="0" animBg="1"/>
      <p:bldP spid="1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Hoteli						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620688"/>
            <a:ext cx="9144000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Calibri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HOTEL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je smještajni objekt u kojem se gostima pružaju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usluge smještaja </a:t>
            </a:r>
            <a:r>
              <a:rPr lang="hr-HR" sz="2200" dirty="0">
                <a:solidFill>
                  <a:prstClr val="black"/>
                </a:solidFill>
              </a:rPr>
              <a:t>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zajutarka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te druge usluge uobičajne za tu vrstu objekta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sastoji se </a:t>
            </a:r>
            <a:r>
              <a:rPr lang="hr-HR" sz="2200" dirty="0" smtClean="0">
                <a:solidFill>
                  <a:prstClr val="black"/>
                </a:solidFill>
              </a:rPr>
              <a:t>od: </a:t>
            </a:r>
            <a:r>
              <a:rPr lang="hr-HR" sz="2200" b="1" dirty="0" smtClean="0">
                <a:solidFill>
                  <a:srgbClr val="FF0000"/>
                </a:solidFill>
              </a:rPr>
              <a:t>recepcije, smještajnih </a:t>
            </a:r>
            <a:r>
              <a:rPr lang="hr-HR" sz="2200" b="1" dirty="0">
                <a:solidFill>
                  <a:srgbClr val="FF0000"/>
                </a:solidFill>
              </a:rPr>
              <a:t>jedinica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(najmanje 5</a:t>
            </a:r>
            <a:r>
              <a:rPr lang="hr-HR" sz="2200" dirty="0" smtClean="0">
                <a:solidFill>
                  <a:prstClr val="black"/>
                </a:solidFill>
              </a:rPr>
              <a:t>), </a:t>
            </a:r>
            <a:r>
              <a:rPr lang="hr-HR" sz="2200" b="1" dirty="0" smtClean="0">
                <a:solidFill>
                  <a:srgbClr val="FF0000"/>
                </a:solidFill>
              </a:rPr>
              <a:t>restauracije </a:t>
            </a:r>
            <a:r>
              <a:rPr lang="hr-HR" sz="2200" dirty="0" smtClean="0"/>
              <a:t>i </a:t>
            </a:r>
            <a:r>
              <a:rPr lang="hr-HR" sz="2200" dirty="0" smtClean="0">
                <a:solidFill>
                  <a:prstClr val="black"/>
                </a:solidFill>
              </a:rPr>
              <a:t>ostalog </a:t>
            </a:r>
            <a:r>
              <a:rPr lang="hr-HR" sz="2200" i="1" dirty="0" smtClean="0">
                <a:solidFill>
                  <a:prstClr val="black"/>
                </a:solidFill>
              </a:rPr>
              <a:t>(dodatne usluge u hotelu)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/>
              <a:t>sve smještajne jedinice u hotelu </a:t>
            </a:r>
            <a:r>
              <a:rPr lang="hr-HR" sz="2200" i="1" dirty="0"/>
              <a:t>(apartmani ili sobe)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moraju imati kupaonicu</a:t>
            </a:r>
          </a:p>
          <a:p>
            <a:pPr marL="342900" lvl="0" indent="-342900">
              <a:spcBef>
                <a:spcPts val="24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DEPANDANSA</a:t>
            </a:r>
            <a:r>
              <a:rPr lang="hr-HR" sz="2200" dirty="0" smtClean="0"/>
              <a:t> </a:t>
            </a:r>
            <a:r>
              <a:rPr lang="hr-HR" sz="2200" dirty="0"/>
              <a:t>– manji smještajni objekt u blizini hotela koji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pruža samo usluge smještaja</a:t>
            </a:r>
            <a:r>
              <a:rPr lang="hr-HR" sz="2200" b="1" dirty="0">
                <a:solidFill>
                  <a:srgbClr val="FF0000"/>
                </a:solidFill>
              </a:rPr>
              <a:t> </a:t>
            </a:r>
            <a:r>
              <a:rPr lang="hr-HR" sz="2200" i="1" dirty="0"/>
              <a:t>(ostale usluge se pružaju u hotelu</a:t>
            </a:r>
            <a:r>
              <a:rPr lang="hr-HR" sz="2200" i="1" dirty="0" smtClean="0"/>
              <a:t>)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/>
              <a:t>između hotela i depandanse mora biti natkriveni </a:t>
            </a:r>
            <a:r>
              <a:rPr lang="hr-HR" sz="2200" dirty="0" smtClean="0"/>
              <a:t>prolaz</a:t>
            </a:r>
          </a:p>
          <a:p>
            <a:pPr marL="342900" indent="-342900">
              <a:spcBef>
                <a:spcPts val="1200"/>
              </a:spcBef>
              <a:buFont typeface="Calibri" pitchFamily="34" charset="0"/>
              <a:buChar char="–"/>
            </a:pPr>
            <a:endParaRPr lang="hr-HR" sz="2200" dirty="0"/>
          </a:p>
          <a:p>
            <a:pPr marL="342900" lvl="0" indent="-342900">
              <a:spcBef>
                <a:spcPts val="1200"/>
              </a:spcBef>
              <a:buFont typeface="Calibri" pitchFamily="34" charset="0"/>
              <a:buChar char="–"/>
            </a:pPr>
            <a:endParaRPr lang="hr-HR" sz="22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4557028"/>
            <a:ext cx="8892988" cy="2112332"/>
            <a:chOff x="179512" y="4557028"/>
            <a:chExt cx="8892988" cy="2112332"/>
          </a:xfrm>
        </p:grpSpPr>
        <p:sp>
          <p:nvSpPr>
            <p:cNvPr id="7" name="Rectangle 6"/>
            <p:cNvSpPr/>
            <p:nvPr/>
          </p:nvSpPr>
          <p:spPr>
            <a:xfrm>
              <a:off x="3481033" y="4557028"/>
              <a:ext cx="2109926" cy="432048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chemeClr val="bg1"/>
                  </a:solidFill>
                </a:rPr>
                <a:t>VRSTE HOTELA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512" y="5272702"/>
              <a:ext cx="1585219" cy="432048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1"/>
                  </a:solidFill>
                </a:rPr>
                <a:t>HOTEL-GARNI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8393" y="5272702"/>
              <a:ext cx="1944216" cy="432048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LJEČILIŠNI HOTEL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6271" y="5272702"/>
              <a:ext cx="2196244" cy="432048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PANSIONSKI HOTEL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6176" y="5272702"/>
              <a:ext cx="2916324" cy="432048"/>
            </a:xfrm>
            <a:prstGeom prst="rect">
              <a:avLst/>
            </a:prstGeom>
            <a:solidFill>
              <a:srgbClr val="37870B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HOTEL ZA PROLAZNE GOSTE</a:t>
              </a:r>
            </a:p>
          </p:txBody>
        </p:sp>
        <p:cxnSp>
          <p:nvCxnSpPr>
            <p:cNvPr id="12" name="Elbow Connector 11"/>
            <p:cNvCxnSpPr>
              <a:stCxn id="7" idx="2"/>
              <a:endCxn id="8" idx="0"/>
            </p:cNvCxnSpPr>
            <p:nvPr/>
          </p:nvCxnSpPr>
          <p:spPr>
            <a:xfrm rot="5400000">
              <a:off x="2612246" y="3348952"/>
              <a:ext cx="283626" cy="356387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7" idx="2"/>
              <a:endCxn id="9" idx="0"/>
            </p:cNvCxnSpPr>
            <p:nvPr/>
          </p:nvCxnSpPr>
          <p:spPr>
            <a:xfrm rot="5400000">
              <a:off x="3536436" y="4273142"/>
              <a:ext cx="283626" cy="1715495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7" idx="2"/>
              <a:endCxn id="10" idx="0"/>
            </p:cNvCxnSpPr>
            <p:nvPr/>
          </p:nvCxnSpPr>
          <p:spPr>
            <a:xfrm rot="16200000" flipH="1">
              <a:off x="4613381" y="4911690"/>
              <a:ext cx="283626" cy="438397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7" idx="2"/>
              <a:endCxn id="11" idx="0"/>
            </p:cNvCxnSpPr>
            <p:nvPr/>
          </p:nvCxnSpPr>
          <p:spPr>
            <a:xfrm rot="16200000" flipH="1">
              <a:off x="5933354" y="3591718"/>
              <a:ext cx="283626" cy="307834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9512" y="5746030"/>
              <a:ext cx="15852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od prehrane nudi samo zajutrak</a:t>
              </a:r>
              <a:endParaRPr lang="hr-H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35696" y="5746030"/>
              <a:ext cx="2040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nudi medicinske usluge</a:t>
              </a:r>
              <a:endParaRPr lang="hr-H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1920" y="5746030"/>
              <a:ext cx="2040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nudi usluge pansiona</a:t>
              </a:r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293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Poglavlja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sz="3200" dirty="0" smtClean="0"/>
              <a:t>Pojam </a:t>
            </a:r>
            <a:r>
              <a:rPr lang="hr-HR" sz="3200" dirty="0"/>
              <a:t>organizacije</a:t>
            </a:r>
          </a:p>
          <a:p>
            <a:r>
              <a:rPr lang="hr-HR" sz="3200" dirty="0"/>
              <a:t>Ugostiteljstvo kao gospodarska </a:t>
            </a:r>
            <a:r>
              <a:rPr lang="hr-HR" sz="3200" dirty="0" smtClean="0"/>
              <a:t>djelatnost</a:t>
            </a:r>
          </a:p>
          <a:p>
            <a:r>
              <a:rPr lang="hr-HR" sz="3200" dirty="0" smtClean="0"/>
              <a:t>Ugostiteljske </a:t>
            </a:r>
            <a:r>
              <a:rPr lang="hr-HR" sz="3200" dirty="0"/>
              <a:t>usluge</a:t>
            </a:r>
          </a:p>
          <a:p>
            <a:r>
              <a:rPr lang="hr-HR" sz="3200" dirty="0" smtClean="0"/>
              <a:t>Standardi i standardizacija u ugostiteljstvu</a:t>
            </a:r>
          </a:p>
          <a:p>
            <a:r>
              <a:rPr lang="hr-HR" sz="3200" dirty="0" smtClean="0"/>
              <a:t>Povijesni razvoj ugostiteljstva</a:t>
            </a:r>
          </a:p>
          <a:p>
            <a:r>
              <a:rPr lang="hr-HR" sz="3200" dirty="0" smtClean="0"/>
              <a:t>Podjela ugostiteljstva</a:t>
            </a:r>
          </a:p>
          <a:p>
            <a:pPr lvl="1"/>
            <a:r>
              <a:rPr lang="hr-HR" sz="3200" dirty="0" smtClean="0"/>
              <a:t>Hotelijerstvo</a:t>
            </a:r>
          </a:p>
          <a:p>
            <a:pPr lvl="1"/>
            <a:r>
              <a:rPr lang="hr-HR" sz="3200" dirty="0" smtClean="0"/>
              <a:t>Restauraterstvo</a:t>
            </a:r>
          </a:p>
          <a:p>
            <a:pPr lvl="1"/>
            <a:r>
              <a:rPr lang="hr-HR" sz="3200" dirty="0" smtClean="0"/>
              <a:t>Barovi</a:t>
            </a:r>
          </a:p>
          <a:p>
            <a:pPr lvl="1"/>
            <a:r>
              <a:rPr lang="hr-HR" sz="3200" dirty="0" smtClean="0"/>
              <a:t>Animacija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9962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455" y="116632"/>
            <a:ext cx="8291001" cy="458990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5264" y="133539"/>
            <a:ext cx="2448272" cy="4544457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205" y="133539"/>
            <a:ext cx="5760640" cy="4544457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9504" y="1890004"/>
            <a:ext cx="639372" cy="6489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5264" y="133539"/>
            <a:ext cx="2501192" cy="149622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415" y="2205826"/>
            <a:ext cx="1102267" cy="2473423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97675" y="1624708"/>
            <a:ext cx="1348007" cy="787837"/>
            <a:chOff x="7350595" y="4246240"/>
            <a:chExt cx="1348007" cy="787837"/>
          </a:xfrm>
        </p:grpSpPr>
        <p:sp>
          <p:nvSpPr>
            <p:cNvPr id="18" name="Rectangle 17"/>
            <p:cNvSpPr/>
            <p:nvPr/>
          </p:nvSpPr>
          <p:spPr>
            <a:xfrm>
              <a:off x="7596335" y="4246240"/>
              <a:ext cx="1102267" cy="5748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350595" y="4372802"/>
              <a:ext cx="491480" cy="661275"/>
              <a:chOff x="5770984" y="3789040"/>
              <a:chExt cx="914400" cy="914400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5770984" y="3789040"/>
                <a:ext cx="914400" cy="914400"/>
              </a:xfrm>
              <a:prstGeom prst="arc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6228184" y="4246240"/>
                <a:ext cx="45720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5924105" y="2048607"/>
            <a:ext cx="491480" cy="661275"/>
            <a:chOff x="5770984" y="3789040"/>
            <a:chExt cx="914400" cy="914400"/>
          </a:xfrm>
        </p:grpSpPr>
        <p:sp>
          <p:nvSpPr>
            <p:cNvPr id="24" name="Arc 2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279256" y="2048607"/>
            <a:ext cx="491480" cy="661275"/>
            <a:chOff x="5770984" y="3789040"/>
            <a:chExt cx="914400" cy="914400"/>
          </a:xfrm>
        </p:grpSpPr>
        <p:sp>
          <p:nvSpPr>
            <p:cNvPr id="27" name="Arc 26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6633953" y="1306164"/>
            <a:ext cx="491480" cy="661275"/>
            <a:chOff x="5770984" y="3789040"/>
            <a:chExt cx="914400" cy="914400"/>
          </a:xfrm>
        </p:grpSpPr>
        <p:sp>
          <p:nvSpPr>
            <p:cNvPr id="30" name="Arc 29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5400000">
            <a:off x="7848807" y="1877391"/>
            <a:ext cx="491480" cy="661275"/>
            <a:chOff x="5770984" y="3789040"/>
            <a:chExt cx="914400" cy="914400"/>
          </a:xfrm>
        </p:grpSpPr>
        <p:sp>
          <p:nvSpPr>
            <p:cNvPr id="33" name="Arc 32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294960" y="3069922"/>
            <a:ext cx="491480" cy="661275"/>
            <a:chOff x="5770984" y="3789040"/>
            <a:chExt cx="914400" cy="914400"/>
          </a:xfrm>
        </p:grpSpPr>
        <p:sp>
          <p:nvSpPr>
            <p:cNvPr id="36" name="Arc 35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75264" y="3790002"/>
            <a:ext cx="1368151" cy="88799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6410344" y="3455869"/>
            <a:ext cx="491480" cy="661275"/>
            <a:chOff x="5770984" y="3789040"/>
            <a:chExt cx="914400" cy="914400"/>
          </a:xfrm>
        </p:grpSpPr>
        <p:sp>
          <p:nvSpPr>
            <p:cNvPr id="41" name="Arc 40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293641" y="4064831"/>
            <a:ext cx="491480" cy="661275"/>
            <a:chOff x="5770984" y="3789040"/>
            <a:chExt cx="914400" cy="914400"/>
          </a:xfrm>
        </p:grpSpPr>
        <p:sp>
          <p:nvSpPr>
            <p:cNvPr id="44" name="Arc 4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6879693" y="1636801"/>
            <a:ext cx="1796763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69845" y="1629762"/>
            <a:ext cx="37921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0"/>
          </p:cNvCxnSpPr>
          <p:nvPr/>
        </p:nvCxnSpPr>
        <p:spPr>
          <a:xfrm flipH="1">
            <a:off x="6169845" y="117594"/>
            <a:ext cx="2" cy="193101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1"/>
          </p:cNvCxnSpPr>
          <p:nvPr/>
        </p:nvCxnSpPr>
        <p:spPr>
          <a:xfrm>
            <a:off x="6175264" y="2405768"/>
            <a:ext cx="0" cy="22722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90504" y="2709882"/>
            <a:ext cx="480820" cy="108012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 rot="5400000">
            <a:off x="6023314" y="2382908"/>
            <a:ext cx="491480" cy="661275"/>
            <a:chOff x="5770984" y="3789040"/>
            <a:chExt cx="914400" cy="914400"/>
          </a:xfrm>
        </p:grpSpPr>
        <p:sp>
          <p:nvSpPr>
            <p:cNvPr id="64" name="Arc 6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16200000">
            <a:off x="8076052" y="1306164"/>
            <a:ext cx="491480" cy="661275"/>
            <a:chOff x="5770984" y="3789040"/>
            <a:chExt cx="914400" cy="914400"/>
          </a:xfrm>
        </p:grpSpPr>
        <p:sp>
          <p:nvSpPr>
            <p:cNvPr id="68" name="Arc 67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/>
          <p:cNvSpPr/>
          <p:nvPr/>
        </p:nvSpPr>
        <p:spPr>
          <a:xfrm>
            <a:off x="6913801" y="1893709"/>
            <a:ext cx="1024117" cy="1024117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66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Oval 72"/>
          <p:cNvSpPr/>
          <p:nvPr/>
        </p:nvSpPr>
        <p:spPr>
          <a:xfrm>
            <a:off x="2321921" y="1893709"/>
            <a:ext cx="1024117" cy="1024117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6600" b="1" dirty="0" smtClean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962291" y="3200735"/>
            <a:ext cx="491480" cy="661275"/>
            <a:chOff x="5770984" y="3789040"/>
            <a:chExt cx="914400" cy="914400"/>
          </a:xfrm>
        </p:grpSpPr>
        <p:sp>
          <p:nvSpPr>
            <p:cNvPr id="75" name="Arc 74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6169845" y="117594"/>
            <a:ext cx="2506611" cy="4589902"/>
          </a:xfrm>
          <a:prstGeom prst="rect">
            <a:avLst/>
          </a:prstGeom>
          <a:noFill/>
          <a:ln w="114300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218801" y="405626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7838518" y="313323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8095691" y="168745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6656083" y="3862010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/>
          <p:cNvSpPr/>
          <p:nvPr/>
        </p:nvSpPr>
        <p:spPr>
          <a:xfrm>
            <a:off x="6190504" y="2768272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839990" y="954744"/>
            <a:ext cx="1292983" cy="26826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topla kuhinja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800154" y="3777301"/>
            <a:ext cx="802841" cy="575059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hladna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kuhinja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60830" y="1724002"/>
            <a:ext cx="802841" cy="32460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mesnica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61350" y="3200735"/>
            <a:ext cx="802841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kuhinja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kave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81536" y="4438074"/>
            <a:ext cx="1175440" cy="29509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slastičarnica</a:t>
            </a: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69613" y="4941168"/>
            <a:ext cx="9071992" cy="17647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TOPLA (GLAVNA) KUHINJA</a:t>
            </a:r>
          </a:p>
          <a:p>
            <a:pPr indent="-252000"/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„srce” kuhinjskog odjela</a:t>
            </a:r>
          </a:p>
          <a:p>
            <a:pPr indent="-252000"/>
            <a:r>
              <a:rPr lang="hr-HR" sz="2000" dirty="0" smtClean="0"/>
              <a:t>služi za pripremu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koja trebaju </a:t>
            </a:r>
            <a:r>
              <a:rPr lang="hr-HR" sz="2000" b="1" dirty="0" smtClean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termičku obradu</a:t>
            </a:r>
            <a:r>
              <a:rPr lang="hr-HR" sz="2000" dirty="0" smtClean="0"/>
              <a:t> </a:t>
            </a:r>
            <a:r>
              <a:rPr lang="hr-HR" sz="2000" i="1" dirty="0" smtClean="0"/>
              <a:t>(kuhanje, pečenje, prženje, pirjanje…)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72008" y="4941168"/>
            <a:ext cx="9071992" cy="172455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HLADNA KUHINJA</a:t>
            </a:r>
          </a:p>
          <a:p>
            <a:pPr indent="-252000">
              <a:spcBef>
                <a:spcPts val="0"/>
              </a:spcBef>
            </a:pPr>
            <a:r>
              <a:rPr lang="hr-HR" sz="2000" dirty="0" smtClean="0"/>
              <a:t>služi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pripremanje </a:t>
            </a:r>
            <a:r>
              <a:rPr lang="hr-HR" sz="2000" b="1" dirty="0" smtClean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hladnih jela</a:t>
            </a:r>
            <a:r>
              <a:rPr lang="hr-HR" sz="2000" dirty="0" smtClean="0"/>
              <a:t> </a:t>
            </a:r>
            <a:r>
              <a:rPr lang="hr-HR" sz="2000" i="1" dirty="0" smtClean="0"/>
              <a:t>(hladna predjela, miješani i drugi naresci, raznovrsne salate od mesa, povrća, voća, sirevi, suhomesnati proizvodi…)</a:t>
            </a:r>
          </a:p>
          <a:p>
            <a:pPr indent="-252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opremljena</a:t>
            </a:r>
            <a:r>
              <a:rPr lang="hr-HR" sz="2000" dirty="0" smtClean="0"/>
              <a:t> je rashladnim uređajima, radnim stolovima, električnim i plinskim kuhalima, </a:t>
            </a:r>
            <a:r>
              <a:rPr lang="hr-HR" sz="2000" dirty="0" err="1" smtClean="0"/>
              <a:t>mesoreznicama</a:t>
            </a:r>
            <a:r>
              <a:rPr lang="hr-HR" sz="2000" dirty="0" smtClean="0"/>
              <a:t>, te hladnom komorom</a:t>
            </a:r>
            <a:endParaRPr lang="hr-HR" sz="2000" dirty="0"/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72008" y="4968552"/>
            <a:ext cx="9180512" cy="9087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MESNICA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u mesnici se </a:t>
            </a:r>
            <a:r>
              <a:rPr lang="hr-HR" sz="2000" b="1" dirty="0" smtClean="0">
                <a:solidFill>
                  <a:srgbClr val="FF0000"/>
                </a:solidFill>
              </a:rPr>
              <a:t>obrađuje sirovo meso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potrebe tople i hladne kuhinje</a:t>
            </a:r>
            <a:endParaRPr lang="hr-HR" sz="2000" dirty="0">
              <a:highlight>
                <a:srgbClr val="FFFF00"/>
              </a:highlight>
              <a:ea typeface="Calibri"/>
              <a:cs typeface="Times New Roman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72008" y="4941168"/>
            <a:ext cx="9180512" cy="15121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KUHINJA KAVE </a:t>
            </a:r>
            <a:r>
              <a:rPr lang="hr-HR" sz="2000" i="1" dirty="0" smtClean="0"/>
              <a:t>(kuhinja za zajutarke)</a:t>
            </a:r>
            <a:r>
              <a:rPr lang="hr-HR" sz="2000" b="1" i="1" dirty="0" smtClean="0">
                <a:solidFill>
                  <a:srgbClr val="FF0000"/>
                </a:solidFill>
              </a:rPr>
              <a:t> 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u njoj se </a:t>
            </a:r>
            <a:r>
              <a:rPr lang="hr-HR" sz="2000" b="1" dirty="0" smtClean="0">
                <a:solidFill>
                  <a:srgbClr val="FF0000"/>
                </a:solidFill>
              </a:rPr>
              <a:t>pripremaju topli i hladni napitci </a:t>
            </a:r>
            <a:r>
              <a:rPr lang="hr-HR" sz="2000" dirty="0" smtClean="0"/>
              <a:t>na osnovi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kave, čaja, mlijeka i kakaa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mogu se pripremati različita jela koja se poslužuju u vrijeme zajutarka i doručka</a:t>
            </a: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72008" y="4941168"/>
            <a:ext cx="9180512" cy="19442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SLASTIČARNICA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pripremaju se </a:t>
            </a:r>
            <a:r>
              <a:rPr lang="hr-HR" sz="2000" b="1" dirty="0" smtClean="0">
                <a:solidFill>
                  <a:srgbClr val="FF0000"/>
                </a:solidFill>
              </a:rPr>
              <a:t>razna slatka jela i obroci od različitih vrsta voća </a:t>
            </a:r>
            <a:r>
              <a:rPr lang="hr-HR" sz="2000" dirty="0" smtClean="0"/>
              <a:t>za goste hotelske restauracije (neke primaju i narudžbe za građane)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sastoji se i od </a:t>
            </a:r>
            <a:r>
              <a:rPr lang="hr-HR" sz="2000" b="1" dirty="0" smtClean="0">
                <a:solidFill>
                  <a:srgbClr val="FF0000"/>
                </a:solidFill>
              </a:rPr>
              <a:t>manje pekare </a:t>
            </a:r>
            <a:r>
              <a:rPr lang="hr-HR" sz="2000" dirty="0" smtClean="0"/>
              <a:t>u kojoj se pripremaju raznovrsna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peciva</a:t>
            </a:r>
            <a:r>
              <a:rPr lang="hr-HR" sz="2000" dirty="0" smtClean="0"/>
              <a:t> namijenjena zajutarcima</a:t>
            </a:r>
            <a:endParaRPr lang="hr-HR" sz="2000" dirty="0"/>
          </a:p>
        </p:txBody>
      </p:sp>
      <p:sp>
        <p:nvSpPr>
          <p:cNvPr id="98" name="Rectangle 97"/>
          <p:cNvSpPr/>
          <p:nvPr/>
        </p:nvSpPr>
        <p:spPr>
          <a:xfrm>
            <a:off x="1792798" y="3269816"/>
            <a:ext cx="2082362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poslužni</a:t>
            </a:r>
            <a:r>
              <a:rPr lang="hr-HR" sz="3200" dirty="0" smtClean="0">
                <a:solidFill>
                  <a:schemeClr val="tx1"/>
                </a:solidFill>
              </a:rPr>
              <a:t> dio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277851" y="3269817"/>
            <a:ext cx="229059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kuhinjski</a:t>
            </a:r>
            <a:r>
              <a:rPr lang="hr-HR" sz="3200" dirty="0" smtClean="0">
                <a:solidFill>
                  <a:schemeClr val="tx1"/>
                </a:solidFill>
              </a:rPr>
              <a:t> dio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95536" y="116632"/>
            <a:ext cx="4248472" cy="6776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</p:spTree>
    <p:extLst>
      <p:ext uri="{BB962C8B-B14F-4D97-AF65-F5344CB8AC3E}">
        <p14:creationId xmlns:p14="http://schemas.microsoft.com/office/powerpoint/2010/main" val="2021475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2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0" grpId="0"/>
      <p:bldP spid="90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8" grpId="0" animBg="1"/>
      <p:bldP spid="98" grpId="1" animBg="1"/>
      <p:bldP spid="99" grpId="0" animBg="1"/>
      <p:bldP spid="9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455" y="116632"/>
            <a:ext cx="8291001" cy="458990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5264" y="133539"/>
            <a:ext cx="2448272" cy="4544457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205" y="133539"/>
            <a:ext cx="5760640" cy="4544457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9504" y="1890004"/>
            <a:ext cx="639372" cy="6489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5264" y="133539"/>
            <a:ext cx="2501192" cy="149622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415" y="2205826"/>
            <a:ext cx="1102267" cy="2473423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97675" y="1624708"/>
            <a:ext cx="1348007" cy="787837"/>
            <a:chOff x="7350595" y="4246240"/>
            <a:chExt cx="1348007" cy="787837"/>
          </a:xfrm>
        </p:grpSpPr>
        <p:sp>
          <p:nvSpPr>
            <p:cNvPr id="18" name="Rectangle 17"/>
            <p:cNvSpPr/>
            <p:nvPr/>
          </p:nvSpPr>
          <p:spPr>
            <a:xfrm>
              <a:off x="7596335" y="4246240"/>
              <a:ext cx="1102267" cy="5748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350595" y="4372802"/>
              <a:ext cx="491480" cy="661275"/>
              <a:chOff x="5770984" y="3789040"/>
              <a:chExt cx="914400" cy="914400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5770984" y="3789040"/>
                <a:ext cx="914400" cy="914400"/>
              </a:xfrm>
              <a:prstGeom prst="arc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6228184" y="4246240"/>
                <a:ext cx="45720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5924105" y="2048607"/>
            <a:ext cx="491480" cy="661275"/>
            <a:chOff x="5770984" y="3789040"/>
            <a:chExt cx="914400" cy="914400"/>
          </a:xfrm>
        </p:grpSpPr>
        <p:sp>
          <p:nvSpPr>
            <p:cNvPr id="24" name="Arc 2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279256" y="2048607"/>
            <a:ext cx="491480" cy="661275"/>
            <a:chOff x="5770984" y="3789040"/>
            <a:chExt cx="914400" cy="914400"/>
          </a:xfrm>
        </p:grpSpPr>
        <p:sp>
          <p:nvSpPr>
            <p:cNvPr id="27" name="Arc 26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6633953" y="1306164"/>
            <a:ext cx="491480" cy="661275"/>
            <a:chOff x="5770984" y="3789040"/>
            <a:chExt cx="914400" cy="914400"/>
          </a:xfrm>
        </p:grpSpPr>
        <p:sp>
          <p:nvSpPr>
            <p:cNvPr id="30" name="Arc 29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5400000">
            <a:off x="7848807" y="1877391"/>
            <a:ext cx="491480" cy="661275"/>
            <a:chOff x="5770984" y="3789040"/>
            <a:chExt cx="914400" cy="914400"/>
          </a:xfrm>
        </p:grpSpPr>
        <p:sp>
          <p:nvSpPr>
            <p:cNvPr id="33" name="Arc 32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294960" y="3069922"/>
            <a:ext cx="491480" cy="661275"/>
            <a:chOff x="5770984" y="3789040"/>
            <a:chExt cx="914400" cy="914400"/>
          </a:xfrm>
        </p:grpSpPr>
        <p:sp>
          <p:nvSpPr>
            <p:cNvPr id="36" name="Arc 35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75264" y="3790002"/>
            <a:ext cx="1368151" cy="88799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6410344" y="3455869"/>
            <a:ext cx="491480" cy="661275"/>
            <a:chOff x="5770984" y="3789040"/>
            <a:chExt cx="914400" cy="914400"/>
          </a:xfrm>
        </p:grpSpPr>
        <p:sp>
          <p:nvSpPr>
            <p:cNvPr id="41" name="Arc 40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293641" y="4064831"/>
            <a:ext cx="491480" cy="661275"/>
            <a:chOff x="5770984" y="3789040"/>
            <a:chExt cx="914400" cy="914400"/>
          </a:xfrm>
        </p:grpSpPr>
        <p:sp>
          <p:nvSpPr>
            <p:cNvPr id="44" name="Arc 4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6879693" y="1636801"/>
            <a:ext cx="1796763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69845" y="1629762"/>
            <a:ext cx="37921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0"/>
          </p:cNvCxnSpPr>
          <p:nvPr/>
        </p:nvCxnSpPr>
        <p:spPr>
          <a:xfrm flipH="1">
            <a:off x="6169845" y="117594"/>
            <a:ext cx="2" cy="193101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1"/>
          </p:cNvCxnSpPr>
          <p:nvPr/>
        </p:nvCxnSpPr>
        <p:spPr>
          <a:xfrm>
            <a:off x="6175264" y="2405768"/>
            <a:ext cx="0" cy="22722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90504" y="2709882"/>
            <a:ext cx="480820" cy="108012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 rot="5400000">
            <a:off x="6023314" y="2382908"/>
            <a:ext cx="491480" cy="661275"/>
            <a:chOff x="5770984" y="3789040"/>
            <a:chExt cx="914400" cy="914400"/>
          </a:xfrm>
        </p:grpSpPr>
        <p:sp>
          <p:nvSpPr>
            <p:cNvPr id="64" name="Arc 6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16200000">
            <a:off x="8076052" y="1306164"/>
            <a:ext cx="491480" cy="661275"/>
            <a:chOff x="5770984" y="3789040"/>
            <a:chExt cx="914400" cy="914400"/>
          </a:xfrm>
        </p:grpSpPr>
        <p:sp>
          <p:nvSpPr>
            <p:cNvPr id="68" name="Arc 67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62291" y="3200735"/>
            <a:ext cx="491480" cy="661275"/>
            <a:chOff x="5770984" y="3789040"/>
            <a:chExt cx="914400" cy="914400"/>
          </a:xfrm>
        </p:grpSpPr>
        <p:sp>
          <p:nvSpPr>
            <p:cNvPr id="75" name="Arc 74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6169845" y="117594"/>
            <a:ext cx="2506611" cy="4589902"/>
          </a:xfrm>
          <a:prstGeom prst="rect">
            <a:avLst/>
          </a:prstGeom>
          <a:noFill/>
          <a:ln w="114300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218801" y="405626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7838518" y="313323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8095691" y="168745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6656083" y="3862010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/>
          <p:cNvSpPr/>
          <p:nvPr/>
        </p:nvSpPr>
        <p:spPr>
          <a:xfrm>
            <a:off x="6190504" y="2768272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839990" y="954744"/>
            <a:ext cx="1292983" cy="26826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topla kuhinja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800154" y="3777301"/>
            <a:ext cx="802841" cy="575059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hladna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kuhinja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60830" y="1724002"/>
            <a:ext cx="802841" cy="32460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mesnica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61350" y="3200735"/>
            <a:ext cx="802841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kuhinja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kave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81536" y="4438074"/>
            <a:ext cx="1175440" cy="29509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slastičarnica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89829" y="1700897"/>
            <a:ext cx="251965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poslužni</a:t>
            </a:r>
            <a:r>
              <a:rPr lang="hr-HR" sz="3200" dirty="0" smtClean="0">
                <a:solidFill>
                  <a:schemeClr val="tx1"/>
                </a:solidFill>
              </a:rPr>
              <a:t> odjel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163321" y="4909039"/>
            <a:ext cx="251965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kuhinjski</a:t>
            </a:r>
            <a:r>
              <a:rPr lang="hr-HR" sz="3200" dirty="0" smtClean="0">
                <a:solidFill>
                  <a:schemeClr val="tx1"/>
                </a:solidFill>
              </a:rPr>
              <a:t> odjel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6592" y="5281572"/>
            <a:ext cx="7848872" cy="143885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blagovaonica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zajutarkovaonica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doručkovaonica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dvorana </a:t>
            </a:r>
            <a:r>
              <a:rPr lang="hr-HR" sz="2000" dirty="0">
                <a:solidFill>
                  <a:prstClr val="black"/>
                </a:solidFill>
              </a:rPr>
              <a:t>za domjenke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salon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terasa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točionica pića</a:t>
            </a:r>
          </a:p>
        </p:txBody>
      </p:sp>
      <p:sp>
        <p:nvSpPr>
          <p:cNvPr id="7" name="Rectangle 6"/>
          <p:cNvSpPr/>
          <p:nvPr/>
        </p:nvSpPr>
        <p:spPr>
          <a:xfrm>
            <a:off x="-108520" y="4869160"/>
            <a:ext cx="4402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000" b="1" dirty="0">
                <a:solidFill>
                  <a:srgbClr val="FF0000"/>
                </a:solidFill>
              </a:rPr>
              <a:t>poslužni odjel </a:t>
            </a:r>
            <a:r>
              <a:rPr lang="hr-HR" sz="2000" dirty="0">
                <a:solidFill>
                  <a:prstClr val="black"/>
                </a:solidFill>
              </a:rPr>
              <a:t>se sastoji od odjeljaka: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5536" y="116632"/>
            <a:ext cx="4248472" cy="6776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</p:spTree>
    <p:extLst>
      <p:ext uri="{BB962C8B-B14F-4D97-AF65-F5344CB8AC3E}">
        <p14:creationId xmlns:p14="http://schemas.microsoft.com/office/powerpoint/2010/main" val="3360906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7384"/>
            <a:ext cx="9001156" cy="642942"/>
          </a:xfrm>
        </p:spPr>
        <p:txBody>
          <a:bodyPr/>
          <a:lstStyle/>
          <a:p>
            <a:r>
              <a:rPr lang="hr-HR" sz="3200" dirty="0" smtClean="0"/>
              <a:t>Restauraterstvo – poslužni odjel</a:t>
            </a:r>
            <a:endParaRPr lang="hr-HR" sz="32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35496" y="720080"/>
            <a:ext cx="9144000" cy="6165304"/>
          </a:xfrm>
        </p:spPr>
        <p:txBody>
          <a:bodyPr>
            <a:noAutofit/>
          </a:bodyPr>
          <a:lstStyle/>
          <a:p>
            <a:pPr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POSLUŽNI  ODJEL </a:t>
            </a:r>
            <a:r>
              <a:rPr lang="hr-HR" sz="2000" dirty="0"/>
              <a:t>čine odjeljci u kojima se gostima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poslužuje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 hrana, piće i napitci</a:t>
            </a:r>
            <a:r>
              <a:rPr lang="hr-HR" sz="2000" dirty="0"/>
              <a:t> </a:t>
            </a:r>
            <a:r>
              <a:rPr lang="hr-HR" sz="2000" i="1" dirty="0"/>
              <a:t>(bilo da je prostor zatvoren, natkriven ili nenatkriven)</a:t>
            </a:r>
          </a:p>
          <a:p>
            <a:pPr indent="-252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poslužni odjel </a:t>
            </a:r>
            <a:r>
              <a:rPr lang="hr-HR" sz="2000" dirty="0"/>
              <a:t>se sastoji od odjeljaka</a:t>
            </a:r>
            <a:r>
              <a:rPr lang="hr-HR" sz="2000" dirty="0" smtClean="0"/>
              <a:t>:</a:t>
            </a:r>
          </a:p>
          <a:p>
            <a:pPr indent="-252000">
              <a:spcBef>
                <a:spcPts val="600"/>
              </a:spcBef>
            </a:pPr>
            <a:endParaRPr lang="hr-HR" sz="2000" dirty="0"/>
          </a:p>
          <a:p>
            <a:pPr indent="-252000">
              <a:spcBef>
                <a:spcPts val="600"/>
              </a:spcBef>
            </a:pPr>
            <a:endParaRPr lang="hr-HR" sz="2000" dirty="0" smtClean="0"/>
          </a:p>
          <a:p>
            <a:pPr indent="-252000">
              <a:spcBef>
                <a:spcPts val="600"/>
              </a:spcBef>
            </a:pPr>
            <a:endParaRPr lang="hr-HR" sz="2000" dirty="0"/>
          </a:p>
          <a:p>
            <a:pPr indent="-252000">
              <a:spcBef>
                <a:spcPts val="30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BLAGOVAONICA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/>
              <a:t>– prostorija s udobnim namještajem, opremljena za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posluživanje glavnog obroka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i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duže zadržavanje gostiju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3 vrste gostiju </a:t>
            </a:r>
            <a:r>
              <a:rPr lang="hr-HR" sz="2000" dirty="0"/>
              <a:t>u blagovaonici: </a:t>
            </a:r>
          </a:p>
          <a:p>
            <a:pPr lvl="2"/>
            <a:r>
              <a:rPr lang="hr-HR" b="1" dirty="0" err="1">
                <a:solidFill>
                  <a:srgbClr val="FF0000"/>
                </a:solidFill>
              </a:rPr>
              <a:t>garni</a:t>
            </a:r>
            <a:r>
              <a:rPr lang="hr-HR" b="1" dirty="0">
                <a:solidFill>
                  <a:srgbClr val="FF0000"/>
                </a:solidFill>
              </a:rPr>
              <a:t>-gosti </a:t>
            </a:r>
            <a:r>
              <a:rPr lang="hr-HR" dirty="0"/>
              <a:t>– imaju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uračunat zajutrak</a:t>
            </a:r>
            <a:r>
              <a:rPr lang="hr-HR" dirty="0"/>
              <a:t> unutar pansiona</a:t>
            </a:r>
          </a:p>
          <a:p>
            <a:pPr lvl="2"/>
            <a:r>
              <a:rPr lang="hr-HR" b="1" dirty="0">
                <a:solidFill>
                  <a:srgbClr val="FF0000"/>
                </a:solidFill>
              </a:rPr>
              <a:t>prolazni gosti </a:t>
            </a:r>
            <a:r>
              <a:rPr lang="hr-HR" i="1" dirty="0"/>
              <a:t>(à-</a:t>
            </a:r>
            <a:r>
              <a:rPr lang="hr-HR" i="1" dirty="0" err="1"/>
              <a:t>la</a:t>
            </a:r>
            <a:r>
              <a:rPr lang="hr-HR" i="1" dirty="0"/>
              <a:t>-</a:t>
            </a:r>
            <a:r>
              <a:rPr lang="hr-HR" i="1" dirty="0" err="1"/>
              <a:t>carte</a:t>
            </a:r>
            <a:r>
              <a:rPr lang="hr-HR" i="1" dirty="0"/>
              <a:t> gosti) </a:t>
            </a:r>
            <a:r>
              <a:rPr lang="hr-HR" dirty="0"/>
              <a:t>– dolaze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vrijeme ručka ili večere</a:t>
            </a:r>
          </a:p>
          <a:p>
            <a:pPr lvl="2"/>
            <a:r>
              <a:rPr lang="hr-HR" b="1" dirty="0">
                <a:solidFill>
                  <a:srgbClr val="FF0000"/>
                </a:solidFill>
              </a:rPr>
              <a:t>pansionski gosti </a:t>
            </a:r>
            <a:r>
              <a:rPr lang="hr-HR" dirty="0"/>
              <a:t>– ostaju u hotelu ili pansionu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najmanje tri dana</a:t>
            </a:r>
            <a:r>
              <a:rPr lang="hr-HR" dirty="0"/>
              <a:t>, koriste se uslugama smještaja i prehrane i dobivaju popust na </a:t>
            </a:r>
            <a:r>
              <a:rPr lang="hr-HR" dirty="0" smtClean="0"/>
              <a:t>cijenu</a:t>
            </a:r>
          </a:p>
          <a:p>
            <a:pPr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ZAJUTARKOVAONICA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– vrsta blagovaonice u kojoj se poslužuje </a:t>
            </a:r>
            <a:r>
              <a:rPr lang="hr-HR" sz="2000" dirty="0" err="1">
                <a:highlight>
                  <a:srgbClr val="FFFF00"/>
                </a:highlight>
                <a:ea typeface="Calibri"/>
                <a:cs typeface="Times New Roman"/>
              </a:rPr>
              <a:t>zajutark</a:t>
            </a:r>
            <a:endParaRPr lang="hr-HR" sz="2000" dirty="0">
              <a:highlight>
                <a:srgbClr val="FFFF00"/>
              </a:highlight>
              <a:ea typeface="Calibri"/>
              <a:cs typeface="Times New Roman"/>
            </a:endParaRPr>
          </a:p>
          <a:p>
            <a:pPr lvl="1"/>
            <a:r>
              <a:rPr lang="hr-HR" sz="2000" dirty="0" smtClean="0"/>
              <a:t>hoteli s manje od 5 zvjezdica ne moraju imati zajutarkovaonicu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745521"/>
            <a:ext cx="7848872" cy="143885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blagovaonica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zajutarkovaonica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doručkovaonica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dvorana </a:t>
            </a:r>
            <a:r>
              <a:rPr lang="hr-HR" sz="2000" dirty="0">
                <a:solidFill>
                  <a:prstClr val="black"/>
                </a:solidFill>
              </a:rPr>
              <a:t>za domjenke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salon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terasa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točionica pića</a:t>
            </a:r>
          </a:p>
        </p:txBody>
      </p:sp>
    </p:spTree>
    <p:extLst>
      <p:ext uri="{BB962C8B-B14F-4D97-AF65-F5344CB8AC3E}">
        <p14:creationId xmlns:p14="http://schemas.microsoft.com/office/powerpoint/2010/main" val="2231455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Restauraterstvo – poslužni odjel</a:t>
            </a:r>
            <a:endParaRPr lang="hr-HR" sz="32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35496" y="648072"/>
            <a:ext cx="9144000" cy="5517232"/>
          </a:xfrm>
        </p:spPr>
        <p:txBody>
          <a:bodyPr>
            <a:noAutofit/>
          </a:bodyPr>
          <a:lstStyle/>
          <a:p>
            <a:pPr indent="-252000">
              <a:spcBef>
                <a:spcPts val="3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DORUČKOVAONICA </a:t>
            </a:r>
            <a:r>
              <a:rPr lang="hr-HR" sz="2000" dirty="0"/>
              <a:t>– zasebna prostorija za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posluživanje i pripremu doručka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DVORANA </a:t>
            </a:r>
            <a:r>
              <a:rPr lang="hr-HR" sz="2000" b="1" dirty="0">
                <a:solidFill>
                  <a:srgbClr val="FF0000"/>
                </a:solidFill>
              </a:rPr>
              <a:t>ZA DOMJENKE </a:t>
            </a:r>
            <a:r>
              <a:rPr lang="hr-HR" sz="2000" dirty="0"/>
              <a:t>– dvorane za organiziranje raznih </a:t>
            </a:r>
            <a:r>
              <a:rPr lang="hr-HR" sz="2000" dirty="0" smtClean="0"/>
              <a:t>domjenaka, </a:t>
            </a:r>
            <a:r>
              <a:rPr lang="hr-HR" sz="2000" dirty="0"/>
              <a:t>koktel partija, plesova, modnih revija, simpozija, konferencija i sl. </a:t>
            </a:r>
            <a:r>
              <a:rPr lang="hr-HR" sz="2000" dirty="0" smtClean="0"/>
              <a:t>događaja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SALON </a:t>
            </a:r>
            <a:r>
              <a:rPr lang="hr-HR" sz="2000" dirty="0"/>
              <a:t>–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luksuzno opremljena manja prostorija</a:t>
            </a:r>
            <a:r>
              <a:rPr lang="hr-HR" sz="2000" dirty="0"/>
              <a:t> koja može služiti za različite svrhe</a:t>
            </a:r>
          </a:p>
          <a:p>
            <a:pPr lvl="1" indent="-252000">
              <a:spcBef>
                <a:spcPts val="600"/>
              </a:spcBef>
            </a:pPr>
            <a:r>
              <a:rPr lang="hr-HR" sz="2000" i="1" dirty="0"/>
              <a:t>npr. manje intimne svečanosti za uži krug ljudi, svečani ručci, večere, domjenci…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TERASA </a:t>
            </a:r>
            <a:r>
              <a:rPr lang="hr-HR" sz="2000" dirty="0"/>
              <a:t>– može biti otvorena ili natkrivena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/>
              <a:t>manje terase su obično uz restauraciju, dok su veće namijenjene za ples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TOČIONICA </a:t>
            </a:r>
            <a:r>
              <a:rPr lang="hr-HR" sz="2000" b="1" dirty="0">
                <a:solidFill>
                  <a:srgbClr val="FF0000"/>
                </a:solidFill>
              </a:rPr>
              <a:t>PIĆA</a:t>
            </a:r>
          </a:p>
          <a:p>
            <a:pPr indent="-252000">
              <a:spcBef>
                <a:spcPts val="1800"/>
              </a:spcBef>
            </a:pPr>
            <a:r>
              <a:rPr lang="hr-HR" sz="2000" dirty="0"/>
              <a:t>ostali dijelovi  restauracije: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KONOBARSKA PRIPREMNICA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SKLADIŠTE INVENTARA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SANITARNE </a:t>
            </a:r>
            <a:r>
              <a:rPr lang="hr-HR" sz="2000" b="1" dirty="0" smtClean="0">
                <a:solidFill>
                  <a:srgbClr val="FF0000"/>
                </a:solidFill>
              </a:rPr>
              <a:t>PROSTORIJE</a:t>
            </a:r>
            <a:endParaRPr lang="hr-H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41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371" y="104757"/>
            <a:ext cx="9036496" cy="2620261"/>
            <a:chOff x="107504" y="2276872"/>
            <a:chExt cx="9036496" cy="2620261"/>
          </a:xfrm>
        </p:grpSpPr>
        <p:pic>
          <p:nvPicPr>
            <p:cNvPr id="2" name="Picture 2" descr="http://www3.hilton.com/resources/media/hi/MUCHITW/en_US/img/shared/full_page_image_gallery/main/HL_kandinsky_10_675x359_FitToBoxSmallDimension_Cent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284883"/>
              <a:ext cx="4896545" cy="2604237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princess.com.hr/wp-content/uploads/2014/10/Sala-za-vjencanja-Princess-kongresni-centar-jastrebarsko-karlovac-zagreb-domjenci-catering-dvorana-za-predavanjekongrese-domjenak-poslovni-rucak-prezentacija-proizvoda-team-building-hotel-9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089" y="2276872"/>
              <a:ext cx="4471911" cy="262026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http://www.lebristolparis.com/media/160137/le-bristol-paris_salon-versaille_9.jpg?anchor=center&amp;mode=crop&amp;quality=90&amp;width=1619&amp;heightratio=0.6670784434836318715256331069&amp;slimmage=true&amp;rnd=13078844837000000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3745656"/>
            <a:ext cx="4422679" cy="295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edia-cdn.tripadvisor.com/media/photo-s/08/5b/2f/95/het-salon-in-het-hotel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745282"/>
            <a:ext cx="4484023" cy="297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04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46808" y="116632"/>
            <a:ext cx="7939996" cy="3158885"/>
            <a:chOff x="746808" y="560538"/>
            <a:chExt cx="7939996" cy="3158885"/>
          </a:xfrm>
        </p:grpSpPr>
        <p:cxnSp>
          <p:nvCxnSpPr>
            <p:cNvPr id="47" name="Elbow Connector 46"/>
            <p:cNvCxnSpPr/>
            <p:nvPr/>
          </p:nvCxnSpPr>
          <p:spPr>
            <a:xfrm>
              <a:off x="4382540" y="1259726"/>
              <a:ext cx="3543006" cy="1036383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 flipV="1">
              <a:off x="1724851" y="1274984"/>
              <a:ext cx="2657689" cy="995246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644020" y="560538"/>
              <a:ext cx="3477041" cy="4866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dirty="0" smtClean="0">
                  <a:solidFill>
                    <a:schemeClr val="bg1"/>
                  </a:solidFill>
                </a:rPr>
                <a:t>VRSTE RESTAURACIJA</a:t>
              </a:r>
            </a:p>
          </p:txBody>
        </p:sp>
        <p:cxnSp>
          <p:nvCxnSpPr>
            <p:cNvPr id="19" name="Straight Connector 18"/>
            <p:cNvCxnSpPr>
              <a:stCxn id="21" idx="0"/>
              <a:endCxn id="25" idx="0"/>
            </p:cNvCxnSpPr>
            <p:nvPr/>
          </p:nvCxnSpPr>
          <p:spPr>
            <a:xfrm>
              <a:off x="1724852" y="2042404"/>
              <a:ext cx="0" cy="11160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805683" y="2042404"/>
              <a:ext cx="1838337" cy="1602620"/>
              <a:chOff x="805683" y="1898388"/>
              <a:chExt cx="1838337" cy="160262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05683" y="1898388"/>
                <a:ext cx="1838337" cy="486619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 smtClean="0">
                    <a:solidFill>
                      <a:schemeClr val="bg1"/>
                    </a:solidFill>
                  </a:rPr>
                  <a:t>INTERNACIONALNA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5683" y="2456388"/>
                <a:ext cx="1838337" cy="486619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>
                    <a:solidFill>
                      <a:schemeClr val="bg1"/>
                    </a:solidFill>
                  </a:rPr>
                  <a:t>NACIONALNA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5683" y="3014388"/>
                <a:ext cx="1838337" cy="48662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 smtClean="0">
                    <a:solidFill>
                      <a:schemeClr val="bg1"/>
                    </a:solidFill>
                  </a:rPr>
                  <a:t>REGIONALNA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21415" y="2116803"/>
              <a:ext cx="1784272" cy="1602620"/>
              <a:chOff x="2568607" y="1341053"/>
              <a:chExt cx="2164027" cy="194371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650621" y="1341053"/>
                <a:ext cx="0" cy="135352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2568607" y="1341053"/>
                <a:ext cx="2164027" cy="1943713"/>
                <a:chOff x="2575434" y="1369562"/>
                <a:chExt cx="2380430" cy="194371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75434" y="1369562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>
                      <a:solidFill>
                        <a:schemeClr val="bg1"/>
                      </a:solidFill>
                    </a:rPr>
                    <a:t>RIBLJA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75434" y="2046324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>
                      <a:solidFill>
                        <a:schemeClr val="bg1"/>
                      </a:solidFill>
                    </a:rPr>
                    <a:t>LOVAČKA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575434" y="2723086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VEGETARIJANSKA</a:t>
                  </a:r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5019189" y="2132856"/>
              <a:ext cx="1664222" cy="1025902"/>
              <a:chOff x="4947785" y="1341053"/>
              <a:chExt cx="2018427" cy="124425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956999" y="1341053"/>
                <a:ext cx="0" cy="654061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4947785" y="1341053"/>
                <a:ext cx="2018427" cy="1244250"/>
                <a:chOff x="3491880" y="4298021"/>
                <a:chExt cx="2380430" cy="124425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491880" y="4298021"/>
                  <a:ext cx="2380430" cy="590189"/>
                </a:xfrm>
                <a:prstGeom prst="rect">
                  <a:avLst/>
                </a:prstGeom>
                <a:solidFill>
                  <a:srgbClr val="37870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DIJETALNA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491880" y="4952082"/>
                  <a:ext cx="2380430" cy="590189"/>
                </a:xfrm>
                <a:prstGeom prst="rect">
                  <a:avLst/>
                </a:prstGeom>
                <a:solidFill>
                  <a:srgbClr val="37870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MAKROBIOTIČKA</a:t>
                  </a: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7164288" y="1995489"/>
              <a:ext cx="1522516" cy="1721543"/>
              <a:chOff x="7181362" y="1234261"/>
              <a:chExt cx="1846560" cy="208794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8104642" y="1341053"/>
                <a:ext cx="0" cy="126102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7181362" y="1234261"/>
                <a:ext cx="1846560" cy="2087947"/>
                <a:chOff x="6372200" y="1522293"/>
                <a:chExt cx="2031216" cy="208794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6372200" y="1522293"/>
                  <a:ext cx="2031216" cy="590190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FAST FOOD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372200" y="2152804"/>
                  <a:ext cx="2031216" cy="590190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LICENCNA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372200" y="2783314"/>
                  <a:ext cx="2031216" cy="82692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ZA SVEČANE DOMJENKE</a:t>
                  </a:r>
                </a:p>
              </p:txBody>
            </p:sp>
          </p:grpSp>
        </p:grpSp>
        <p:cxnSp>
          <p:nvCxnSpPr>
            <p:cNvPr id="46" name="Elbow Connector 45"/>
            <p:cNvCxnSpPr>
              <a:endCxn id="29" idx="0"/>
            </p:cNvCxnSpPr>
            <p:nvPr/>
          </p:nvCxnSpPr>
          <p:spPr>
            <a:xfrm rot="5400000">
              <a:off x="3513223" y="1247485"/>
              <a:ext cx="1069646" cy="668990"/>
            </a:xfrm>
            <a:prstGeom prst="bentConnector3">
              <a:avLst>
                <a:gd name="adj1" fmla="val 21134"/>
              </a:avLst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endCxn id="37" idx="0"/>
            </p:cNvCxnSpPr>
            <p:nvPr/>
          </p:nvCxnSpPr>
          <p:spPr>
            <a:xfrm>
              <a:off x="4382540" y="1266841"/>
              <a:ext cx="1468760" cy="866015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46808" y="1535625"/>
              <a:ext cx="20746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vrsti kuhinje</a:t>
              </a:r>
              <a:r>
                <a:rPr lang="hr-HR" b="1" dirty="0">
                  <a:solidFill>
                    <a:srgbClr val="FF0000"/>
                  </a:solidFill>
                </a:rPr>
                <a:t> </a:t>
              </a:r>
              <a:endParaRPr lang="hr-H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99792" y="1448401"/>
              <a:ext cx="19973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osnovnim namirnicama</a:t>
              </a:r>
              <a:r>
                <a:rPr lang="hr-HR" b="1" dirty="0">
                  <a:solidFill>
                    <a:srgbClr val="FF0000"/>
                  </a:solidFill>
                </a:rPr>
                <a:t> </a:t>
              </a:r>
              <a:endParaRPr lang="hr-HR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4008" y="1486525"/>
              <a:ext cx="24145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pripremi jela </a:t>
              </a:r>
              <a: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/>
              </a:r>
              <a:b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</a:br>
              <a: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po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posebnim uputama</a:t>
              </a:r>
              <a:endParaRPr lang="hr-HR" dirty="0"/>
            </a:p>
          </p:txBody>
        </p:sp>
      </p:grpSp>
      <p:sp>
        <p:nvSpPr>
          <p:cNvPr id="58" name="Content Placeholder 2"/>
          <p:cNvSpPr>
            <a:spLocks noGrp="1"/>
          </p:cNvSpPr>
          <p:nvPr>
            <p:ph idx="4294967295"/>
          </p:nvPr>
        </p:nvSpPr>
        <p:spPr>
          <a:xfrm>
            <a:off x="0" y="3489919"/>
            <a:ext cx="9144000" cy="2852738"/>
          </a:xfrm>
        </p:spPr>
        <p:txBody>
          <a:bodyPr>
            <a:noAutofit/>
          </a:bodyPr>
          <a:lstStyle/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INTERNACIONALNA KUHINJA </a:t>
            </a:r>
            <a:r>
              <a:rPr lang="hr-HR" sz="2000" dirty="0" smtClean="0"/>
              <a:t>– ponuda </a:t>
            </a:r>
            <a:r>
              <a:rPr lang="hr-HR" sz="2000" dirty="0"/>
              <a:t>i priprema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jela koja su tražena u cijelom svijetu</a:t>
            </a:r>
            <a:r>
              <a:rPr lang="hr-HR" sz="2000" dirty="0"/>
              <a:t> (</a:t>
            </a:r>
            <a:r>
              <a:rPr lang="hr-HR" sz="2000" dirty="0" err="1"/>
              <a:t>ramstek</a:t>
            </a:r>
            <a:r>
              <a:rPr lang="hr-HR" sz="2000" dirty="0"/>
              <a:t>, gulaš, odresci</a:t>
            </a:r>
            <a:r>
              <a:rPr lang="hr-HR" sz="2000" dirty="0" smtClean="0"/>
              <a:t>…) – nalaze se na meniju restorana diljem svijeta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SPECIJALIZIRANE RESTAURACIJE </a:t>
            </a:r>
            <a:r>
              <a:rPr lang="hr-HR" sz="2000" dirty="0" smtClean="0"/>
              <a:t>– pružaju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usluge koje se razlikuju od ostalih po određenim obilježjima</a:t>
            </a:r>
            <a:r>
              <a:rPr lang="hr-HR" sz="2000" dirty="0"/>
              <a:t> </a:t>
            </a:r>
            <a:r>
              <a:rPr lang="hr-HR" sz="2000" i="1" dirty="0" smtClean="0"/>
              <a:t>(</a:t>
            </a:r>
            <a:r>
              <a:rPr lang="hr-HR" sz="2000" i="1" dirty="0"/>
              <a:t>osobnost, kvaliteta, atmosfera</a:t>
            </a:r>
            <a:r>
              <a:rPr lang="hr-HR" sz="2000" i="1" dirty="0" smtClean="0"/>
              <a:t>…) npr. restoran u stilu 1950-ih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NACIONALNA RESTAURACIJA </a:t>
            </a:r>
            <a:r>
              <a:rPr lang="hr-HR" sz="2000" dirty="0" smtClean="0"/>
              <a:t>–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uređena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u regionalnom stilu</a:t>
            </a:r>
            <a:r>
              <a:rPr lang="hr-HR" sz="2000" dirty="0"/>
              <a:t> </a:t>
            </a:r>
            <a:r>
              <a:rPr lang="hr-HR" sz="2000" i="1" dirty="0"/>
              <a:t>(arhitektura, opremljenost prostora, odjeća osoblja, način pripreme jela, razna pića </a:t>
            </a:r>
            <a:r>
              <a:rPr lang="hr-HR" sz="2000" i="1" dirty="0" smtClean="0"/>
              <a:t>…)</a:t>
            </a:r>
            <a:r>
              <a:rPr lang="hr-HR" sz="2000" dirty="0"/>
              <a:t> </a:t>
            </a:r>
            <a:endParaRPr lang="hr-HR" sz="2000" dirty="0" smtClean="0"/>
          </a:p>
          <a:p>
            <a:pPr marL="580050" lvl="2" indent="-180000">
              <a:spcBef>
                <a:spcPts val="600"/>
              </a:spcBef>
            </a:pPr>
            <a:r>
              <a:rPr lang="hr-HR" sz="2000" dirty="0" smtClean="0"/>
              <a:t>poznate </a:t>
            </a:r>
            <a:r>
              <a:rPr lang="hr-HR" sz="2000" dirty="0"/>
              <a:t>nacionalne restauracije su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talijanska, francuska, kineska,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mađarska…</a:t>
            </a:r>
            <a:endParaRPr lang="hr-HR" sz="1800" dirty="0" smtClean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0" y="3501008"/>
            <a:ext cx="9144000" cy="34563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RIBLJA RESTAURACIJA </a:t>
            </a:r>
            <a:r>
              <a:rPr lang="hr-HR" sz="2000" dirty="0" smtClean="0"/>
              <a:t>– pripremaju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od plodova iz mora, jezera i rijeke</a:t>
            </a:r>
            <a:r>
              <a:rPr lang="hr-HR" sz="2000" dirty="0" smtClean="0"/>
              <a:t> te ponešto i jela od mesa</a:t>
            </a:r>
          </a:p>
          <a:p>
            <a:pPr marL="580050" lvl="2" indent="-180000">
              <a:spcBef>
                <a:spcPts val="0"/>
              </a:spcBef>
            </a:pP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nalaze se duž morske obale</a:t>
            </a:r>
            <a:r>
              <a:rPr lang="hr-HR" sz="2000" dirty="0" smtClean="0"/>
              <a:t>, te u mjestima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uz rijeke i jezera</a:t>
            </a:r>
          </a:p>
          <a:p>
            <a:pPr marL="180000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LOVAČKA RESTAURACIJA </a:t>
            </a:r>
            <a:r>
              <a:rPr lang="hr-HR" sz="2000" dirty="0" smtClean="0"/>
              <a:t>– nalaze se na rubovima lovnih područja 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nude jela od divljači</a:t>
            </a:r>
          </a:p>
          <a:p>
            <a:pPr marL="580050" lvl="1" indent="-180000">
              <a:spcBef>
                <a:spcPts val="0"/>
              </a:spcBef>
            </a:pPr>
            <a:r>
              <a:rPr lang="hr-HR" sz="2000" dirty="0" smtClean="0"/>
              <a:t>imaju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posebne prostorije</a:t>
            </a:r>
            <a:r>
              <a:rPr lang="hr-HR" sz="2000" dirty="0" smtClean="0"/>
              <a:t> za presvlačenje iz lovačke u civilnu odjeću, boksove za pse, prostorije za čuvanje oružja…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VEGETARIJANSKA RESTAURACIJA </a:t>
            </a:r>
            <a:r>
              <a:rPr lang="hr-HR" sz="2000" dirty="0"/>
              <a:t>– nude jela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bez mesa i ribe</a:t>
            </a:r>
            <a:r>
              <a:rPr lang="hr-HR" sz="2000" dirty="0"/>
              <a:t> te se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ne nudi alkohol</a:t>
            </a:r>
          </a:p>
          <a:p>
            <a:pPr marL="180000" indent="-180000">
              <a:spcBef>
                <a:spcPts val="0"/>
              </a:spcBef>
            </a:pPr>
            <a:endParaRPr lang="hr-HR" sz="2400" dirty="0" smtClean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0" y="3530641"/>
            <a:ext cx="9144000" cy="2520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DIJETALNA RESTAURACIJA </a:t>
            </a:r>
            <a:r>
              <a:rPr lang="hr-HR" sz="2000" dirty="0"/>
              <a:t>– pruža usluge hrane i napitaka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po strogo određenim medicinskim uputama, za svakog gosta zasebno</a:t>
            </a:r>
            <a:r>
              <a:rPr lang="hr-HR" sz="2000" dirty="0"/>
              <a:t> (npr. za pacijente u bolnicama)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MAKROBIOTIČKA RESTAURACIJA </a:t>
            </a:r>
            <a:r>
              <a:rPr lang="hr-HR" sz="2000" dirty="0" smtClean="0"/>
              <a:t>– namirnice uglavnom egzotičnog podrijetla,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bez mesa, mesnih prerađevina, mlijeka i mliječnih proizvoda</a:t>
            </a:r>
          </a:p>
          <a:p>
            <a:pPr marL="580050" lvl="2" indent="-180000">
              <a:spcBef>
                <a:spcPts val="0"/>
              </a:spcBef>
            </a:pPr>
            <a:r>
              <a:rPr lang="hr-HR" sz="2000" dirty="0" smtClean="0"/>
              <a:t>namirnice moraju biti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uzgojene bez kemijskih sredstava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0" y="3560316"/>
            <a:ext cx="9144000" cy="28083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FAST FOOD RESTAURACIJA </a:t>
            </a:r>
            <a:r>
              <a:rPr lang="hr-HR" sz="2000" dirty="0" smtClean="0"/>
              <a:t>–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brzi način pružanja usluge</a:t>
            </a:r>
            <a:r>
              <a:rPr lang="hr-HR" sz="2000" dirty="0" smtClean="0"/>
              <a:t> po načelu samoposluživanja</a:t>
            </a:r>
          </a:p>
          <a:p>
            <a:pPr marL="580050" lvl="1" indent="-180000">
              <a:spcBef>
                <a:spcPts val="0"/>
              </a:spcBef>
            </a:pPr>
            <a:r>
              <a:rPr lang="hr-HR" sz="2000" dirty="0" smtClean="0"/>
              <a:t>usluga namijenjena širokom krugu korisnika i uglavnom između glavnih obroka</a:t>
            </a:r>
          </a:p>
          <a:p>
            <a:pPr marL="180000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LICENCNE RESTAURACIJE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 smtClean="0"/>
              <a:t>strogo određeno koje usluge može pružati određeni </a:t>
            </a:r>
            <a:r>
              <a:rPr lang="hr-HR" sz="2000" dirty="0" err="1" smtClean="0"/>
              <a:t>ug</a:t>
            </a:r>
            <a:r>
              <a:rPr lang="hr-HR" sz="2000" dirty="0" smtClean="0"/>
              <a:t>. objekt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država izdaje licencu (koju dodatno naplaćuje)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RESTAURACIJA ZA SVEČANE DOMIJENKE</a:t>
            </a:r>
            <a:r>
              <a:rPr lang="hr-HR" sz="2000" dirty="0" smtClean="0"/>
              <a:t> – posebno se otvaraju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veće skupine ljudi koje su se prethodno najavile</a:t>
            </a:r>
            <a:r>
              <a:rPr lang="hr-HR" sz="2000" dirty="0" smtClean="0"/>
              <a:t> (nisu otvoreni za pojedince ili manje skupine)</a:t>
            </a:r>
            <a:endParaRPr lang="hr-HR" sz="2000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0" y="3501008"/>
            <a:ext cx="9144000" cy="2376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SAMOPOSLUŽNA RESTAURACIJA S TOPLIM BUFFETOM 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se nude gotova</a:t>
            </a:r>
            <a:r>
              <a:rPr lang="hr-HR" sz="2000" dirty="0" smtClean="0"/>
              <a:t> na odgovarajućem </a:t>
            </a:r>
            <a:r>
              <a:rPr lang="hr-HR" sz="2000" dirty="0" err="1" smtClean="0">
                <a:highlight>
                  <a:srgbClr val="FFFF00"/>
                </a:highlight>
                <a:ea typeface="Calibri"/>
                <a:cs typeface="Times New Roman"/>
              </a:rPr>
              <a:t>buffet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-stolu</a:t>
            </a:r>
            <a:r>
              <a:rPr lang="hr-HR" sz="2200" dirty="0" smtClean="0"/>
              <a:t> </a:t>
            </a:r>
            <a:r>
              <a:rPr lang="hr-HR" sz="2000" dirty="0" smtClean="0"/>
              <a:t>u prikladnim posudama (kako se ne bi ohladila)</a:t>
            </a:r>
          </a:p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SAMOPOSLUŽNA RESTAURACIJA S AUTOMATSKIM APARATIMA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nude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zapakirana jela, pića i napitci</a:t>
            </a:r>
            <a:r>
              <a:rPr lang="hr-HR" sz="2000" dirty="0" smtClean="0"/>
              <a:t> kojima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gosti sami poslužuju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aparati su uz zid, a u sredini prostorije su stolovi i stolice</a:t>
            </a:r>
          </a:p>
        </p:txBody>
      </p:sp>
    </p:spTree>
    <p:extLst>
      <p:ext uri="{BB962C8B-B14F-4D97-AF65-F5344CB8AC3E}">
        <p14:creationId xmlns:p14="http://schemas.microsoft.com/office/powerpoint/2010/main" val="3820613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5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  <p:bldP spid="58" grpId="1" build="p"/>
      <p:bldP spid="49" grpId="0" build="allAtOnce"/>
      <p:bldP spid="50" grpId="0" build="allAtOnce"/>
      <p:bldP spid="52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fernwehblog.net/wp-content/uploads/2014/02/25_NCL-Pride-of-America-Hawaii-Cadillac-Din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3"/>
          <a:stretch/>
        </p:blipFill>
        <p:spPr bwMode="auto">
          <a:xfrm>
            <a:off x="4828234" y="120234"/>
            <a:ext cx="4125904" cy="2815557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edia-cdn.tripadvisor.com/media/photo-s/07/bb/e8/ab/olympic-lagoon-resor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5" r="2865"/>
          <a:stretch/>
        </p:blipFill>
        <p:spPr bwMode="auto">
          <a:xfrm>
            <a:off x="246907" y="116632"/>
            <a:ext cx="4559361" cy="2822761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expanish.com/blog/wp-content/uploads/2014/10/kosher-m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3" y="3236179"/>
            <a:ext cx="5030285" cy="33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i.ytimg.com/vi/J7E1E1LhNcM/hq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10193"/>
          <a:stretch/>
        </p:blipFill>
        <p:spPr bwMode="auto">
          <a:xfrm>
            <a:off x="240221" y="3236180"/>
            <a:ext cx="3545017" cy="3356144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372200" y="2860981"/>
            <a:ext cx="2550380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specijalizirana restauracija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72200" y="6237312"/>
            <a:ext cx="2550380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specijalizirana restauracija</a:t>
            </a:r>
          </a:p>
        </p:txBody>
      </p:sp>
    </p:spTree>
    <p:extLst>
      <p:ext uri="{BB962C8B-B14F-4D97-AF65-F5344CB8AC3E}">
        <p14:creationId xmlns:p14="http://schemas.microsoft.com/office/powerpoint/2010/main" val="1979113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jutarnji.hr/migration_catalog/restoran-martin-peskador/2776397/alternates/LANDSCAPE_680/restoran%20Martin%20Peskad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680"/>
            <a:ext cx="5769048" cy="341901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vojvodinaonline.com/media/2014/06/lovacka-soba-radovana-sipina-cerevic-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2930"/>
            <a:ext cx="5836316" cy="32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5890" y="6433524"/>
            <a:ext cx="1916137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lovačka restauracija</a:t>
            </a:r>
          </a:p>
        </p:txBody>
      </p:sp>
      <p:sp>
        <p:nvSpPr>
          <p:cNvPr id="6" name="Rectangle 5"/>
          <p:cNvSpPr/>
          <p:nvPr/>
        </p:nvSpPr>
        <p:spPr>
          <a:xfrm>
            <a:off x="7332054" y="3099913"/>
            <a:ext cx="1690712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riblja restauracija</a:t>
            </a:r>
          </a:p>
        </p:txBody>
      </p:sp>
    </p:spTree>
    <p:extLst>
      <p:ext uri="{BB962C8B-B14F-4D97-AF65-F5344CB8AC3E}">
        <p14:creationId xmlns:p14="http://schemas.microsoft.com/office/powerpoint/2010/main" val="2548316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3762" y="3012813"/>
            <a:ext cx="3246562" cy="3136629"/>
            <a:chOff x="219432" y="2996952"/>
            <a:chExt cx="3246562" cy="3136629"/>
          </a:xfrm>
        </p:grpSpPr>
        <p:pic>
          <p:nvPicPr>
            <p:cNvPr id="3" name="Picture 2" descr="https://vignette3.wikia.nocookie.net/logopedia/images/7/72/Mcdonalds.jpg/revision/latest?cb=20140621181049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376" r="14497"/>
            <a:stretch/>
          </p:blipFill>
          <p:spPr bwMode="auto">
            <a:xfrm>
              <a:off x="219432" y="2996952"/>
              <a:ext cx="1789409" cy="1448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upload.wikimedia.org/wikipedia/en/thumb/b/bf/KFC_logo.svg/1024px-KFC_logo.svg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29" y="4581128"/>
              <a:ext cx="1365814" cy="136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https://static.festisite.com/static/partylogo/img/logos/burger-king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841" y="2996952"/>
              <a:ext cx="1448393" cy="144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http://www.underconsideration.com/brandnew/archives/pizza_hut_logo_det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015" y="4578602"/>
              <a:ext cx="1554979" cy="1554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2" descr="https://s-media-cache-ak0.pinimg.com/originals/ab/7a/e9/ab7ae947b9a65b8055b3605630eb2421.jp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17359" y="116632"/>
            <a:ext cx="4395387" cy="272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eddingbuffet.net/wp-content/uploads/2013/01/wedding-buffet-ideas-How-to-set-up-wedding-buffet-table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4471" y="125790"/>
            <a:ext cx="4291771" cy="27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img.buzzfeed.com/buzzfeed-static/static/enhanced/webdr03/2013/1/10/18/enhanced-buzz-978-1357861942-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5304" y="3356992"/>
            <a:ext cx="5059138" cy="33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0381" y="6170000"/>
            <a:ext cx="2250337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fast</a:t>
            </a:r>
            <a:r>
              <a:rPr lang="hr-HR" dirty="0" smtClean="0">
                <a:solidFill>
                  <a:schemeClr val="tx1"/>
                </a:solidFill>
              </a:rPr>
              <a:t>-</a:t>
            </a:r>
            <a:r>
              <a:rPr lang="hr-HR" dirty="0" err="1" smtClean="0">
                <a:solidFill>
                  <a:schemeClr val="tx1"/>
                </a:solidFill>
              </a:rPr>
              <a:t>food</a:t>
            </a:r>
            <a:r>
              <a:rPr lang="hr-HR" dirty="0" smtClean="0">
                <a:solidFill>
                  <a:schemeClr val="tx1"/>
                </a:solidFill>
              </a:rPr>
              <a:t> restauracija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4616" y="6319727"/>
            <a:ext cx="4998661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samoposlužna</a:t>
            </a:r>
            <a:r>
              <a:rPr lang="hr-HR" dirty="0" smtClean="0">
                <a:solidFill>
                  <a:schemeClr val="tx1"/>
                </a:solidFill>
              </a:rPr>
              <a:t> restauracija s automatskim aparatima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16016" y="2871145"/>
            <a:ext cx="4298865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samoposlužna</a:t>
            </a:r>
            <a:r>
              <a:rPr lang="hr-HR" dirty="0" smtClean="0">
                <a:solidFill>
                  <a:schemeClr val="tx1"/>
                </a:solidFill>
              </a:rPr>
              <a:t> restauracija s toplim </a:t>
            </a:r>
            <a:r>
              <a:rPr lang="hr-HR" dirty="0" err="1" smtClean="0">
                <a:solidFill>
                  <a:schemeClr val="tx1"/>
                </a:solidFill>
              </a:rPr>
              <a:t>buffetom</a:t>
            </a:r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53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1845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ORGANIZACIJA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400" dirty="0"/>
              <a:t>koja ima dužnost </a:t>
            </a:r>
            <a:r>
              <a:rPr lang="hr-HR" sz="24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400" dirty="0"/>
              <a:t>zbog </a:t>
            </a:r>
            <a:r>
              <a:rPr lang="hr-HR" sz="24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400" dirty="0"/>
              <a:t>(ili postizanje </a:t>
            </a:r>
            <a:r>
              <a:rPr lang="hr-HR" sz="2400" dirty="0" smtClean="0"/>
              <a:t>cilja</a:t>
            </a:r>
            <a:r>
              <a:rPr lang="hr-HR" sz="2400" dirty="0"/>
              <a:t>)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SVRHA</a:t>
            </a:r>
            <a:r>
              <a:rPr lang="hr-HR" sz="2800" b="1" dirty="0" smtClean="0"/>
              <a:t> ORGANIZACIJE RADA</a:t>
            </a:r>
          </a:p>
          <a:p>
            <a:pPr>
              <a:spcBef>
                <a:spcPts val="0"/>
              </a:spcBef>
            </a:pPr>
            <a:r>
              <a:rPr lang="hr-HR" sz="2400" dirty="0"/>
              <a:t>omogućiti da se što </a:t>
            </a:r>
            <a:r>
              <a:rPr lang="hr-HR" sz="2400" b="1" dirty="0">
                <a:solidFill>
                  <a:srgbClr val="FF0000"/>
                </a:solidFill>
              </a:rPr>
              <a:t>jednostavnije, brže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jeftinije </a:t>
            </a:r>
            <a:r>
              <a:rPr lang="hr-HR" sz="2400" dirty="0"/>
              <a:t>ostvari određeni </a:t>
            </a:r>
            <a:r>
              <a:rPr lang="hr-HR" sz="2400" dirty="0" smtClean="0"/>
              <a:t>zadatak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PROCES ORGANIZACIJE RADA </a:t>
            </a:r>
            <a:r>
              <a:rPr lang="hr-HR" sz="2000" i="1" dirty="0" smtClean="0"/>
              <a:t>(u </a:t>
            </a:r>
            <a:r>
              <a:rPr lang="hr-HR" sz="2000" i="1" dirty="0" smtClean="0"/>
              <a:t>ugostiteljskom </a:t>
            </a:r>
            <a:r>
              <a:rPr lang="hr-HR" sz="2000" i="1" dirty="0" smtClean="0"/>
              <a:t>objektu)</a:t>
            </a:r>
            <a:endParaRPr lang="hr-HR" sz="2800" i="1" dirty="0" smtClean="0"/>
          </a:p>
          <a:p>
            <a:pPr marL="0" lvl="0" indent="0">
              <a:spcBef>
                <a:spcPts val="2400"/>
              </a:spcBef>
              <a:buNone/>
            </a:pPr>
            <a:endParaRPr lang="hr-HR" sz="2800" b="1" dirty="0"/>
          </a:p>
          <a:p>
            <a:pPr marL="0" lvl="0" indent="0">
              <a:spcBef>
                <a:spcPts val="60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OSNOVNI ELEMENTI </a:t>
            </a:r>
            <a:r>
              <a:rPr lang="hr-HR" sz="2800" b="1" dirty="0" smtClean="0"/>
              <a:t>ORGANIZACIJE RADA </a:t>
            </a:r>
            <a:r>
              <a:rPr lang="hr-HR" sz="2000" i="1" dirty="0" smtClean="0"/>
              <a:t>(u </a:t>
            </a:r>
            <a:r>
              <a:rPr lang="hr-HR" sz="2000" i="1" dirty="0" err="1" smtClean="0"/>
              <a:t>ug</a:t>
            </a:r>
            <a:r>
              <a:rPr lang="hr-HR" sz="2000" i="1" dirty="0" smtClean="0"/>
              <a:t>. objektu)</a:t>
            </a:r>
          </a:p>
          <a:p>
            <a:pPr lvl="0">
              <a:spcBef>
                <a:spcPts val="0"/>
              </a:spcBef>
            </a:pPr>
            <a:r>
              <a:rPr lang="hr-HR" dirty="0" smtClean="0">
                <a:solidFill>
                  <a:prstClr val="black"/>
                </a:solidFill>
              </a:rPr>
              <a:t>ljudi, prostor, sredstva rada, predmeti rada i vrijeme</a:t>
            </a:r>
            <a:endParaRPr lang="hr-HR" sz="28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b="1" dirty="0"/>
          </a:p>
        </p:txBody>
      </p:sp>
      <p:sp>
        <p:nvSpPr>
          <p:cNvPr id="4" name="Rectangle 3"/>
          <p:cNvSpPr/>
          <p:nvPr/>
        </p:nvSpPr>
        <p:spPr>
          <a:xfrm>
            <a:off x="258324" y="4053149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</a:t>
            </a:r>
            <a:r>
              <a:rPr lang="hr-HR" sz="2000" b="1" dirty="0" smtClean="0">
                <a:solidFill>
                  <a:srgbClr val="FFC000"/>
                </a:solidFill>
              </a:rPr>
              <a:t>SVAKOG RADNOG MJESTA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94438" y="4053149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</a:t>
            </a:r>
            <a:r>
              <a:rPr lang="hr-HR" sz="2000" b="1" dirty="0" smtClean="0">
                <a:solidFill>
                  <a:srgbClr val="FFC000"/>
                </a:solidFill>
              </a:rPr>
              <a:t>ODJELU </a:t>
            </a:r>
            <a:r>
              <a:rPr lang="hr-HR" sz="2000" b="1" dirty="0" smtClean="0"/>
              <a:t>I </a:t>
            </a:r>
            <a:r>
              <a:rPr lang="hr-HR" sz="2000" b="1" dirty="0" smtClean="0">
                <a:solidFill>
                  <a:srgbClr val="FFC000"/>
                </a:solidFill>
              </a:rPr>
              <a:t>POGONU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0554" y="4053149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</a:t>
            </a:r>
            <a:r>
              <a:rPr lang="hr-HR" sz="2000" b="1" dirty="0" smtClean="0">
                <a:solidFill>
                  <a:srgbClr val="FFC000"/>
                </a:solidFill>
              </a:rPr>
              <a:t>UGOST. OBJEKTU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26480" y="4247980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5562594" y="4247980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47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3600" dirty="0" smtClean="0"/>
              <a:t>Organizacija poslovanja poduzeća 	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750"/>
            <a:ext cx="9001156" cy="5643602"/>
          </a:xfrm>
        </p:spPr>
        <p:txBody>
          <a:bodyPr>
            <a:noAutofit/>
          </a:bodyPr>
          <a:lstStyle/>
          <a:p>
            <a:pPr lvl="0">
              <a:spcBef>
                <a:spcPts val="4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FORMALNA </a:t>
            </a:r>
            <a:r>
              <a:rPr lang="hr-HR" b="1" dirty="0" smtClean="0"/>
              <a:t>ORGANIZACIJA</a:t>
            </a:r>
            <a:endParaRPr lang="hr-HR" sz="3200" dirty="0" smtClean="0"/>
          </a:p>
          <a:p>
            <a:pPr lvl="1">
              <a:spcBef>
                <a:spcPts val="60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koja je </a:t>
            </a:r>
            <a:r>
              <a:rPr lang="hr-HR" sz="25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500" dirty="0"/>
              <a:t>koji je donijelo neko službeno </a:t>
            </a:r>
            <a:r>
              <a:rPr lang="hr-HR" sz="2500" dirty="0" smtClean="0"/>
              <a:t>tijelo</a:t>
            </a:r>
          </a:p>
          <a:p>
            <a:pPr lvl="1">
              <a:spcBef>
                <a:spcPts val="600"/>
              </a:spcBef>
            </a:pPr>
            <a:r>
              <a:rPr lang="hr-HR" sz="2500" i="1" dirty="0" smtClean="0"/>
              <a:t>npr</a:t>
            </a:r>
            <a:r>
              <a:rPr lang="hr-HR" sz="2500" i="1" dirty="0"/>
              <a:t>. upravni odbor ili </a:t>
            </a:r>
            <a:r>
              <a:rPr lang="hr-HR" sz="2500" i="1" dirty="0" smtClean="0"/>
              <a:t>direktor</a:t>
            </a:r>
          </a:p>
          <a:p>
            <a:pPr>
              <a:spcBef>
                <a:spcPts val="3000"/>
              </a:spcBef>
            </a:pPr>
            <a:r>
              <a:rPr lang="hr-HR" sz="3200" b="1" dirty="0">
                <a:solidFill>
                  <a:srgbClr val="FF0000"/>
                </a:solidFill>
              </a:rPr>
              <a:t>NEFORMALNA </a:t>
            </a:r>
            <a:r>
              <a:rPr lang="hr-HR" b="1" dirty="0" smtClean="0"/>
              <a:t>ORGANIZACIJA</a:t>
            </a:r>
            <a:r>
              <a:rPr lang="hr-HR" dirty="0" smtClean="0"/>
              <a:t> </a:t>
            </a:r>
            <a:endParaRPr lang="hr-HR" sz="3200" dirty="0" smtClean="0"/>
          </a:p>
          <a:p>
            <a:pPr lvl="1">
              <a:spcBef>
                <a:spcPts val="60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koju </a:t>
            </a:r>
            <a:r>
              <a:rPr lang="hr-HR" sz="2500" b="1" dirty="0">
                <a:solidFill>
                  <a:srgbClr val="FF0000"/>
                </a:solidFill>
              </a:rPr>
              <a:t>nije unaprijed propisalo </a:t>
            </a:r>
            <a:r>
              <a:rPr lang="hr-HR" sz="2500" dirty="0"/>
              <a:t>i </a:t>
            </a:r>
            <a:r>
              <a:rPr lang="hr-HR" sz="25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500" dirty="0"/>
              <a:t>, već se </a:t>
            </a:r>
            <a:r>
              <a:rPr lang="hr-HR" sz="2500" b="1" dirty="0">
                <a:solidFill>
                  <a:srgbClr val="FF0000"/>
                </a:solidFill>
              </a:rPr>
              <a:t>silom prilika </a:t>
            </a:r>
            <a:r>
              <a:rPr lang="hr-HR" sz="2500" dirty="0"/>
              <a:t>stvara po </a:t>
            </a:r>
            <a:r>
              <a:rPr lang="hr-HR" sz="2500" dirty="0" smtClean="0"/>
              <a:t>potrebi </a:t>
            </a:r>
          </a:p>
          <a:p>
            <a:pPr lvl="1">
              <a:spcBef>
                <a:spcPts val="600"/>
              </a:spcBef>
            </a:pPr>
            <a:r>
              <a:rPr lang="hr-HR" sz="2500" i="1" dirty="0" smtClean="0"/>
              <a:t>npr. restoran kada je jedan radnik odsutan</a:t>
            </a:r>
            <a:endParaRPr lang="hr-HR" sz="2500" i="1" dirty="0"/>
          </a:p>
        </p:txBody>
      </p:sp>
    </p:spTree>
    <p:extLst>
      <p:ext uri="{BB962C8B-B14F-4D97-AF65-F5344CB8AC3E}">
        <p14:creationId xmlns:p14="http://schemas.microsoft.com/office/powerpoint/2010/main" val="30482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645024"/>
            <a:ext cx="9144000" cy="2619375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 proizvodna djelatnost</a:t>
            </a:r>
            <a:r>
              <a:rPr lang="hr-HR" sz="28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priprema</a:t>
            </a:r>
            <a:r>
              <a:rPr lang="hr-HR" sz="2400" dirty="0" smtClean="0"/>
              <a:t> hrane, pića i napitaka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uslužna djelatnost</a:t>
            </a:r>
            <a:endParaRPr lang="hr-HR" sz="2800" dirty="0" smtClean="0"/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posluživanje</a:t>
            </a:r>
            <a:r>
              <a:rPr lang="hr-HR" sz="2400" dirty="0" smtClean="0"/>
              <a:t> hrane, pića i napitaka te </a:t>
            </a:r>
            <a:r>
              <a:rPr lang="hr-HR" sz="2400" b="1" dirty="0" smtClean="0"/>
              <a:t>usluge</a:t>
            </a:r>
            <a:r>
              <a:rPr lang="hr-HR" sz="2400" dirty="0" smtClean="0"/>
              <a:t> </a:t>
            </a:r>
            <a:r>
              <a:rPr lang="hr-HR" sz="2400" b="1" dirty="0" smtClean="0"/>
              <a:t>smještaja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zahtjeva </a:t>
            </a:r>
            <a:r>
              <a:rPr lang="hr-HR" sz="2800" b="1" dirty="0">
                <a:solidFill>
                  <a:srgbClr val="FF0000"/>
                </a:solidFill>
              </a:rPr>
              <a:t>puno ljudskog rada </a:t>
            </a:r>
            <a:r>
              <a:rPr lang="hr-HR" sz="2800" dirty="0"/>
              <a:t>jer se u proizvodnji i posluživanju </a:t>
            </a:r>
            <a:r>
              <a:rPr lang="hr-HR" sz="2800" b="1" dirty="0">
                <a:solidFill>
                  <a:srgbClr val="FF0000"/>
                </a:solidFill>
              </a:rPr>
              <a:t>koristi malo strojnog </a:t>
            </a:r>
            <a:r>
              <a:rPr lang="hr-HR" sz="2800" b="1" dirty="0" smtClean="0">
                <a:solidFill>
                  <a:srgbClr val="FF0000"/>
                </a:solidFill>
              </a:rPr>
              <a:t>rada</a:t>
            </a:r>
            <a:endParaRPr lang="hr-HR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64" y="499219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240040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/>
              <a:t> DJELATNOST </a:t>
            </a:r>
            <a:endParaRPr lang="hr-H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0469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0898" y="1070723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26053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ight Arrow 8"/>
          <p:cNvSpPr/>
          <p:nvPr/>
        </p:nvSpPr>
        <p:spPr>
          <a:xfrm>
            <a:off x="5976482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2811808" y="142029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/>
              <a:t>UGOSTITELJSTVO</a:t>
            </a:r>
            <a:endParaRPr lang="hr-HR" sz="3200" b="1" dirty="0"/>
          </a:p>
        </p:txBody>
      </p:sp>
    </p:spTree>
    <p:extLst>
      <p:ext uri="{BB962C8B-B14F-4D97-AF65-F5344CB8AC3E}">
        <p14:creationId xmlns:p14="http://schemas.microsoft.com/office/powerpoint/2010/main" val="40016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Ugostiteljske djelatnosti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600" dirty="0" smtClean="0"/>
              <a:t>ugostiteljske djelatnosti su: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hotelijerstvo</a:t>
            </a:r>
            <a:r>
              <a:rPr lang="hr-HR" sz="2600" dirty="0" smtClean="0"/>
              <a:t> </a:t>
            </a:r>
            <a:endParaRPr lang="hr-HR" sz="2600" dirty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smještaja</a:t>
            </a:r>
            <a:r>
              <a:rPr lang="hr-HR" sz="2200" dirty="0" smtClean="0"/>
              <a:t> u hotelima, motelima, pansionima… 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restauraterstvo</a:t>
            </a:r>
            <a:r>
              <a:rPr lang="hr-HR" sz="3200" dirty="0" smtClean="0"/>
              <a:t> </a:t>
            </a:r>
            <a:endParaRPr lang="hr-HR" sz="2600" dirty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hrane, pića i napitaka</a:t>
            </a:r>
            <a:r>
              <a:rPr lang="hr-HR" sz="2200" dirty="0" smtClean="0"/>
              <a:t> u restoranima, gostionicama, zdravljacima, slastičarnicama… 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barovi</a:t>
            </a:r>
            <a:endParaRPr lang="hr-HR" sz="2600" dirty="0" smtClean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pića, hrane, zabave i napitaka</a:t>
            </a:r>
            <a:r>
              <a:rPr lang="hr-HR" sz="2200" dirty="0" smtClean="0"/>
              <a:t> u barovima, kavanama, pivnicama, konobama…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animacija</a:t>
            </a:r>
            <a:endParaRPr lang="hr-HR" sz="2600" dirty="0" smtClean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aktivne rekreacije</a:t>
            </a:r>
            <a:r>
              <a:rPr lang="hr-HR" sz="2200" dirty="0" smtClean="0"/>
              <a:t> 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419114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ugostiteljstvo </a:t>
            </a:r>
            <a:r>
              <a:rPr lang="hr-HR" dirty="0"/>
              <a:t>čini </a:t>
            </a:r>
            <a:r>
              <a:rPr lang="hr-HR" b="1" dirty="0">
                <a:solidFill>
                  <a:srgbClr val="FF0000"/>
                </a:solidFill>
              </a:rPr>
              <a:t>receptivu</a:t>
            </a:r>
            <a:r>
              <a:rPr lang="hr-HR" dirty="0"/>
              <a:t> </a:t>
            </a:r>
            <a:r>
              <a:rPr lang="hr-HR" dirty="0" smtClean="0"/>
              <a:t>turizma </a:t>
            </a:r>
            <a:r>
              <a:rPr lang="hr-HR" dirty="0"/>
              <a:t>nekog mjesta </a:t>
            </a:r>
            <a:r>
              <a:rPr lang="hr-HR" i="1" dirty="0"/>
              <a:t>(sposobnost prihvaćanja gostiju)</a:t>
            </a:r>
            <a:r>
              <a:rPr lang="hr-HR" dirty="0"/>
              <a:t> </a:t>
            </a:r>
            <a:endParaRPr lang="hr-HR" dirty="0" smtClean="0"/>
          </a:p>
          <a:p>
            <a:pPr lvl="0">
              <a:spcBef>
                <a:spcPts val="1200"/>
              </a:spcBef>
            </a:pPr>
            <a:r>
              <a:rPr lang="hr-HR" dirty="0" smtClean="0"/>
              <a:t>ugostiteljstvo je </a:t>
            </a:r>
            <a:r>
              <a:rPr lang="hr-HR" b="1" dirty="0" smtClean="0">
                <a:solidFill>
                  <a:srgbClr val="FF0000"/>
                </a:solidFill>
              </a:rPr>
              <a:t>materijalna </a:t>
            </a:r>
            <a:r>
              <a:rPr lang="hr-HR" b="1" dirty="0">
                <a:solidFill>
                  <a:srgbClr val="FF0000"/>
                </a:solidFill>
              </a:rPr>
              <a:t>baza </a:t>
            </a:r>
            <a:r>
              <a:rPr lang="hr-HR" b="1" dirty="0" smtClean="0">
                <a:solidFill>
                  <a:srgbClr val="FF0000"/>
                </a:solidFill>
              </a:rPr>
              <a:t>turizma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receptivne</a:t>
            </a:r>
            <a:r>
              <a:rPr lang="hr-HR" sz="3200" dirty="0" smtClean="0"/>
              <a:t> turističke zemlje</a:t>
            </a:r>
            <a:r>
              <a:rPr lang="hr-HR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zemlje koje </a:t>
            </a:r>
            <a:r>
              <a:rPr lang="hr-HR" b="1" dirty="0" smtClean="0">
                <a:solidFill>
                  <a:schemeClr val="tx2"/>
                </a:solidFill>
              </a:rPr>
              <a:t>primaju turiste</a:t>
            </a:r>
          </a:p>
          <a:p>
            <a:pPr lvl="1">
              <a:spcBef>
                <a:spcPts val="1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emitivne</a:t>
            </a:r>
            <a:r>
              <a:rPr lang="hr-HR" sz="3200" dirty="0" smtClean="0"/>
              <a:t> turističke zemlje</a:t>
            </a:r>
            <a:r>
              <a:rPr lang="hr-HR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zemlje </a:t>
            </a:r>
            <a:r>
              <a:rPr lang="hr-HR" b="1" dirty="0" smtClean="0">
                <a:solidFill>
                  <a:schemeClr val="tx2"/>
                </a:solidFill>
              </a:rPr>
              <a:t>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345815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</a:t>
            </a:r>
            <a:r>
              <a:rPr lang="hr-HR" sz="3500" dirty="0" smtClean="0"/>
              <a:t>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PUTNIČKE AGENCIJE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endParaRPr lang="hr-HR" dirty="0"/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chemeClr val="tx2"/>
                </a:solidFill>
              </a:rPr>
              <a:t>posrednici</a:t>
            </a:r>
            <a:r>
              <a:rPr lang="hr-HR" dirty="0" smtClean="0">
                <a:solidFill>
                  <a:schemeClr val="tx2"/>
                </a:solidFill>
              </a:rPr>
              <a:t> </a:t>
            </a:r>
            <a:r>
              <a:rPr lang="hr-HR" dirty="0"/>
              <a:t>između ugostiteljskih </a:t>
            </a:r>
            <a:r>
              <a:rPr lang="hr-HR" b="1" dirty="0"/>
              <a:t>poslovnih </a:t>
            </a:r>
            <a:r>
              <a:rPr lang="hr-HR" b="1" dirty="0" smtClean="0"/>
              <a:t>jedinica </a:t>
            </a:r>
            <a:r>
              <a:rPr lang="hr-HR" sz="2400" i="1" dirty="0" smtClean="0"/>
              <a:t>(turističke ponude)</a:t>
            </a:r>
            <a:r>
              <a:rPr lang="hr-HR" sz="2400" dirty="0" smtClean="0"/>
              <a:t> </a:t>
            </a:r>
            <a:r>
              <a:rPr lang="hr-HR" dirty="0" smtClean="0"/>
              <a:t>i </a:t>
            </a:r>
            <a:r>
              <a:rPr lang="hr-HR" b="1" dirty="0"/>
              <a:t>potencijalnih </a:t>
            </a:r>
            <a:r>
              <a:rPr lang="hr-HR" b="1" dirty="0" smtClean="0"/>
              <a:t>gostiju </a:t>
            </a:r>
            <a:r>
              <a:rPr lang="hr-HR" sz="2400" i="1" dirty="0" smtClean="0"/>
              <a:t>(turističke potražnje)</a:t>
            </a:r>
            <a:endParaRPr lang="hr-HR" i="1" dirty="0" smtClean="0"/>
          </a:p>
          <a:p>
            <a:pPr>
              <a:spcBef>
                <a:spcPts val="2400"/>
              </a:spcBef>
            </a:pPr>
            <a:r>
              <a:rPr lang="hr-HR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okvirni ugovor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ugovor o alotmanu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(alotmanski ugovor)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ugovor o zakupu kapaciteta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(„fiksni ugovor“ i „ugovor puno za prazno</a:t>
            </a:r>
            <a:r>
              <a:rPr lang="hr-HR" sz="2400" i="1" dirty="0" smtClean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2630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294748" y="1268760"/>
            <a:ext cx="1706541" cy="7735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DIJELOVI 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UG. USLUGE</a:t>
            </a:r>
            <a:endParaRPr lang="hr-HR" sz="1600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04718" y="1268759"/>
            <a:ext cx="1706541" cy="773571"/>
          </a:xfrm>
          <a:prstGeom prst="rect">
            <a:avLst/>
          </a:prstGeom>
          <a:solidFill>
            <a:srgbClr val="0D6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UG. USLUGA</a:t>
            </a:r>
            <a:endParaRPr lang="hr-HR" sz="20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19630" y="188640"/>
            <a:ext cx="3343865" cy="5411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UGOSTITELJSKA USLUGA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105" name="Elbow Connector 104"/>
          <p:cNvCxnSpPr>
            <a:stCxn id="90" idx="2"/>
            <a:endCxn id="83" idx="0"/>
          </p:cNvCxnSpPr>
          <p:nvPr/>
        </p:nvCxnSpPr>
        <p:spPr>
          <a:xfrm rot="5400000">
            <a:off x="3050327" y="-172476"/>
            <a:ext cx="538928" cy="234354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0" idx="2"/>
            <a:endCxn id="84" idx="0"/>
          </p:cNvCxnSpPr>
          <p:nvPr/>
        </p:nvCxnSpPr>
        <p:spPr>
          <a:xfrm rot="16200000" flipH="1">
            <a:off x="5405313" y="-183918"/>
            <a:ext cx="538927" cy="236642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1265" y="2641559"/>
            <a:ext cx="1706541" cy="773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GLAVNA </a:t>
            </a: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USLUGA</a:t>
            </a:r>
            <a:endParaRPr lang="hr-HR" sz="1600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44989" y="2641559"/>
            <a:ext cx="1706541" cy="773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PRATEĆE </a:t>
            </a: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USLUGE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27" name="Elbow Connector 26"/>
          <p:cNvCxnSpPr>
            <a:stCxn id="83" idx="2"/>
            <a:endCxn id="71" idx="0"/>
          </p:cNvCxnSpPr>
          <p:nvPr/>
        </p:nvCxnSpPr>
        <p:spPr>
          <a:xfrm rot="5400000">
            <a:off x="1361664" y="1855204"/>
            <a:ext cx="599228" cy="97348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3" idx="2"/>
            <a:endCxn id="73" idx="0"/>
          </p:cNvCxnSpPr>
          <p:nvPr/>
        </p:nvCxnSpPr>
        <p:spPr>
          <a:xfrm rot="16200000" flipH="1">
            <a:off x="2273525" y="1916824"/>
            <a:ext cx="599228" cy="85024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924128" y="2641559"/>
            <a:ext cx="1758251" cy="773571"/>
          </a:xfrm>
          <a:prstGeom prst="rect">
            <a:avLst/>
          </a:prstGeom>
          <a:solidFill>
            <a:srgbClr val="378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MATERIJALNE</a:t>
            </a:r>
          </a:p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(ROBNE)</a:t>
            </a:r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888437" y="2641559"/>
            <a:ext cx="1887399" cy="773571"/>
          </a:xfrm>
          <a:prstGeom prst="rect">
            <a:avLst/>
          </a:prstGeom>
          <a:solidFill>
            <a:srgbClr val="378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NEMATERIJALNE</a:t>
            </a:r>
          </a:p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(NEROBNE)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36" name="Elbow Connector 35"/>
          <p:cNvCxnSpPr>
            <a:stCxn id="84" idx="2"/>
            <a:endCxn id="78" idx="0"/>
          </p:cNvCxnSpPr>
          <p:nvPr/>
        </p:nvCxnSpPr>
        <p:spPr>
          <a:xfrm rot="5400000">
            <a:off x="6031008" y="1814577"/>
            <a:ext cx="599229" cy="105473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4" idx="2"/>
            <a:endCxn id="79" idx="0"/>
          </p:cNvCxnSpPr>
          <p:nvPr/>
        </p:nvCxnSpPr>
        <p:spPr>
          <a:xfrm rot="16200000" flipH="1">
            <a:off x="7045449" y="1854870"/>
            <a:ext cx="599229" cy="97414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031244" y="3488479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NEOPIPLJIVE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031244" y="4074056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NEDJELJIVE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031244" y="4659633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NEUSKLADIŠTIVE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31244" y="5245211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HETEROGENE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938734" y="3645024"/>
            <a:ext cx="3105656" cy="881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UG. USLUGE S </a:t>
            </a:r>
          </a:p>
          <a:p>
            <a:pPr algn="ctr"/>
            <a:r>
              <a:rPr lang="hr-HR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OBZIROM NA VAŽNOST</a:t>
            </a:r>
          </a:p>
        </p:txBody>
      </p:sp>
      <p:cxnSp>
        <p:nvCxnSpPr>
          <p:cNvPr id="109" name="Elbow Connector 108"/>
          <p:cNvCxnSpPr>
            <a:stCxn id="90" idx="2"/>
            <a:endCxn id="140" idx="0"/>
          </p:cNvCxnSpPr>
          <p:nvPr/>
        </p:nvCxnSpPr>
        <p:spPr>
          <a:xfrm rot="5400000">
            <a:off x="3033967" y="2187428"/>
            <a:ext cx="2915192" cy="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376766" y="5139932"/>
            <a:ext cx="1205065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GLAVNE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652742" y="5139932"/>
            <a:ext cx="1466950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DOPUNSKE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5190603" y="5139932"/>
            <a:ext cx="1613645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900"/>
              </a:lnSpc>
            </a:pPr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POMOĆNE </a:t>
            </a:r>
          </a:p>
          <a:p>
            <a:pPr algn="ctr">
              <a:lnSpc>
                <a:spcPts val="1900"/>
              </a:lnSpc>
            </a:pPr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DJELATNOSTI</a:t>
            </a:r>
          </a:p>
        </p:txBody>
      </p:sp>
      <p:cxnSp>
        <p:nvCxnSpPr>
          <p:cNvPr id="115" name="Elbow Connector 114"/>
          <p:cNvCxnSpPr>
            <a:stCxn id="140" idx="2"/>
            <a:endCxn id="145" idx="0"/>
          </p:cNvCxnSpPr>
          <p:nvPr/>
        </p:nvCxnSpPr>
        <p:spPr>
          <a:xfrm rot="5400000">
            <a:off x="3428903" y="4077273"/>
            <a:ext cx="613056" cy="151226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40" idx="2"/>
            <a:endCxn id="146" idx="0"/>
          </p:cNvCxnSpPr>
          <p:nvPr/>
        </p:nvCxnSpPr>
        <p:spPr>
          <a:xfrm rot="5400000">
            <a:off x="4132362" y="4780732"/>
            <a:ext cx="613056" cy="10534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40" idx="2"/>
            <a:endCxn id="147" idx="0"/>
          </p:cNvCxnSpPr>
          <p:nvPr/>
        </p:nvCxnSpPr>
        <p:spPr>
          <a:xfrm rot="16200000" flipH="1">
            <a:off x="4937966" y="4080472"/>
            <a:ext cx="613056" cy="1505864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79" idx="3"/>
            <a:endCxn id="125" idx="3"/>
          </p:cNvCxnSpPr>
          <p:nvPr/>
        </p:nvCxnSpPr>
        <p:spPr>
          <a:xfrm flipH="1">
            <a:off x="8739013" y="3028345"/>
            <a:ext cx="36823" cy="691339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79" idx="3"/>
            <a:endCxn id="126" idx="3"/>
          </p:cNvCxnSpPr>
          <p:nvPr/>
        </p:nvCxnSpPr>
        <p:spPr>
          <a:xfrm flipH="1">
            <a:off x="8739013" y="3028345"/>
            <a:ext cx="36823" cy="1276916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79" idx="3"/>
            <a:endCxn id="127" idx="3"/>
          </p:cNvCxnSpPr>
          <p:nvPr/>
        </p:nvCxnSpPr>
        <p:spPr>
          <a:xfrm flipH="1">
            <a:off x="8739013" y="3028345"/>
            <a:ext cx="36823" cy="1862493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79" idx="3"/>
            <a:endCxn id="128" idx="3"/>
          </p:cNvCxnSpPr>
          <p:nvPr/>
        </p:nvCxnSpPr>
        <p:spPr>
          <a:xfrm flipH="1">
            <a:off x="8739013" y="3028345"/>
            <a:ext cx="36823" cy="2448071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49257" y="3789040"/>
            <a:ext cx="1586439" cy="60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ASORTIMAN </a:t>
            </a:r>
          </a:p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49257" y="4484350"/>
            <a:ext cx="1586439" cy="60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KVALITETA </a:t>
            </a:r>
          </a:p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249257" y="5179660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AMBIJENT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49257" y="5683896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ATMOSFERA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49257" y="6188133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KOMFOR</a:t>
            </a:r>
          </a:p>
        </p:txBody>
      </p:sp>
      <p:sp>
        <p:nvSpPr>
          <p:cNvPr id="196" name="Rounded Rectangular Callout 195"/>
          <p:cNvSpPr/>
          <p:nvPr/>
        </p:nvSpPr>
        <p:spPr>
          <a:xfrm>
            <a:off x="35497" y="1183689"/>
            <a:ext cx="2341270" cy="1296144"/>
          </a:xfrm>
          <a:prstGeom prst="wedgeRoundRectCallout">
            <a:avLst>
              <a:gd name="adj1" fmla="val -7795"/>
              <a:gd name="adj2" fmla="val 7264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700" dirty="0">
                <a:solidFill>
                  <a:prstClr val="black"/>
                </a:solidFill>
              </a:rPr>
              <a:t>ona usluga </a:t>
            </a:r>
            <a:r>
              <a:rPr lang="hr-HR" sz="1700" b="1" dirty="0">
                <a:solidFill>
                  <a:srgbClr val="FF0000"/>
                </a:solidFill>
              </a:rPr>
              <a:t>radi koje gost dolazi</a:t>
            </a:r>
            <a:r>
              <a:rPr lang="hr-HR" sz="1700" dirty="0">
                <a:solidFill>
                  <a:prstClr val="black"/>
                </a:solidFill>
              </a:rPr>
              <a:t> u </a:t>
            </a:r>
            <a:r>
              <a:rPr lang="hr-HR" sz="1700" dirty="0" err="1">
                <a:solidFill>
                  <a:prstClr val="black"/>
                </a:solidFill>
              </a:rPr>
              <a:t>ug</a:t>
            </a:r>
            <a:r>
              <a:rPr lang="hr-HR" sz="1700" dirty="0">
                <a:solidFill>
                  <a:prstClr val="black"/>
                </a:solidFill>
              </a:rPr>
              <a:t>. objekt (npr. u restoran dolazi radi jela i pića)</a:t>
            </a:r>
          </a:p>
        </p:txBody>
      </p:sp>
      <p:sp>
        <p:nvSpPr>
          <p:cNvPr id="203" name="Rounded Rectangular Callout 202"/>
          <p:cNvSpPr/>
          <p:nvPr/>
        </p:nvSpPr>
        <p:spPr>
          <a:xfrm>
            <a:off x="2267744" y="1053954"/>
            <a:ext cx="2440360" cy="1486226"/>
          </a:xfrm>
          <a:prstGeom prst="wedgeRoundRectCallout">
            <a:avLst>
              <a:gd name="adj1" fmla="val 1323"/>
              <a:gd name="adj2" fmla="val 6673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700" dirty="0">
                <a:solidFill>
                  <a:prstClr val="black"/>
                </a:solidFill>
              </a:rPr>
              <a:t>one usluge koje ugostitelji </a:t>
            </a:r>
            <a:r>
              <a:rPr lang="hr-HR" sz="1700" b="1" dirty="0">
                <a:solidFill>
                  <a:srgbClr val="FF0000"/>
                </a:solidFill>
              </a:rPr>
              <a:t>pružaju ali se ne naplaćuju izravno </a:t>
            </a:r>
            <a:r>
              <a:rPr lang="hr-HR" sz="1700" dirty="0">
                <a:solidFill>
                  <a:prstClr val="black"/>
                </a:solidFill>
              </a:rPr>
              <a:t>(npr. ambijent, udobnost, ljubaznost…)</a:t>
            </a:r>
          </a:p>
        </p:txBody>
      </p:sp>
      <p:sp>
        <p:nvSpPr>
          <p:cNvPr id="204" name="Rounded Rectangular Callout 203"/>
          <p:cNvSpPr/>
          <p:nvPr/>
        </p:nvSpPr>
        <p:spPr>
          <a:xfrm>
            <a:off x="4881360" y="1029704"/>
            <a:ext cx="2149884" cy="1464884"/>
          </a:xfrm>
          <a:prstGeom prst="wedgeRoundRectCallout">
            <a:avLst>
              <a:gd name="adj1" fmla="val -7786"/>
              <a:gd name="adj2" fmla="val 6903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proizvodi pripremljeni od raznovrsnih namirnica – </a:t>
            </a:r>
            <a:r>
              <a:rPr lang="hr-HR" sz="1600" b="1" dirty="0">
                <a:solidFill>
                  <a:srgbClr val="FF0000"/>
                </a:solidFill>
              </a:rPr>
              <a:t>topla i hladna jela, napitci, pića</a:t>
            </a:r>
            <a:r>
              <a:rPr lang="hr-HR" sz="16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05" name="Rounded Rectangular Callout 204"/>
          <p:cNvSpPr/>
          <p:nvPr/>
        </p:nvSpPr>
        <p:spPr>
          <a:xfrm>
            <a:off x="7114818" y="1412776"/>
            <a:ext cx="1874547" cy="1087208"/>
          </a:xfrm>
          <a:prstGeom prst="wedgeRoundRectCallout">
            <a:avLst>
              <a:gd name="adj1" fmla="val 8038"/>
              <a:gd name="adj2" fmla="val 7435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</a:t>
            </a:r>
            <a:r>
              <a:rPr lang="hr-HR" sz="1600" b="1" dirty="0">
                <a:solidFill>
                  <a:srgbClr val="FF0000"/>
                </a:solidFill>
              </a:rPr>
              <a:t>smještaja</a:t>
            </a:r>
            <a:r>
              <a:rPr lang="hr-HR" sz="1600" dirty="0">
                <a:solidFill>
                  <a:srgbClr val="FF0000"/>
                </a:solidFill>
              </a:rPr>
              <a:t>, </a:t>
            </a:r>
            <a:r>
              <a:rPr lang="hr-HR" sz="1600" b="1" dirty="0">
                <a:solidFill>
                  <a:srgbClr val="FF0000"/>
                </a:solidFill>
              </a:rPr>
              <a:t>organiziranje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b="1" dirty="0">
                <a:solidFill>
                  <a:srgbClr val="FF0000"/>
                </a:solidFill>
              </a:rPr>
              <a:t>raznih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b="1" dirty="0">
                <a:solidFill>
                  <a:srgbClr val="FF0000"/>
                </a:solidFill>
              </a:rPr>
              <a:t>zabava</a:t>
            </a:r>
            <a:r>
              <a:rPr lang="hr-HR" sz="1600" dirty="0">
                <a:solidFill>
                  <a:srgbClr val="FF0000"/>
                </a:solidFill>
              </a:rPr>
              <a:t>, </a:t>
            </a:r>
            <a:r>
              <a:rPr lang="hr-HR" sz="1600" b="1" dirty="0">
                <a:solidFill>
                  <a:srgbClr val="FF0000"/>
                </a:solidFill>
              </a:rPr>
              <a:t>razonoda</a:t>
            </a:r>
            <a:r>
              <a:rPr lang="hr-HR" sz="16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07" name="Rounded Rectangular Callout 206"/>
          <p:cNvSpPr/>
          <p:nvPr/>
        </p:nvSpPr>
        <p:spPr>
          <a:xfrm>
            <a:off x="1763688" y="4101751"/>
            <a:ext cx="1745079" cy="902833"/>
          </a:xfrm>
          <a:prstGeom prst="wedgeRoundRectCallout">
            <a:avLst>
              <a:gd name="adj1" fmla="val -9113"/>
              <a:gd name="adj2" fmla="val 770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smještaja, hrane, pića i napitaka</a:t>
            </a:r>
          </a:p>
        </p:txBody>
      </p:sp>
      <p:sp>
        <p:nvSpPr>
          <p:cNvPr id="211" name="Rounded Rectangular Callout 210"/>
          <p:cNvSpPr/>
          <p:nvPr/>
        </p:nvSpPr>
        <p:spPr>
          <a:xfrm>
            <a:off x="3352306" y="3930569"/>
            <a:ext cx="2011782" cy="996700"/>
          </a:xfrm>
          <a:prstGeom prst="wedgeRoundRectCallout">
            <a:avLst>
              <a:gd name="adj1" fmla="val -9113"/>
              <a:gd name="adj2" fmla="val 770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koje se </a:t>
            </a:r>
            <a:r>
              <a:rPr lang="hr-HR" sz="1600" b="1" dirty="0">
                <a:solidFill>
                  <a:srgbClr val="FF0000"/>
                </a:solidFill>
              </a:rPr>
              <a:t>uglavnom pružaju u smještajnom objektu</a:t>
            </a:r>
          </a:p>
        </p:txBody>
      </p:sp>
      <p:sp>
        <p:nvSpPr>
          <p:cNvPr id="212" name="Rounded Rectangular Callout 211"/>
          <p:cNvSpPr/>
          <p:nvPr/>
        </p:nvSpPr>
        <p:spPr>
          <a:xfrm>
            <a:off x="5308716" y="3749015"/>
            <a:ext cx="2503644" cy="1264161"/>
          </a:xfrm>
          <a:prstGeom prst="wedgeRoundRectCallout">
            <a:avLst>
              <a:gd name="adj1" fmla="val 4152"/>
              <a:gd name="adj2" fmla="val 7302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djelatnosti čija je </a:t>
            </a:r>
            <a:r>
              <a:rPr lang="hr-HR" sz="1600" b="1" dirty="0">
                <a:solidFill>
                  <a:srgbClr val="FF0000"/>
                </a:solidFill>
              </a:rPr>
              <a:t>svrha smanjenje troškova </a:t>
            </a:r>
            <a:r>
              <a:rPr lang="hr-HR" sz="1600" dirty="0">
                <a:solidFill>
                  <a:prstClr val="black"/>
                </a:solidFill>
              </a:rPr>
              <a:t>poslovanja te </a:t>
            </a:r>
            <a:r>
              <a:rPr lang="hr-HR" sz="1600" b="1" dirty="0">
                <a:solidFill>
                  <a:srgbClr val="FF0000"/>
                </a:solidFill>
              </a:rPr>
              <a:t>brzo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dirty="0">
                <a:solidFill>
                  <a:prstClr val="black"/>
                </a:solidFill>
              </a:rPr>
              <a:t>i </a:t>
            </a:r>
            <a:r>
              <a:rPr lang="hr-HR" sz="1600" b="1" dirty="0">
                <a:solidFill>
                  <a:srgbClr val="FF0000"/>
                </a:solidFill>
              </a:rPr>
              <a:t>učinkovito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b="1" dirty="0" smtClean="0">
                <a:solidFill>
                  <a:srgbClr val="FF0000"/>
                </a:solidFill>
              </a:rPr>
              <a:t>obavljanje posla</a:t>
            </a:r>
            <a:endParaRPr lang="hr-HR" sz="1600" b="1" dirty="0">
              <a:solidFill>
                <a:srgbClr val="FF0000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2816169" y="5802991"/>
            <a:ext cx="2236018" cy="996700"/>
          </a:xfrm>
          <a:prstGeom prst="wedgeRoundRectCallout">
            <a:avLst>
              <a:gd name="adj1" fmla="val 34783"/>
              <a:gd name="adj2" fmla="val -678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400" dirty="0">
                <a:solidFill>
                  <a:prstClr val="black"/>
                </a:solidFill>
              </a:rPr>
              <a:t>doček i prijevoz gostiju do </a:t>
            </a:r>
            <a:r>
              <a:rPr lang="hr-HR" sz="1400" dirty="0" err="1">
                <a:solidFill>
                  <a:prstClr val="black"/>
                </a:solidFill>
              </a:rPr>
              <a:t>ug</a:t>
            </a:r>
            <a:r>
              <a:rPr lang="hr-HR" sz="1400" dirty="0">
                <a:solidFill>
                  <a:prstClr val="black"/>
                </a:solidFill>
              </a:rPr>
              <a:t>. objekta, mijenjanje novca, čuvanje vrijednih stvari gostiju u sefu…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5364088" y="5802991"/>
            <a:ext cx="3501461" cy="996700"/>
          </a:xfrm>
          <a:prstGeom prst="wedgeRoundRectCallout">
            <a:avLst>
              <a:gd name="adj1" fmla="val -33352"/>
              <a:gd name="adj2" fmla="val -678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400" dirty="0">
                <a:solidFill>
                  <a:prstClr val="black"/>
                </a:solidFill>
              </a:rPr>
              <a:t>proizvodnja umjetnih bezalkoholnih pića, proizvodnja pekarskih proizvoda, proizvodnja struje (agregat), održavanje parkova i okoliša oko </a:t>
            </a:r>
            <a:r>
              <a:rPr lang="hr-HR" sz="1400" dirty="0" err="1">
                <a:solidFill>
                  <a:prstClr val="black"/>
                </a:solidFill>
              </a:rPr>
              <a:t>ug</a:t>
            </a:r>
            <a:r>
              <a:rPr lang="hr-HR" sz="1400" dirty="0">
                <a:solidFill>
                  <a:prstClr val="black"/>
                </a:solidFill>
              </a:rPr>
              <a:t>. objekta…</a:t>
            </a:r>
          </a:p>
        </p:txBody>
      </p:sp>
    </p:spTree>
    <p:extLst>
      <p:ext uri="{BB962C8B-B14F-4D97-AF65-F5344CB8AC3E}">
        <p14:creationId xmlns:p14="http://schemas.microsoft.com/office/powerpoint/2010/main" val="29423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03" grpId="0" animBg="1"/>
      <p:bldP spid="204" grpId="0" animBg="1"/>
      <p:bldP spid="205" grpId="0" animBg="1"/>
      <p:bldP spid="207" grpId="0" animBg="1"/>
      <p:bldP spid="211" grpId="0" animBg="1"/>
      <p:bldP spid="21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3212</TotalTime>
  <Words>2260</Words>
  <Application>Microsoft Office PowerPoint</Application>
  <PresentationFormat>On-screen Show (4:3)</PresentationFormat>
  <Paragraphs>394</Paragraphs>
  <Slides>28</Slides>
  <Notes>2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bijela_tema</vt:lpstr>
      <vt:lpstr>Organizacija poslovanja  poduzeća u ugostiteljstvu</vt:lpstr>
      <vt:lpstr>Poglavlja</vt:lpstr>
      <vt:lpstr>Organizacija rada</vt:lpstr>
      <vt:lpstr>Organizacija poslovanja poduzeća  </vt:lpstr>
      <vt:lpstr>PowerPoint Presentation</vt:lpstr>
      <vt:lpstr>Ugostiteljske djelatnosti</vt:lpstr>
      <vt:lpstr>Ugostiteljstvo i turizam</vt:lpstr>
      <vt:lpstr>Ugostiteljstvo i putničke agencije</vt:lpstr>
      <vt:lpstr>PowerPoint Presentation</vt:lpstr>
      <vt:lpstr>PowerPoint Presentation</vt:lpstr>
      <vt:lpstr>PowerPoint Presentation</vt:lpstr>
      <vt:lpstr>Standardi i standardizacija</vt:lpstr>
      <vt:lpstr>Vrste standarda u ugostiteljstvu</vt:lpstr>
      <vt:lpstr>Primjeri standarda</vt:lpstr>
      <vt:lpstr>ISO standardi i minimalni uvjeti       </vt:lpstr>
      <vt:lpstr>Podjela ugostiteljstva</vt:lpstr>
      <vt:lpstr>PowerPoint Presentation</vt:lpstr>
      <vt:lpstr>PowerPoint Presentation</vt:lpstr>
      <vt:lpstr>Hoteli          (ponavljanje)</vt:lpstr>
      <vt:lpstr>PowerPoint Presentation</vt:lpstr>
      <vt:lpstr>PowerPoint Presentation</vt:lpstr>
      <vt:lpstr>Restauraterstvo – poslužni odjel</vt:lpstr>
      <vt:lpstr>Restauraterstvo – poslužni odjel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cornx</cp:lastModifiedBy>
  <cp:revision>421</cp:revision>
  <dcterms:created xsi:type="dcterms:W3CDTF">2016-09-01T16:32:16Z</dcterms:created>
  <dcterms:modified xsi:type="dcterms:W3CDTF">2017-09-12T11:58:02Z</dcterms:modified>
</cp:coreProperties>
</file>