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57" r:id="rId4"/>
    <p:sldId id="258" r:id="rId5"/>
    <p:sldId id="259" r:id="rId6"/>
    <p:sldId id="260" r:id="rId7"/>
    <p:sldId id="268" r:id="rId8"/>
    <p:sldId id="262" r:id="rId9"/>
    <p:sldId id="261" r:id="rId10"/>
    <p:sldId id="271" r:id="rId11"/>
    <p:sldId id="272" r:id="rId12"/>
    <p:sldId id="270" r:id="rId13"/>
    <p:sldId id="263" r:id="rId14"/>
    <p:sldId id="274" r:id="rId15"/>
    <p:sldId id="269" r:id="rId16"/>
    <p:sldId id="264" r:id="rId17"/>
    <p:sldId id="267" r:id="rId18"/>
    <p:sldId id="273" r:id="rId1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 autoAdjust="0"/>
  </p:normalViewPr>
  <p:slideViewPr>
    <p:cSldViewPr>
      <p:cViewPr varScale="1">
        <p:scale>
          <a:sx n="92" d="100"/>
          <a:sy n="92" d="100"/>
        </p:scale>
        <p:origin x="-7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20.9.2017.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54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20.9.2017.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20.9.2017.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20.9.2017.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  <a:ln w="12700">
            <a:noFill/>
          </a:ln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520" y="692696"/>
            <a:ext cx="871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20.9.2017.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20.9.2017.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20.9.2017.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20.9.2017.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20.9.2017.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20.9.2017.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20.9.2017.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66275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 smtClean="0"/>
              <a:t>Pojam organizacije</a:t>
            </a:r>
            <a:endParaRPr lang="hr-HR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89735"/>
            <a:ext cx="6400800" cy="1447577"/>
          </a:xfrm>
        </p:spPr>
        <p:txBody>
          <a:bodyPr>
            <a:normAutofit/>
          </a:bodyPr>
          <a:lstStyle/>
          <a:p>
            <a:r>
              <a:rPr lang="hr-HR" sz="2400" dirty="0" smtClean="0">
                <a:solidFill>
                  <a:srgbClr val="FF0000"/>
                </a:solidFill>
              </a:rPr>
              <a:t>Organizacija poslovanja poduzeća u ugostiteljstvu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5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200" b="1" dirty="0"/>
              <a:t>Odjeli</a:t>
            </a:r>
            <a:r>
              <a:rPr lang="hr-HR" sz="2200" dirty="0"/>
              <a:t>: kuhinja, šank, konobari i ubacivač gostiju</a:t>
            </a:r>
          </a:p>
          <a:p>
            <a:r>
              <a:rPr lang="hr-HR" sz="2200" b="1" dirty="0"/>
              <a:t>Kuhinja</a:t>
            </a:r>
            <a:r>
              <a:rPr lang="hr-HR" sz="2200" dirty="0"/>
              <a:t> – 4 kuhara (2 po smjeni) </a:t>
            </a:r>
          </a:p>
          <a:p>
            <a:pPr lvl="1"/>
            <a:r>
              <a:rPr lang="hr-HR" sz="2000" dirty="0"/>
              <a:t>1 kuhar zadužen za </a:t>
            </a:r>
            <a:r>
              <a:rPr lang="hr-HR" sz="2000" dirty="0" err="1"/>
              <a:t>pizze</a:t>
            </a:r>
            <a:r>
              <a:rPr lang="hr-HR" sz="2000" dirty="0"/>
              <a:t> i salate i 1 kuhar zadužen za ostalo</a:t>
            </a:r>
          </a:p>
          <a:p>
            <a:pPr lvl="1"/>
            <a:r>
              <a:rPr lang="hr-HR" sz="2000" dirty="0"/>
              <a:t>glavni kuhar odgovoran za sve članove kuhinje i zadužen za nabavku hrane – izvještaj </a:t>
            </a:r>
            <a:r>
              <a:rPr lang="hr-HR" sz="2000" dirty="0" smtClean="0"/>
              <a:t>predaje </a:t>
            </a:r>
            <a:r>
              <a:rPr lang="hr-HR" sz="2000" dirty="0"/>
              <a:t>voditelju restorana koji onda nabavlja namirnice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Šank</a:t>
            </a:r>
            <a:r>
              <a:rPr lang="hr-HR" sz="2200" dirty="0"/>
              <a:t> – </a:t>
            </a:r>
            <a:r>
              <a:rPr lang="hr-HR" sz="2200" dirty="0" smtClean="0"/>
              <a:t>2 radnika na šanku </a:t>
            </a:r>
            <a:r>
              <a:rPr lang="hr-HR" sz="2200" dirty="0"/>
              <a:t>(rad u smjenama)</a:t>
            </a:r>
          </a:p>
          <a:p>
            <a:pPr lvl="1"/>
            <a:r>
              <a:rPr lang="hr-HR" sz="2000" b="1" dirty="0"/>
              <a:t>svaki</a:t>
            </a:r>
            <a:r>
              <a:rPr lang="hr-HR" sz="2000" dirty="0"/>
              <a:t> </a:t>
            </a:r>
            <a:r>
              <a:rPr lang="hr-HR" sz="2000" dirty="0" smtClean="0"/>
              <a:t>radnik na šanku je </a:t>
            </a:r>
            <a:r>
              <a:rPr lang="hr-HR" sz="2000" dirty="0"/>
              <a:t>zadužen za piće</a:t>
            </a:r>
          </a:p>
          <a:p>
            <a:pPr lvl="1"/>
            <a:r>
              <a:rPr lang="hr-HR" sz="2000" dirty="0"/>
              <a:t>nakon radnog vremena treba napuniti sva pića u hladnjake i počistiti šank</a:t>
            </a:r>
          </a:p>
          <a:p>
            <a:pPr lvl="1"/>
            <a:r>
              <a:rPr lang="hr-HR" sz="2000" b="1" dirty="0"/>
              <a:t>glavni </a:t>
            </a:r>
            <a:r>
              <a:rPr lang="hr-HR" sz="2000" dirty="0" smtClean="0"/>
              <a:t>radnik</a:t>
            </a:r>
            <a:r>
              <a:rPr lang="hr-HR" sz="2000" b="1" dirty="0" smtClean="0"/>
              <a:t> </a:t>
            </a:r>
            <a:r>
              <a:rPr lang="hr-HR" sz="2000" dirty="0" smtClean="0"/>
              <a:t>vodi </a:t>
            </a:r>
            <a:r>
              <a:rPr lang="hr-HR" sz="2000" dirty="0"/>
              <a:t>evidenciju o piću i izvještava voditelja restorana o nabavi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Konobari</a:t>
            </a:r>
            <a:r>
              <a:rPr lang="hr-HR" sz="2200" dirty="0"/>
              <a:t> –  3 konobara (broj konobara ovisi o broju </a:t>
            </a:r>
            <a:r>
              <a:rPr lang="hr-HR" sz="2200" dirty="0" smtClean="0"/>
              <a:t>stolova - 15)</a:t>
            </a:r>
            <a:endParaRPr lang="hr-HR" sz="2200" dirty="0"/>
          </a:p>
          <a:p>
            <a:pPr lvl="1"/>
            <a:r>
              <a:rPr lang="hr-HR" sz="2000" dirty="0"/>
              <a:t>u udarnim </a:t>
            </a:r>
            <a:r>
              <a:rPr lang="hr-HR" sz="2000" dirty="0" smtClean="0"/>
              <a:t>terminima uvijek rade </a:t>
            </a:r>
            <a:r>
              <a:rPr lang="hr-HR" sz="2000" b="1" dirty="0" smtClean="0"/>
              <a:t>2 konobara zajedno</a:t>
            </a:r>
            <a:endParaRPr lang="hr-HR" sz="2200" b="1" dirty="0"/>
          </a:p>
          <a:p>
            <a:pPr lvl="2"/>
            <a:r>
              <a:rPr lang="hr-HR" sz="1800" dirty="0"/>
              <a:t>1. konobar 10:00 – 18:00</a:t>
            </a:r>
          </a:p>
          <a:p>
            <a:pPr lvl="2"/>
            <a:r>
              <a:rPr lang="hr-HR" sz="1800" dirty="0"/>
              <a:t>2. konobar 11:00 – </a:t>
            </a:r>
            <a:r>
              <a:rPr lang="hr-HR" sz="1800" dirty="0" smtClean="0"/>
              <a:t>14:00  </a:t>
            </a:r>
            <a:r>
              <a:rPr lang="hr-HR" sz="1800" dirty="0"/>
              <a:t>i 19:00 – 00:00</a:t>
            </a:r>
          </a:p>
          <a:p>
            <a:pPr lvl="2"/>
            <a:r>
              <a:rPr lang="hr-HR" sz="1800" dirty="0"/>
              <a:t>3. konobar </a:t>
            </a:r>
            <a:r>
              <a:rPr lang="hr-HR" sz="1800" dirty="0" smtClean="0"/>
              <a:t>16:00 </a:t>
            </a:r>
            <a:r>
              <a:rPr lang="hr-HR" sz="1800" dirty="0"/>
              <a:t>– </a:t>
            </a:r>
            <a:r>
              <a:rPr lang="hr-HR" sz="1800" dirty="0" smtClean="0"/>
              <a:t>00:00</a:t>
            </a:r>
          </a:p>
          <a:p>
            <a:pPr lvl="1"/>
            <a:r>
              <a:rPr lang="hr-HR" sz="2000" dirty="0"/>
              <a:t>jedan konobar može </a:t>
            </a:r>
            <a:r>
              <a:rPr lang="hr-HR" sz="2000" dirty="0" smtClean="0"/>
              <a:t>posluživati 6 </a:t>
            </a:r>
            <a:r>
              <a:rPr lang="hr-HR" sz="2000" dirty="0"/>
              <a:t>do 10 stolova (iskusniji </a:t>
            </a:r>
            <a:r>
              <a:rPr lang="hr-HR" sz="2000" dirty="0" smtClean="0"/>
              <a:t>- </a:t>
            </a:r>
            <a:r>
              <a:rPr lang="hr-HR" sz="2000" dirty="0"/>
              <a:t>10; neiskusniji -</a:t>
            </a:r>
            <a:r>
              <a:rPr lang="hr-HR" sz="2000" dirty="0" smtClean="0"/>
              <a:t> 6)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52806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2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000" b="1" dirty="0"/>
              <a:t>Ubacivač gostiju</a:t>
            </a:r>
            <a:r>
              <a:rPr lang="hr-HR" sz="2000" dirty="0"/>
              <a:t> – 1 osoba na ulazu ili prometnom mjestu blizu restorana</a:t>
            </a:r>
          </a:p>
          <a:p>
            <a:pPr lvl="1"/>
            <a:r>
              <a:rPr lang="hr-HR" sz="1800" dirty="0" smtClean="0"/>
              <a:t>ostavlja </a:t>
            </a:r>
            <a:r>
              <a:rPr lang="hr-HR" sz="1800" dirty="0"/>
              <a:t>prvi dojam na gosta – predstavlja restoran i jelovnik</a:t>
            </a:r>
          </a:p>
          <a:p>
            <a:pPr lvl="1"/>
            <a:r>
              <a:rPr lang="hr-HR" sz="1800" dirty="0" smtClean="0"/>
              <a:t>upućuje </a:t>
            </a:r>
            <a:r>
              <a:rPr lang="hr-HR" sz="1800" dirty="0"/>
              <a:t>gosta u ponudu na jelovniku</a:t>
            </a:r>
          </a:p>
          <a:p>
            <a:pPr lvl="1"/>
            <a:r>
              <a:rPr lang="hr-HR" sz="1800" dirty="0"/>
              <a:t>ne </a:t>
            </a:r>
            <a:r>
              <a:rPr lang="hr-HR" sz="1800" dirty="0" smtClean="0"/>
              <a:t>smije </a:t>
            </a:r>
            <a:r>
              <a:rPr lang="hr-HR" sz="1800" dirty="0"/>
              <a:t>biti nametljivi, </a:t>
            </a:r>
            <a:r>
              <a:rPr lang="hr-HR" sz="1800" dirty="0" smtClean="0"/>
              <a:t>mora </a:t>
            </a:r>
            <a:r>
              <a:rPr lang="hr-HR" sz="1800" dirty="0"/>
              <a:t>biti </a:t>
            </a:r>
            <a:r>
              <a:rPr lang="hr-HR" sz="1800" dirty="0" smtClean="0"/>
              <a:t>pristojan, uredan, </a:t>
            </a:r>
            <a:r>
              <a:rPr lang="hr-HR" sz="1800" dirty="0"/>
              <a:t>pristojno </a:t>
            </a:r>
            <a:r>
              <a:rPr lang="hr-HR" sz="1800" dirty="0" smtClean="0"/>
              <a:t>obučen </a:t>
            </a:r>
            <a:r>
              <a:rPr lang="hr-HR" sz="1800" dirty="0"/>
              <a:t>i </a:t>
            </a:r>
            <a:r>
              <a:rPr lang="hr-HR" sz="1800" dirty="0" smtClean="0"/>
              <a:t>nasmiješen</a:t>
            </a:r>
            <a:endParaRPr lang="hr-HR" sz="1800" dirty="0"/>
          </a:p>
          <a:p>
            <a:pPr lvl="1"/>
            <a:r>
              <a:rPr lang="hr-HR" sz="1800" dirty="0" smtClean="0"/>
              <a:t>vodi </a:t>
            </a:r>
            <a:r>
              <a:rPr lang="hr-HR" sz="1800" dirty="0"/>
              <a:t>gosta koji se odlučio do odgovarajućeg stola</a:t>
            </a:r>
          </a:p>
          <a:p>
            <a:pPr lvl="1"/>
            <a:r>
              <a:rPr lang="hr-HR" sz="1800" dirty="0" smtClean="0"/>
              <a:t>zaslužan je </a:t>
            </a:r>
            <a:r>
              <a:rPr lang="hr-HR" sz="1800" dirty="0"/>
              <a:t>za 50% dolazaka gostiju u restoran</a:t>
            </a:r>
          </a:p>
          <a:p>
            <a:pPr>
              <a:spcBef>
                <a:spcPts val="1200"/>
              </a:spcBef>
            </a:pPr>
            <a:r>
              <a:rPr lang="hr-HR" sz="2000" b="1" dirty="0" smtClean="0"/>
              <a:t>Zaključak</a:t>
            </a:r>
            <a:endParaRPr lang="hr-HR" sz="2000" dirty="0"/>
          </a:p>
          <a:p>
            <a:pPr lvl="1">
              <a:spcBef>
                <a:spcPts val="600"/>
              </a:spcBef>
            </a:pPr>
            <a:r>
              <a:rPr lang="hr-HR" sz="1800" dirty="0"/>
              <a:t>potrebno je osigurati djelatnicima barem 1 slobodan dan tjedno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ne praviti razlike među djelatnicima (</a:t>
            </a:r>
            <a:r>
              <a:rPr lang="hr-HR" sz="1800" dirty="0" err="1"/>
              <a:t>npr</a:t>
            </a:r>
            <a:r>
              <a:rPr lang="hr-HR" sz="1800" dirty="0"/>
              <a:t>. jedan konobar može raditi što ga je volja, dok drugi ne)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potrebno je maksimizirati učinak svakog djelatnika, ovisno o njegovim sposobnostima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zadovoljno osoblje poboljšava produktivnost za 30%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Fenomen gužve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1"/>
            <a:r>
              <a:rPr lang="hr-HR" sz="2000" dirty="0" smtClean="0"/>
              <a:t>novi gosti će prije odabrati restoran u kojem već ima gostiju</a:t>
            </a:r>
          </a:p>
          <a:p>
            <a:pPr lvl="1"/>
            <a:r>
              <a:rPr lang="hr-HR" sz="2000" dirty="0" smtClean="0"/>
              <a:t>ako je restoran prazan, voditelj restorana bi trebao sjesti s prijateljima kako bi stvorio dojam da ima gostiju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79767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  <a:r>
              <a:rPr lang="hr-HR" b="1" dirty="0" smtClean="0"/>
              <a:t>poduzeća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>
                <a:highlight>
                  <a:srgbClr val="FFFF00"/>
                </a:highlight>
                <a:ea typeface="Calibri"/>
                <a:cs typeface="Times New Roman"/>
              </a:rPr>
              <a:t>poduzeće</a:t>
            </a:r>
            <a:r>
              <a:rPr lang="hr-HR" sz="3200" dirty="0" smtClean="0"/>
              <a:t> </a:t>
            </a:r>
            <a:r>
              <a:rPr lang="hr-HR" dirty="0" smtClean="0"/>
              <a:t>(trgovačko društvo) – </a:t>
            </a:r>
            <a:r>
              <a:rPr lang="hr-HR" b="1" dirty="0" smtClean="0">
                <a:solidFill>
                  <a:srgbClr val="FF0000"/>
                </a:solidFill>
              </a:rPr>
              <a:t>samostalna gospodarska organizacija</a:t>
            </a:r>
            <a:r>
              <a:rPr lang="hr-HR" dirty="0" smtClean="0"/>
              <a:t> koju je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osnovao</a:t>
            </a:r>
            <a:r>
              <a:rPr lang="hr-HR" dirty="0" smtClean="0"/>
              <a:t> (ili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kupio</a:t>
            </a:r>
            <a:r>
              <a:rPr lang="hr-HR" dirty="0" smtClean="0"/>
              <a:t>) njezin vlasnik kako bi </a:t>
            </a:r>
            <a:r>
              <a:rPr lang="hr-HR" b="1" dirty="0" smtClean="0">
                <a:solidFill>
                  <a:srgbClr val="FF0000"/>
                </a:solidFill>
              </a:rPr>
              <a:t>obavljao neku djelatnost </a:t>
            </a:r>
            <a:r>
              <a:rPr lang="hr-HR" dirty="0" smtClean="0"/>
              <a:t>i</a:t>
            </a:r>
            <a:r>
              <a:rPr lang="hr-HR" b="1" dirty="0" smtClean="0">
                <a:solidFill>
                  <a:srgbClr val="FF0000"/>
                </a:solidFill>
              </a:rPr>
              <a:t> ostvarivao dobit</a:t>
            </a:r>
            <a:endParaRPr lang="hr-HR" dirty="0" smtClean="0"/>
          </a:p>
          <a:p>
            <a:pPr lvl="0">
              <a:buNone/>
            </a:pPr>
            <a:endParaRPr lang="hr-HR" dirty="0" smtClean="0"/>
          </a:p>
          <a:p>
            <a:pPr lvl="0"/>
            <a:r>
              <a:rPr lang="hr-HR" dirty="0" smtClean="0"/>
              <a:t>prva poduzeća se javljaju s pojavom kapitalizma i industrijske revolucije krajem 18. i početkom 19. st.</a:t>
            </a:r>
          </a:p>
          <a:p>
            <a:pPr lvl="0">
              <a:buNone/>
            </a:pPr>
            <a:endParaRPr lang="hr-HR" dirty="0" smtClean="0"/>
          </a:p>
          <a:p>
            <a:r>
              <a:rPr lang="hr-HR" b="1" dirty="0">
                <a:highlight>
                  <a:srgbClr val="FFFF00"/>
                </a:highlight>
                <a:ea typeface="Calibri"/>
                <a:cs typeface="Times New Roman"/>
              </a:rPr>
              <a:t>organizacija poslovanja poduzeća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 se zasniva na </a:t>
            </a:r>
            <a:r>
              <a:rPr lang="hr-HR" b="1" dirty="0">
                <a:highlight>
                  <a:srgbClr val="FFFF00"/>
                </a:highlight>
                <a:ea typeface="Calibri"/>
                <a:cs typeface="Times New Roman"/>
              </a:rPr>
              <a:t>organizaciji rada</a:t>
            </a:r>
            <a:r>
              <a:rPr lang="hr-HR" b="1" dirty="0" smtClean="0"/>
              <a:t> </a:t>
            </a:r>
            <a:r>
              <a:rPr lang="hr-HR" dirty="0" smtClean="0"/>
              <a:t>na koju se onda nadovezuju ostale funkcije poduzeća – proizvodna, uslužna, nabavna, financijska, kadrovska, razvojna, rukovodna, kontrolna i </a:t>
            </a:r>
            <a:r>
              <a:rPr lang="hr-HR" dirty="0" err="1" smtClean="0"/>
              <a:t>dr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806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poduzeća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cilj organizacije poslovanja poduzeća</a:t>
            </a:r>
            <a:r>
              <a:rPr lang="hr-HR" dirty="0" smtClean="0"/>
              <a:t> je proizvodnja ili pružanje usluga uz </a:t>
            </a:r>
            <a:r>
              <a:rPr lang="hr-HR" b="1" dirty="0" smtClean="0">
                <a:solidFill>
                  <a:srgbClr val="FF0000"/>
                </a:solidFill>
              </a:rPr>
              <a:t>što manje troškova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što veću zaradu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ako su troškovi manji, proizvod ili usluga će biti dostupniji širem broju ljudi, a samim time i zarada veća</a:t>
            </a:r>
            <a:endParaRPr lang="hr-HR" b="1" i="1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zarada</a:t>
            </a:r>
            <a:r>
              <a:rPr lang="hr-HR" dirty="0" smtClean="0"/>
              <a:t> – količina novca koja ostaje poduzeću kada se podmire svi troškovi</a:t>
            </a:r>
          </a:p>
        </p:txBody>
      </p:sp>
      <p:pic>
        <p:nvPicPr>
          <p:cNvPr id="5124" name="Picture 4" descr="http://restoranskola.com/wp-content/uploads/2014/06/Skol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13090"/>
            <a:ext cx="4406110" cy="29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3600" dirty="0"/>
              <a:t>Formalna i neformalna organizacija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750"/>
            <a:ext cx="9001156" cy="5643602"/>
          </a:xfrm>
        </p:spPr>
        <p:txBody>
          <a:bodyPr>
            <a:noAutofit/>
          </a:bodyPr>
          <a:lstStyle/>
          <a:p>
            <a:pPr lvl="0">
              <a:spcBef>
                <a:spcPts val="4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FORMALNA </a:t>
            </a:r>
            <a:r>
              <a:rPr lang="hr-HR" dirty="0" smtClean="0"/>
              <a:t>ORGANIZACIJA</a:t>
            </a:r>
            <a:endParaRPr lang="hr-HR" sz="3200" dirty="0" smtClean="0"/>
          </a:p>
          <a:p>
            <a:pPr lvl="1">
              <a:spcBef>
                <a:spcPts val="60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koja je </a:t>
            </a:r>
            <a:r>
              <a:rPr lang="hr-HR" sz="25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500" dirty="0"/>
              <a:t>koji je donijelo neko službeno </a:t>
            </a:r>
            <a:r>
              <a:rPr lang="hr-HR" sz="2500" dirty="0" smtClean="0"/>
              <a:t>tijelo </a:t>
            </a:r>
            <a:r>
              <a:rPr lang="hr-HR" sz="2400" i="1" dirty="0" smtClean="0"/>
              <a:t>(npr</a:t>
            </a:r>
            <a:r>
              <a:rPr lang="hr-HR" sz="2400" i="1" dirty="0"/>
              <a:t>. upravni odbor ili </a:t>
            </a:r>
            <a:r>
              <a:rPr lang="hr-HR" sz="2400" i="1" dirty="0" smtClean="0"/>
              <a:t>direktor)</a:t>
            </a:r>
            <a:endParaRPr lang="hr-HR" sz="2500" i="1" dirty="0" smtClean="0"/>
          </a:p>
          <a:p>
            <a:pPr lvl="1">
              <a:spcBef>
                <a:spcPts val="600"/>
              </a:spcBef>
            </a:pPr>
            <a:r>
              <a:rPr lang="hr-HR" sz="2000" i="1" dirty="0"/>
              <a:t>restoran ili hotel su formalne organizacije jer </a:t>
            </a:r>
            <a:r>
              <a:rPr lang="hr-HR" sz="2000" i="1" dirty="0">
                <a:highlight>
                  <a:srgbClr val="FFFF00"/>
                </a:highlight>
                <a:ea typeface="Calibri"/>
                <a:cs typeface="Times New Roman"/>
              </a:rPr>
              <a:t>svako radno mjesto ima propisane dužnosti</a:t>
            </a:r>
            <a:r>
              <a:rPr lang="hr-HR" sz="2000" i="1" dirty="0"/>
              <a:t> – npr. sobarica treba pospremiti 15 soba dnevno, konobar poslužiti 30 gostiju, kuhar spremiti 50 obroka i sl. </a:t>
            </a:r>
            <a:endParaRPr lang="hr-HR" sz="2400" i="1" dirty="0" smtClean="0"/>
          </a:p>
          <a:p>
            <a:pPr>
              <a:spcBef>
                <a:spcPts val="3000"/>
              </a:spcBef>
            </a:pPr>
            <a:r>
              <a:rPr lang="hr-HR" sz="3200" b="1" dirty="0">
                <a:solidFill>
                  <a:srgbClr val="FF0000"/>
                </a:solidFill>
              </a:rPr>
              <a:t>NEFORMALNA </a:t>
            </a:r>
            <a:r>
              <a:rPr lang="hr-HR" dirty="0" smtClean="0"/>
              <a:t>ORGANIZACIJA </a:t>
            </a:r>
            <a:endParaRPr lang="hr-HR" sz="3200" dirty="0" smtClean="0"/>
          </a:p>
          <a:p>
            <a:pPr lvl="1">
              <a:spcBef>
                <a:spcPts val="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koju </a:t>
            </a:r>
            <a:r>
              <a:rPr lang="hr-HR" sz="25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nije</a:t>
            </a:r>
            <a:r>
              <a:rPr lang="hr-HR" sz="2500" b="1" dirty="0">
                <a:solidFill>
                  <a:srgbClr val="FF0000"/>
                </a:solidFill>
              </a:rPr>
              <a:t> unaprijed propisalo </a:t>
            </a:r>
            <a:r>
              <a:rPr lang="hr-HR" sz="2500" dirty="0"/>
              <a:t>i </a:t>
            </a:r>
            <a:r>
              <a:rPr lang="hr-HR" sz="25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500" dirty="0"/>
              <a:t>, već se </a:t>
            </a:r>
            <a:r>
              <a:rPr lang="hr-HR" sz="2500" b="1" dirty="0">
                <a:solidFill>
                  <a:srgbClr val="FF0000"/>
                </a:solidFill>
              </a:rPr>
              <a:t>silom prilika </a:t>
            </a:r>
            <a:r>
              <a:rPr lang="hr-HR" sz="2500" dirty="0">
                <a:highlight>
                  <a:srgbClr val="FFFF00"/>
                </a:highlight>
                <a:ea typeface="Calibri"/>
                <a:cs typeface="Times New Roman"/>
              </a:rPr>
              <a:t>stvara po </a:t>
            </a:r>
            <a:r>
              <a:rPr lang="hr-HR" sz="2500" dirty="0">
                <a:highlight>
                  <a:srgbClr val="FFFF00"/>
                </a:highlight>
                <a:ea typeface="Calibri"/>
                <a:cs typeface="Times New Roman"/>
              </a:rPr>
              <a:t>potrebi </a:t>
            </a:r>
          </a:p>
          <a:p>
            <a:pPr lvl="1">
              <a:spcBef>
                <a:spcPts val="600"/>
              </a:spcBef>
            </a:pPr>
            <a:r>
              <a:rPr lang="hr-HR" sz="2400" dirty="0"/>
              <a:t>nazivaju se i „</a:t>
            </a:r>
            <a:r>
              <a:rPr lang="hr-HR" sz="2400" b="1" dirty="0">
                <a:highlight>
                  <a:srgbClr val="FFFF00"/>
                </a:highlight>
                <a:ea typeface="Calibri"/>
                <a:cs typeface="Times New Roman"/>
              </a:rPr>
              <a:t>improviziranim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 organizacijama posla</a:t>
            </a:r>
            <a:r>
              <a:rPr lang="hr-HR" sz="2400" dirty="0"/>
              <a:t>”</a:t>
            </a:r>
          </a:p>
          <a:p>
            <a:pPr lvl="1">
              <a:spcBef>
                <a:spcPts val="600"/>
              </a:spcBef>
            </a:pPr>
            <a:r>
              <a:rPr lang="hr-HR" sz="2400" i="1" dirty="0" smtClean="0"/>
              <a:t>npr</a:t>
            </a:r>
            <a:r>
              <a:rPr lang="hr-HR" sz="2400" i="1" dirty="0" smtClean="0"/>
              <a:t>. restoran kada je jedan radnik odsutan</a:t>
            </a:r>
            <a:endParaRPr lang="hr-HR" sz="2400" i="1" dirty="0"/>
          </a:p>
        </p:txBody>
      </p:sp>
    </p:spTree>
    <p:extLst>
      <p:ext uri="{BB962C8B-B14F-4D97-AF65-F5344CB8AC3E}">
        <p14:creationId xmlns:p14="http://schemas.microsoft.com/office/powerpoint/2010/main" val="267571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Formalna i neformalna organizacija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FORMALNA ORGANIZACIJA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ona organizacija koja je </a:t>
            </a:r>
            <a:r>
              <a:rPr lang="hr-HR" b="1" dirty="0" smtClean="0">
                <a:solidFill>
                  <a:srgbClr val="FF0000"/>
                </a:solidFill>
              </a:rPr>
              <a:t>određena nekim službenim aktom </a:t>
            </a:r>
            <a:r>
              <a:rPr lang="hr-HR" dirty="0" smtClean="0"/>
              <a:t>koji je donijelo neko službeno tijelo (npr. upravni odbor ili direktor)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formalna organizacija se </a:t>
            </a:r>
            <a:r>
              <a:rPr lang="hr-HR" u="sng" dirty="0" smtClean="0"/>
              <a:t>temelji na stvarnim potrebama i prethodnom iskustvu</a:t>
            </a:r>
          </a:p>
          <a:p>
            <a:pPr lvl="0">
              <a:spcBef>
                <a:spcPts val="1800"/>
              </a:spcBef>
            </a:pPr>
            <a:r>
              <a:rPr lang="hr-HR" sz="2400" i="1" dirty="0" smtClean="0"/>
              <a:t>restoran ili hotel su formalne organizacije jer svako radno mjesto ima propisane dužnosti – npr. sobarica treba pospremiti 15 soba dnevno, konobar poslužiti 30 gostiju, kuhar spremiti 50 obroka i </a:t>
            </a:r>
            <a:r>
              <a:rPr lang="hr-HR" sz="2400" i="1" dirty="0" err="1" smtClean="0"/>
              <a:t>sl</a:t>
            </a:r>
            <a:r>
              <a:rPr lang="hr-HR" sz="2400" i="1" dirty="0" smtClean="0"/>
              <a:t>. </a:t>
            </a:r>
          </a:p>
          <a:p>
            <a:pPr lvl="0">
              <a:spcBef>
                <a:spcPts val="1800"/>
              </a:spcBef>
              <a:buNone/>
            </a:pP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Formalna i neformalna organizacija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NEFORMALNA ORGANIZACIJA </a:t>
            </a:r>
            <a:r>
              <a:rPr lang="hr-HR" dirty="0" smtClean="0"/>
              <a:t>– ona organizacija koju </a:t>
            </a:r>
            <a:r>
              <a:rPr lang="hr-HR" b="1" dirty="0" smtClean="0">
                <a:solidFill>
                  <a:srgbClr val="FF0000"/>
                </a:solidFill>
              </a:rPr>
              <a:t>nije unaprijed propisalo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odobrilo odgovarajuće upravljačko tijelo</a:t>
            </a:r>
            <a:r>
              <a:rPr lang="hr-HR" dirty="0" smtClean="0"/>
              <a:t>, već se </a:t>
            </a:r>
            <a:r>
              <a:rPr lang="hr-HR" b="1" dirty="0" smtClean="0">
                <a:solidFill>
                  <a:srgbClr val="FF0000"/>
                </a:solidFill>
              </a:rPr>
              <a:t>silom prilika </a:t>
            </a:r>
            <a:r>
              <a:rPr lang="hr-HR" dirty="0" smtClean="0"/>
              <a:t>stvara po potrebi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provode je voditelji odjela, kuhinje, blagovaonice, recepcije i dr.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nazivaju se i „</a:t>
            </a:r>
            <a:r>
              <a:rPr lang="hr-HR" b="1" dirty="0" smtClean="0"/>
              <a:t>improviziranim</a:t>
            </a:r>
            <a:r>
              <a:rPr lang="hr-HR" dirty="0" smtClean="0"/>
              <a:t> organizacijama posla”</a:t>
            </a:r>
          </a:p>
          <a:p>
            <a:pPr lvl="0">
              <a:spcBef>
                <a:spcPts val="1800"/>
              </a:spcBef>
            </a:pPr>
            <a:r>
              <a:rPr lang="hr-HR" sz="2400" i="1" dirty="0" smtClean="0"/>
              <a:t>npr. nastaje kada neki radnik izostane s posla ili kada nenajavljeno dođe velika skupina gostiju u restoran ili hotel – u tom slučaju sobarica će pospremiti 30 soba, konobar će poslužiti  50 gostiju, a kuhar će spremiti 80 obroka i </a:t>
            </a:r>
            <a:r>
              <a:rPr lang="hr-HR" sz="2400" i="1" dirty="0" err="1" smtClean="0"/>
              <a:t>sl</a:t>
            </a:r>
            <a:r>
              <a:rPr lang="hr-HR" sz="2400" i="1" dirty="0" smtClean="0"/>
              <a:t>.</a:t>
            </a:r>
            <a:endParaRPr lang="hr-HR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642942"/>
          </a:xfrm>
        </p:spPr>
        <p:txBody>
          <a:bodyPr/>
          <a:lstStyle/>
          <a:p>
            <a:r>
              <a:rPr lang="hr-HR" sz="3600" dirty="0" smtClean="0"/>
              <a:t>Organizacija poslovanja poduzeća 	     </a:t>
            </a:r>
            <a:r>
              <a:rPr lang="hr-HR" sz="2400" i="1" dirty="0" smtClean="0"/>
              <a:t>(plan ploče)</a:t>
            </a:r>
            <a:endParaRPr lang="hr-H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50"/>
            <a:ext cx="8893652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/>
              <a:t>PODUZEĆE</a:t>
            </a:r>
            <a:r>
              <a:rPr lang="hr-HR" sz="2400" dirty="0" smtClean="0"/>
              <a:t> (</a:t>
            </a:r>
            <a:r>
              <a:rPr lang="hr-HR" sz="2400" dirty="0"/>
              <a:t>trgovačko društvo) – </a:t>
            </a:r>
            <a:r>
              <a:rPr lang="hr-HR" sz="2400" b="1" dirty="0">
                <a:solidFill>
                  <a:srgbClr val="FF0000"/>
                </a:solidFill>
              </a:rPr>
              <a:t>samostalna gospodarska organizacija</a:t>
            </a:r>
            <a:r>
              <a:rPr lang="hr-HR" sz="2400" dirty="0"/>
              <a:t> koju je osnovao (ili kupio) njezin vlasnik kako bi </a:t>
            </a:r>
            <a:r>
              <a:rPr lang="hr-HR" sz="2400" b="1" dirty="0">
                <a:solidFill>
                  <a:srgbClr val="FF0000"/>
                </a:solidFill>
              </a:rPr>
              <a:t>obavljao neku djelatnost </a:t>
            </a:r>
            <a:r>
              <a:rPr lang="hr-HR" sz="2400" dirty="0"/>
              <a:t>i</a:t>
            </a:r>
            <a:r>
              <a:rPr lang="hr-HR" sz="2400" b="1" dirty="0">
                <a:solidFill>
                  <a:srgbClr val="FF0000"/>
                </a:solidFill>
              </a:rPr>
              <a:t> ostvarivao zaradu </a:t>
            </a:r>
            <a:r>
              <a:rPr lang="hr-HR" sz="2400" dirty="0"/>
              <a:t>(dobit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/>
              <a:t>cilj organizacije poslovanja poduzeća</a:t>
            </a:r>
            <a:r>
              <a:rPr lang="hr-HR" sz="2400" dirty="0"/>
              <a:t> je proizvodnja ili pružanje usluga uz </a:t>
            </a:r>
            <a:r>
              <a:rPr lang="hr-HR" sz="2400" b="1" dirty="0">
                <a:solidFill>
                  <a:srgbClr val="FF0000"/>
                </a:solidFill>
              </a:rPr>
              <a:t>što manje troškova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što veću </a:t>
            </a:r>
            <a:r>
              <a:rPr lang="hr-HR" sz="2400" b="1" dirty="0" smtClean="0">
                <a:solidFill>
                  <a:srgbClr val="FF0000"/>
                </a:solidFill>
              </a:rPr>
              <a:t>zaradu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FORMALNA ORGANIZACIJA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ona organizacija koja je </a:t>
            </a:r>
            <a:r>
              <a:rPr lang="hr-HR" sz="24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400" dirty="0"/>
              <a:t>koji je donijelo neko službeno tijelo (</a:t>
            </a:r>
            <a:r>
              <a:rPr lang="hr-HR" sz="2400" dirty="0" err="1"/>
              <a:t>npr</a:t>
            </a:r>
            <a:r>
              <a:rPr lang="hr-HR" sz="2400" dirty="0"/>
              <a:t>. upravni odbor ili direktor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NEFORMALNA ORGANIZACIJA </a:t>
            </a:r>
            <a:r>
              <a:rPr lang="hr-HR" sz="2400" dirty="0"/>
              <a:t>– ona organizacija koju </a:t>
            </a:r>
            <a:r>
              <a:rPr lang="hr-HR" sz="2400" b="1" dirty="0">
                <a:solidFill>
                  <a:srgbClr val="FF0000"/>
                </a:solidFill>
              </a:rPr>
              <a:t>nije unaprijed propisalo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400" dirty="0"/>
              <a:t>, već se </a:t>
            </a:r>
            <a:r>
              <a:rPr lang="hr-HR" sz="2400" b="1" dirty="0">
                <a:solidFill>
                  <a:srgbClr val="FF0000"/>
                </a:solidFill>
              </a:rPr>
              <a:t>silom prilika </a:t>
            </a:r>
            <a:r>
              <a:rPr lang="hr-HR" sz="2400" dirty="0"/>
              <a:t>stvara po </a:t>
            </a:r>
            <a:r>
              <a:rPr lang="hr-HR" sz="2400" dirty="0" smtClean="0"/>
              <a:t>potrebi (</a:t>
            </a:r>
            <a:r>
              <a:rPr lang="hr-HR" sz="2400" dirty="0" err="1" smtClean="0"/>
              <a:t>npr</a:t>
            </a:r>
            <a:r>
              <a:rPr lang="hr-HR" sz="2400" dirty="0" smtClean="0"/>
              <a:t>. restoran kada je jedan radnik odsutan)</a:t>
            </a:r>
            <a:endParaRPr lang="hr-H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Što je organizacija?</a:t>
            </a:r>
          </a:p>
          <a:p>
            <a:pPr lvl="0"/>
            <a:r>
              <a:rPr lang="hr-HR" dirty="0" smtClean="0"/>
              <a:t>Koja je svrha organizacije?</a:t>
            </a:r>
          </a:p>
          <a:p>
            <a:pPr lvl="0"/>
            <a:r>
              <a:rPr lang="hr-HR" dirty="0" smtClean="0"/>
              <a:t>Što je organizacija rada i kako se provodi?</a:t>
            </a:r>
          </a:p>
          <a:p>
            <a:pPr lvl="0"/>
            <a:r>
              <a:rPr lang="hr-HR" dirty="0" smtClean="0"/>
              <a:t>Koji su elementi organizacije rada?</a:t>
            </a:r>
          </a:p>
          <a:p>
            <a:pPr lvl="0"/>
            <a:r>
              <a:rPr lang="hr-HR" dirty="0" smtClean="0"/>
              <a:t>Što je poduzeće?</a:t>
            </a:r>
          </a:p>
          <a:p>
            <a:pPr lvl="0"/>
            <a:r>
              <a:rPr lang="hr-HR" dirty="0" smtClean="0"/>
              <a:t>Na čemu se zasniva organizacija poslovanja poduzeća?</a:t>
            </a:r>
          </a:p>
          <a:p>
            <a:pPr lvl="0"/>
            <a:r>
              <a:rPr lang="hr-HR" dirty="0" smtClean="0"/>
              <a:t>Što je formalna a što neformalna organizacija?</a:t>
            </a:r>
          </a:p>
          <a:p>
            <a:pPr lvl="0"/>
            <a:r>
              <a:rPr lang="hr-HR" dirty="0" smtClean="0"/>
              <a:t>Navedite primjer  neformalne organizacije rada.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55491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pojam organizacije</a:t>
            </a:r>
          </a:p>
          <a:p>
            <a:pPr lvl="0"/>
            <a:r>
              <a:rPr lang="hr-HR" dirty="0" smtClean="0"/>
              <a:t>važnost i svrha organizacije</a:t>
            </a:r>
          </a:p>
          <a:p>
            <a:pPr lvl="0"/>
            <a:r>
              <a:rPr lang="hr-HR" dirty="0" smtClean="0"/>
              <a:t>organizacija rada</a:t>
            </a:r>
          </a:p>
          <a:p>
            <a:pPr lvl="0"/>
            <a:r>
              <a:rPr lang="hr-HR" dirty="0" smtClean="0"/>
              <a:t>elementi organizacije rada</a:t>
            </a:r>
          </a:p>
          <a:p>
            <a:pPr lvl="0"/>
            <a:r>
              <a:rPr lang="hr-HR" dirty="0" smtClean="0"/>
              <a:t>što je poduzeće</a:t>
            </a:r>
          </a:p>
          <a:p>
            <a:pPr lvl="0"/>
            <a:r>
              <a:rPr lang="hr-HR" dirty="0" smtClean="0"/>
              <a:t>organizacija poslovanja poduzeća</a:t>
            </a:r>
          </a:p>
          <a:p>
            <a:pPr lvl="0"/>
            <a:r>
              <a:rPr lang="hr-HR" dirty="0" smtClean="0"/>
              <a:t>formalna i neformalna organizacija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- pojam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00108"/>
            <a:ext cx="8786874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organizacija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i="1" dirty="0" smtClean="0"/>
              <a:t>grč. </a:t>
            </a:r>
            <a:r>
              <a:rPr lang="hr-HR" b="1" i="1" dirty="0" err="1" smtClean="0"/>
              <a:t>organon</a:t>
            </a:r>
            <a:r>
              <a:rPr lang="hr-HR" dirty="0" smtClean="0"/>
              <a:t> – oruđe, alat, sprava, ali i dio ljudskog ili životinjskog tijela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temeljni element organizacije je </a:t>
            </a:r>
            <a:r>
              <a:rPr lang="hr-HR" sz="3200" b="1" dirty="0" smtClean="0">
                <a:solidFill>
                  <a:srgbClr val="FF0000"/>
                </a:solidFill>
              </a:rPr>
              <a:t>čovjek</a:t>
            </a:r>
            <a:r>
              <a:rPr lang="hr-HR" sz="3200" dirty="0" smtClean="0"/>
              <a:t>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i="1" dirty="0" smtClean="0"/>
              <a:t>(isto kao što je i čovjek sastavljen od organa, tako je organizacija sastavljena od ljudi)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organizacija je </a:t>
            </a:r>
            <a:r>
              <a:rPr lang="hr-HR" b="1" dirty="0" smtClean="0">
                <a:solidFill>
                  <a:srgbClr val="FF0000"/>
                </a:solidFill>
              </a:rPr>
              <a:t>najstarija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najvažnija tvorevina čovječanstva</a:t>
            </a:r>
            <a:endParaRPr lang="hr-HR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i="1" dirty="0" smtClean="0"/>
              <a:t> čovjek je društveno biće, </a:t>
            </a:r>
            <a:br>
              <a:rPr lang="hr-HR" i="1" dirty="0" smtClean="0"/>
            </a:br>
            <a:r>
              <a:rPr lang="hr-HR" i="1" dirty="0" smtClean="0"/>
              <a:t>a društvo je velika organizacija</a:t>
            </a:r>
          </a:p>
        </p:txBody>
      </p:sp>
      <p:pic>
        <p:nvPicPr>
          <p:cNvPr id="1030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4"/>
          <a:stretch/>
        </p:blipFill>
        <p:spPr bwMode="auto">
          <a:xfrm>
            <a:off x="5091786" y="4176463"/>
            <a:ext cx="3995936" cy="26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bookboon.com/blog/wp-content/uploads/2013/05/PuzzlePiece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3"/>
          <a:stretch/>
        </p:blipFill>
        <p:spPr bwMode="auto">
          <a:xfrm>
            <a:off x="6096638" y="5138079"/>
            <a:ext cx="3040708" cy="17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- pojam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/>
              <a:t>organizacija</a:t>
            </a:r>
            <a:r>
              <a:rPr lang="hr-HR" dirty="0" smtClean="0"/>
              <a:t> je </a:t>
            </a:r>
            <a:r>
              <a:rPr lang="hr-HR" b="1" dirty="0" smtClean="0">
                <a:solidFill>
                  <a:srgbClr val="FF0000"/>
                </a:solidFill>
              </a:rPr>
              <a:t>smišljena ljudska aktivnost </a:t>
            </a:r>
            <a:r>
              <a:rPr lang="hr-HR" dirty="0" smtClean="0"/>
              <a:t>koja ima dužnost </a:t>
            </a:r>
            <a:r>
              <a:rPr lang="hr-HR" b="1" dirty="0" smtClean="0">
                <a:solidFill>
                  <a:srgbClr val="FF0000"/>
                </a:solidFill>
              </a:rPr>
              <a:t>stavljanja u funkciju više organa </a:t>
            </a:r>
            <a:r>
              <a:rPr lang="hr-HR" dirty="0" smtClean="0"/>
              <a:t>zbog </a:t>
            </a:r>
            <a:r>
              <a:rPr lang="hr-HR" b="1" dirty="0" smtClean="0">
                <a:solidFill>
                  <a:srgbClr val="FF0000"/>
                </a:solidFill>
              </a:rPr>
              <a:t>obavljanja određenog zadatka </a:t>
            </a:r>
            <a:r>
              <a:rPr lang="hr-HR" dirty="0" smtClean="0"/>
              <a:t>(ili postizanje nekog cilja)</a:t>
            </a:r>
          </a:p>
          <a:p>
            <a:pPr lvl="0">
              <a:spcBef>
                <a:spcPts val="1200"/>
              </a:spcBef>
            </a:pPr>
            <a:r>
              <a:rPr lang="hr-HR" b="1" dirty="0" smtClean="0"/>
              <a:t>organizacija </a:t>
            </a:r>
            <a:r>
              <a:rPr lang="hr-HR" dirty="0" smtClean="0"/>
              <a:t>je </a:t>
            </a:r>
            <a:r>
              <a:rPr lang="hr-HR" b="1" dirty="0" smtClean="0">
                <a:solidFill>
                  <a:srgbClr val="FF0000"/>
                </a:solidFill>
              </a:rPr>
              <a:t>svjesno udruživanje ljudi</a:t>
            </a:r>
            <a:r>
              <a:rPr lang="hr-HR" dirty="0" smtClean="0"/>
              <a:t> kojima je cilj da odgovarajućim sredstvima ispune određene zadatke, s najmanjim mogućim naporom na bilo kojem području rada i života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organizacija se </a:t>
            </a:r>
            <a:r>
              <a:rPr lang="hr-HR" b="1" dirty="0" smtClean="0">
                <a:solidFill>
                  <a:srgbClr val="FF0000"/>
                </a:solidFill>
              </a:rPr>
              <a:t>javlja u svim područjima života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i="1" dirty="0" smtClean="0"/>
              <a:t>(npr. organizacija rada, organizacija utakmica, kazališnih predstava, manifestacija, izleta…)</a:t>
            </a:r>
          </a:p>
        </p:txBody>
      </p:sp>
      <p:pic>
        <p:nvPicPr>
          <p:cNvPr id="6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2" b="10818"/>
          <a:stretch/>
        </p:blipFill>
        <p:spPr bwMode="auto">
          <a:xfrm>
            <a:off x="874165" y="2464894"/>
            <a:ext cx="7343558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4" y="2464894"/>
            <a:ext cx="7610872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b="1" dirty="0" smtClean="0"/>
              <a:t>svrha organizacije rada</a:t>
            </a:r>
            <a:r>
              <a:rPr lang="hr-HR" dirty="0" smtClean="0"/>
              <a:t> je omogućiti da se što </a:t>
            </a:r>
            <a:r>
              <a:rPr lang="hr-HR" b="1" dirty="0" smtClean="0">
                <a:solidFill>
                  <a:srgbClr val="FF0000"/>
                </a:solidFill>
              </a:rPr>
              <a:t>jednostavnije, brže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jeftinije </a:t>
            </a:r>
            <a:r>
              <a:rPr lang="hr-HR" dirty="0" smtClean="0"/>
              <a:t>ostvari određeni zadatak</a:t>
            </a:r>
            <a:endParaRPr lang="hr-HR" i="1" dirty="0" smtClean="0"/>
          </a:p>
          <a:p>
            <a:pPr>
              <a:spcBef>
                <a:spcPts val="1800"/>
              </a:spcBef>
            </a:pPr>
            <a:r>
              <a:rPr lang="hr-HR" i="1" dirty="0" smtClean="0"/>
              <a:t>npr. restoran je organizacija rada – brzo i učinkovito obavlja zadatak pripreme i posluživanja jela</a:t>
            </a:r>
            <a:endParaRPr lang="hr-HR" dirty="0" smtClean="0"/>
          </a:p>
          <a:p>
            <a:pPr lvl="0">
              <a:spcBef>
                <a:spcPts val="1800"/>
              </a:spcBef>
            </a:pPr>
            <a:endParaRPr lang="hr-H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4974"/>
            <a:ext cx="4032448" cy="30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theurbancraze.com/wp-content/uploads/2014/03/The-Urban-Craze-Recipe-for-Change-2014-Frid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r="3819"/>
          <a:stretch/>
        </p:blipFill>
        <p:spPr bwMode="auto">
          <a:xfrm flipH="1">
            <a:off x="365867" y="3574974"/>
            <a:ext cx="4278141" cy="30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Elementi organizacije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/>
              <a:t>osnovni elementi organizacije rada</a:t>
            </a:r>
            <a:r>
              <a:rPr lang="hr-HR" dirty="0" smtClean="0"/>
              <a:t> </a:t>
            </a:r>
            <a:r>
              <a:rPr lang="hr-HR" sz="2400" dirty="0" smtClean="0"/>
              <a:t>vezane za pripremu i pružanje ugostiteljskih usluga</a:t>
            </a:r>
            <a:r>
              <a:rPr lang="hr-HR" dirty="0" smtClean="0"/>
              <a:t>: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ljudi</a:t>
            </a:r>
            <a:r>
              <a:rPr lang="hr-HR" dirty="0" smtClean="0"/>
              <a:t> – </a:t>
            </a:r>
            <a:r>
              <a:rPr lang="hr-HR" sz="2400" dirty="0" smtClean="0"/>
              <a:t>odgovarajuće stručne spreme, dobi i u dovoljnom broju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sredstva za rad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raznovrsna oprema i alat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prostor</a:t>
            </a:r>
            <a:r>
              <a:rPr lang="hr-HR" dirty="0" smtClean="0"/>
              <a:t> – </a:t>
            </a:r>
            <a:r>
              <a:rPr lang="hr-HR" sz="2400" dirty="0" smtClean="0"/>
              <a:t>opremljen za pripremanje i pružanje usluge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predmeti rada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namirnice, piće i </a:t>
            </a:r>
            <a:r>
              <a:rPr lang="hr-HR" sz="2400" dirty="0" err="1" smtClean="0"/>
              <a:t>dr</a:t>
            </a:r>
            <a:r>
              <a:rPr lang="hr-HR" sz="2400" dirty="0" smtClean="0"/>
              <a:t>., odgovarajuće kvalitete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vrijeme</a:t>
            </a:r>
            <a:r>
              <a:rPr lang="hr-HR" dirty="0" smtClean="0"/>
              <a:t> – </a:t>
            </a:r>
            <a:r>
              <a:rPr lang="hr-HR" sz="2400" dirty="0" smtClean="0"/>
              <a:t>svi gore navedeni elementi se moraju naći u isto vrijeme na istom mjestu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2778" y="4832349"/>
            <a:ext cx="3094074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2844" y="44624"/>
            <a:ext cx="8858312" cy="6429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Elementi organizacije rada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www.eistra.info/upload/katalog/264837580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836713"/>
            <a:ext cx="3905758" cy="26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beoclick.rs/wp-content/uploads/2015/03/kogast2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5" y="836712"/>
            <a:ext cx="4659737" cy="34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www.hotelriberadetriana.com/images/galleries/_fullpage/Restaurant/restaurant-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3497931"/>
            <a:ext cx="4071710" cy="30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1" y="3497930"/>
            <a:ext cx="3096344" cy="216402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Proces organizacije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4084"/>
            <a:ext cx="8786874" cy="2644916"/>
          </a:xfrm>
        </p:spPr>
        <p:txBody>
          <a:bodyPr>
            <a:noAutofit/>
          </a:bodyPr>
          <a:lstStyle/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organizacija rada </a:t>
            </a:r>
            <a:r>
              <a:rPr lang="hr-HR" sz="2600" dirty="0" smtClean="0"/>
              <a:t>počinje organiziranjem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svakog pojedinog radnog mjesta</a:t>
            </a:r>
            <a:r>
              <a:rPr lang="hr-HR" sz="2600" dirty="0" smtClean="0"/>
              <a:t>, a zatim međusobnim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usklađivanjem svih radnih mjesta u odjelu</a:t>
            </a:r>
            <a:r>
              <a:rPr lang="hr-HR" sz="2600" dirty="0" smtClean="0"/>
              <a:t>, pogonu i nakon toga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usklađivanje svih odjela u ugostiteljskom objektu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FF0000"/>
                </a:solidFill>
              </a:rPr>
              <a:t>voditelj odjela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– rukovodi organizaciju rada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u jednom odjelu</a:t>
            </a:r>
          </a:p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direktor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– rukovodi organizacijom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cijelog poduzeća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720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SVAKOG RADNOG MJESTA</a:t>
            </a:r>
            <a:endParaRPr lang="hr-HR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3321834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6357950" y="3717032"/>
            <a:ext cx="2571768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19" name="Right Arrow 18"/>
          <p:cNvSpPr/>
          <p:nvPr/>
        </p:nvSpPr>
        <p:spPr>
          <a:xfrm>
            <a:off x="2553876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ight Arrow 19"/>
          <p:cNvSpPr/>
          <p:nvPr/>
        </p:nvSpPr>
        <p:spPr>
          <a:xfrm>
            <a:off x="5589990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194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9" y="5178517"/>
            <a:ext cx="3038475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talla.hr/wp-content/uploads/2016/02/Restoran-Stalla-Ka%C5%A1tel-Stari-Organizacija-vjen%C4%8Danja-pri%C4%8Desti-i-krizmi-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58" y="5178517"/>
            <a:ext cx="2593949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panteraengineering.com/file/2014/02/Banner_01-1024x55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/>
          <a:stretch/>
        </p:blipFill>
        <p:spPr bwMode="auto">
          <a:xfrm>
            <a:off x="6325401" y="5194429"/>
            <a:ext cx="2567079" cy="15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– pojam 			</a:t>
            </a:r>
            <a:endParaRPr lang="hr-H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09734"/>
            <a:ext cx="8929718" cy="564360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400" b="1" dirty="0" smtClean="0"/>
              <a:t>ORGANIZACIJA</a:t>
            </a:r>
          </a:p>
          <a:p>
            <a:pPr lvl="0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200" dirty="0"/>
              <a:t>koja ima dužnost </a:t>
            </a:r>
            <a:r>
              <a:rPr lang="hr-HR" sz="22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200" dirty="0"/>
              <a:t>zbog </a:t>
            </a:r>
            <a:r>
              <a:rPr lang="hr-HR" sz="22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200" dirty="0"/>
              <a:t>(ili postizanje nekog cilja)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SVRHA ORGANIZACIJE RADA</a:t>
            </a:r>
          </a:p>
          <a:p>
            <a:pPr>
              <a:spcBef>
                <a:spcPts val="0"/>
              </a:spcBef>
            </a:pPr>
            <a:r>
              <a:rPr lang="hr-HR" sz="2200" dirty="0"/>
              <a:t>omogućiti da se što </a:t>
            </a:r>
            <a:r>
              <a:rPr lang="hr-HR" sz="2200" b="1" dirty="0">
                <a:solidFill>
                  <a:srgbClr val="FF0000"/>
                </a:solidFill>
              </a:rPr>
              <a:t>jednostavnije, brže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0000"/>
                </a:solidFill>
              </a:rPr>
              <a:t>jeftinije </a:t>
            </a:r>
            <a:r>
              <a:rPr lang="hr-HR" sz="2200" dirty="0"/>
              <a:t>ostvari određeni </a:t>
            </a:r>
            <a:r>
              <a:rPr lang="hr-HR" sz="2200" dirty="0" smtClean="0"/>
              <a:t>zadatak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r-HR" sz="2400" b="1" dirty="0" smtClean="0"/>
              <a:t>ELEMENTI ORGANIZACIJE RADA</a:t>
            </a:r>
          </a:p>
          <a:p>
            <a:pPr>
              <a:spcBef>
                <a:spcPts val="0"/>
              </a:spcBef>
            </a:pPr>
            <a:r>
              <a:rPr lang="hr-HR" sz="2200" dirty="0" smtClean="0"/>
              <a:t>ljudi, sredstva za rad, prostor, predmeti rada i vrijeme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PROCES ORGANIZACIJE RADA</a:t>
            </a:r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/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 smtClean="0"/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VODITELJ ODJELA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DIREKTOR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85720" y="4197165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</a:t>
            </a:r>
            <a:r>
              <a:rPr lang="hr-HR" sz="2000" b="1" dirty="0" smtClean="0">
                <a:solidFill>
                  <a:srgbClr val="FFC000"/>
                </a:solidFill>
              </a:rPr>
              <a:t>SVAKOG RADNOG MJESTA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1834" y="4197165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</a:rPr>
              <a:t>USKLAĐIVANJE</a:t>
            </a:r>
            <a:r>
              <a:rPr lang="hr-HR" sz="2000" b="1" dirty="0" smtClean="0"/>
              <a:t> RADNIH MJESTA U </a:t>
            </a:r>
            <a:r>
              <a:rPr lang="hr-HR" sz="2000" b="1" dirty="0" smtClean="0">
                <a:solidFill>
                  <a:srgbClr val="FFC000"/>
                </a:solidFill>
              </a:rPr>
              <a:t>ODJELU </a:t>
            </a:r>
            <a:r>
              <a:rPr lang="hr-HR" sz="2000" b="1" dirty="0" smtClean="0"/>
              <a:t>I </a:t>
            </a:r>
            <a:r>
              <a:rPr lang="hr-HR" sz="2000" b="1" dirty="0" smtClean="0">
                <a:solidFill>
                  <a:srgbClr val="FFC000"/>
                </a:solidFill>
              </a:rPr>
              <a:t>POGONU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7950" y="4197165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</a:t>
            </a:r>
            <a:r>
              <a:rPr lang="hr-HR" sz="2000" b="1" dirty="0" smtClean="0">
                <a:solidFill>
                  <a:srgbClr val="FFC000"/>
                </a:solidFill>
              </a:rPr>
              <a:t>U UGOST. OBJEKTU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53876" y="4391996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5589990" y="4391996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2485967" y="5332381"/>
            <a:ext cx="5398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organizaciju rada </a:t>
            </a:r>
            <a:r>
              <a:rPr lang="hr-HR" sz="2200" u="sng" dirty="0"/>
              <a:t>u jednom odjelu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5805921"/>
            <a:ext cx="5073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</a:t>
            </a:r>
            <a:r>
              <a:rPr lang="hr-HR" sz="2200" dirty="0" smtClean="0"/>
              <a:t>organizacijom </a:t>
            </a:r>
            <a:r>
              <a:rPr lang="hr-HR" sz="2200" u="sng" dirty="0" smtClean="0"/>
              <a:t>cijelog poduzeća</a:t>
            </a:r>
            <a:endParaRPr lang="hr-HR" sz="2200" u="sng" dirty="0"/>
          </a:p>
        </p:txBody>
      </p:sp>
      <p:sp>
        <p:nvSpPr>
          <p:cNvPr id="12" name="Rectangle 11"/>
          <p:cNvSpPr/>
          <p:nvPr/>
        </p:nvSpPr>
        <p:spPr>
          <a:xfrm>
            <a:off x="7281831" y="188640"/>
            <a:ext cx="164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i="1" dirty="0">
                <a:solidFill>
                  <a:prstClr val="black"/>
                </a:solidFill>
              </a:rPr>
              <a:t>(plan ploče)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548</TotalTime>
  <Words>1250</Words>
  <Application>Microsoft Office PowerPoint</Application>
  <PresentationFormat>On-screen Show (4:3)</PresentationFormat>
  <Paragraphs>127</Paragraphs>
  <Slides>18</Slides>
  <Notes>1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bijela_tema</vt:lpstr>
      <vt:lpstr>Pojam organizacije</vt:lpstr>
      <vt:lpstr>Pojmovi</vt:lpstr>
      <vt:lpstr>Organizacija - pojam</vt:lpstr>
      <vt:lpstr>Organizacija - pojam</vt:lpstr>
      <vt:lpstr>Organizacija rada</vt:lpstr>
      <vt:lpstr>Elementi organizacije rada</vt:lpstr>
      <vt:lpstr>PowerPoint Presentation</vt:lpstr>
      <vt:lpstr>Proces organizacije rada</vt:lpstr>
      <vt:lpstr>Organizacija – pojam    </vt:lpstr>
      <vt:lpstr>Vježba - organizacija restorana od 10 zaposlenih</vt:lpstr>
      <vt:lpstr>Vježba - organizacija restorana od 10 zaposlenih</vt:lpstr>
      <vt:lpstr>Organizacija poslovanja poduzeća</vt:lpstr>
      <vt:lpstr>Organizacija poslovanja poduzeća</vt:lpstr>
      <vt:lpstr>Formalna i neformalna organizacija</vt:lpstr>
      <vt:lpstr>Formalna i neformalna organizacija</vt:lpstr>
      <vt:lpstr>Formalna i neformalna organizacija</vt:lpstr>
      <vt:lpstr>Organizacija poslovanja poduzeća       (plan ploče)</vt:lpstr>
      <vt:lpstr>Ponovimo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cornx</cp:lastModifiedBy>
  <cp:revision>81</cp:revision>
  <dcterms:created xsi:type="dcterms:W3CDTF">2016-09-01T16:32:16Z</dcterms:created>
  <dcterms:modified xsi:type="dcterms:W3CDTF">2017-09-20T09:15:26Z</dcterms:modified>
</cp:coreProperties>
</file>