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3" r:id="rId2"/>
    <p:sldId id="340" r:id="rId3"/>
    <p:sldId id="358" r:id="rId4"/>
    <p:sldId id="343" r:id="rId5"/>
    <p:sldId id="349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FF"/>
    <a:srgbClr val="33CC33"/>
    <a:srgbClr val="996633"/>
    <a:srgbClr val="FFD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 autoAdjust="0"/>
    <p:restoredTop sz="49548" autoAdjust="0"/>
  </p:normalViewPr>
  <p:slideViewPr>
    <p:cSldViewPr>
      <p:cViewPr varScale="1">
        <p:scale>
          <a:sx n="75" d="100"/>
          <a:sy n="75" d="100"/>
        </p:scale>
        <p:origin x="-4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A8683-D335-487D-B25C-582E7499E131}" type="datetimeFigureOut">
              <a:rPr lang="hr-HR" smtClean="0"/>
              <a:t>25.10.2019.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C148D-76F7-4483-AA0D-D3EFB0A0359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57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25.10.2019.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00800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25.10.2019.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242169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25.10.2019.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19034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584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25.10.2019.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8462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25.10.2019.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47070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25.10.2019.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57791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25.10.2019.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089667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25.10.2019.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8219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25.10.2019.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328342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25.10.2019.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38398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/>
              <a:pPr/>
              <a:t>25.10.2019.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672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upload.wikimedia.org/wikipedia/commons/thumb/6/63/Latin_America_%28orthographic_projection%29.svg/1200px-Latin_America_%28orthographic_projection%29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9752" y="127844"/>
            <a:ext cx="6696744" cy="669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396044" y="3182516"/>
            <a:ext cx="5292080" cy="3672408"/>
          </a:xfrm>
        </p:spPr>
        <p:txBody>
          <a:bodyPr>
            <a:noAutofit/>
          </a:bodyPr>
          <a:lstStyle/>
          <a:p>
            <a:pPr algn="l">
              <a:lnSpc>
                <a:spcPts val="7500"/>
              </a:lnSpc>
            </a:pPr>
            <a:r>
              <a:rPr lang="hr-HR" sz="8000" b="1" dirty="0" smtClean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Turizam Latinske Amerike</a:t>
            </a:r>
            <a:endParaRPr lang="hr-HR" sz="8000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105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548680"/>
            <a:ext cx="914400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2400" dirty="0">
                <a:ea typeface="Calibri"/>
                <a:cs typeface="Times New Roman"/>
              </a:rPr>
              <a:t>mnogo </a:t>
            </a:r>
            <a:r>
              <a:rPr lang="hr-HR" sz="2400" dirty="0">
                <a:solidFill>
                  <a:prstClr val="black"/>
                </a:solidFill>
                <a:highlight>
                  <a:srgbClr val="FFFF00"/>
                </a:highlight>
                <a:ea typeface="Calibri"/>
                <a:cs typeface="Times New Roman"/>
              </a:rPr>
              <a:t>suša od Atlantske</a:t>
            </a:r>
            <a:r>
              <a:rPr lang="hr-HR" sz="2400" dirty="0">
                <a:ea typeface="Calibri"/>
                <a:cs typeface="Times New Roman"/>
              </a:rPr>
              <a:t> </a:t>
            </a:r>
            <a:r>
              <a:rPr lang="hr-HR" sz="2400" dirty="0" smtClean="0">
                <a:ea typeface="Calibri"/>
                <a:cs typeface="Times New Roman"/>
              </a:rPr>
              <a:t>obale pa su </a:t>
            </a:r>
            <a:r>
              <a:rPr lang="hr-HR" sz="2400" dirty="0">
                <a:solidFill>
                  <a:prstClr val="black"/>
                </a:solidFill>
                <a:highlight>
                  <a:srgbClr val="FFFF00"/>
                </a:highlight>
                <a:ea typeface="Calibri"/>
                <a:cs typeface="Times New Roman"/>
              </a:rPr>
              <a:t>brojna kupališna </a:t>
            </a:r>
            <a:r>
              <a:rPr lang="hr-HR" sz="2400" dirty="0" smtClean="0">
                <a:solidFill>
                  <a:prstClr val="black"/>
                </a:solidFill>
                <a:highlight>
                  <a:srgbClr val="FFFF00"/>
                </a:highlight>
                <a:ea typeface="Calibri"/>
                <a:cs typeface="Times New Roman"/>
              </a:rPr>
              <a:t>mjesta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Font typeface="Symbol"/>
              <a:buChar char=""/>
            </a:pPr>
            <a:r>
              <a:rPr lang="hr-HR" sz="2400" dirty="0" smtClean="0">
                <a:ea typeface="Calibri"/>
                <a:cs typeface="Times New Roman"/>
              </a:rPr>
              <a:t>najpoznatiji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Acapulco</a:t>
            </a:r>
            <a:r>
              <a:rPr lang="hr-HR" sz="2400" dirty="0">
                <a:ea typeface="Calibri"/>
                <a:cs typeface="Times New Roman"/>
              </a:rPr>
              <a:t>, </a:t>
            </a:r>
            <a:r>
              <a:rPr lang="hr-HR" sz="2400" dirty="0" err="1">
                <a:ea typeface="Calibri"/>
                <a:cs typeface="Times New Roman"/>
              </a:rPr>
              <a:t>Mazatlan</a:t>
            </a:r>
            <a:r>
              <a:rPr lang="hr-HR" sz="2400" dirty="0">
                <a:ea typeface="Calibri"/>
                <a:cs typeface="Times New Roman"/>
              </a:rPr>
              <a:t>, </a:t>
            </a:r>
            <a:r>
              <a:rPr lang="hr-HR" sz="2400" dirty="0" err="1">
                <a:ea typeface="Calibri"/>
                <a:cs typeface="Times New Roman"/>
              </a:rPr>
              <a:t>Manzanillo</a:t>
            </a:r>
            <a:r>
              <a:rPr lang="hr-HR" sz="2400" dirty="0">
                <a:ea typeface="Calibri"/>
                <a:cs typeface="Times New Roman"/>
              </a:rPr>
              <a:t>, </a:t>
            </a:r>
            <a:r>
              <a:rPr lang="hr-HR" sz="2400" dirty="0" err="1">
                <a:ea typeface="Calibri"/>
                <a:cs typeface="Times New Roman"/>
              </a:rPr>
              <a:t>Puerto</a:t>
            </a:r>
            <a:r>
              <a:rPr lang="hr-HR" sz="2400" dirty="0">
                <a:ea typeface="Calibri"/>
                <a:cs typeface="Times New Roman"/>
              </a:rPr>
              <a:t> </a:t>
            </a:r>
            <a:r>
              <a:rPr lang="hr-HR" sz="2400" dirty="0" err="1">
                <a:ea typeface="Calibri"/>
                <a:cs typeface="Times New Roman"/>
              </a:rPr>
              <a:t>Vallarta</a:t>
            </a:r>
            <a:r>
              <a:rPr lang="hr-HR" sz="2400" dirty="0">
                <a:ea typeface="Calibri"/>
                <a:cs typeface="Times New Roman"/>
              </a:rPr>
              <a:t> i </a:t>
            </a:r>
            <a:r>
              <a:rPr lang="hr-HR" sz="2400" dirty="0" err="1">
                <a:ea typeface="Calibri"/>
                <a:cs typeface="Times New Roman"/>
              </a:rPr>
              <a:t>La</a:t>
            </a:r>
            <a:r>
              <a:rPr lang="hr-HR" sz="2400" dirty="0">
                <a:ea typeface="Calibri"/>
                <a:cs typeface="Times New Roman"/>
              </a:rPr>
              <a:t> Paz (na poluotoku Kalifornija</a:t>
            </a:r>
            <a:r>
              <a:rPr lang="hr-HR" sz="2400" dirty="0" smtClean="0">
                <a:ea typeface="Calibri"/>
                <a:cs typeface="Times New Roman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PACIFIČKA OBALA</a:t>
            </a:r>
            <a:endParaRPr lang="hr-HR" sz="3200" b="1" dirty="0">
              <a:solidFill>
                <a:srgbClr val="FF0000"/>
              </a:solidFill>
            </a:endParaRPr>
          </a:p>
        </p:txBody>
      </p:sp>
      <p:pic>
        <p:nvPicPr>
          <p:cNvPr id="14" name="KARTA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20425" b="1928"/>
          <a:stretch/>
        </p:blipFill>
        <p:spPr>
          <a:xfrm>
            <a:off x="2373437" y="1988272"/>
            <a:ext cx="6660232" cy="47736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9512" y="4899189"/>
            <a:ext cx="4176464" cy="17912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Acapulco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solidFill>
                  <a:prstClr val="black"/>
                </a:solidFill>
                <a:ea typeface="Calibri"/>
                <a:cs typeface="Times New Roman"/>
              </a:rPr>
              <a:t>– nekada trgovačka luka (do 1950-ih), danas veliko turističko mjesto s brojnim modernim hotelima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40736" y="5866259"/>
            <a:ext cx="792088" cy="298477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922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44" y="620688"/>
            <a:ext cx="9163050" cy="6115050"/>
            <a:chOff x="-41920" y="620688"/>
            <a:chExt cx="9163050" cy="6115050"/>
          </a:xfrm>
        </p:grpSpPr>
        <p:pic>
          <p:nvPicPr>
            <p:cNvPr id="8194" name="Picture 2" descr="https://www.journeywonders.com/wp-content/uploads/2015/11/Panoramic-View-of-the-Bay-of-Santa-Lucia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920" y="620688"/>
              <a:ext cx="9163050" cy="611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79512" y="6021288"/>
              <a:ext cx="182812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Acapulco</a:t>
              </a:r>
              <a:r>
                <a:rPr lang="hr-HR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39688" y="626318"/>
            <a:ext cx="9220200" cy="6115050"/>
            <a:chOff x="-39688" y="626318"/>
            <a:chExt cx="9220200" cy="6115050"/>
          </a:xfrm>
        </p:grpSpPr>
        <p:pic>
          <p:nvPicPr>
            <p:cNvPr id="8196" name="Picture 4" descr="https://www.roadaffair.com/wp-content/uploads/2017/10/acapulco-mexico-shutterstock_255241114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9688" y="626318"/>
              <a:ext cx="9220200" cy="611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244557" y="764704"/>
              <a:ext cx="173515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Acapulco</a:t>
              </a:r>
              <a:endParaRPr lang="hr-H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36512" y="795189"/>
            <a:ext cx="9200506" cy="5449599"/>
            <a:chOff x="-36512" y="795189"/>
            <a:chExt cx="9200506" cy="5449599"/>
          </a:xfrm>
        </p:grpSpPr>
        <p:pic>
          <p:nvPicPr>
            <p:cNvPr id="8198" name="Picture 6" descr="https://i.ytimg.com/vi/LBHrnagq34Y/maxresdefault.jpg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-36512" y="795189"/>
              <a:ext cx="9200506" cy="544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7596336" y="5422284"/>
              <a:ext cx="135864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6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/>
                  <a:cs typeface="Times New Roman"/>
                </a:rPr>
                <a:t>La</a:t>
              </a:r>
              <a:r>
                <a:rPr lang="hr-HR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/>
                  <a:cs typeface="Times New Roman"/>
                </a:rPr>
                <a:t> </a:t>
              </a:r>
              <a:r>
                <a:rPr lang="hr-HR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libri"/>
                  <a:cs typeface="Times New Roman"/>
                </a:rPr>
                <a:t>Paz</a:t>
              </a:r>
              <a:endParaRPr lang="hr-H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8637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548680"/>
            <a:ext cx="914400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400" dirty="0" smtClean="0"/>
              <a:t>između </a:t>
            </a:r>
            <a:r>
              <a:rPr lang="hr-HR" sz="2400" dirty="0"/>
              <a:t>planinskih lanaca </a:t>
            </a:r>
            <a:r>
              <a:rPr lang="hr-HR" sz="2400" b="1" dirty="0" err="1">
                <a:solidFill>
                  <a:srgbClr val="FF0000"/>
                </a:solidFill>
              </a:rPr>
              <a:t>SIerra</a:t>
            </a:r>
            <a:r>
              <a:rPr lang="hr-HR" sz="2400" b="1" dirty="0">
                <a:solidFill>
                  <a:srgbClr val="FF0000"/>
                </a:solidFill>
              </a:rPr>
              <a:t> </a:t>
            </a:r>
            <a:r>
              <a:rPr lang="hr-HR" sz="2400" b="1" dirty="0" err="1">
                <a:solidFill>
                  <a:srgbClr val="FF0000"/>
                </a:solidFill>
              </a:rPr>
              <a:t>Madre</a:t>
            </a:r>
            <a:r>
              <a:rPr lang="hr-HR" sz="2400" b="1" dirty="0">
                <a:solidFill>
                  <a:srgbClr val="FF0000"/>
                </a:solidFill>
              </a:rPr>
              <a:t> Occidental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(zapad) i </a:t>
            </a:r>
            <a:r>
              <a:rPr lang="hr-HR" sz="2400" b="1" dirty="0" err="1">
                <a:solidFill>
                  <a:srgbClr val="FF0000"/>
                </a:solidFill>
              </a:rPr>
              <a:t>Sierra</a:t>
            </a:r>
            <a:r>
              <a:rPr lang="hr-HR" sz="2400" b="1" dirty="0">
                <a:solidFill>
                  <a:srgbClr val="FF0000"/>
                </a:solidFill>
              </a:rPr>
              <a:t> </a:t>
            </a:r>
            <a:r>
              <a:rPr lang="hr-HR" sz="2400" b="1" dirty="0" err="1">
                <a:solidFill>
                  <a:srgbClr val="FF0000"/>
                </a:solidFill>
              </a:rPr>
              <a:t>Madre</a:t>
            </a:r>
            <a:r>
              <a:rPr lang="hr-HR" sz="2400" b="1" dirty="0">
                <a:solidFill>
                  <a:srgbClr val="FF0000"/>
                </a:solidFill>
              </a:rPr>
              <a:t> </a:t>
            </a:r>
            <a:r>
              <a:rPr lang="hr-HR" sz="2400" b="1" dirty="0" err="1">
                <a:solidFill>
                  <a:srgbClr val="FF0000"/>
                </a:solidFill>
              </a:rPr>
              <a:t>Oriental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(istok)</a:t>
            </a:r>
          </a:p>
          <a:p>
            <a:pPr lvl="0"/>
            <a:r>
              <a:rPr lang="hr-HR" sz="2400" dirty="0"/>
              <a:t>pogodna klima ugodna za život – najnaseljeniji i gospodarski najvažniji dio </a:t>
            </a:r>
            <a:r>
              <a:rPr lang="hr-HR" sz="2400" dirty="0" smtClean="0"/>
              <a:t>Meksika</a:t>
            </a:r>
            <a:endParaRPr lang="hr-HR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MEKSIČKA VISORAVAN (MESETA)</a:t>
            </a:r>
          </a:p>
        </p:txBody>
      </p:sp>
      <p:pic>
        <p:nvPicPr>
          <p:cNvPr id="14" name="KARTA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20425" b="1928"/>
          <a:stretch/>
        </p:blipFill>
        <p:spPr>
          <a:xfrm>
            <a:off x="1475656" y="2182423"/>
            <a:ext cx="6387733" cy="453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4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548680"/>
            <a:ext cx="9144000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spcBef>
                <a:spcPts val="600"/>
              </a:spcBef>
            </a:pPr>
            <a:r>
              <a:rPr lang="hr-HR" sz="2400" dirty="0">
                <a:solidFill>
                  <a:prstClr val="black"/>
                </a:solidFill>
              </a:rPr>
              <a:t>na južnom dijelu (na 2 300 m n. v.) se razvio glavni </a:t>
            </a:r>
            <a:r>
              <a:rPr lang="hr-HR" sz="2400" b="1" dirty="0">
                <a:solidFill>
                  <a:prstClr val="black"/>
                </a:solidFill>
              </a:rPr>
              <a:t>grad </a:t>
            </a:r>
            <a:r>
              <a:rPr lang="hr-HR" sz="2400" b="1" dirty="0" err="1">
                <a:solidFill>
                  <a:srgbClr val="FF0000"/>
                </a:solidFill>
              </a:rPr>
              <a:t>Ciudad</a:t>
            </a:r>
            <a:r>
              <a:rPr lang="hr-HR" sz="2400" b="1" dirty="0">
                <a:solidFill>
                  <a:srgbClr val="FF0000"/>
                </a:solidFill>
              </a:rPr>
              <a:t> de Mexico</a:t>
            </a:r>
            <a:r>
              <a:rPr lang="hr-HR" sz="2400" dirty="0">
                <a:solidFill>
                  <a:prstClr val="black"/>
                </a:solidFill>
              </a:rPr>
              <a:t> (23,5 </a:t>
            </a:r>
            <a:r>
              <a:rPr lang="hr-HR" sz="2400" dirty="0" err="1">
                <a:solidFill>
                  <a:prstClr val="black"/>
                </a:solidFill>
              </a:rPr>
              <a:t>mil</a:t>
            </a:r>
            <a:r>
              <a:rPr lang="hr-HR" sz="2400" dirty="0">
                <a:solidFill>
                  <a:prstClr val="black"/>
                </a:solidFill>
              </a:rPr>
              <a:t>. st) – jedna od najvećih urbanih aglomeracija na svijetu – uz </a:t>
            </a:r>
            <a:r>
              <a:rPr lang="hr-HR" sz="2400" b="1" dirty="0">
                <a:solidFill>
                  <a:srgbClr val="FF0000"/>
                </a:solidFill>
              </a:rPr>
              <a:t>jezero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b="1" dirty="0" err="1">
                <a:solidFill>
                  <a:srgbClr val="FF0000"/>
                </a:solidFill>
              </a:rPr>
              <a:t>Texcoco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>
                <a:solidFill>
                  <a:prstClr val="black"/>
                </a:solidFill>
              </a:rPr>
              <a:t>i ispod ugaslog </a:t>
            </a:r>
            <a:r>
              <a:rPr lang="hr-HR" sz="2400" b="1" dirty="0">
                <a:solidFill>
                  <a:srgbClr val="FF0000"/>
                </a:solidFill>
              </a:rPr>
              <a:t>vulkana Popocatepetl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</a:p>
          <a:p>
            <a:pPr marL="914400" lvl="1" indent="-457200">
              <a:spcBef>
                <a:spcPts val="1200"/>
              </a:spcBef>
            </a:pPr>
            <a:r>
              <a:rPr lang="hr-HR" sz="2400" dirty="0">
                <a:solidFill>
                  <a:prstClr val="black"/>
                </a:solidFill>
              </a:rPr>
              <a:t>na obali jezera </a:t>
            </a:r>
            <a:r>
              <a:rPr lang="hr-HR" sz="2400" dirty="0" err="1">
                <a:solidFill>
                  <a:prstClr val="black"/>
                </a:solidFill>
              </a:rPr>
              <a:t>Texcoco</a:t>
            </a:r>
            <a:r>
              <a:rPr lang="hr-HR" sz="2400" dirty="0">
                <a:solidFill>
                  <a:prstClr val="black"/>
                </a:solidFill>
              </a:rPr>
              <a:t> nalazio se grad </a:t>
            </a:r>
            <a:r>
              <a:rPr lang="hr-HR" sz="2400" b="1" dirty="0" err="1">
                <a:solidFill>
                  <a:srgbClr val="FF0000"/>
                </a:solidFill>
              </a:rPr>
              <a:t>Tenochtitlan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>
                <a:solidFill>
                  <a:prstClr val="black"/>
                </a:solidFill>
              </a:rPr>
              <a:t>– prijestolnica </a:t>
            </a:r>
            <a:r>
              <a:rPr lang="hr-HR" sz="2400" b="1" dirty="0" err="1">
                <a:solidFill>
                  <a:srgbClr val="FF0000"/>
                </a:solidFill>
              </a:rPr>
              <a:t>Asteka</a:t>
            </a:r>
            <a:endParaRPr lang="hr-HR" sz="2400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MEKSIČKA VISORAVAN (MESETA)</a:t>
            </a:r>
          </a:p>
        </p:txBody>
      </p:sp>
      <p:pic>
        <p:nvPicPr>
          <p:cNvPr id="14" name="KARTA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9723" r="17575" b="3085"/>
          <a:stretch/>
        </p:blipFill>
        <p:spPr>
          <a:xfrm>
            <a:off x="179512" y="2765911"/>
            <a:ext cx="8660587" cy="3949489"/>
          </a:xfrm>
          <a:prstGeom prst="rect">
            <a:avLst/>
          </a:prstGeom>
        </p:spPr>
      </p:pic>
      <p:pic>
        <p:nvPicPr>
          <p:cNvPr id="8" name="Picture 2" descr="Flag of Mexic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496467"/>
            <a:ext cx="2683923" cy="153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lag of Mexico.sv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4" t="27687" r="35600" b="27136"/>
          <a:stretch/>
        </p:blipFill>
        <p:spPr bwMode="auto">
          <a:xfrm>
            <a:off x="6156176" y="2132856"/>
            <a:ext cx="2724272" cy="239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35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548680"/>
            <a:ext cx="9144000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/>
            <a:r>
              <a:rPr lang="hr-HR" sz="2400" b="1" dirty="0" err="1">
                <a:solidFill>
                  <a:srgbClr val="FF0000"/>
                </a:solidFill>
              </a:rPr>
              <a:t>Teotihuacan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>
                <a:solidFill>
                  <a:prstClr val="black"/>
                </a:solidFill>
              </a:rPr>
              <a:t>– najveći grad s početka naše ere – 40 km sjeverno od </a:t>
            </a:r>
            <a:r>
              <a:rPr lang="hr-HR" sz="2400" dirty="0" err="1">
                <a:solidFill>
                  <a:prstClr val="black"/>
                </a:solidFill>
              </a:rPr>
              <a:t>Ciudad</a:t>
            </a:r>
            <a:r>
              <a:rPr lang="hr-HR" sz="2400" dirty="0">
                <a:solidFill>
                  <a:prstClr val="black"/>
                </a:solidFill>
              </a:rPr>
              <a:t> de </a:t>
            </a:r>
            <a:r>
              <a:rPr lang="hr-HR" sz="2400" dirty="0" smtClean="0">
                <a:solidFill>
                  <a:prstClr val="black"/>
                </a:solidFill>
              </a:rPr>
              <a:t>Mexica – </a:t>
            </a:r>
            <a:r>
              <a:rPr lang="hr-HR" sz="2400" b="1" dirty="0" smtClean="0">
                <a:solidFill>
                  <a:srgbClr val="FF0000"/>
                </a:solidFill>
              </a:rPr>
              <a:t>piramida </a:t>
            </a:r>
            <a:r>
              <a:rPr lang="hr-HR" sz="2400" b="1" dirty="0">
                <a:solidFill>
                  <a:srgbClr val="FF0000"/>
                </a:solidFill>
              </a:rPr>
              <a:t>Sunca i Mjeseca</a:t>
            </a:r>
          </a:p>
          <a:p>
            <a:pPr marL="457200" lvl="0" indent="-457200"/>
            <a:r>
              <a:rPr lang="hr-HR" sz="2400" b="1" dirty="0" err="1">
                <a:solidFill>
                  <a:srgbClr val="FF0000"/>
                </a:solidFill>
              </a:rPr>
              <a:t>Guadalajara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>
                <a:solidFill>
                  <a:prstClr val="black"/>
                </a:solidFill>
              </a:rPr>
              <a:t>(4,9 </a:t>
            </a:r>
            <a:r>
              <a:rPr lang="hr-HR" sz="2400" dirty="0" err="1">
                <a:solidFill>
                  <a:prstClr val="black"/>
                </a:solidFill>
              </a:rPr>
              <a:t>mil</a:t>
            </a:r>
            <a:r>
              <a:rPr lang="hr-HR" sz="2400" dirty="0">
                <a:solidFill>
                  <a:prstClr val="black"/>
                </a:solidFill>
              </a:rPr>
              <a:t>. st) – grad meksičkih marijači svirača</a:t>
            </a:r>
          </a:p>
          <a:p>
            <a:pPr marL="457200" lvl="0" indent="-457200"/>
            <a:r>
              <a:rPr lang="hr-HR" sz="2400" dirty="0">
                <a:solidFill>
                  <a:prstClr val="black"/>
                </a:solidFill>
              </a:rPr>
              <a:t>pogranični gradovi bilježe brojne jednodnevne turističke dolaske iz SAD-a (radi kupovine): </a:t>
            </a:r>
            <a:r>
              <a:rPr lang="hr-HR" sz="2400" b="1" dirty="0" err="1">
                <a:solidFill>
                  <a:srgbClr val="FF0000"/>
                </a:solidFill>
              </a:rPr>
              <a:t>Tijuana</a:t>
            </a:r>
            <a:r>
              <a:rPr lang="hr-HR" sz="2400" b="1" dirty="0">
                <a:solidFill>
                  <a:srgbClr val="FF0000"/>
                </a:solidFill>
              </a:rPr>
              <a:t>, </a:t>
            </a:r>
            <a:r>
              <a:rPr lang="hr-HR" sz="2400" b="1" dirty="0" err="1">
                <a:solidFill>
                  <a:srgbClr val="FF0000"/>
                </a:solidFill>
              </a:rPr>
              <a:t>Ciudad</a:t>
            </a:r>
            <a:r>
              <a:rPr lang="hr-HR" sz="2400" b="1" dirty="0">
                <a:solidFill>
                  <a:srgbClr val="FF0000"/>
                </a:solidFill>
              </a:rPr>
              <a:t> </a:t>
            </a:r>
            <a:r>
              <a:rPr lang="hr-HR" sz="2400" b="1" dirty="0" err="1">
                <a:solidFill>
                  <a:srgbClr val="FF0000"/>
                </a:solidFill>
              </a:rPr>
              <a:t>Juarez</a:t>
            </a:r>
            <a:r>
              <a:rPr lang="hr-HR" sz="2400" dirty="0">
                <a:solidFill>
                  <a:srgbClr val="FF0000"/>
                </a:solidFill>
              </a:rPr>
              <a:t> i </a:t>
            </a:r>
            <a:r>
              <a:rPr lang="hr-HR" sz="2400" b="1" dirty="0" err="1">
                <a:solidFill>
                  <a:srgbClr val="FF0000"/>
                </a:solidFill>
              </a:rPr>
              <a:t>Nogales</a:t>
            </a:r>
            <a:endParaRPr lang="hr-HR" sz="24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MEKSIČKA VISORAVAN (MESETA)</a:t>
            </a:r>
          </a:p>
        </p:txBody>
      </p:sp>
      <p:pic>
        <p:nvPicPr>
          <p:cNvPr id="14" name="KARTA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9723" r="17575" b="3085"/>
          <a:stretch/>
        </p:blipFill>
        <p:spPr>
          <a:xfrm>
            <a:off x="179512" y="2765911"/>
            <a:ext cx="8660587" cy="394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3449" y="554310"/>
            <a:ext cx="9172575" cy="6115050"/>
            <a:chOff x="-2879" y="554310"/>
            <a:chExt cx="9172575" cy="6115050"/>
          </a:xfrm>
        </p:grpSpPr>
        <p:pic>
          <p:nvPicPr>
            <p:cNvPr id="10242" name="Picture 2" descr="http://api.ning.com/files/z1RO1iuFc*NSL-kmdRqVwXIgJdQjGRj-fKNN0H1g2Brtt7cZaTEpM90gm-3HirbpvdQUuw9mpHBAyC27Vkgi2BM8C7*B389b/2013_5_12_t9IlVmnlAbBXrDSkM35ee6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79" y="554310"/>
              <a:ext cx="9172575" cy="611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79512" y="692696"/>
              <a:ext cx="34869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vulkana Popocatepetl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3" y="554310"/>
            <a:ext cx="9124950" cy="6115050"/>
            <a:chOff x="-2879" y="554310"/>
            <a:chExt cx="9124950" cy="6115050"/>
          </a:xfrm>
        </p:grpSpPr>
        <p:pic>
          <p:nvPicPr>
            <p:cNvPr id="10244" name="Picture 4" descr="https://c1.staticflickr.com/7/6070/6111504040_939bbf44f9_b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79" y="554310"/>
              <a:ext cx="9124950" cy="611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79512" y="698530"/>
              <a:ext cx="321716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Ciudad</a:t>
              </a:r>
              <a:r>
                <a:rPr lang="hr-HR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de Mexico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855" y="966326"/>
            <a:ext cx="9160808" cy="4967262"/>
            <a:chOff x="9855" y="966326"/>
            <a:chExt cx="9160808" cy="4967262"/>
          </a:xfrm>
        </p:grpSpPr>
        <p:pic>
          <p:nvPicPr>
            <p:cNvPr id="10246" name="Picture 6" descr="https://fthmb.tqn.com/5EIuPTif1uqb6PzcoMUZgdH9WFk=/1756x952/filters:fill(auto,1)/tenochtitlan_map_INAH-56e42caa5f9b5854a9f8ff20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5" y="966326"/>
              <a:ext cx="9160808" cy="4967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151801" y="1047551"/>
              <a:ext cx="238962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Tenochtitlan</a:t>
              </a:r>
              <a:r>
                <a:rPr lang="hr-HR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23449" y="966326"/>
            <a:ext cx="9167449" cy="5158196"/>
            <a:chOff x="-23449" y="966326"/>
            <a:chExt cx="9167449" cy="5158196"/>
          </a:xfrm>
        </p:grpSpPr>
        <p:pic>
          <p:nvPicPr>
            <p:cNvPr id="10248" name="Picture 8" descr="http://www.visionsoftravel.org/wp-content/uploads/2015/04/TeotihuacanPyramidsMexico041.jpg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3449" y="966326"/>
              <a:ext cx="9167449" cy="5158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9855" y="996751"/>
              <a:ext cx="234929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/>
                <a:t>Teotihuacan</a:t>
              </a:r>
              <a:r>
                <a:rPr lang="hr-HR" sz="3200" b="1" dirty="0"/>
                <a:t> </a:t>
              </a:r>
            </a:p>
          </p:txBody>
        </p:sp>
      </p:grpSp>
      <p:pic>
        <p:nvPicPr>
          <p:cNvPr id="10250" name="Picture 10" descr="https://www.ancient-origins.net/sites/default/files/field/image/Under-the-Temple-of-the-Moon-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3449" y="1510910"/>
            <a:ext cx="9167449" cy="481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26663" y="954306"/>
            <a:ext cx="9144000" cy="5105401"/>
            <a:chOff x="26663" y="954306"/>
            <a:chExt cx="9144000" cy="5105401"/>
          </a:xfrm>
        </p:grpSpPr>
        <p:pic>
          <p:nvPicPr>
            <p:cNvPr id="10252" name="Picture 12" descr="https://www.tripsavvy.com/thmb/FWCAqGGqWegbKD5n_gIYjL3FSEU=/960x0/filters:no_upscale():max_bytes(150000):strip_icc()/guadalajara-543937071-592ad53e3df78cbe7eb320dc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3" y="954306"/>
              <a:ext cx="9144000" cy="5105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219753" y="1015285"/>
              <a:ext cx="23300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Guadalajara</a:t>
              </a:r>
              <a:r>
                <a:rPr lang="hr-HR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0511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2" t="23035" r="28815" b="28232"/>
          <a:stretch/>
        </p:blipFill>
        <p:spPr bwMode="auto">
          <a:xfrm>
            <a:off x="4211960" y="2636912"/>
            <a:ext cx="4788349" cy="303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KOSTARIKA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POVRŠINA: </a:t>
            </a:r>
            <a:r>
              <a:rPr lang="hr-HR" sz="2400" dirty="0">
                <a:ea typeface="Calibri"/>
                <a:cs typeface="Times New Roman"/>
              </a:rPr>
              <a:t>51 000 km</a:t>
            </a:r>
            <a:r>
              <a:rPr lang="hr-HR" sz="2400" baseline="30000" dirty="0">
                <a:ea typeface="Calibri"/>
                <a:cs typeface="Times New Roman"/>
              </a:rPr>
              <a:t>2 </a:t>
            </a:r>
            <a:r>
              <a:rPr lang="hr-HR" sz="2400" dirty="0">
                <a:ea typeface="Calibri"/>
                <a:cs typeface="Times New Roman"/>
              </a:rPr>
              <a:t> (126. u svijetu)</a:t>
            </a: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BROJ STANOVNIKA: </a:t>
            </a:r>
            <a:r>
              <a:rPr lang="hr-HR" sz="2400" dirty="0">
                <a:ea typeface="Calibri"/>
                <a:cs typeface="Times New Roman"/>
              </a:rPr>
              <a:t>4,9 </a:t>
            </a:r>
            <a:r>
              <a:rPr lang="hr-HR" sz="2400" dirty="0" err="1">
                <a:ea typeface="Calibri"/>
                <a:cs typeface="Times New Roman"/>
              </a:rPr>
              <a:t>mil</a:t>
            </a:r>
            <a:r>
              <a:rPr lang="hr-HR" sz="2400" dirty="0">
                <a:ea typeface="Calibri"/>
                <a:cs typeface="Times New Roman"/>
              </a:rPr>
              <a:t>. st – 85 st/km</a:t>
            </a:r>
            <a:r>
              <a:rPr lang="hr-HR" sz="2400" baseline="30000" dirty="0">
                <a:ea typeface="Calibri"/>
                <a:cs typeface="Times New Roman"/>
              </a:rPr>
              <a:t>2</a:t>
            </a:r>
            <a:endParaRPr lang="hr-HR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BDP/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per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capita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: </a:t>
            </a:r>
            <a:r>
              <a:rPr lang="hr-HR" sz="2400" dirty="0">
                <a:ea typeface="Calibri"/>
                <a:cs typeface="Times New Roman"/>
              </a:rPr>
              <a:t>oko 12 000 USD –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HDI:</a:t>
            </a:r>
            <a:r>
              <a:rPr lang="hr-HR" sz="2400" dirty="0">
                <a:ea typeface="Calibri"/>
                <a:cs typeface="Times New Roman"/>
              </a:rPr>
              <a:t> 0,794 (63. u svijetu)</a:t>
            </a: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GLAVNI GRAD: </a:t>
            </a:r>
            <a:r>
              <a:rPr lang="hr-HR" sz="2400" dirty="0">
                <a:ea typeface="Calibri"/>
                <a:cs typeface="Times New Roman"/>
              </a:rPr>
              <a:t>San Jose – oko 290 000 st</a:t>
            </a: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SLUŽBENI JEZIK: </a:t>
            </a:r>
            <a:r>
              <a:rPr lang="hr-HR" sz="2400" dirty="0">
                <a:ea typeface="Calibri"/>
                <a:cs typeface="Times New Roman"/>
              </a:rPr>
              <a:t>Španjolski</a:t>
            </a:r>
          </a:p>
        </p:txBody>
      </p:sp>
      <p:pic>
        <p:nvPicPr>
          <p:cNvPr id="14338" name="Picture 2" descr="File:Flag of Costa Rica (state)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1" y="4077072"/>
            <a:ext cx="432048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15152" y="4653136"/>
            <a:ext cx="103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Kostarika</a:t>
            </a:r>
            <a:endParaRPr lang="hr-HR" dirty="0"/>
          </a:p>
        </p:txBody>
      </p:sp>
      <p:sp>
        <p:nvSpPr>
          <p:cNvPr id="15" name="TextBox 14"/>
          <p:cNvSpPr txBox="1"/>
          <p:nvPr/>
        </p:nvSpPr>
        <p:spPr>
          <a:xfrm>
            <a:off x="5703066" y="4241324"/>
            <a:ext cx="903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Nikaragva</a:t>
            </a:r>
            <a:endParaRPr lang="hr-H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94456" y="4711358"/>
            <a:ext cx="770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dirty="0" smtClean="0"/>
              <a:t>Panama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362983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KOSTARIKA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 smtClean="0"/>
              <a:t>stabilna </a:t>
            </a:r>
            <a:r>
              <a:rPr lang="hr-HR" sz="2400" dirty="0"/>
              <a:t>politička situacija i brojni nacionalni parkovi glavni razlog velikog posjeta turista</a:t>
            </a:r>
          </a:p>
          <a:p>
            <a:r>
              <a:rPr lang="hr-HR" sz="2400" b="1" dirty="0">
                <a:solidFill>
                  <a:srgbClr val="FF0000"/>
                </a:solidFill>
              </a:rPr>
              <a:t>1/4 države se nalazi pod nekim oblikom zaštite</a:t>
            </a:r>
            <a:endParaRPr lang="hr-HR" sz="2400" dirty="0">
              <a:solidFill>
                <a:srgbClr val="FF0000"/>
              </a:solidFill>
            </a:endParaRPr>
          </a:p>
          <a:p>
            <a:r>
              <a:rPr lang="hr-HR" sz="2400" dirty="0"/>
              <a:t>razvijen </a:t>
            </a:r>
            <a:r>
              <a:rPr lang="hr-HR" sz="2400" b="1" dirty="0">
                <a:solidFill>
                  <a:srgbClr val="FF0000"/>
                </a:solidFill>
              </a:rPr>
              <a:t>eko </a:t>
            </a:r>
            <a:r>
              <a:rPr lang="hr-HR" sz="2400" b="1" dirty="0" smtClean="0">
                <a:solidFill>
                  <a:srgbClr val="FF0000"/>
                </a:solidFill>
              </a:rPr>
              <a:t>turizam</a:t>
            </a:r>
            <a:endParaRPr lang="hr-HR" sz="2400" dirty="0">
              <a:solidFill>
                <a:srgbClr val="FF0000"/>
              </a:solidFill>
            </a:endParaRPr>
          </a:p>
        </p:txBody>
      </p:sp>
      <p:pic>
        <p:nvPicPr>
          <p:cNvPr id="15362" name="Picture 2" descr="D:\GEOGRAFIJA_2018-19\slike\Costa_Ric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664" y="1875208"/>
            <a:ext cx="5639418" cy="490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348880"/>
            <a:ext cx="349188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Calibri" panose="020F0502020204030204" pitchFamily="34" charset="0"/>
              <a:buChar char="–"/>
            </a:pPr>
            <a:r>
              <a:rPr lang="hr-HR" sz="2400" b="1" dirty="0">
                <a:solidFill>
                  <a:prstClr val="black"/>
                </a:solidFill>
              </a:rPr>
              <a:t>najposjećeniji nacionalni </a:t>
            </a:r>
            <a:r>
              <a:rPr lang="hr-HR" sz="2400" b="1" dirty="0" smtClean="0">
                <a:solidFill>
                  <a:prstClr val="black"/>
                </a:solidFill>
              </a:rPr>
              <a:t>parkovi</a:t>
            </a:r>
            <a:endParaRPr lang="hr-HR" sz="24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</a:rPr>
              <a:t>Manuele </a:t>
            </a:r>
            <a:r>
              <a:rPr lang="hr-HR" sz="2400" b="1" dirty="0">
                <a:solidFill>
                  <a:srgbClr val="FF0000"/>
                </a:solidFill>
              </a:rPr>
              <a:t>Antonio </a:t>
            </a:r>
            <a:r>
              <a:rPr lang="hr-HR" sz="2000" dirty="0">
                <a:solidFill>
                  <a:prstClr val="black"/>
                </a:solidFill>
              </a:rPr>
              <a:t>(Tihi ocean)</a:t>
            </a:r>
            <a:r>
              <a:rPr lang="hr-HR" sz="2400" dirty="0">
                <a:solidFill>
                  <a:prstClr val="black"/>
                </a:solidFill>
              </a:rPr>
              <a:t>, </a:t>
            </a:r>
            <a:endParaRPr lang="hr-HR" sz="2400" dirty="0" smtClean="0">
              <a:solidFill>
                <a:prstClr val="black"/>
              </a:solidFill>
            </a:endParaRP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hr-HR" sz="2400" b="1" dirty="0" err="1" smtClean="0">
                <a:solidFill>
                  <a:srgbClr val="FF0000"/>
                </a:solidFill>
              </a:rPr>
              <a:t>Tortuguero</a:t>
            </a:r>
            <a:r>
              <a:rPr lang="hr-HR" sz="2400" dirty="0" smtClean="0">
                <a:solidFill>
                  <a:prstClr val="black"/>
                </a:solidFill>
              </a:rPr>
              <a:t> </a:t>
            </a:r>
            <a:r>
              <a:rPr lang="hr-HR" sz="2000" dirty="0">
                <a:solidFill>
                  <a:prstClr val="black"/>
                </a:solidFill>
              </a:rPr>
              <a:t>(Karipsko more</a:t>
            </a:r>
            <a:r>
              <a:rPr lang="hr-HR" sz="2000" dirty="0" smtClean="0">
                <a:solidFill>
                  <a:prstClr val="black"/>
                </a:solidFill>
              </a:rPr>
              <a:t>) 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hr-HR" sz="2400" b="1" dirty="0" err="1" smtClean="0">
                <a:solidFill>
                  <a:srgbClr val="FF0000"/>
                </a:solidFill>
              </a:rPr>
              <a:t>Cahuita</a:t>
            </a:r>
            <a:r>
              <a:rPr lang="hr-HR" sz="2400" b="1" dirty="0" smtClean="0">
                <a:solidFill>
                  <a:srgbClr val="FF0000"/>
                </a:solidFill>
              </a:rPr>
              <a:t> </a:t>
            </a:r>
            <a:r>
              <a:rPr lang="hr-HR" sz="2400" dirty="0">
                <a:solidFill>
                  <a:prstClr val="black"/>
                </a:solidFill>
              </a:rPr>
              <a:t>– </a:t>
            </a:r>
            <a:r>
              <a:rPr lang="hr-HR" sz="2000" dirty="0">
                <a:solidFill>
                  <a:prstClr val="black"/>
                </a:solidFill>
              </a:rPr>
              <a:t>koraljni greben na Karipskom moru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2280" y="2852936"/>
            <a:ext cx="1296144" cy="36004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/>
          <p:cNvSpPr/>
          <p:nvPr/>
        </p:nvSpPr>
        <p:spPr>
          <a:xfrm>
            <a:off x="5292080" y="4797152"/>
            <a:ext cx="1368152" cy="36004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/>
          <p:cNvSpPr/>
          <p:nvPr/>
        </p:nvSpPr>
        <p:spPr>
          <a:xfrm>
            <a:off x="8207970" y="3933056"/>
            <a:ext cx="903080" cy="327309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4752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coamericatours.com/costarica/wp-content/uploads/sites/11/2014/09/CR_Manuel_Antonio_National_Park_03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3768" y="2276872"/>
            <a:ext cx="6611888" cy="449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pinimg.com/736x/3b/ba/d6/3bbad6f3dffe7cec79bcc661304d7479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323" y="93965"/>
            <a:ext cx="3206329" cy="4809494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apachetours.com/blog/wp-content/uploads/2019/01/visit-to-tortuguero-national-par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323" y="1619027"/>
            <a:ext cx="9012333" cy="515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39ag5r37ej175g8ao209xw3t-wpengine.netdna-ssl.com/wp-content/uploads/2016/01/turtles-Tortuguero-NP-Costa-Rica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832" y="70750"/>
            <a:ext cx="6035824" cy="3017912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9288" y="260648"/>
            <a:ext cx="2597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dirty="0" smtClean="0"/>
              <a:t>NP </a:t>
            </a:r>
            <a:r>
              <a:rPr lang="hr-HR" sz="3200" dirty="0" err="1" smtClean="0"/>
              <a:t>Tortuguero</a:t>
            </a:r>
            <a:endParaRPr lang="hr-HR" sz="3200" dirty="0"/>
          </a:p>
        </p:txBody>
      </p:sp>
      <p:pic>
        <p:nvPicPr>
          <p:cNvPr id="1036" name="Picture 12" descr="https://www.chiledesarrollosustentable.cl/wp-content/uploads/2019/09/arrecifes-coral-06-2018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1" y="2276872"/>
            <a:ext cx="7411129" cy="449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jameskaiser.com/wp-content/uploads/2016/12/cahuita-national-park-costa-rica-guid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712" y="70750"/>
            <a:ext cx="3285397" cy="394247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920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le:Latin America (orthographic projection).sv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97870" y="260648"/>
            <a:ext cx="5433554" cy="644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LATINSKA AMERIKA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5130800" y="1574800"/>
            <a:ext cx="622300" cy="304800"/>
          </a:xfrm>
          <a:custGeom>
            <a:avLst/>
            <a:gdLst>
              <a:gd name="connsiteX0" fmla="*/ 0 w 622300"/>
              <a:gd name="connsiteY0" fmla="*/ 0 h 304800"/>
              <a:gd name="connsiteX1" fmla="*/ 139700 w 622300"/>
              <a:gd name="connsiteY1" fmla="*/ 76200 h 304800"/>
              <a:gd name="connsiteX2" fmla="*/ 266700 w 622300"/>
              <a:gd name="connsiteY2" fmla="*/ 38100 h 304800"/>
              <a:gd name="connsiteX3" fmla="*/ 381000 w 622300"/>
              <a:gd name="connsiteY3" fmla="*/ 50800 h 304800"/>
              <a:gd name="connsiteX4" fmla="*/ 431800 w 622300"/>
              <a:gd name="connsiteY4" fmla="*/ 152400 h 304800"/>
              <a:gd name="connsiteX5" fmla="*/ 495300 w 622300"/>
              <a:gd name="connsiteY5" fmla="*/ 114300 h 304800"/>
              <a:gd name="connsiteX6" fmla="*/ 558800 w 622300"/>
              <a:gd name="connsiteY6" fmla="*/ 190500 h 304800"/>
              <a:gd name="connsiteX7" fmla="*/ 622300 w 622300"/>
              <a:gd name="connsiteY7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00" h="304800">
                <a:moveTo>
                  <a:pt x="0" y="0"/>
                </a:moveTo>
                <a:lnTo>
                  <a:pt x="139700" y="76200"/>
                </a:lnTo>
                <a:lnTo>
                  <a:pt x="266700" y="38100"/>
                </a:lnTo>
                <a:lnTo>
                  <a:pt x="381000" y="50800"/>
                </a:lnTo>
                <a:lnTo>
                  <a:pt x="431800" y="152400"/>
                </a:lnTo>
                <a:lnTo>
                  <a:pt x="495300" y="114300"/>
                </a:lnTo>
                <a:lnTo>
                  <a:pt x="558800" y="190500"/>
                </a:lnTo>
                <a:lnTo>
                  <a:pt x="622300" y="30480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TextBox 3"/>
          <p:cNvSpPr txBox="1"/>
          <p:nvPr/>
        </p:nvSpPr>
        <p:spPr>
          <a:xfrm>
            <a:off x="5130800" y="1268760"/>
            <a:ext cx="12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Rio Grande</a:t>
            </a:r>
            <a:endParaRPr lang="hr-HR" dirty="0"/>
          </a:p>
        </p:txBody>
      </p:sp>
      <p:sp>
        <p:nvSpPr>
          <p:cNvPr id="9" name="TextBox 8"/>
          <p:cNvSpPr txBox="1"/>
          <p:nvPr/>
        </p:nvSpPr>
        <p:spPr>
          <a:xfrm>
            <a:off x="7136556" y="577445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Rt Horn</a:t>
            </a:r>
            <a:endParaRPr lang="hr-HR" dirty="0"/>
          </a:p>
        </p:txBody>
      </p:sp>
      <p:sp>
        <p:nvSpPr>
          <p:cNvPr id="10" name="TextBox 9"/>
          <p:cNvSpPr txBox="1"/>
          <p:nvPr/>
        </p:nvSpPr>
        <p:spPr>
          <a:xfrm rot="600000">
            <a:off x="6346800" y="5949280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i="1" dirty="0" err="1" smtClean="0"/>
              <a:t>Magellanov</a:t>
            </a:r>
            <a:r>
              <a:rPr lang="hr-HR" i="1" dirty="0" smtClean="0"/>
              <a:t> prolaz</a:t>
            </a:r>
            <a:endParaRPr lang="hr-HR" i="1" dirty="0"/>
          </a:p>
        </p:txBody>
      </p:sp>
      <p:sp>
        <p:nvSpPr>
          <p:cNvPr id="5" name="Oval 4"/>
          <p:cNvSpPr/>
          <p:nvPr/>
        </p:nvSpPr>
        <p:spPr>
          <a:xfrm rot="1378157">
            <a:off x="6250774" y="1904064"/>
            <a:ext cx="1472961" cy="540594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 rot="240000">
            <a:off x="6930378" y="214530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Antili </a:t>
            </a:r>
            <a:endParaRPr lang="hr-H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836712"/>
            <a:ext cx="3851920" cy="6021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1800"/>
              </a:spcBef>
            </a:pPr>
            <a:r>
              <a:rPr lang="hr-HR" sz="2400" dirty="0" smtClean="0"/>
              <a:t>Latinsku </a:t>
            </a:r>
            <a:r>
              <a:rPr lang="hr-HR" sz="2400" dirty="0"/>
              <a:t>Ameriku čine države Srednje i Južne Amerike te </a:t>
            </a:r>
            <a:r>
              <a:rPr lang="hr-HR" sz="2400" dirty="0" smtClean="0"/>
              <a:t>Antilsko otočje </a:t>
            </a:r>
            <a:r>
              <a:rPr lang="hr-HR" sz="2400" dirty="0"/>
              <a:t>ili Karibi – većina govore </a:t>
            </a:r>
            <a:r>
              <a:rPr lang="hr-HR" sz="2400" b="1" dirty="0">
                <a:solidFill>
                  <a:srgbClr val="FF0000"/>
                </a:solidFill>
              </a:rPr>
              <a:t>španjolskim</a:t>
            </a:r>
            <a:r>
              <a:rPr lang="hr-HR" sz="2400" dirty="0"/>
              <a:t>, </a:t>
            </a:r>
            <a:r>
              <a:rPr lang="hr-HR" sz="2400" b="1" dirty="0">
                <a:solidFill>
                  <a:srgbClr val="FF0000"/>
                </a:solidFill>
              </a:rPr>
              <a:t>portugalskim</a:t>
            </a:r>
            <a:r>
              <a:rPr lang="hr-HR" sz="2400" dirty="0"/>
              <a:t> i </a:t>
            </a:r>
            <a:r>
              <a:rPr lang="hr-HR" sz="2400" b="1" dirty="0">
                <a:solidFill>
                  <a:srgbClr val="FF0000"/>
                </a:solidFill>
              </a:rPr>
              <a:t>francuskim</a:t>
            </a:r>
            <a:r>
              <a:rPr lang="hr-HR" sz="2400" dirty="0"/>
              <a:t> jezikom</a:t>
            </a:r>
          </a:p>
          <a:p>
            <a:pPr lvl="0">
              <a:spcBef>
                <a:spcPts val="1800"/>
              </a:spcBef>
            </a:pPr>
            <a:r>
              <a:rPr lang="hr-HR" sz="2400" dirty="0" smtClean="0"/>
              <a:t>od </a:t>
            </a:r>
            <a:r>
              <a:rPr lang="hr-HR" sz="2400" b="1" dirty="0" smtClean="0">
                <a:solidFill>
                  <a:srgbClr val="FF0000"/>
                </a:solidFill>
              </a:rPr>
              <a:t>rijeke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Rio Grande </a:t>
            </a:r>
            <a:r>
              <a:rPr lang="hr-HR" sz="2400" dirty="0" smtClean="0"/>
              <a:t>do </a:t>
            </a:r>
            <a:r>
              <a:rPr lang="hr-HR" sz="2400" b="1" dirty="0" smtClean="0">
                <a:solidFill>
                  <a:srgbClr val="FF0000"/>
                </a:solidFill>
              </a:rPr>
              <a:t>rta Horn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(</a:t>
            </a:r>
            <a:r>
              <a:rPr lang="hr-HR" sz="2400" dirty="0" err="1" smtClean="0"/>
              <a:t>Magellanov</a:t>
            </a:r>
            <a:r>
              <a:rPr lang="hr-HR" sz="2400" dirty="0" smtClean="0"/>
              <a:t> prolaz)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/>
              <a:t>površina: </a:t>
            </a:r>
            <a:r>
              <a:rPr lang="hr-HR" sz="2400" dirty="0" smtClean="0"/>
              <a:t>21 </a:t>
            </a:r>
            <a:r>
              <a:rPr lang="hr-HR" sz="2400" dirty="0" err="1" smtClean="0"/>
              <a:t>mil</a:t>
            </a:r>
            <a:r>
              <a:rPr lang="hr-HR" sz="2400" dirty="0" smtClean="0"/>
              <a:t>. km</a:t>
            </a:r>
            <a:r>
              <a:rPr lang="hr-HR" sz="2400" baseline="30000" dirty="0" smtClean="0"/>
              <a:t>2</a:t>
            </a:r>
            <a:endParaRPr lang="hr-HR" sz="2400" dirty="0" smtClean="0"/>
          </a:p>
          <a:p>
            <a:pPr lvl="0">
              <a:spcBef>
                <a:spcPts val="1800"/>
              </a:spcBef>
            </a:pPr>
            <a:r>
              <a:rPr lang="hr-HR" sz="2400" dirty="0" smtClean="0"/>
              <a:t>Srednja </a:t>
            </a:r>
            <a:r>
              <a:rPr lang="hr-HR" sz="2400" dirty="0"/>
              <a:t>Amerika ima razvijeniji turizam od </a:t>
            </a:r>
            <a:r>
              <a:rPr lang="hr-HR" sz="2400" dirty="0" smtClean="0"/>
              <a:t>Južne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5106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  <p:bldP spid="10" grpId="0"/>
      <p:bldP spid="5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ag of Mexico.sv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995" y="-27384"/>
            <a:ext cx="9153996" cy="524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Naslov 1"/>
          <p:cNvSpPr txBox="1">
            <a:spLocks/>
          </p:cNvSpPr>
          <p:nvPr/>
        </p:nvSpPr>
        <p:spPr>
          <a:xfrm>
            <a:off x="0" y="5589240"/>
            <a:ext cx="9036496" cy="963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8800" b="1" dirty="0" smtClean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Meksiko</a:t>
            </a:r>
            <a:endParaRPr lang="hr-HR" sz="8800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https://maxcdn.icons8.com/Color/PNG/512/Cultures/sombrero-512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0000">
            <a:off x="5149259" y="4817144"/>
            <a:ext cx="2068240" cy="206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44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7"/>
            <a:ext cx="7092280" cy="439735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MEKSIKO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7808" y="4469971"/>
            <a:ext cx="7722543" cy="2559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1800" b="1" dirty="0">
                <a:solidFill>
                  <a:srgbClr val="FF0000"/>
                </a:solidFill>
                <a:ea typeface="Calibri"/>
                <a:cs typeface="Times New Roman"/>
              </a:rPr>
              <a:t>POVRŠINA</a:t>
            </a:r>
            <a:r>
              <a:rPr lang="hr-HR" sz="1800" dirty="0">
                <a:ea typeface="Calibri"/>
                <a:cs typeface="Times New Roman"/>
              </a:rPr>
              <a:t>: oko 2 </a:t>
            </a:r>
            <a:r>
              <a:rPr lang="hr-HR" sz="1800" dirty="0" err="1">
                <a:ea typeface="Calibri"/>
                <a:cs typeface="Times New Roman"/>
              </a:rPr>
              <a:t>mil</a:t>
            </a:r>
            <a:r>
              <a:rPr lang="hr-HR" sz="1800" dirty="0">
                <a:ea typeface="Calibri"/>
                <a:cs typeface="Times New Roman"/>
              </a:rPr>
              <a:t>. km</a:t>
            </a:r>
            <a:r>
              <a:rPr lang="hr-HR" sz="1800" baseline="30000" dirty="0">
                <a:ea typeface="Calibri"/>
                <a:cs typeface="Times New Roman"/>
              </a:rPr>
              <a:t>2 </a:t>
            </a:r>
            <a:r>
              <a:rPr lang="hr-HR" sz="1800" dirty="0">
                <a:ea typeface="Calibri"/>
                <a:cs typeface="Times New Roman"/>
              </a:rPr>
              <a:t>(1 972 550 km</a:t>
            </a:r>
            <a:r>
              <a:rPr lang="hr-HR" sz="1800" baseline="30000" dirty="0">
                <a:ea typeface="Calibri"/>
                <a:cs typeface="Times New Roman"/>
              </a:rPr>
              <a:t>2</a:t>
            </a:r>
            <a:r>
              <a:rPr lang="hr-HR" sz="1800" dirty="0">
                <a:ea typeface="Calibri"/>
                <a:cs typeface="Times New Roman"/>
              </a:rPr>
              <a:t>) – 13. u svijetu</a:t>
            </a:r>
          </a:p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1800" b="1" dirty="0">
                <a:solidFill>
                  <a:srgbClr val="FF0000"/>
                </a:solidFill>
                <a:ea typeface="Calibri"/>
                <a:cs typeface="Times New Roman"/>
              </a:rPr>
              <a:t>BROJ STANOVNIKA: </a:t>
            </a:r>
            <a:r>
              <a:rPr lang="hr-HR" sz="1800" dirty="0">
                <a:ea typeface="Calibri"/>
                <a:cs typeface="Times New Roman"/>
              </a:rPr>
              <a:t>120 </a:t>
            </a:r>
            <a:r>
              <a:rPr lang="hr-HR" sz="1800" dirty="0" err="1">
                <a:ea typeface="Calibri"/>
                <a:cs typeface="Times New Roman"/>
              </a:rPr>
              <a:t>mil</a:t>
            </a:r>
            <a:r>
              <a:rPr lang="hr-HR" sz="1800" dirty="0">
                <a:ea typeface="Calibri"/>
                <a:cs typeface="Times New Roman"/>
              </a:rPr>
              <a:t>. st – 59 st/km</a:t>
            </a:r>
            <a:r>
              <a:rPr lang="hr-HR" sz="1800" baseline="30000" dirty="0">
                <a:ea typeface="Calibri"/>
                <a:cs typeface="Times New Roman"/>
              </a:rPr>
              <a:t>2</a:t>
            </a:r>
            <a:endParaRPr lang="hr-HR" sz="1800" dirty="0"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1800" b="1" dirty="0">
                <a:solidFill>
                  <a:srgbClr val="FF0000"/>
                </a:solidFill>
                <a:ea typeface="Calibri"/>
                <a:cs typeface="Times New Roman"/>
              </a:rPr>
              <a:t>BDP/</a:t>
            </a:r>
            <a:r>
              <a:rPr lang="hr-HR" sz="1800" b="1" dirty="0" err="1">
                <a:solidFill>
                  <a:srgbClr val="FF0000"/>
                </a:solidFill>
                <a:ea typeface="Calibri"/>
                <a:cs typeface="Times New Roman"/>
              </a:rPr>
              <a:t>per</a:t>
            </a:r>
            <a:r>
              <a:rPr lang="hr-HR" sz="18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1800" b="1" dirty="0" err="1">
                <a:solidFill>
                  <a:srgbClr val="FF0000"/>
                </a:solidFill>
                <a:ea typeface="Calibri"/>
                <a:cs typeface="Times New Roman"/>
              </a:rPr>
              <a:t>capita</a:t>
            </a:r>
            <a:r>
              <a:rPr lang="hr-HR" sz="1800" b="1" dirty="0">
                <a:solidFill>
                  <a:srgbClr val="FF0000"/>
                </a:solidFill>
                <a:ea typeface="Calibri"/>
                <a:cs typeface="Times New Roman"/>
              </a:rPr>
              <a:t>: </a:t>
            </a:r>
            <a:r>
              <a:rPr lang="hr-HR" sz="1800" dirty="0">
                <a:ea typeface="Calibri"/>
                <a:cs typeface="Times New Roman"/>
              </a:rPr>
              <a:t>oko 9 600 USD – </a:t>
            </a:r>
            <a:r>
              <a:rPr lang="hr-HR" sz="1800" b="1" dirty="0">
                <a:solidFill>
                  <a:srgbClr val="FF0000"/>
                </a:solidFill>
                <a:ea typeface="Calibri"/>
                <a:cs typeface="Times New Roman"/>
              </a:rPr>
              <a:t>HDI:</a:t>
            </a:r>
            <a:r>
              <a:rPr lang="hr-HR" sz="1800" dirty="0">
                <a:ea typeface="Calibri"/>
                <a:cs typeface="Times New Roman"/>
              </a:rPr>
              <a:t> 0,774 (74. u svijetu)</a:t>
            </a:r>
          </a:p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1800" b="1" dirty="0">
                <a:solidFill>
                  <a:srgbClr val="FF0000"/>
                </a:solidFill>
                <a:ea typeface="Calibri"/>
                <a:cs typeface="Times New Roman"/>
              </a:rPr>
              <a:t>GLAVNI GRAD:</a:t>
            </a:r>
            <a:r>
              <a:rPr lang="hr-HR" sz="1800" dirty="0">
                <a:ea typeface="Calibri"/>
                <a:cs typeface="Times New Roman"/>
              </a:rPr>
              <a:t> Mexico City (</a:t>
            </a:r>
            <a:r>
              <a:rPr lang="hr-HR" sz="1800" dirty="0" err="1">
                <a:ea typeface="Calibri"/>
                <a:cs typeface="Times New Roman"/>
              </a:rPr>
              <a:t>Ciudad</a:t>
            </a:r>
            <a:r>
              <a:rPr lang="hr-HR" sz="1800" dirty="0">
                <a:ea typeface="Calibri"/>
                <a:cs typeface="Times New Roman"/>
              </a:rPr>
              <a:t> de Mexico) – oko 23,5 </a:t>
            </a:r>
            <a:r>
              <a:rPr lang="hr-HR" sz="1800" dirty="0" err="1">
                <a:ea typeface="Calibri"/>
                <a:cs typeface="Times New Roman"/>
              </a:rPr>
              <a:t>mil</a:t>
            </a:r>
            <a:r>
              <a:rPr lang="hr-HR" sz="1800" dirty="0">
                <a:ea typeface="Calibri"/>
                <a:cs typeface="Times New Roman"/>
              </a:rPr>
              <a:t>. st</a:t>
            </a:r>
          </a:p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1800" b="1" dirty="0">
                <a:solidFill>
                  <a:srgbClr val="FF0000"/>
                </a:solidFill>
                <a:ea typeface="Calibri"/>
                <a:cs typeface="Times New Roman"/>
              </a:rPr>
              <a:t>SLUŽBENI JEZIK: </a:t>
            </a:r>
            <a:r>
              <a:rPr lang="hr-HR" sz="1800" dirty="0">
                <a:ea typeface="Calibri"/>
                <a:cs typeface="Times New Roman"/>
              </a:rPr>
              <a:t>Španjolski</a:t>
            </a:r>
          </a:p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1800" dirty="0">
                <a:ea typeface="Calibri"/>
                <a:cs typeface="Times New Roman"/>
              </a:rPr>
              <a:t>sastoji se od 31 države i federalnog teritorija glavnog grada</a:t>
            </a:r>
          </a:p>
        </p:txBody>
      </p:sp>
    </p:spTree>
    <p:extLst>
      <p:ext uri="{BB962C8B-B14F-4D97-AF65-F5344CB8AC3E}">
        <p14:creationId xmlns:p14="http://schemas.microsoft.com/office/powerpoint/2010/main" val="166388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RELJEFNE CJELINE</a:t>
            </a:r>
            <a:endParaRPr lang="hr-HR" sz="3200" b="1" dirty="0">
              <a:solidFill>
                <a:srgbClr val="FF0000"/>
              </a:solidFill>
            </a:endParaRPr>
          </a:p>
        </p:txBody>
      </p:sp>
      <p:pic>
        <p:nvPicPr>
          <p:cNvPr id="4" name="KARTA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6" y="1782787"/>
            <a:ext cx="8188433" cy="5076991"/>
          </a:xfrm>
          <a:prstGeom prst="rect">
            <a:avLst/>
          </a:prstGeom>
        </p:spPr>
      </p:pic>
      <p:sp>
        <p:nvSpPr>
          <p:cNvPr id="6" name="1"/>
          <p:cNvSpPr txBox="1">
            <a:spLocks/>
          </p:cNvSpPr>
          <p:nvPr/>
        </p:nvSpPr>
        <p:spPr>
          <a:xfrm>
            <a:off x="0" y="620688"/>
            <a:ext cx="9144000" cy="5760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buFont typeface="+mj-lt"/>
              <a:buAutoNum type="arabicPeriod"/>
            </a:pP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Sierra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Madre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Oriental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i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Sierra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Madre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Occidental </a:t>
            </a:r>
            <a:r>
              <a:rPr lang="hr-HR" sz="2400" dirty="0">
                <a:ea typeface="Calibri"/>
                <a:cs typeface="Times New Roman"/>
              </a:rPr>
              <a:t>- nastavak </a:t>
            </a:r>
            <a:r>
              <a:rPr lang="hr-HR" sz="2400" dirty="0" err="1" smtClean="0">
                <a:ea typeface="Calibri"/>
                <a:cs typeface="Times New Roman"/>
              </a:rPr>
              <a:t>Kordiljera</a:t>
            </a:r>
            <a:endParaRPr lang="hr-HR" sz="2400" dirty="0">
              <a:ea typeface="Calibri"/>
              <a:cs typeface="Times New Roman"/>
            </a:endParaRPr>
          </a:p>
        </p:txBody>
      </p:sp>
      <p:sp>
        <p:nvSpPr>
          <p:cNvPr id="5" name="2"/>
          <p:cNvSpPr txBox="1">
            <a:spLocks/>
          </p:cNvSpPr>
          <p:nvPr/>
        </p:nvSpPr>
        <p:spPr>
          <a:xfrm>
            <a:off x="-8136" y="620688"/>
            <a:ext cx="9144000" cy="5760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15000"/>
              </a:lnSpc>
              <a:buFont typeface="+mj-lt"/>
              <a:buAutoNum type="arabicPeriod" startAt="2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Meksička visoravan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(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Meseta</a:t>
            </a:r>
            <a:r>
              <a:rPr lang="hr-HR" sz="2400" dirty="0">
                <a:ea typeface="Calibri"/>
                <a:cs typeface="Times New Roman"/>
              </a:rPr>
              <a:t>) – najnaseljeniji dio </a:t>
            </a:r>
            <a:r>
              <a:rPr lang="hr-HR" sz="2400" dirty="0" smtClean="0">
                <a:ea typeface="Calibri"/>
                <a:cs typeface="Times New Roman"/>
              </a:rPr>
              <a:t>zemlje</a:t>
            </a:r>
            <a:endParaRPr lang="hr-HR" sz="2400" dirty="0">
              <a:ea typeface="Calibri"/>
              <a:cs typeface="Times New Roman"/>
            </a:endParaRPr>
          </a:p>
        </p:txBody>
      </p:sp>
      <p:sp>
        <p:nvSpPr>
          <p:cNvPr id="7" name="3"/>
          <p:cNvSpPr txBox="1">
            <a:spLocks/>
          </p:cNvSpPr>
          <p:nvPr/>
        </p:nvSpPr>
        <p:spPr>
          <a:xfrm>
            <a:off x="0" y="-14684"/>
            <a:ext cx="9144000" cy="138432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15000"/>
              </a:lnSpc>
              <a:buFont typeface="+mj-lt"/>
              <a:buAutoNum type="arabicPeriod" startAt="3"/>
            </a:pP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Sierra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Neovulcanica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ili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Transmeksički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vulkanski pojas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– niz aktivnih i ugaslih vulkana na jugu Meksičke visoravni –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najviši dio Meksika</a:t>
            </a:r>
            <a:r>
              <a:rPr lang="hr-HR" sz="2400" dirty="0">
                <a:ea typeface="Calibri"/>
                <a:cs typeface="Times New Roman"/>
              </a:rPr>
              <a:t> – vulkani: </a:t>
            </a:r>
            <a:r>
              <a:rPr lang="hr-HR" sz="2400" b="1" dirty="0" err="1" smtClean="0">
                <a:solidFill>
                  <a:srgbClr val="FF0000"/>
                </a:solidFill>
                <a:ea typeface="Calibri"/>
                <a:cs typeface="Times New Roman"/>
              </a:rPr>
              <a:t>Orizaba</a:t>
            </a:r>
            <a:r>
              <a:rPr lang="hr-HR" sz="2400" dirty="0">
                <a:ea typeface="Calibri"/>
                <a:cs typeface="Times New Roman"/>
              </a:rPr>
              <a:t> </a:t>
            </a:r>
            <a:r>
              <a:rPr lang="hr-HR" sz="2400" dirty="0" smtClean="0">
                <a:ea typeface="Calibri"/>
                <a:cs typeface="Times New Roman"/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  <a:ea typeface="Calibri"/>
                <a:cs typeface="Times New Roman"/>
              </a:rPr>
              <a:t>Popocatepetl </a:t>
            </a:r>
            <a:r>
              <a:rPr lang="hr-HR" sz="2400" dirty="0" smtClean="0">
                <a:ea typeface="Calibri"/>
                <a:cs typeface="Times New Roman"/>
              </a:rPr>
              <a:t>– </a:t>
            </a:r>
            <a:r>
              <a:rPr lang="hr-HR" sz="2400" dirty="0">
                <a:ea typeface="Calibri"/>
                <a:cs typeface="Times New Roman"/>
              </a:rPr>
              <a:t>preko 5 000 </a:t>
            </a:r>
            <a:r>
              <a:rPr lang="hr-HR" sz="2400" dirty="0" smtClean="0">
                <a:ea typeface="Calibri"/>
                <a:cs typeface="Times New Roman"/>
              </a:rPr>
              <a:t>m</a:t>
            </a:r>
            <a:endParaRPr lang="hr-HR" sz="2400" dirty="0">
              <a:ea typeface="Calibri"/>
              <a:cs typeface="Times New Roman"/>
            </a:endParaRPr>
          </a:p>
        </p:txBody>
      </p:sp>
      <p:sp>
        <p:nvSpPr>
          <p:cNvPr id="8" name="4"/>
          <p:cNvSpPr txBox="1">
            <a:spLocks/>
          </p:cNvSpPr>
          <p:nvPr/>
        </p:nvSpPr>
        <p:spPr>
          <a:xfrm>
            <a:off x="0" y="-14684"/>
            <a:ext cx="9144000" cy="97210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15000"/>
              </a:lnSpc>
              <a:buFont typeface="+mj-lt"/>
              <a:buAutoNum type="arabicPeriod" startAt="4"/>
            </a:pP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Siera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Madre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del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Sur </a:t>
            </a:r>
            <a:r>
              <a:rPr lang="hr-HR" sz="2400" dirty="0">
                <a:ea typeface="Calibri"/>
                <a:cs typeface="Times New Roman"/>
              </a:rPr>
              <a:t>i visočje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Chiapas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– na jugu zemlje i na granici s </a:t>
            </a:r>
            <a:r>
              <a:rPr lang="hr-HR" sz="2400" dirty="0" smtClean="0">
                <a:ea typeface="Calibri"/>
                <a:cs typeface="Times New Roman"/>
              </a:rPr>
              <a:t>Gvatemalom</a:t>
            </a:r>
            <a:endParaRPr lang="hr-HR" sz="2400" dirty="0">
              <a:ea typeface="Calibri"/>
              <a:cs typeface="Times New Roman"/>
            </a:endParaRPr>
          </a:p>
        </p:txBody>
      </p:sp>
      <p:sp>
        <p:nvSpPr>
          <p:cNvPr id="9" name="5"/>
          <p:cNvSpPr txBox="1">
            <a:spLocks/>
          </p:cNvSpPr>
          <p:nvPr/>
        </p:nvSpPr>
        <p:spPr>
          <a:xfrm>
            <a:off x="0" y="-6300"/>
            <a:ext cx="9144000" cy="19358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15000"/>
              </a:lnSpc>
              <a:buFont typeface="+mj-lt"/>
              <a:buAutoNum type="arabicPeriod" startAt="5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poluotoci Kalifornija i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Yucatan</a:t>
            </a:r>
            <a:endParaRPr lang="hr-HR" sz="2400" b="1" dirty="0">
              <a:solidFill>
                <a:srgbClr val="FF0000"/>
              </a:solidFill>
              <a:ea typeface="Calibri"/>
              <a:cs typeface="Times New Roman"/>
            </a:endParaRPr>
          </a:p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Kalifornija</a:t>
            </a:r>
            <a:r>
              <a:rPr lang="hr-HR" sz="2400" dirty="0">
                <a:ea typeface="Calibri"/>
                <a:cs typeface="Times New Roman"/>
              </a:rPr>
              <a:t> – suho, planinsko područje</a:t>
            </a:r>
          </a:p>
          <a:p>
            <a:pPr lvl="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Yucatan</a:t>
            </a:r>
            <a:r>
              <a:rPr lang="hr-HR" sz="2400" dirty="0">
                <a:ea typeface="Calibri"/>
                <a:cs typeface="Times New Roman"/>
              </a:rPr>
              <a:t> – na jugu Meksika, prekriven šumama, visina do 150 m – vapnenačke stijene – </a:t>
            </a:r>
            <a:r>
              <a:rPr lang="hr-HR" sz="2400" dirty="0" err="1">
                <a:ea typeface="Calibri"/>
                <a:cs typeface="Times New Roman"/>
              </a:rPr>
              <a:t>Maye</a:t>
            </a:r>
            <a:endParaRPr lang="hr-HR" sz="2400" dirty="0">
              <a:ea typeface="Calibri"/>
              <a:cs typeface="Times New Roman"/>
            </a:endParaRPr>
          </a:p>
        </p:txBody>
      </p:sp>
      <p:sp>
        <p:nvSpPr>
          <p:cNvPr id="11" name="Oval 10"/>
          <p:cNvSpPr/>
          <p:nvPr/>
        </p:nvSpPr>
        <p:spPr>
          <a:xfrm rot="1671582">
            <a:off x="3435002" y="4656130"/>
            <a:ext cx="2448272" cy="1072662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Oval 11"/>
          <p:cNvSpPr/>
          <p:nvPr/>
        </p:nvSpPr>
        <p:spPr>
          <a:xfrm rot="631148">
            <a:off x="4112806" y="5091489"/>
            <a:ext cx="1706475" cy="648550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Oval 12"/>
          <p:cNvSpPr/>
          <p:nvPr/>
        </p:nvSpPr>
        <p:spPr>
          <a:xfrm rot="631148">
            <a:off x="4033989" y="5413397"/>
            <a:ext cx="2926999" cy="842847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TextBox 15"/>
          <p:cNvSpPr txBox="1"/>
          <p:nvPr/>
        </p:nvSpPr>
        <p:spPr>
          <a:xfrm rot="871919">
            <a:off x="3988963" y="5609689"/>
            <a:ext cx="186249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hr-HR" sz="1600" dirty="0" err="1"/>
              <a:t>Siera</a:t>
            </a:r>
            <a:r>
              <a:rPr lang="hr-HR" sz="1600" dirty="0"/>
              <a:t> </a:t>
            </a:r>
            <a:r>
              <a:rPr lang="hr-HR" sz="1600" dirty="0" err="1"/>
              <a:t>Madre</a:t>
            </a:r>
            <a:r>
              <a:rPr lang="hr-HR" sz="1600" dirty="0"/>
              <a:t> </a:t>
            </a:r>
            <a:r>
              <a:rPr lang="hr-HR" sz="1600" dirty="0" err="1"/>
              <a:t>del</a:t>
            </a:r>
            <a:r>
              <a:rPr lang="hr-HR" sz="1600" dirty="0"/>
              <a:t> </a:t>
            </a:r>
            <a:r>
              <a:rPr lang="hr-HR" sz="1600" dirty="0" smtClean="0"/>
              <a:t>Sur</a:t>
            </a:r>
            <a:endParaRPr lang="hr-HR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896720" y="5798174"/>
            <a:ext cx="83067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hr-HR" sz="1600" dirty="0" err="1" smtClean="0"/>
              <a:t>Chiapas</a:t>
            </a:r>
            <a:endParaRPr lang="hr-HR" sz="1600" dirty="0"/>
          </a:p>
        </p:txBody>
      </p:sp>
      <p:sp>
        <p:nvSpPr>
          <p:cNvPr id="18" name="Oval 17"/>
          <p:cNvSpPr/>
          <p:nvPr/>
        </p:nvSpPr>
        <p:spPr>
          <a:xfrm rot="631148">
            <a:off x="6029859" y="4332683"/>
            <a:ext cx="2171128" cy="1658403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Oval 18"/>
          <p:cNvSpPr/>
          <p:nvPr/>
        </p:nvSpPr>
        <p:spPr>
          <a:xfrm rot="3319816">
            <a:off x="-15321" y="2664399"/>
            <a:ext cx="3315490" cy="1120287"/>
          </a:xfrm>
          <a:prstGeom prst="ellips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025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ww.caingram.com/Maps/Map_mexico_volcano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64" y="2556435"/>
            <a:ext cx="8088118" cy="418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TURISTIČKA KRETANJA U MEKSIKU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92696"/>
            <a:ext cx="9144000" cy="6165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hr-HR" sz="2400" dirty="0"/>
              <a:t>turizam je jedna od najvažnijih gospodarskih grana u </a:t>
            </a:r>
            <a:r>
              <a:rPr lang="hr-HR" sz="2400" dirty="0" smtClean="0"/>
              <a:t>Meksiku</a:t>
            </a:r>
          </a:p>
          <a:p>
            <a:pPr lvl="0"/>
            <a:r>
              <a:rPr lang="hr-HR" sz="2400" dirty="0" smtClean="0"/>
              <a:t>brojni vulkani na jugu Meksika (gorje </a:t>
            </a:r>
            <a:r>
              <a:rPr lang="hr-HR" sz="2400" dirty="0" err="1" smtClean="0"/>
              <a:t>Neovulcanica</a:t>
            </a:r>
            <a:r>
              <a:rPr lang="hr-HR" sz="2400" dirty="0" smtClean="0"/>
              <a:t>)</a:t>
            </a:r>
          </a:p>
          <a:p>
            <a:pPr lvl="1"/>
            <a:r>
              <a:rPr lang="hr-HR" sz="2400" dirty="0"/>
              <a:t>najveći vulkan </a:t>
            </a:r>
            <a:r>
              <a:rPr lang="hr-HR" sz="2400" b="1" dirty="0" smtClean="0">
                <a:solidFill>
                  <a:srgbClr val="FF0000"/>
                </a:solidFill>
              </a:rPr>
              <a:t>Popocatepetl</a:t>
            </a:r>
          </a:p>
          <a:p>
            <a:pPr lvl="1"/>
            <a:r>
              <a:rPr lang="hr-HR" sz="2400" dirty="0"/>
              <a:t>najviši meksički vrh </a:t>
            </a:r>
            <a:r>
              <a:rPr lang="hr-HR" sz="2400" b="1" dirty="0">
                <a:solidFill>
                  <a:srgbClr val="FF0000"/>
                </a:solidFill>
              </a:rPr>
              <a:t>Pico de </a:t>
            </a:r>
            <a:r>
              <a:rPr lang="hr-HR" sz="2400" b="1" dirty="0" err="1">
                <a:solidFill>
                  <a:srgbClr val="FF0000"/>
                </a:solidFill>
              </a:rPr>
              <a:t>Orizaba</a:t>
            </a:r>
            <a:r>
              <a:rPr lang="hr-HR" sz="2400" b="1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(5 610 m) ujedno i </a:t>
            </a:r>
            <a:r>
              <a:rPr lang="hr-HR" sz="2400" dirty="0" smtClean="0"/>
              <a:t>vulkan</a:t>
            </a:r>
          </a:p>
          <a:p>
            <a:pPr lvl="0"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2400" dirty="0">
                <a:ea typeface="Calibri"/>
                <a:cs typeface="Times New Roman"/>
              </a:rPr>
              <a:t>prednost meksičkog turizma je što graniči s </a:t>
            </a:r>
            <a:r>
              <a:rPr lang="hr-HR" sz="2400" dirty="0" smtClean="0">
                <a:ea typeface="Calibri"/>
                <a:cs typeface="Times New Roman"/>
              </a:rPr>
              <a:t>SAD-om</a:t>
            </a:r>
            <a:endParaRPr lang="hr-HR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60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441097" y="1772816"/>
            <a:ext cx="5714015" cy="4279273"/>
            <a:chOff x="3347864" y="2056415"/>
            <a:chExt cx="5714015" cy="4279273"/>
          </a:xfrm>
        </p:grpSpPr>
        <p:pic>
          <p:nvPicPr>
            <p:cNvPr id="5122" name="Picture 2" descr="http://wps.prenhall.com/wps/media/objects/1017/1041578/FIG25_00A1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56"/>
            <a:stretch/>
          </p:blipFill>
          <p:spPr bwMode="auto">
            <a:xfrm>
              <a:off x="3347864" y="2056415"/>
              <a:ext cx="5194689" cy="4279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8460432" y="3005460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 smtClean="0"/>
                <a:t>5000</a:t>
              </a:r>
              <a:endParaRPr lang="hr-HR" sz="1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60432" y="3323084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 smtClean="0"/>
                <a:t>4400</a:t>
              </a:r>
              <a:endParaRPr lang="hr-HR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460432" y="3645024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 smtClean="0"/>
                <a:t>3800</a:t>
              </a:r>
              <a:endParaRPr lang="hr-HR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60432" y="4343896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 smtClean="0"/>
                <a:t>2500</a:t>
              </a:r>
              <a:endParaRPr lang="hr-HR" sz="1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60432" y="4953992"/>
              <a:ext cx="601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 smtClean="0"/>
                <a:t>1000</a:t>
              </a:r>
              <a:endParaRPr lang="hr-HR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60432" y="560613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 smtClean="0"/>
                <a:t>0</a:t>
              </a:r>
              <a:endParaRPr lang="hr-HR" sz="1600" dirty="0"/>
            </a:p>
          </p:txBody>
        </p:sp>
      </p:grp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165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2400" dirty="0">
                <a:ea typeface="Calibri"/>
                <a:cs typeface="Times New Roman"/>
              </a:rPr>
              <a:t>klimatski najpogodnije razdoblje za posjet </a:t>
            </a:r>
            <a:r>
              <a:rPr lang="hr-HR" sz="2400" dirty="0" smtClean="0">
                <a:ea typeface="Calibri"/>
                <a:cs typeface="Times New Roman"/>
              </a:rPr>
              <a:t>je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od listopada do svibnja</a:t>
            </a: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dirty="0">
                <a:ea typeface="Calibri"/>
                <a:cs typeface="Times New Roman"/>
              </a:rPr>
              <a:t>klima od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tropske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(na jugu) do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suhe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(na sjeveru)</a:t>
            </a: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južni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dio zemlje prima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previše padalina</a:t>
            </a:r>
            <a:r>
              <a:rPr lang="hr-HR" sz="2400" b="1" dirty="0"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(više od 2 000 mm),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sjeverni dio je suh</a:t>
            </a:r>
            <a:r>
              <a:rPr lang="hr-HR" sz="2400" dirty="0">
                <a:ea typeface="Calibri"/>
                <a:cs typeface="Times New Roman"/>
              </a:rPr>
              <a:t> (300 – 600 mm)</a:t>
            </a: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dirty="0">
                <a:ea typeface="Calibri"/>
                <a:cs typeface="Times New Roman"/>
              </a:rPr>
              <a:t>klima uvjetovana nadmorskom </a:t>
            </a:r>
            <a:r>
              <a:rPr lang="hr-HR" sz="2400" dirty="0" smtClean="0">
                <a:ea typeface="Calibri"/>
                <a:cs typeface="Times New Roman"/>
              </a:rPr>
              <a:t>visinom</a:t>
            </a:r>
          </a:p>
          <a:p>
            <a:pPr>
              <a:lnSpc>
                <a:spcPct val="115000"/>
              </a:lnSpc>
              <a:buFont typeface="Symbol"/>
              <a:buChar char=""/>
            </a:pPr>
            <a:r>
              <a:rPr lang="hr-HR" sz="2400" b="1" dirty="0" smtClean="0">
                <a:solidFill>
                  <a:srgbClr val="FF0000"/>
                </a:solidFill>
                <a:ea typeface="Calibri"/>
                <a:cs typeface="Times New Roman"/>
              </a:rPr>
              <a:t>4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klimatsko-vegetacijske zone: </a:t>
            </a:r>
          </a:p>
          <a:p>
            <a:pPr marL="720000" lvl="1" indent="-288000">
              <a:lnSpc>
                <a:spcPct val="115000"/>
              </a:lnSpc>
              <a:buFont typeface="+mj-lt"/>
              <a:buAutoNum type="arabicPeriod"/>
            </a:pPr>
            <a:r>
              <a:rPr lang="hr-HR" sz="2400" dirty="0" err="1">
                <a:ea typeface="Calibri"/>
                <a:cs typeface="Times New Roman"/>
              </a:rPr>
              <a:t>tierra</a:t>
            </a:r>
            <a:r>
              <a:rPr lang="hr-HR" sz="2400" dirty="0"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caliente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(vruća </a:t>
            </a:r>
            <a:r>
              <a:rPr lang="hr-HR" sz="2400" dirty="0" smtClean="0">
                <a:ea typeface="Calibri"/>
                <a:cs typeface="Times New Roman"/>
              </a:rPr>
              <a:t>zemlja)</a:t>
            </a:r>
          </a:p>
          <a:p>
            <a:pPr marL="720000" lvl="1" indent="-288000">
              <a:lnSpc>
                <a:spcPct val="115000"/>
              </a:lnSpc>
              <a:buFont typeface="+mj-lt"/>
              <a:buAutoNum type="arabicPeriod"/>
            </a:pPr>
            <a:r>
              <a:rPr lang="hr-HR" sz="2400" dirty="0" err="1" smtClean="0">
                <a:ea typeface="Calibri"/>
                <a:cs typeface="Times New Roman"/>
              </a:rPr>
              <a:t>tierra</a:t>
            </a:r>
            <a:r>
              <a:rPr lang="hr-HR" sz="2400" dirty="0" smtClean="0"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templada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(umjerena</a:t>
            </a:r>
            <a:r>
              <a:rPr lang="hr-HR" sz="2400" dirty="0" smtClean="0">
                <a:ea typeface="Calibri"/>
                <a:cs typeface="Times New Roman"/>
              </a:rPr>
              <a:t>)</a:t>
            </a:r>
          </a:p>
          <a:p>
            <a:pPr marL="720000" lvl="1" indent="-288000">
              <a:lnSpc>
                <a:spcPct val="115000"/>
              </a:lnSpc>
              <a:buFont typeface="+mj-lt"/>
              <a:buAutoNum type="arabicPeriod"/>
            </a:pPr>
            <a:r>
              <a:rPr lang="hr-HR" sz="2400" dirty="0" err="1" smtClean="0">
                <a:ea typeface="Calibri"/>
                <a:cs typeface="Times New Roman"/>
              </a:rPr>
              <a:t>tierra</a:t>
            </a:r>
            <a:r>
              <a:rPr lang="hr-HR" sz="2400" dirty="0" smtClean="0"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fria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(svježa</a:t>
            </a:r>
            <a:r>
              <a:rPr lang="hr-HR" sz="2400" dirty="0" smtClean="0">
                <a:ea typeface="Calibri"/>
                <a:cs typeface="Times New Roman"/>
              </a:rPr>
              <a:t>)</a:t>
            </a:r>
          </a:p>
          <a:p>
            <a:pPr marL="720000" lvl="1" indent="-288000">
              <a:lnSpc>
                <a:spcPct val="115000"/>
              </a:lnSpc>
              <a:buFont typeface="+mj-lt"/>
              <a:buAutoNum type="arabicPeriod"/>
            </a:pPr>
            <a:r>
              <a:rPr lang="hr-HR" sz="2400" dirty="0" err="1" smtClean="0">
                <a:ea typeface="Calibri"/>
                <a:cs typeface="Times New Roman"/>
              </a:rPr>
              <a:t>tierra</a:t>
            </a:r>
            <a:r>
              <a:rPr lang="hr-HR" sz="2400" dirty="0" smtClean="0"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helada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(hladna)</a:t>
            </a:r>
          </a:p>
          <a:p>
            <a:pPr>
              <a:lnSpc>
                <a:spcPct val="115000"/>
              </a:lnSpc>
              <a:spcBef>
                <a:spcPts val="1800"/>
              </a:spcBef>
              <a:buFont typeface="Symbol"/>
              <a:buChar char=""/>
            </a:pPr>
            <a:r>
              <a:rPr lang="hr-HR" sz="2400" dirty="0" err="1">
                <a:ea typeface="Calibri"/>
                <a:cs typeface="Times New Roman"/>
              </a:rPr>
              <a:t>Ciudad</a:t>
            </a:r>
            <a:r>
              <a:rPr lang="hr-HR" sz="2400" dirty="0">
                <a:ea typeface="Calibri"/>
                <a:cs typeface="Times New Roman"/>
              </a:rPr>
              <a:t> de Mexico – na 2300 m n. v.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Symbol"/>
              <a:buChar char=""/>
            </a:pPr>
            <a:r>
              <a:rPr lang="hr-HR" sz="2400" dirty="0">
                <a:ea typeface="Calibri"/>
                <a:cs typeface="Times New Roman"/>
              </a:rPr>
              <a:t>uragani u ljetnom razdoblju na </a:t>
            </a:r>
            <a:r>
              <a:rPr lang="hr-HR" sz="2400" dirty="0" smtClean="0">
                <a:ea typeface="Calibri"/>
                <a:cs typeface="Times New Roman"/>
              </a:rPr>
              <a:t>obali (Atlantskog oceana)</a:t>
            </a:r>
            <a:endParaRPr lang="hr-HR" sz="2400" dirty="0">
              <a:ea typeface="Calibri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KLIMA</a:t>
            </a:r>
            <a:endParaRPr lang="hr-H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0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187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buFont typeface="Symbol"/>
              <a:buChar char=""/>
            </a:pPr>
            <a:r>
              <a:rPr lang="hr-HR" sz="2400" b="1" dirty="0" smtClean="0">
                <a:solidFill>
                  <a:srgbClr val="FF0000"/>
                </a:solidFill>
                <a:ea typeface="Calibri"/>
                <a:cs typeface="Times New Roman"/>
              </a:rPr>
              <a:t>obala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Meksičkog zaljeva i Karipskog mora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ea typeface="Calibri"/>
                <a:cs typeface="Times New Roman"/>
              </a:rPr>
              <a:t>– turistički manje privlačna</a:t>
            </a:r>
          </a:p>
          <a:p>
            <a:pPr lvl="1">
              <a:lnSpc>
                <a:spcPct val="115000"/>
              </a:lnSpc>
              <a:buFont typeface="Symbol"/>
              <a:buChar char=""/>
            </a:pPr>
            <a:r>
              <a:rPr lang="hr-HR" sz="2400" dirty="0">
                <a:ea typeface="Calibri"/>
                <a:cs typeface="Times New Roman"/>
              </a:rPr>
              <a:t>radi gorja </a:t>
            </a:r>
            <a:r>
              <a:rPr lang="hr-HR" sz="2400" dirty="0" err="1" smtClean="0">
                <a:ea typeface="Calibri"/>
                <a:cs typeface="Times New Roman"/>
              </a:rPr>
              <a:t>Sierra</a:t>
            </a:r>
            <a:r>
              <a:rPr lang="hr-HR" sz="2400" dirty="0" smtClean="0">
                <a:ea typeface="Calibri"/>
                <a:cs typeface="Times New Roman"/>
              </a:rPr>
              <a:t> </a:t>
            </a:r>
            <a:r>
              <a:rPr lang="hr-HR" sz="2400" dirty="0" err="1">
                <a:ea typeface="Calibri"/>
                <a:cs typeface="Times New Roman"/>
              </a:rPr>
              <a:t>Madre</a:t>
            </a:r>
            <a:r>
              <a:rPr lang="hr-HR" sz="2400" dirty="0">
                <a:ea typeface="Calibri"/>
                <a:cs typeface="Times New Roman"/>
              </a:rPr>
              <a:t> </a:t>
            </a:r>
            <a:r>
              <a:rPr lang="hr-HR" sz="2400" dirty="0" err="1">
                <a:ea typeface="Calibri"/>
                <a:cs typeface="Times New Roman"/>
              </a:rPr>
              <a:t>Oriental</a:t>
            </a:r>
            <a:r>
              <a:rPr lang="hr-HR" sz="2400" dirty="0">
                <a:ea typeface="Calibri"/>
                <a:cs typeface="Times New Roman"/>
              </a:rPr>
              <a:t> </a:t>
            </a:r>
            <a:r>
              <a:rPr lang="hr-HR" sz="2400" b="1" dirty="0">
                <a:ea typeface="Calibri"/>
                <a:cs typeface="Times New Roman"/>
              </a:rPr>
              <a:t>pasati</a:t>
            </a:r>
            <a:r>
              <a:rPr lang="hr-HR" sz="2400" dirty="0">
                <a:ea typeface="Calibri"/>
                <a:cs typeface="Times New Roman"/>
              </a:rPr>
              <a:t> ne prelaze u unutrašnjost pa je </a:t>
            </a:r>
            <a:r>
              <a:rPr lang="hr-HR" sz="2400" dirty="0">
                <a:highlight>
                  <a:srgbClr val="FFFF00"/>
                </a:highlight>
                <a:ea typeface="Calibri"/>
                <a:cs typeface="Times New Roman"/>
              </a:rPr>
              <a:t>obala Meksičkog zaljeva kišovita i vlažna</a:t>
            </a:r>
            <a:r>
              <a:rPr lang="hr-HR" sz="2400" dirty="0">
                <a:ea typeface="Calibri"/>
                <a:cs typeface="Times New Roman"/>
              </a:rPr>
              <a:t> – velike temperature i velika vlažnost </a:t>
            </a:r>
            <a:r>
              <a:rPr lang="hr-HR" sz="2400" dirty="0" smtClean="0">
                <a:ea typeface="Calibri"/>
                <a:cs typeface="Times New Roman"/>
              </a:rPr>
              <a:t>zraka</a:t>
            </a:r>
            <a:endParaRPr lang="hr-HR" sz="2400" dirty="0">
              <a:ea typeface="Calibri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OBALA MEKSIČKOG ZALJEVA</a:t>
            </a:r>
          </a:p>
        </p:txBody>
      </p:sp>
      <p:pic>
        <p:nvPicPr>
          <p:cNvPr id="14" name="KARTA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039" t="12391" b="13012"/>
          <a:stretch/>
        </p:blipFill>
        <p:spPr>
          <a:xfrm>
            <a:off x="1427968" y="2636912"/>
            <a:ext cx="6288063" cy="415742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-1"/>
            <a:ext cx="9144000" cy="2819229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Rectangle 16"/>
          <p:cNvSpPr/>
          <p:nvPr/>
        </p:nvSpPr>
        <p:spPr>
          <a:xfrm>
            <a:off x="11955" y="-27384"/>
            <a:ext cx="9144000" cy="2846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8000" lvl="0" indent="-288000">
              <a:lnSpc>
                <a:spcPct val="115000"/>
              </a:lnSpc>
              <a:spcBef>
                <a:spcPts val="600"/>
              </a:spcBef>
              <a:buFont typeface="Symbol"/>
              <a:buChar char=""/>
            </a:pPr>
            <a:r>
              <a:rPr lang="hr-HR" sz="2400" dirty="0">
                <a:solidFill>
                  <a:prstClr val="black"/>
                </a:solidFill>
                <a:ea typeface="Calibri"/>
                <a:cs typeface="Times New Roman"/>
              </a:rPr>
              <a:t>vapnenački 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poluotok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Yucatan</a:t>
            </a:r>
            <a:r>
              <a:rPr lang="hr-HR" sz="2400" dirty="0">
                <a:solidFill>
                  <a:prstClr val="black"/>
                </a:solidFill>
                <a:ea typeface="Calibri"/>
                <a:cs typeface="Times New Roman"/>
              </a:rPr>
              <a:t> –niža nadmorska visina i manje padalina (450 mm godišnje) – </a:t>
            </a:r>
            <a:r>
              <a:rPr lang="hr-HR" sz="2400" b="1" dirty="0">
                <a:solidFill>
                  <a:prstClr val="black"/>
                </a:solidFill>
                <a:highlight>
                  <a:srgbClr val="FFFF00"/>
                </a:highlight>
                <a:ea typeface="Calibri"/>
                <a:cs typeface="Times New Roman"/>
              </a:rPr>
              <a:t>razvijen turizam</a:t>
            </a:r>
          </a:p>
          <a:p>
            <a:pPr marL="540000" lvl="1" indent="-288000">
              <a:lnSpc>
                <a:spcPct val="115000"/>
              </a:lnSpc>
              <a:spcBef>
                <a:spcPts val="600"/>
              </a:spcBef>
              <a:buFont typeface="Symbol"/>
              <a:buChar char=""/>
            </a:pPr>
            <a:r>
              <a:rPr lang="hr-HR" sz="2400" dirty="0" smtClean="0">
                <a:solidFill>
                  <a:prstClr val="black"/>
                </a:solidFill>
                <a:ea typeface="Calibri"/>
                <a:cs typeface="Times New Roman"/>
              </a:rPr>
              <a:t>u prošlosti civilizacija </a:t>
            </a:r>
            <a:r>
              <a:rPr lang="hr-HR" sz="2400" b="1" dirty="0" smtClean="0">
                <a:solidFill>
                  <a:srgbClr val="FF0000"/>
                </a:solidFill>
                <a:ea typeface="Calibri"/>
                <a:cs typeface="Times New Roman"/>
              </a:rPr>
              <a:t>Maja</a:t>
            </a:r>
            <a:endParaRPr lang="hr-HR" sz="2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540000" lvl="1" indent="-288000">
              <a:lnSpc>
                <a:spcPct val="115000"/>
              </a:lnSpc>
              <a:spcBef>
                <a:spcPts val="600"/>
              </a:spcBef>
              <a:buFont typeface="Symbol"/>
              <a:buChar char=""/>
            </a:pPr>
            <a:r>
              <a:rPr lang="hr-HR" sz="2400" dirty="0">
                <a:solidFill>
                  <a:prstClr val="black"/>
                </a:solidFill>
                <a:ea typeface="Calibri"/>
                <a:cs typeface="Times New Roman"/>
              </a:rPr>
              <a:t>turistički posjećena prijestolnica Maja –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Chichen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Itza</a:t>
            </a:r>
            <a:r>
              <a:rPr lang="hr-HR" sz="2400" dirty="0">
                <a:solidFill>
                  <a:prstClr val="black"/>
                </a:solidFill>
                <a:ea typeface="Calibri"/>
                <a:cs typeface="Times New Roman"/>
              </a:rPr>
              <a:t> i grad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Uxmal</a:t>
            </a:r>
            <a:r>
              <a:rPr lang="hr-HR" sz="2400" b="1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</a:p>
          <a:p>
            <a:pPr marL="540000" lvl="1" indent="-28800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Font typeface="Symbol"/>
              <a:buChar char=""/>
            </a:pPr>
            <a:r>
              <a:rPr lang="hr-HR" sz="2400" dirty="0">
                <a:solidFill>
                  <a:prstClr val="black"/>
                </a:solidFill>
                <a:ea typeface="Calibri"/>
                <a:cs typeface="Times New Roman"/>
              </a:rPr>
              <a:t>na obali Karipskog mora izgrađen je grad </a:t>
            </a:r>
            <a:r>
              <a:rPr lang="hr-HR" sz="2400" b="1" dirty="0" err="1">
                <a:solidFill>
                  <a:srgbClr val="FF0000"/>
                </a:solidFill>
                <a:ea typeface="Calibri"/>
                <a:cs typeface="Times New Roman"/>
              </a:rPr>
              <a:t>Cancun</a:t>
            </a:r>
            <a:r>
              <a:rPr lang="hr-HR" sz="2400" dirty="0">
                <a:solidFill>
                  <a:srgbClr val="FF0000"/>
                </a:solidFill>
                <a:ea typeface="Calibri"/>
                <a:cs typeface="Times New Roman"/>
              </a:rPr>
              <a:t> </a:t>
            </a:r>
            <a:r>
              <a:rPr lang="hr-HR" sz="2400" dirty="0">
                <a:solidFill>
                  <a:prstClr val="black"/>
                </a:solidFill>
                <a:ea typeface="Calibri"/>
                <a:cs typeface="Times New Roman"/>
              </a:rPr>
              <a:t>(1980-ih) koji najviše posjećuju strani turisti</a:t>
            </a:r>
          </a:p>
        </p:txBody>
      </p:sp>
    </p:spTree>
    <p:extLst>
      <p:ext uri="{BB962C8B-B14F-4D97-AF65-F5344CB8AC3E}">
        <p14:creationId xmlns:p14="http://schemas.microsoft.com/office/powerpoint/2010/main" val="130746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9591" y="248700"/>
            <a:ext cx="8569306" cy="6426979"/>
            <a:chOff x="259591" y="248700"/>
            <a:chExt cx="8569306" cy="6426979"/>
          </a:xfrm>
        </p:grpSpPr>
        <p:pic>
          <p:nvPicPr>
            <p:cNvPr id="6146" name="Picture 2" descr="http://4.bp.blogspot.com/-v9Bbv5xC_fE/UMN8TLXQOSI/AAAAAAAAOuc/iTMe_lVHicc/s1600/Chichen+Itza,+Yucatan,+Mexico+-+El+Castillo+Wallpapers+01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591" y="248700"/>
              <a:ext cx="8569306" cy="6426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259591" y="265865"/>
              <a:ext cx="233871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>
                  <a:solidFill>
                    <a:schemeClr val="bg1"/>
                  </a:solidFill>
                </a:rPr>
                <a:t>Chichen</a:t>
              </a:r>
              <a:r>
                <a:rPr lang="hr-HR" sz="3200" b="1" dirty="0">
                  <a:solidFill>
                    <a:schemeClr val="bg1"/>
                  </a:solidFill>
                </a:rPr>
                <a:t> </a:t>
              </a:r>
              <a:r>
                <a:rPr lang="hr-HR" sz="3200" b="1" dirty="0" err="1">
                  <a:solidFill>
                    <a:schemeClr val="bg1"/>
                  </a:solidFill>
                </a:rPr>
                <a:t>Itza</a:t>
              </a:r>
              <a:r>
                <a:rPr lang="hr-HR" sz="3200" b="1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784" y="1187970"/>
            <a:ext cx="9046392" cy="4733319"/>
            <a:chOff x="49784" y="1187970"/>
            <a:chExt cx="9046392" cy="4733319"/>
          </a:xfrm>
        </p:grpSpPr>
        <p:pic>
          <p:nvPicPr>
            <p:cNvPr id="6150" name="Picture 6" descr="https://sfo2.digitaloceanspaces.com/lg-cdn/2017/05/uxmal-ruins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4" y="1187970"/>
              <a:ext cx="9046392" cy="4733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7793630" y="1189065"/>
              <a:ext cx="127791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 smtClean="0"/>
                <a:t>Uxmal</a:t>
              </a:r>
              <a:endParaRPr lang="hr-HR" sz="32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91" y="1219943"/>
            <a:ext cx="9136210" cy="5053760"/>
            <a:chOff x="7791" y="1097245"/>
            <a:chExt cx="9136210" cy="5053760"/>
          </a:xfrm>
        </p:grpSpPr>
        <p:pic>
          <p:nvPicPr>
            <p:cNvPr id="6148" name="Picture 4" descr="https://www.gannett-cdn.com/-mm-/b9e5c5c7891056b8e4aad67512619ee83cfb479f/c=0-186-3843-2357/local/-/media/2018/06/15/USATODAY/USATODAY/636646787345137558-GettyImages-908388868.jpg?width=3200&amp;height=1680&amp;fit=crop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024"/>
            <a:stretch/>
          </p:blipFill>
          <p:spPr bwMode="auto">
            <a:xfrm>
              <a:off x="7791" y="1097245"/>
              <a:ext cx="9136210" cy="5053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686676" y="1141179"/>
              <a:ext cx="142378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3200" b="1" dirty="0" err="1" smtClean="0">
                  <a:solidFill>
                    <a:schemeClr val="bg1"/>
                  </a:solidFill>
                </a:rPr>
                <a:t>Cancun</a:t>
              </a:r>
              <a:endParaRPr lang="hr-HR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8276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3673</TotalTime>
  <Words>785</Words>
  <Application>Microsoft Office PowerPoint</Application>
  <PresentationFormat>On-screen Show (4:3)</PresentationFormat>
  <Paragraphs>102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Tema sustava Office</vt:lpstr>
      <vt:lpstr>Turizam Latinske Amerike</vt:lpstr>
      <vt:lpstr>LATINSKA AMERIKA</vt:lpstr>
      <vt:lpstr>PowerPoint Presentation</vt:lpstr>
      <vt:lpstr>MEKSIKO</vt:lpstr>
      <vt:lpstr>RELJEFNE CJELINE</vt:lpstr>
      <vt:lpstr>TURISTIČKA KRETANJA U MEKSIKU</vt:lpstr>
      <vt:lpstr>KLIMA</vt:lpstr>
      <vt:lpstr>OBALA MEKSIČKOG ZALJEVA</vt:lpstr>
      <vt:lpstr>PowerPoint Presentation</vt:lpstr>
      <vt:lpstr>PACIFIČKA OBALA</vt:lpstr>
      <vt:lpstr>PowerPoint Presentation</vt:lpstr>
      <vt:lpstr>MEKSIČKA VISORAVAN (MESETA)</vt:lpstr>
      <vt:lpstr>MEKSIČKA VISORAVAN (MESETA)</vt:lpstr>
      <vt:lpstr>MEKSIČKA VISORAVAN (MESETA)</vt:lpstr>
      <vt:lpstr>PowerPoint Presentation</vt:lpstr>
      <vt:lpstr>KOSTARIKA</vt:lpstr>
      <vt:lpstr>KOSTARIKA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Kanada</dc:title>
  <dc:creator>Danijel</dc:creator>
  <cp:lastModifiedBy>korisnik</cp:lastModifiedBy>
  <cp:revision>300</cp:revision>
  <dcterms:created xsi:type="dcterms:W3CDTF">2014-08-21T02:16:04Z</dcterms:created>
  <dcterms:modified xsi:type="dcterms:W3CDTF">2019-10-25T07:22:23Z</dcterms:modified>
</cp:coreProperties>
</file>