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300" r:id="rId6"/>
    <p:sldId id="257" r:id="rId7"/>
    <p:sldId id="270" r:id="rId8"/>
    <p:sldId id="258" r:id="rId9"/>
    <p:sldId id="260" r:id="rId10"/>
    <p:sldId id="259" r:id="rId11"/>
    <p:sldId id="261" r:id="rId12"/>
    <p:sldId id="299" r:id="rId13"/>
    <p:sldId id="301" r:id="rId14"/>
    <p:sldId id="297" r:id="rId15"/>
    <p:sldId id="298" r:id="rId16"/>
    <p:sldId id="283" r:id="rId17"/>
    <p:sldId id="262" r:id="rId18"/>
    <p:sldId id="263" r:id="rId19"/>
    <p:sldId id="264" r:id="rId20"/>
    <p:sldId id="266" r:id="rId21"/>
    <p:sldId id="267" r:id="rId22"/>
    <p:sldId id="268" r:id="rId23"/>
    <p:sldId id="269" r:id="rId24"/>
    <p:sldId id="274" r:id="rId25"/>
    <p:sldId id="302" r:id="rId26"/>
    <p:sldId id="275" r:id="rId27"/>
    <p:sldId id="276" r:id="rId28"/>
    <p:sldId id="277" r:id="rId29"/>
    <p:sldId id="278" r:id="rId30"/>
    <p:sldId id="279" r:id="rId31"/>
    <p:sldId id="296" r:id="rId32"/>
    <p:sldId id="282" r:id="rId33"/>
    <p:sldId id="280" r:id="rId34"/>
    <p:sldId id="295" r:id="rId35"/>
    <p:sldId id="294" r:id="rId36"/>
    <p:sldId id="285" r:id="rId37"/>
    <p:sldId id="286" r:id="rId38"/>
    <p:sldId id="287" r:id="rId39"/>
    <p:sldId id="293" r:id="rId40"/>
    <p:sldId id="292" r:id="rId41"/>
    <p:sldId id="289" r:id="rId42"/>
    <p:sldId id="288" r:id="rId43"/>
    <p:sldId id="291" r:id="rId44"/>
    <p:sldId id="290" r:id="rId4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06645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278189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dirty="0" smtClean="0"/>
              <a:t>Turist i turizam 				    </a:t>
            </a:r>
            <a:r>
              <a:rPr lang="hr-HR" sz="2800" i="1" dirty="0" smtClean="0"/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59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dijelimo na </a:t>
            </a:r>
            <a:r>
              <a:rPr lang="hr-HR" sz="2200" b="1" dirty="0" smtClean="0">
                <a:solidFill>
                  <a:srgbClr val="FF0000"/>
                </a:solidFill>
              </a:rPr>
              <a:t>izletnike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turiste</a:t>
            </a:r>
            <a:endParaRPr lang="hr-HR" sz="2200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noćenje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izlet </a:t>
            </a:r>
            <a:r>
              <a:rPr lang="hr-HR" sz="2200" dirty="0"/>
              <a:t>– putovanje koje traje </a:t>
            </a:r>
            <a:r>
              <a:rPr lang="hr-HR" sz="2200" b="1" dirty="0"/>
              <a:t>kraće od 24 sata </a:t>
            </a:r>
            <a:r>
              <a:rPr lang="hr-HR" sz="2200" dirty="0"/>
              <a:t>i </a:t>
            </a:r>
            <a:r>
              <a:rPr lang="hr-HR" sz="2200" b="1" dirty="0"/>
              <a:t>ne uključuje noćenje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</a:t>
            </a:r>
            <a:r>
              <a:rPr lang="hr-HR" sz="2200" dirty="0" smtClean="0"/>
              <a:t> – osoba </a:t>
            </a:r>
            <a:r>
              <a:rPr lang="hr-HR" sz="2200" dirty="0"/>
              <a:t>koja putuje izvan svoje sredine na razdoblje </a:t>
            </a:r>
            <a:r>
              <a:rPr lang="hr-HR" sz="2200" b="1" dirty="0">
                <a:solidFill>
                  <a:srgbClr val="FF0000"/>
                </a:solidFill>
              </a:rPr>
              <a:t>kraće od 1 god. </a:t>
            </a:r>
            <a:r>
              <a:rPr lang="hr-HR" sz="2200" dirty="0"/>
              <a:t>i čija glavna svrha putovanja </a:t>
            </a:r>
            <a:r>
              <a:rPr lang="hr-HR" sz="2200" b="1" dirty="0">
                <a:solidFill>
                  <a:srgbClr val="FF0000"/>
                </a:solidFill>
              </a:rPr>
              <a:t>nije vezana za obavljanje neke djelatnosti </a:t>
            </a:r>
            <a:r>
              <a:rPr lang="hr-HR" sz="2200" i="1" dirty="0"/>
              <a:t>(već odmor i razonodu</a:t>
            </a:r>
            <a:r>
              <a:rPr lang="hr-HR" sz="2200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prostorna</a:t>
            </a:r>
            <a:r>
              <a:rPr lang="hr-HR" sz="2200" b="1" dirty="0" smtClean="0"/>
              <a:t> </a:t>
            </a:r>
            <a:r>
              <a:rPr lang="hr-HR" sz="2200" i="1" dirty="0" smtClean="0"/>
              <a:t>(putovanje)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vremenska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(dulje od 24 sata, kraće od 1 god.) </a:t>
            </a:r>
            <a:r>
              <a:rPr lang="hr-HR" sz="2200" dirty="0" smtClean="0"/>
              <a:t>komponenta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obilježja</a:t>
            </a:r>
            <a:r>
              <a:rPr lang="hr-HR" sz="2200" b="1" dirty="0" smtClean="0"/>
              <a:t> </a:t>
            </a:r>
            <a:r>
              <a:rPr lang="hr-HR" sz="2200" dirty="0" smtClean="0"/>
              <a:t>i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svrha</a:t>
            </a:r>
            <a:r>
              <a:rPr lang="hr-HR" sz="2200" b="1" dirty="0" smtClean="0"/>
              <a:t>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turisti nisu: </a:t>
            </a:r>
            <a:r>
              <a:rPr lang="hr-HR" sz="2200" dirty="0" smtClean="0"/>
              <a:t>aktivni pripadnici oružanih snaga, putnici na svakodnevnim putovanjima (posao, škola…), migranti, putnici u tranzitu, radnici na privremenom radu, nomadi…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4766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r>
              <a:rPr lang="hr-HR" sz="2800" dirty="0">
                <a:solidFill>
                  <a:prstClr val="black"/>
                </a:solidFill>
              </a:rPr>
              <a:t> 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>
                <a:solidFill>
                  <a:srgbClr val="FF0000"/>
                </a:solidFill>
              </a:rPr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TURISTIČKO PUTOVANJE </a:t>
            </a:r>
            <a:r>
              <a:rPr lang="hr-HR" sz="2400" dirty="0"/>
              <a:t>sastoji se od </a:t>
            </a:r>
            <a:r>
              <a:rPr lang="hr-HR" sz="2400" b="1" dirty="0">
                <a:solidFill>
                  <a:srgbClr val="FF0000"/>
                </a:solidFill>
              </a:rPr>
              <a:t>prijevoza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boravka </a:t>
            </a:r>
            <a:r>
              <a:rPr lang="hr-HR" sz="2400" dirty="0"/>
              <a:t>te od svih ostalih aktivnosti turista </a:t>
            </a:r>
            <a:r>
              <a:rPr lang="hr-HR" sz="2400" b="1" dirty="0">
                <a:solidFill>
                  <a:srgbClr val="FF0000"/>
                </a:solidFill>
              </a:rPr>
              <a:t>od trenutka polaska do trenutka povratka </a:t>
            </a:r>
            <a:r>
              <a:rPr lang="hr-HR" sz="2400" dirty="0"/>
              <a:t>s putovanja</a:t>
            </a:r>
          </a:p>
        </p:txBody>
      </p:sp>
    </p:spTree>
    <p:extLst>
      <p:ext uri="{BB962C8B-B14F-4D97-AF65-F5344CB8AC3E}">
        <p14:creationId xmlns:p14="http://schemas.microsoft.com/office/powerpoint/2010/main" val="32287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74"/>
            <a:ext cx="9145016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uključuje turističko putovanje?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svrha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turističkog putovanja i izleta?</a:t>
            </a:r>
          </a:p>
        </p:txBody>
      </p:sp>
    </p:spTree>
    <p:extLst>
      <p:ext uri="{BB962C8B-B14F-4D97-AF65-F5344CB8AC3E}">
        <p14:creationId xmlns:p14="http://schemas.microsoft.com/office/powerpoint/2010/main" val="9663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izvan svoje sredine</a:t>
            </a:r>
            <a:r>
              <a:rPr lang="hr-HR" sz="2800" dirty="0" smtClean="0"/>
              <a:t> na razdoblje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kraće od 1 god</a:t>
            </a:r>
            <a:r>
              <a:rPr lang="hr-HR" sz="2800" dirty="0" smtClean="0"/>
              <a:t>. i čija glavna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svrha putovanja</a:t>
            </a:r>
            <a:r>
              <a:rPr lang="hr-HR" sz="2800" dirty="0" smtClean="0"/>
              <a:t> nije vezana za obavljanje neke djelatnosti </a:t>
            </a:r>
            <a:r>
              <a:rPr lang="hr-HR" sz="2800" i="1" dirty="0" smtClean="0"/>
              <a:t>(već </a:t>
            </a:r>
            <a:r>
              <a:rPr lang="hr-HR" sz="2800" i="1" dirty="0">
                <a:highlight>
                  <a:srgbClr val="FFFF00"/>
                </a:highlight>
                <a:ea typeface="Calibri"/>
                <a:cs typeface="Times New Roman"/>
              </a:rPr>
              <a:t>odmor i razonodu</a:t>
            </a:r>
            <a:r>
              <a:rPr lang="hr-HR" sz="2800" i="1" dirty="0" smtClean="0"/>
              <a:t>)</a:t>
            </a:r>
          </a:p>
          <a:p>
            <a:pPr>
              <a:spcBef>
                <a:spcPts val="1200"/>
              </a:spcBef>
            </a:pP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928670"/>
            <a:ext cx="9104132" cy="34364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ulazni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receptivni</a:t>
            </a:r>
            <a:r>
              <a:rPr lang="hr-HR" dirty="0"/>
              <a:t> </a:t>
            </a:r>
            <a:endParaRPr lang="hr-HR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izlazni</a:t>
            </a:r>
            <a:r>
              <a:rPr lang="hr-HR" dirty="0"/>
              <a:t>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emitivni</a:t>
            </a:r>
            <a:r>
              <a:rPr lang="hr-HR" dirty="0"/>
              <a:t> </a:t>
            </a:r>
            <a:endParaRPr lang="hr-HR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(npr. hrvatski turisti u Njemačkoj)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704" y="1564246"/>
            <a:ext cx="639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putuju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unutar svoje zemlje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9583" y="2469146"/>
            <a:ext cx="4590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strani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dolaze u neku zemlju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5856" y="3435238"/>
            <a:ext cx="5382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odlaze izvan svoje zemlje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504471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ts val="30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interni</a:t>
            </a:r>
            <a:r>
              <a:rPr lang="hr-HR" sz="2200" dirty="0">
                <a:solidFill>
                  <a:prstClr val="black"/>
                </a:solidFill>
              </a:rPr>
              <a:t> (</a:t>
            </a:r>
            <a:r>
              <a:rPr lang="hr-HR" sz="2200" b="1" dirty="0">
                <a:solidFill>
                  <a:srgbClr val="FF0000"/>
                </a:solidFill>
              </a:rPr>
              <a:t>unutrašnji</a:t>
            </a:r>
            <a:r>
              <a:rPr lang="hr-HR" sz="2200" dirty="0" smtClean="0">
                <a:solidFill>
                  <a:prstClr val="black"/>
                </a:solidFill>
              </a:rPr>
              <a:t>)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endParaRPr lang="hr-HR" sz="22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872" y="4504471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promet domaćih i stranih turista u Hrvatskoj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2555776" y="4919969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domaći i </a:t>
            </a:r>
            <a:r>
              <a:rPr lang="hr-HR" sz="2200" dirty="0" smtClean="0">
                <a:solidFill>
                  <a:prstClr val="black"/>
                </a:solidFill>
              </a:rPr>
              <a:t>izlazni turizam </a:t>
            </a:r>
            <a:r>
              <a:rPr lang="hr-HR" sz="2200" dirty="0">
                <a:solidFill>
                  <a:prstClr val="black"/>
                </a:solidFill>
              </a:rPr>
              <a:t>zajedno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2971213" y="5335467"/>
            <a:ext cx="57241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kombinacija izlaznog i ulaznog turizma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971212" y="57509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unutar regije (npr. Europljana u Europi)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974146" y="61664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izvan regije (npr. Europljana u SAD)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3" grpId="0"/>
      <p:bldP spid="14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prihvatnih 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59632" y="884733"/>
            <a:ext cx="6900102" cy="5856635"/>
            <a:chOff x="1259632" y="884733"/>
            <a:chExt cx="6900102" cy="58566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3"/>
            <a:stretch/>
          </p:blipFill>
          <p:spPr>
            <a:xfrm>
              <a:off x="1259632" y="884733"/>
              <a:ext cx="6900102" cy="58566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33" t="68765" r="1349" b="18119"/>
            <a:stretch/>
          </p:blipFill>
          <p:spPr>
            <a:xfrm>
              <a:off x="1382086" y="5629361"/>
              <a:ext cx="6611310" cy="99943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NLO turizam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1469490" y="5512616"/>
            <a:ext cx="650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cap="all" dirty="0">
                <a:solidFill>
                  <a:schemeClr val="bg1"/>
                </a:solidFill>
              </a:rPr>
              <a:t>PRIDRUŽITE SE ISTRAŽIVANJU MJESEČEVE STRANE OTOKA PAGA; </a:t>
            </a:r>
            <a:r>
              <a:rPr lang="hr-HR" cap="all" dirty="0" smtClean="0">
                <a:solidFill>
                  <a:schemeClr val="bg1"/>
                </a:solidFill>
              </a:rPr>
              <a:t/>
            </a:r>
            <a:br>
              <a:rPr lang="hr-HR" cap="all" dirty="0" smtClean="0">
                <a:solidFill>
                  <a:schemeClr val="bg1"/>
                </a:solidFill>
              </a:rPr>
            </a:br>
            <a:r>
              <a:rPr lang="hr-HR" cap="all" dirty="0" smtClean="0">
                <a:solidFill>
                  <a:schemeClr val="bg1"/>
                </a:solidFill>
              </a:rPr>
              <a:t>OTKRIJTE </a:t>
            </a:r>
            <a:r>
              <a:rPr lang="hr-HR" cap="all" dirty="0">
                <a:solidFill>
                  <a:schemeClr val="bg1"/>
                </a:solidFill>
              </a:rPr>
              <a:t>TROKUTASTI OTISAK U KAMENOJ PUSTOŠI, PAŠKI TROKUT, KOJEG SU MNOGI ISTRAŽIVALI, OD UFOLOGA, GEOLOGA DO PALEONTOLOGA.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24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0866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017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9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5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i vrste turizma	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11952" cy="56435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/>
              <a:t>turizam</a:t>
            </a:r>
            <a:r>
              <a:rPr lang="hr-HR" sz="2400" dirty="0" smtClean="0"/>
              <a:t> </a:t>
            </a:r>
            <a:r>
              <a:rPr lang="hr-HR" sz="2400" dirty="0"/>
              <a:t>obuhvaća </a:t>
            </a:r>
            <a:r>
              <a:rPr lang="hr-HR" sz="2400" b="1" dirty="0">
                <a:solidFill>
                  <a:srgbClr val="FF0000"/>
                </a:solidFill>
              </a:rPr>
              <a:t>sve aktivnosti </a:t>
            </a:r>
            <a:r>
              <a:rPr lang="hr-HR" sz="2400" dirty="0"/>
              <a:t>osoba na </a:t>
            </a:r>
            <a:r>
              <a:rPr lang="hr-HR" sz="24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400" dirty="0"/>
              <a:t>u mjestu izvan njihova prebivališta u razdoblju </a:t>
            </a:r>
            <a:r>
              <a:rPr lang="hr-HR" sz="2400" b="1" dirty="0">
                <a:solidFill>
                  <a:srgbClr val="FF0000"/>
                </a:solidFill>
              </a:rPr>
              <a:t>ne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duljem od 1 god</a:t>
            </a:r>
            <a:r>
              <a:rPr lang="hr-HR" sz="2400" dirty="0"/>
              <a:t>, a u </a:t>
            </a:r>
            <a:r>
              <a:rPr lang="hr-HR" sz="2400" b="1" dirty="0">
                <a:solidFill>
                  <a:srgbClr val="FF0000"/>
                </a:solidFill>
              </a:rPr>
              <a:t>svrhu </a:t>
            </a:r>
            <a:r>
              <a:rPr lang="hr-HR" sz="2400" b="1" dirty="0" smtClean="0">
                <a:solidFill>
                  <a:srgbClr val="FF0000"/>
                </a:solidFill>
              </a:rPr>
              <a:t>odmora</a:t>
            </a:r>
          </a:p>
          <a:p>
            <a:pPr marL="0" indent="0">
              <a:spcBef>
                <a:spcPts val="1800"/>
              </a:spcBef>
              <a:buNone/>
            </a:pPr>
            <a:endParaRPr lang="hr-HR" sz="2400" b="1" dirty="0" smtClean="0">
              <a:solidFill>
                <a:srgbClr val="FF0000"/>
              </a:solidFill>
            </a:endParaRPr>
          </a:p>
          <a:p>
            <a:pPr lvl="0"/>
            <a:r>
              <a:rPr lang="hr-HR" sz="2400" b="1" dirty="0">
                <a:solidFill>
                  <a:srgbClr val="FF0000"/>
                </a:solidFill>
              </a:rPr>
              <a:t>vrste turizma</a:t>
            </a:r>
            <a:r>
              <a:rPr lang="hr-HR" sz="2400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</a:t>
            </a:r>
            <a:r>
              <a:rPr lang="hr-HR" sz="2400" dirty="0" smtClean="0"/>
              <a:t>ili </a:t>
            </a: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– strani turisti dolaze u neku zemlju </a:t>
            </a:r>
            <a:br>
              <a:rPr lang="hr-HR" sz="2400" dirty="0"/>
            </a:br>
            <a:r>
              <a:rPr lang="hr-HR" sz="2400" dirty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ili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emitivni </a:t>
            </a:r>
            <a:r>
              <a:rPr lang="hr-HR" sz="2400" dirty="0" smtClean="0"/>
              <a:t>– </a:t>
            </a:r>
            <a:r>
              <a:rPr lang="hr-HR" sz="2400" dirty="0"/>
              <a:t>domaći turisti odlaze izvan svoje zemlje </a:t>
            </a:r>
            <a:br>
              <a:rPr lang="hr-HR" sz="2400" dirty="0"/>
            </a:br>
            <a:r>
              <a:rPr lang="hr-HR" sz="2400" dirty="0"/>
              <a:t>(npr. hrvatski turisti u inozemstvu) </a:t>
            </a:r>
          </a:p>
          <a:p>
            <a:pPr>
              <a:spcBef>
                <a:spcPts val="1800"/>
              </a:spcBef>
            </a:pPr>
            <a:endParaRPr lang="hr-HR" sz="2400" b="1" dirty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19798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turizma				    </a:t>
            </a:r>
            <a:r>
              <a:rPr lang="hr-HR" sz="2800" dirty="0" smtClean="0">
                <a:solidFill>
                  <a:prstClr val="black"/>
                </a:solidFill>
              </a:rPr>
              <a:t> </a:t>
            </a:r>
            <a:r>
              <a:rPr lang="hr-HR" sz="2800" i="1" dirty="0">
                <a:solidFill>
                  <a:prstClr val="black"/>
                </a:solidFill>
              </a:rPr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oblici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prirodnim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>
              <a:spcBef>
                <a:spcPts val="1200"/>
              </a:spcBef>
            </a:pPr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društvenim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/>
              <a:t>Turističko mjesto i turistička destinacija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6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30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2800" dirty="0" smtClean="0"/>
              <a:t> se počinju razvijati kada se </a:t>
            </a:r>
            <a:r>
              <a:rPr lang="hr-HR" sz="2800" b="1" dirty="0" smtClean="0">
                <a:solidFill>
                  <a:srgbClr val="FF0000"/>
                </a:solidFill>
              </a:rPr>
              <a:t>prometno povežu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kada se </a:t>
            </a:r>
            <a:r>
              <a:rPr lang="hr-HR" sz="2800" b="1" dirty="0" smtClean="0">
                <a:solidFill>
                  <a:srgbClr val="FF0000"/>
                </a:solidFill>
              </a:rPr>
              <a:t>razviju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kapaciteti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nužni za prihvat turista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turistička mjesta se razlikuju po:</a:t>
            </a:r>
          </a:p>
          <a:p>
            <a:pPr lvl="2" indent="-324000"/>
            <a:r>
              <a:rPr lang="hr-HR" sz="2800" dirty="0" smtClean="0"/>
              <a:t>razvijenosti atrakcija</a:t>
            </a:r>
          </a:p>
          <a:p>
            <a:pPr lvl="2" indent="-324000"/>
            <a:r>
              <a:rPr lang="hr-HR" sz="2800" dirty="0" smtClean="0"/>
              <a:t>prometnoj dostupnosti</a:t>
            </a:r>
          </a:p>
          <a:p>
            <a:pPr lvl="2" indent="-324000"/>
            <a:r>
              <a:rPr lang="hr-HR" sz="2800" dirty="0" smtClean="0"/>
              <a:t>vrsti prihvatnih kapaciteta</a:t>
            </a:r>
          </a:p>
          <a:p>
            <a:pPr lvl="0">
              <a:spcBef>
                <a:spcPts val="3000"/>
              </a:spcBef>
            </a:pPr>
            <a:r>
              <a:rPr lang="hr-HR" sz="3000" b="1" dirty="0" smtClean="0"/>
              <a:t>turistička mjesta</a:t>
            </a:r>
            <a:r>
              <a:rPr lang="hr-HR" sz="3000" dirty="0" smtClean="0"/>
              <a:t> su ona mjesta koja turisti i izletnici </a:t>
            </a:r>
            <a:r>
              <a:rPr lang="hr-HR" sz="3000" b="1" dirty="0" smtClean="0"/>
              <a:t>posjećuju u većem broju </a:t>
            </a:r>
            <a:r>
              <a:rPr lang="hr-HR" sz="3000" dirty="0" smtClean="0"/>
              <a:t>i </a:t>
            </a:r>
            <a:r>
              <a:rPr lang="hr-HR" sz="3000" b="1" dirty="0" smtClean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216755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turistička destinacija </a:t>
            </a:r>
            <a:r>
              <a:rPr lang="hr-HR" sz="2800" dirty="0" smtClean="0"/>
              <a:t>– prostorna jedinica (zemljopisno područje) </a:t>
            </a:r>
            <a:r>
              <a:rPr lang="hr-HR" sz="2800" b="1" dirty="0" smtClean="0">
                <a:solidFill>
                  <a:srgbClr val="FF0000"/>
                </a:solidFill>
              </a:rPr>
              <a:t>šira od turističkog mjesta</a:t>
            </a:r>
            <a:endParaRPr lang="hr-HR" sz="2800" dirty="0" smtClean="0"/>
          </a:p>
          <a:p>
            <a:pPr lvl="1">
              <a:spcBef>
                <a:spcPts val="1800"/>
              </a:spcBef>
            </a:pPr>
            <a:r>
              <a:rPr lang="hr-HR" i="1" dirty="0" smtClean="0"/>
              <a:t>npr. turističko mjesto Novalja kao turistička destinacija </a:t>
            </a:r>
            <a:r>
              <a:rPr lang="hr-HR" i="1" dirty="0" smtClean="0"/>
              <a:t>obuhvaća i </a:t>
            </a:r>
            <a:r>
              <a:rPr lang="hr-HR" i="1" dirty="0" smtClean="0"/>
              <a:t>Zrće, Staru Novalju, </a:t>
            </a:r>
            <a:r>
              <a:rPr lang="hr-HR" i="1" dirty="0" err="1" smtClean="0"/>
              <a:t>Lun</a:t>
            </a:r>
            <a:r>
              <a:rPr lang="hr-HR" i="1" dirty="0" smtClean="0"/>
              <a:t>…</a:t>
            </a:r>
          </a:p>
          <a:p>
            <a:pPr lvl="0">
              <a:spcBef>
                <a:spcPts val="1800"/>
              </a:spcBef>
            </a:pPr>
            <a:r>
              <a:rPr lang="hr-HR" sz="2800" b="1" dirty="0" smtClean="0"/>
              <a:t>turističko mjesto je ishodište razvoja turističke destinacije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destinacija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je </a:t>
            </a:r>
            <a:r>
              <a:rPr lang="hr-HR" sz="2800" b="1" dirty="0" smtClean="0"/>
              <a:t>zemljopisno područje </a:t>
            </a:r>
            <a:r>
              <a:rPr lang="hr-HR" sz="2800" dirty="0" smtClean="0"/>
              <a:t>koje posjećuje određen broj turista i izletnika zbog njegovih atraktivnih obilježja, a koje svojom dostupnošću i opremljenošću </a:t>
            </a:r>
            <a:r>
              <a:rPr lang="hr-HR" sz="2800" b="1" dirty="0" smtClean="0"/>
              <a:t>omogućuje prihvat, boravak i različite aktivnosti turista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Turistička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uvjeti</a:t>
            </a:r>
            <a:r>
              <a:rPr lang="hr-HR" sz="2800" dirty="0" smtClean="0"/>
              <a:t> po kojima je neko područje turistička destinacija: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privlačnost</a:t>
            </a:r>
            <a:r>
              <a:rPr lang="hr-HR" dirty="0" smtClean="0"/>
              <a:t> – mora imati turističke atrakcije zanimljive turistima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dostupnost</a:t>
            </a:r>
            <a:r>
              <a:rPr lang="hr-HR" dirty="0" smtClean="0"/>
              <a:t> – prometno i informacijski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odgovarajući smještajni kapaciteti </a:t>
            </a:r>
            <a:r>
              <a:rPr lang="hr-HR" dirty="0" smtClean="0"/>
              <a:t>– za boravak turista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izbor aktivnosti </a:t>
            </a:r>
            <a:r>
              <a:rPr lang="hr-HR" dirty="0" smtClean="0"/>
              <a:t>– sport, kultura, zabava…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ostali sadržaji </a:t>
            </a:r>
            <a:r>
              <a:rPr lang="hr-HR" dirty="0" smtClean="0"/>
              <a:t>– restorani, kina, izložbe, trgovine, banke, bolnice…</a:t>
            </a:r>
          </a:p>
          <a:p>
            <a:pPr lvl="0">
              <a:spcBef>
                <a:spcPts val="1800"/>
              </a:spcBef>
            </a:pPr>
            <a:endParaRPr lang="hr-H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Destinacijski menadžment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destinacijski menadžment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uključuje aktivnosti koje pridonose unaprjeđenju i razvoju turizma usklađenjem interesa </a:t>
            </a:r>
            <a:r>
              <a:rPr lang="hr-HR" sz="2400" b="1" dirty="0" smtClean="0"/>
              <a:t>svih subjekata koji sudjeluju u turizmu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treba voditi </a:t>
            </a:r>
            <a:r>
              <a:rPr lang="hr-HR" sz="2400" dirty="0" err="1" smtClean="0"/>
              <a:t>btigu</a:t>
            </a:r>
            <a:r>
              <a:rPr lang="hr-HR" sz="2400" dirty="0" smtClean="0"/>
              <a:t> o svim aktivnostima u turističkoj destinaciji koje mogu naštetiti ili poboljšati kvalitetu turističke ponude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izgradnja kamenoloma ili nezbrinuto odlaganje otpada u blizini turističkog mjesta može negativno utjecati na razvoj turističke destinacije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u destinacijski menadžment trebaju biti uključeni svi – poduzetnici u ugostiteljstvu, javne službe, predstavnici lokalne uprave, razne udruge i sami građani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   	    </a:t>
            </a:r>
            <a:r>
              <a:rPr lang="hr-HR" sz="2800" i="1" dirty="0" smtClean="0">
                <a:solidFill>
                  <a:prstClr val="black"/>
                </a:solidFill>
              </a:rPr>
              <a:t>(plan </a:t>
            </a:r>
            <a:r>
              <a:rPr lang="hr-HR" sz="2800" i="1" dirty="0">
                <a:solidFill>
                  <a:prstClr val="black"/>
                </a:solidFill>
              </a:rPr>
              <a:t>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934964"/>
            <a:ext cx="9144000" cy="592303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200" dirty="0"/>
              <a:t>turistička mjesta se počinju razvijati kada se </a:t>
            </a:r>
            <a:r>
              <a:rPr lang="hr-HR" sz="2200" b="1" dirty="0"/>
              <a:t>prometno povežu </a:t>
            </a:r>
            <a:r>
              <a:rPr lang="hr-HR" sz="2200" dirty="0"/>
              <a:t>i kada se </a:t>
            </a:r>
            <a:r>
              <a:rPr lang="hr-HR" sz="2200" b="1" dirty="0"/>
              <a:t>razviju kapaciteti nužni za prihvat </a:t>
            </a:r>
            <a:r>
              <a:rPr lang="hr-HR" sz="2200" b="1" dirty="0" smtClean="0"/>
              <a:t>turista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turistička mjesta</a:t>
            </a:r>
            <a:r>
              <a:rPr lang="hr-HR" sz="2200" dirty="0"/>
              <a:t> su ona mjesta koja turisti i izletnici </a:t>
            </a:r>
            <a:r>
              <a:rPr lang="hr-HR" sz="2200" b="1" dirty="0"/>
              <a:t>posjećuju u većem broju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koja svojom opremljenošću omogućuju njihov prihvat i </a:t>
            </a:r>
            <a:r>
              <a:rPr lang="hr-HR" sz="2200" b="1" dirty="0" smtClean="0">
                <a:solidFill>
                  <a:srgbClr val="FF0000"/>
                </a:solidFill>
              </a:rPr>
              <a:t>boravak</a:t>
            </a:r>
          </a:p>
          <a:p>
            <a:pPr>
              <a:spcBef>
                <a:spcPts val="1200"/>
              </a:spcBef>
            </a:pPr>
            <a:r>
              <a:rPr lang="hr-HR" sz="2200" b="1" dirty="0"/>
              <a:t>turistička destinacija </a:t>
            </a:r>
            <a:r>
              <a:rPr lang="hr-HR" sz="2200" dirty="0" smtClean="0"/>
              <a:t>– područje  </a:t>
            </a:r>
            <a:r>
              <a:rPr lang="hr-HR" sz="2200" b="1" dirty="0" smtClean="0">
                <a:solidFill>
                  <a:srgbClr val="FF0000"/>
                </a:solidFill>
              </a:rPr>
              <a:t>šire </a:t>
            </a:r>
            <a:r>
              <a:rPr lang="hr-HR" sz="2200" b="1" dirty="0">
                <a:solidFill>
                  <a:srgbClr val="FF0000"/>
                </a:solidFill>
              </a:rPr>
              <a:t>od turističkog </a:t>
            </a:r>
            <a:r>
              <a:rPr lang="hr-HR" sz="2200" b="1" dirty="0" smtClean="0">
                <a:solidFill>
                  <a:srgbClr val="FF0000"/>
                </a:solidFill>
              </a:rPr>
              <a:t>mjesta </a:t>
            </a:r>
            <a:r>
              <a:rPr lang="hr-HR" sz="2200" dirty="0" smtClean="0"/>
              <a:t>i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/>
              <a:t>koje svojom dostupnošću i opremljenošću </a:t>
            </a:r>
            <a:r>
              <a:rPr lang="hr-HR" sz="2200" b="1" dirty="0"/>
              <a:t>omogućuje prihvat, boravak i različite aktivnosti turista</a:t>
            </a:r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turističko mjesto Novalja kao turistička destinacija obuhvaća i Zrće, Staru Novalju, </a:t>
            </a:r>
            <a:r>
              <a:rPr lang="hr-HR" sz="2200" i="1" dirty="0" err="1"/>
              <a:t>Lun</a:t>
            </a:r>
            <a:r>
              <a:rPr lang="hr-HR" sz="2200" i="1" dirty="0"/>
              <a:t>…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uvjeti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po kojima je neko područje turistička destinacija:</a:t>
            </a:r>
          </a:p>
          <a:p>
            <a:pPr lvl="1">
              <a:spcBef>
                <a:spcPts val="3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privlačnost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– zanimljive turističke atrakcije</a:t>
            </a:r>
          </a:p>
          <a:p>
            <a:pPr lvl="1">
              <a:spcBef>
                <a:spcPts val="3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dostupnost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</a:t>
            </a:r>
            <a:r>
              <a:rPr lang="hr-HR" sz="2200" i="1" dirty="0" smtClean="0"/>
              <a:t>prometna i informacijska</a:t>
            </a:r>
          </a:p>
          <a:p>
            <a:pPr lvl="1">
              <a:spcBef>
                <a:spcPts val="3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odgovarajući smještajni kapaciteti</a:t>
            </a:r>
          </a:p>
          <a:p>
            <a:pPr lvl="1">
              <a:spcBef>
                <a:spcPts val="3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izbor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aktivnosti</a:t>
            </a:r>
            <a:r>
              <a:rPr lang="hr-HR" sz="2200" b="1" dirty="0" smtClean="0"/>
              <a:t> </a:t>
            </a:r>
            <a:r>
              <a:rPr lang="hr-HR" sz="2200" dirty="0" smtClean="0"/>
              <a:t>– </a:t>
            </a:r>
            <a:r>
              <a:rPr lang="hr-HR" sz="2200" i="1" dirty="0" smtClean="0"/>
              <a:t>sport, </a:t>
            </a:r>
            <a:r>
              <a:rPr lang="hr-HR" sz="2200" i="1" dirty="0"/>
              <a:t>kultura, zabava</a:t>
            </a:r>
            <a:r>
              <a:rPr lang="hr-HR" sz="2200" i="1" dirty="0" smtClean="0"/>
              <a:t>…</a:t>
            </a:r>
          </a:p>
          <a:p>
            <a:pPr lvl="1">
              <a:spcBef>
                <a:spcPts val="3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ostali</a:t>
            </a:r>
            <a:r>
              <a:rPr lang="hr-HR" sz="2200" b="1" dirty="0"/>
              <a:t> </a:t>
            </a:r>
            <a:r>
              <a:rPr lang="hr-HR" sz="2200" b="1" dirty="0">
                <a:solidFill>
                  <a:srgbClr val="FF0000"/>
                </a:solidFill>
              </a:rPr>
              <a:t>sadržaji</a:t>
            </a:r>
            <a:r>
              <a:rPr lang="hr-HR" sz="2200" b="1" dirty="0"/>
              <a:t> </a:t>
            </a:r>
            <a:r>
              <a:rPr lang="hr-HR" sz="2200" dirty="0"/>
              <a:t>– </a:t>
            </a:r>
            <a:r>
              <a:rPr lang="hr-HR" sz="2200" i="1" dirty="0"/>
              <a:t>restorani, kina, izložbe, trgovine, banke, bolnice</a:t>
            </a:r>
            <a:r>
              <a:rPr lang="hr-HR" sz="2200" i="1" dirty="0" smtClean="0"/>
              <a:t>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750700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908720"/>
            <a:ext cx="8429652" cy="5806404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Kad se neko mjesto počinje turistički razvijati?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turističko mjesto?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turistička destinacija?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su uvjet po kojima je neko mjesto turistička destinacija? (5 uvjeta)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8928992" cy="5929330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turistički </a:t>
            </a:r>
            <a:r>
              <a:rPr lang="hr-HR" sz="2800" b="1" dirty="0">
                <a:solidFill>
                  <a:srgbClr val="FF0000"/>
                </a:solidFill>
              </a:rPr>
              <a:t>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sve ulazne vrijednosti koje </a:t>
            </a:r>
            <a:r>
              <a:rPr lang="hr-HR" sz="2800" b="1" dirty="0"/>
              <a:t>utječu na povećanje posjećenosti </a:t>
            </a:r>
            <a:r>
              <a:rPr lang="hr-HR" sz="2800" dirty="0"/>
              <a:t>nekog prostora i time </a:t>
            </a:r>
            <a:r>
              <a:rPr lang="hr-HR" sz="2800" b="1" dirty="0"/>
              <a:t>pridonose njegovu turističkom razvoju</a:t>
            </a:r>
          </a:p>
          <a:p>
            <a:pPr lvl="0">
              <a:spcBef>
                <a:spcPts val="2400"/>
              </a:spcBef>
            </a:pPr>
            <a:r>
              <a:rPr lang="hr-HR" sz="2800" dirty="0"/>
              <a:t>u </a:t>
            </a:r>
            <a:r>
              <a:rPr lang="hr-HR" sz="2800" b="1" dirty="0">
                <a:solidFill>
                  <a:srgbClr val="FF0000"/>
                </a:solidFill>
              </a:rPr>
              <a:t>ostale turističke resurse </a:t>
            </a:r>
            <a:r>
              <a:rPr lang="hr-HR" sz="2800" dirty="0"/>
              <a:t>ubrajaju se </a:t>
            </a:r>
            <a:r>
              <a:rPr lang="hr-HR" sz="2800" u="sng" dirty="0"/>
              <a:t>ugostiteljski objekti, agencije, zaposlenici, turističke zone i oblici turističke organiziranosti, sustav informiranja turista, educiranost stanovništva, atraktivnosti susjednog područja</a:t>
            </a:r>
          </a:p>
          <a:p>
            <a:pPr lvl="0">
              <a:spcBef>
                <a:spcPts val="2400"/>
              </a:spcBef>
            </a:pPr>
            <a:r>
              <a:rPr lang="hr-HR" sz="2800" b="1" dirty="0">
                <a:solidFill>
                  <a:srgbClr val="FF0000"/>
                </a:solidFill>
              </a:rPr>
              <a:t>ostali faktori</a:t>
            </a:r>
            <a:r>
              <a:rPr lang="hr-HR" sz="2800" dirty="0"/>
              <a:t> </a:t>
            </a:r>
            <a:r>
              <a:rPr lang="hr-HR" sz="2800" b="1" dirty="0"/>
              <a:t>koji nisu turistički resursi ali mogu utjecati na turizam </a:t>
            </a:r>
            <a:r>
              <a:rPr lang="hr-HR" sz="2800" dirty="0"/>
              <a:t>– očuvani okoliš, prometni položaj i povezanost, komunalna infrastruktura, uređenost prostora i dr</a:t>
            </a:r>
            <a:r>
              <a:rPr lang="hr-HR" sz="2800" dirty="0" smtClean="0"/>
              <a:t>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125333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turistički 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osnova razvoja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  <a:endParaRPr lang="hr-HR" sz="28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turističke atrakcije </a:t>
            </a:r>
            <a:r>
              <a:rPr lang="hr-HR" sz="2800" dirty="0"/>
              <a:t>su razlog dolaska turista u </a:t>
            </a:r>
            <a:r>
              <a:rPr lang="hr-HR" sz="2800" dirty="0" smtClean="0"/>
              <a:t>turističku </a:t>
            </a:r>
            <a:r>
              <a:rPr lang="hr-HR" sz="2800" dirty="0"/>
              <a:t>destinaciju</a:t>
            </a:r>
          </a:p>
          <a:p>
            <a:pPr lvl="0">
              <a:spcBef>
                <a:spcPts val="1200"/>
              </a:spcBef>
            </a:pPr>
            <a:r>
              <a:rPr lang="hr-HR" sz="2800" dirty="0"/>
              <a:t>važnost turističke atrakcije </a:t>
            </a:r>
            <a:r>
              <a:rPr lang="hr-HR" sz="2800" b="1" dirty="0">
                <a:solidFill>
                  <a:srgbClr val="FF0000"/>
                </a:solidFill>
              </a:rPr>
              <a:t>ovisi o percepciji </a:t>
            </a:r>
            <a:r>
              <a:rPr lang="hr-HR" sz="2800" b="1" dirty="0" smtClean="0">
                <a:solidFill>
                  <a:srgbClr val="FF0000"/>
                </a:solidFill>
              </a:rPr>
              <a:t>turista</a:t>
            </a:r>
            <a:endParaRPr lang="hr-HR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r-HR" sz="2600" i="1" dirty="0" smtClean="0"/>
              <a:t>npr</a:t>
            </a:r>
            <a:r>
              <a:rPr lang="hr-HR" sz="2600" i="1" dirty="0"/>
              <a:t>. Zrće je za neke mlađe </a:t>
            </a:r>
            <a:r>
              <a:rPr lang="hr-HR" sz="2600" i="1" dirty="0" smtClean="0"/>
              <a:t>goste atrakcija</a:t>
            </a:r>
            <a:r>
              <a:rPr lang="hr-HR" sz="2600" i="1" dirty="0"/>
              <a:t>, dok za starije nije</a:t>
            </a:r>
            <a:endParaRPr lang="hr-HR" sz="2600" dirty="0"/>
          </a:p>
          <a:p>
            <a:pPr lvl="0">
              <a:spcBef>
                <a:spcPts val="1200"/>
              </a:spcBef>
            </a:pPr>
            <a:r>
              <a:rPr lang="hr-HR" sz="2800" dirty="0"/>
              <a:t>neka </a:t>
            </a:r>
            <a:r>
              <a:rPr lang="hr-HR" sz="2800" b="1" dirty="0">
                <a:solidFill>
                  <a:srgbClr val="FF0000"/>
                </a:solidFill>
              </a:rPr>
              <a:t>kulturna ili prirodna dobra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kojima domaće stanovništvo ne pridaje veliku pozornost mogu biti iznimno privlačna za turiste </a:t>
            </a:r>
            <a:endParaRPr lang="hr-HR" sz="2800" dirty="0" smtClean="0"/>
          </a:p>
          <a:p>
            <a:pPr lvl="0">
              <a:spcBef>
                <a:spcPts val="1200"/>
              </a:spcBef>
            </a:pPr>
            <a:r>
              <a:rPr lang="hr-HR" sz="2800" dirty="0" smtClean="0"/>
              <a:t>turistički </a:t>
            </a:r>
            <a:r>
              <a:rPr lang="hr-HR" sz="2800" dirty="0"/>
              <a:t>resursi se mogu različito vrednovati </a:t>
            </a:r>
          </a:p>
        </p:txBody>
      </p:sp>
    </p:spTree>
    <p:extLst>
      <p:ext uri="{BB962C8B-B14F-4D97-AF65-F5344CB8AC3E}">
        <p14:creationId xmlns:p14="http://schemas.microsoft.com/office/powerpoint/2010/main" val="420104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89" y="997284"/>
            <a:ext cx="8694881" cy="56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Preduvjeti razvoja turizma </a:t>
            </a:r>
            <a:r>
              <a:rPr lang="hr-HR" sz="2000" dirty="0" smtClean="0"/>
              <a:t>(udžbenik str. 22)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01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aktivnosti i rekreacija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5016" cy="5929330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aktivnosti kojima se bave turisti u turističkoj destinaciji vezane su uz turističke atrakcije</a:t>
            </a:r>
          </a:p>
          <a:p>
            <a:pPr lvl="0"/>
            <a:r>
              <a:rPr lang="hr-HR" sz="2200" dirty="0"/>
              <a:t>najčešće su to aktivnosti koje turistima nisu dostupne u mjestu stalnog boravka </a:t>
            </a:r>
            <a:r>
              <a:rPr lang="hr-HR" sz="2200" i="1" dirty="0"/>
              <a:t>(npr. kupanje u moru)</a:t>
            </a:r>
            <a:r>
              <a:rPr lang="hr-HR" sz="2200" dirty="0"/>
              <a:t>, a ako su im i dostupne, onda su u turističkoj destinaciji atraktivnije, dostupnije, zanimljivije, jeftinije, odvijaju se u drugačijem okruženju i pružaju dodatno zadovoljstvo </a:t>
            </a:r>
            <a:r>
              <a:rPr lang="hr-HR" sz="2200" i="1" dirty="0"/>
              <a:t>(npr. diskoteka na </a:t>
            </a:r>
            <a:r>
              <a:rPr lang="hr-HR" sz="2200" i="1" dirty="0" err="1"/>
              <a:t>Zrću</a:t>
            </a:r>
            <a:r>
              <a:rPr lang="hr-HR" sz="2200" i="1" dirty="0"/>
              <a:t> za razliku od diskoteke u mjestu stalnog boravka turista)</a:t>
            </a:r>
            <a:endParaRPr lang="hr-HR" sz="2200" dirty="0"/>
          </a:p>
          <a:p>
            <a:pPr lvl="0"/>
            <a:r>
              <a:rPr lang="hr-HR" sz="2200" b="1" dirty="0"/>
              <a:t>turističke aktivnosti najčešći su razlog dolaska u neku turističku destinaciju</a:t>
            </a:r>
            <a:r>
              <a:rPr lang="hr-HR" sz="2200" dirty="0"/>
              <a:t>, stoga je važno koje su turističke aktivnosti na raspolaganju turistima</a:t>
            </a:r>
          </a:p>
          <a:p>
            <a:pPr lvl="0"/>
            <a:r>
              <a:rPr lang="hr-HR" sz="2200" dirty="0"/>
              <a:t>neke od turističkih aktivnosti: plivanje/kupanje, planinarenje, šetnja u prirodi, odmaranje, samostalan izlet, ples/diskoteka, vožnja turističkim brodom, ronjenje, posjeti muzejima i izložbama…</a:t>
            </a:r>
          </a:p>
          <a:p>
            <a:pPr lvl="0"/>
            <a:r>
              <a:rPr lang="hr-HR" sz="2200" dirty="0"/>
              <a:t>većina turističkih aktivnosti vezana je za provođenje slobodnog vremena i </a:t>
            </a:r>
            <a:r>
              <a:rPr lang="hr-HR" sz="2200" b="1" dirty="0"/>
              <a:t>dokolicu</a:t>
            </a:r>
            <a:endParaRPr lang="hr-HR" sz="2200" dirty="0"/>
          </a:p>
          <a:p>
            <a:r>
              <a:rPr lang="hr-HR" sz="2200" b="1" dirty="0"/>
              <a:t>dokolica </a:t>
            </a:r>
            <a:r>
              <a:rPr lang="hr-HR" sz="2200" dirty="0"/>
              <a:t>– skup aktivnosti kojima se čovjek opušta po svojoj slobodnoj volji, oslobođen profesionalnih, obiteljskih i društvenih obveza</a:t>
            </a:r>
          </a:p>
        </p:txBody>
      </p:sp>
    </p:spTree>
    <p:extLst>
      <p:ext uri="{BB962C8B-B14F-4D97-AF65-F5344CB8AC3E}">
        <p14:creationId xmlns:p14="http://schemas.microsoft.com/office/powerpoint/2010/main" val="111635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72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5643602"/>
          </a:xfrm>
        </p:spPr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–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posjetitelj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izlet </a:t>
            </a:r>
            <a:r>
              <a:rPr lang="hr-HR" sz="2800" dirty="0" smtClean="0"/>
              <a:t>– putovanje koje traje kraće od 24 sata i ne uključuje noćenje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2202</Words>
  <Application>Microsoft Office PowerPoint</Application>
  <PresentationFormat>On-screen Show (4:3)</PresentationFormat>
  <Paragraphs>272</Paragraphs>
  <Slides>44</Slides>
  <Notes>0</Notes>
  <HiddenSlides>30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PowerPoint Presentation</vt:lpstr>
      <vt:lpstr>PowerPoint Presentation</vt:lpstr>
      <vt:lpstr>Turist i turizam         (plan ploče)</vt:lpstr>
      <vt:lpstr>Obilježja turističkog putovanja         (plan ploče)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NLO turizam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Turizam i vrste turizma         (plan ploče)</vt:lpstr>
      <vt:lpstr>Vrste turizma         (plan ploče)</vt:lpstr>
      <vt:lpstr>Ponovimo</vt:lpstr>
      <vt:lpstr>Turističko mjesto i turistička destinacija</vt:lpstr>
      <vt:lpstr>Turističko mjesto i destinacija</vt:lpstr>
      <vt:lpstr>Turističko mjesto i destinacija</vt:lpstr>
      <vt:lpstr>Turistička destinacija</vt:lpstr>
      <vt:lpstr>Destinacijski menadžment</vt:lpstr>
      <vt:lpstr>Turističko mjesto i destinacija        (plan ploče)</vt:lpstr>
      <vt:lpstr>Ponovimo</vt:lpstr>
      <vt:lpstr>Turistički resursi i aktivnosti</vt:lpstr>
      <vt:lpstr>Turistički resursi i aktivnosti</vt:lpstr>
      <vt:lpstr>Preduvjeti razvoja turizma (udžbenik str. 22)</vt:lpstr>
      <vt:lpstr>Turistički aktivnosti i rekreacija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141</cp:revision>
  <dcterms:created xsi:type="dcterms:W3CDTF">2016-08-31T08:55:11Z</dcterms:created>
  <dcterms:modified xsi:type="dcterms:W3CDTF">2017-09-21T18:23:50Z</dcterms:modified>
</cp:coreProperties>
</file>