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9"/>
  </p:notesMasterIdLst>
  <p:sldIdLst>
    <p:sldId id="265" r:id="rId3"/>
    <p:sldId id="266" r:id="rId4"/>
    <p:sldId id="272" r:id="rId5"/>
    <p:sldId id="267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57" r:id="rId22"/>
    <p:sldId id="259" r:id="rId23"/>
    <p:sldId id="260" r:id="rId24"/>
    <p:sldId id="261" r:id="rId25"/>
    <p:sldId id="262" r:id="rId26"/>
    <p:sldId id="263" r:id="rId27"/>
    <p:sldId id="264" r:id="rId28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84" autoAdjust="0"/>
    <p:restoredTop sz="94660" autoAdjust="0"/>
  </p:normalViewPr>
  <p:slideViewPr>
    <p:cSldViewPr>
      <p:cViewPr varScale="1">
        <p:scale>
          <a:sx n="75" d="100"/>
          <a:sy n="75" d="100"/>
        </p:scale>
        <p:origin x="-72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DEA6F-F87B-454A-9AB5-0A88A8152E53}" type="datetimeFigureOut">
              <a:rPr lang="hr-HR" smtClean="0"/>
              <a:t>22.10.2019.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12A80-9E0C-412C-834E-AEF9940D3F6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74592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r-HR" b="1" dirty="0" smtClean="0"/>
              <a:t>Okvirni ugovor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u praksi poznat kao „ugovor na osnovi zatražene i potvrđene rezervacije“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agencija nalazi goste</a:t>
            </a: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, uzima </a:t>
            </a: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proviziju</a:t>
            </a: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 i naplaćuje gostima boravak u hotelu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nakon plaćanja gostu izdaje </a:t>
            </a: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vaučer</a:t>
            </a: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 – dokument o uplaćenoj rezervaciji, a kopiju šalje hotelu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gost pri dolasku u hotel predaje vaučer hotelu i na taj način „plaća“ uslugu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nakon iskorištene usluge (odlaska gostiju) </a:t>
            </a: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hotel šalje agenciji račun vaučer na naplatu</a:t>
            </a:r>
          </a:p>
          <a:p>
            <a:endParaRPr lang="hr-HR" b="1" dirty="0" smtClean="0"/>
          </a:p>
          <a:p>
            <a:r>
              <a:rPr lang="hr-HR" b="1" dirty="0" smtClean="0"/>
              <a:t>Ugovor o alotmanu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hotelijer se obvezuje da će u ugovorenom vremenu </a:t>
            </a: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dati agenciji na raspolaganje</a:t>
            </a: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 određeni broj soba i traženih usluga na raspolaganje uz ugovorenu proviziju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ako agencija ne uspije popuniti sobe, dužna je javiti do određenog vremena hotelu, kako bi hotel mogao raspolagati tim sobama</a:t>
            </a:r>
          </a:p>
          <a:p>
            <a:endParaRPr lang="hr-HR" dirty="0" smtClean="0"/>
          </a:p>
          <a:p>
            <a:r>
              <a:rPr lang="hr-HR" b="1" dirty="0" smtClean="0"/>
              <a:t>Ugovor</a:t>
            </a:r>
            <a:r>
              <a:rPr lang="hr-HR" b="1" baseline="0" dirty="0" smtClean="0"/>
              <a:t> o zakupu kapaciteta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„fiksni ugovor“ ili „ugovor puno za prazno“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agencija uzima u zakup cijeli hotel ili samo određeni broj soba na neko vrijeme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agencija plaća zakupljene kapacitete bez obzira jesu bili korišteni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ovaj ugovor se najčešće sklapa kada je agencija sigurna da će popuniti sve kapacitete – </a:t>
            </a:r>
            <a:r>
              <a:rPr kumimoji="0" lang="hr-HR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npr. za vrijeme održavanja kongresa, u vrhuncu turističke sezone, za vrijeme sportskih događaja i sl.</a:t>
            </a:r>
            <a:endParaRPr kumimoji="0" lang="hr-HR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65E94-152C-4414-B1E4-5F0BC632C159}" type="slidenum">
              <a:rPr lang="hr-HR" smtClean="0">
                <a:solidFill>
                  <a:prstClr val="black"/>
                </a:solidFill>
              </a:rPr>
              <a:pPr/>
              <a:t>8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614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12A80-9E0C-412C-834E-AEF9940D3F6A}" type="slidenum">
              <a:rPr lang="hr-HR" smtClean="0"/>
              <a:t>26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49003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r-HR" b="1" dirty="0" smtClean="0"/>
              <a:t>Okvirni ugovor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u praksi poznat kao „ugovor na osnovi zatražene i potvrđene rezervacije“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agencija nalazi goste</a:t>
            </a: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, uzima </a:t>
            </a: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proviziju</a:t>
            </a: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 i naplaćuje gostima boravak u hotelu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nakon plaćanja gostu izdaje </a:t>
            </a: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vaučer</a:t>
            </a: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 – dokument o uplaćenoj rezervaciji, a kopiju šalje hotelu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gost pri dolasku u hotel predaje vaučer hotelu i na taj način „plaća“ uslugu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nakon iskorištene usluge (odlaska gostiju) </a:t>
            </a: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hotel šalje agenciji račun vaučer na naplatu</a:t>
            </a:r>
          </a:p>
          <a:p>
            <a:endParaRPr lang="hr-HR" b="1" dirty="0" smtClean="0"/>
          </a:p>
          <a:p>
            <a:r>
              <a:rPr lang="hr-HR" b="1" dirty="0" smtClean="0"/>
              <a:t>Ugovor o alotmanu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hotelijer se obvezuje da će u ugovorenom vremenu </a:t>
            </a: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dati agenciji na raspolaganje</a:t>
            </a: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 određeni broj soba i traženih usluga na raspolaganje uz ugovorenu proviziju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ako agencija ne uspije popuniti sobe, dužna je javiti do određenog vremena hotelu, kako bi hotel mogao raspolagati tim sobama</a:t>
            </a:r>
          </a:p>
          <a:p>
            <a:endParaRPr lang="hr-HR" dirty="0" smtClean="0"/>
          </a:p>
          <a:p>
            <a:r>
              <a:rPr lang="hr-HR" b="1" dirty="0" smtClean="0"/>
              <a:t>Ugovor</a:t>
            </a:r>
            <a:r>
              <a:rPr lang="hr-HR" b="1" baseline="0" dirty="0" smtClean="0"/>
              <a:t> o zakupu kapaciteta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„fiksni ugovor“ ili „ugovor puno za prazno“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agencija uzima u zakup cijeli hotel ili samo određeni broj soba na neko vrijeme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agencija plaća zakupljene kapacitete bez obzira jesu bili korišteni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ovaj ugovor se najčešće sklapa kada je agencija sigurna da će popuniti sve kapacitete – </a:t>
            </a:r>
            <a:r>
              <a:rPr kumimoji="0" lang="hr-HR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npr. za vrijeme održavanja kongresa, u vrhuncu turističke sezone, za vrijeme sportskih događaja i sl.</a:t>
            </a:r>
            <a:endParaRPr kumimoji="0" lang="hr-HR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65E94-152C-4414-B1E4-5F0BC632C159}" type="slidenum">
              <a:rPr lang="hr-HR" smtClean="0">
                <a:solidFill>
                  <a:prstClr val="black"/>
                </a:solidFill>
              </a:rPr>
              <a:pPr/>
              <a:t>9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614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r-HR" b="1" dirty="0" smtClean="0"/>
              <a:t>Okvirni ugovor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u praksi poznat kao „ugovor na osnovi zatražene i potvrđene rezervacije“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agencija nalazi goste</a:t>
            </a: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, uzima </a:t>
            </a: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proviziju</a:t>
            </a: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 i naplaćuje gostima boravak u hotelu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nakon plaćanja gostu izdaje </a:t>
            </a: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vaučer</a:t>
            </a: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 – dokument o uplaćenoj rezervaciji, a kopiju šalje hotelu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gost pri dolasku u hotel predaje vaučer hotelu i na taj način „plaća“ uslugu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nakon iskorištene usluge (odlaska gostiju) </a:t>
            </a: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hotel šalje agenciji račun vaučer na naplatu</a:t>
            </a:r>
          </a:p>
          <a:p>
            <a:endParaRPr lang="hr-HR" b="1" dirty="0" smtClean="0"/>
          </a:p>
          <a:p>
            <a:r>
              <a:rPr lang="hr-HR" b="1" dirty="0" smtClean="0"/>
              <a:t>Ugovor o alotmanu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hotelijer se obvezuje da će u ugovorenom vremenu </a:t>
            </a: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dati agenciji na raspolaganje</a:t>
            </a: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 određeni broj soba i traženih usluga na raspolaganje uz ugovorenu proviziju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ako agencija ne uspije popuniti sobe, dužna je javiti do određenog vremena hotelu, kako bi hotel mogao raspolagati tim sobama</a:t>
            </a:r>
          </a:p>
          <a:p>
            <a:endParaRPr lang="hr-HR" dirty="0" smtClean="0"/>
          </a:p>
          <a:p>
            <a:r>
              <a:rPr lang="hr-HR" b="1" dirty="0" smtClean="0"/>
              <a:t>Ugovor</a:t>
            </a:r>
            <a:r>
              <a:rPr lang="hr-HR" b="1" baseline="0" dirty="0" smtClean="0"/>
              <a:t> o zakupu kapaciteta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„fiksni ugovor“ ili „ugovor puno za prazno“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agencija uzima u zakup cijeli hotel ili samo određeni broj soba na neko vrijeme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agencija plaća zakupljene kapacitete bez obzira jesu bili korišteni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ovaj ugovor se najčešće sklapa kada je agencija sigurna da će popuniti sve kapacitete – </a:t>
            </a:r>
            <a:r>
              <a:rPr kumimoji="0" lang="hr-HR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npr. za vrijeme održavanja kongresa, u vrhuncu turističke sezone, za vrijeme sportskih događaja i sl.</a:t>
            </a:r>
            <a:endParaRPr kumimoji="0" lang="hr-HR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65E94-152C-4414-B1E4-5F0BC632C159}" type="slidenum">
              <a:rPr lang="hr-HR" smtClean="0">
                <a:solidFill>
                  <a:prstClr val="black"/>
                </a:solidFill>
              </a:rPr>
              <a:pPr/>
              <a:t>10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614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12A80-9E0C-412C-834E-AEF9940D3F6A}" type="slidenum">
              <a:rPr lang="hr-HR" smtClean="0"/>
              <a:t>20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49003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12A80-9E0C-412C-834E-AEF9940D3F6A}" type="slidenum">
              <a:rPr lang="hr-HR" smtClean="0"/>
              <a:t>21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49003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12A80-9E0C-412C-834E-AEF9940D3F6A}" type="slidenum">
              <a:rPr lang="hr-HR" smtClean="0"/>
              <a:t>22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49003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12A80-9E0C-412C-834E-AEF9940D3F6A}" type="slidenum">
              <a:rPr lang="hr-HR" smtClean="0"/>
              <a:t>23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49003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12A80-9E0C-412C-834E-AEF9940D3F6A}" type="slidenum">
              <a:rPr lang="hr-HR" smtClean="0"/>
              <a:t>24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49003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12A80-9E0C-412C-834E-AEF9940D3F6A}" type="slidenum">
              <a:rPr lang="hr-HR" smtClean="0"/>
              <a:t>25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49003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>
                <a:solidFill>
                  <a:prstClr val="black"/>
                </a:solidFill>
              </a:rPr>
              <a:pPr/>
              <a:t>22.10.2019.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94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>
                <a:solidFill>
                  <a:prstClr val="black"/>
                </a:solidFill>
              </a:rPr>
              <a:pPr/>
              <a:t>22.10.2019.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83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>
                <a:solidFill>
                  <a:prstClr val="black"/>
                </a:solidFill>
              </a:rPr>
              <a:pPr/>
              <a:t>22.10.2019.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50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>
                <a:solidFill>
                  <a:prstClr val="black"/>
                </a:solidFill>
              </a:rPr>
              <a:pPr/>
              <a:t>22.10.2019.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6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22.10.2019.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17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176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478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22.10.2019.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6443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22.10.2019.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698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22.10.2019.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944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22.10.2019.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4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815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22.10.2019.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83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22.10.2019.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6174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22.10.2019.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163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22.10.2019.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5937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22.10.2019.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42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27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>
                <a:solidFill>
                  <a:prstClr val="black"/>
                </a:solidFill>
              </a:rPr>
              <a:pPr/>
              <a:t>22.10.2019.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71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>
                <a:solidFill>
                  <a:prstClr val="black"/>
                </a:solidFill>
              </a:rPr>
              <a:pPr/>
              <a:t>22.10.2019.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35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>
                <a:solidFill>
                  <a:prstClr val="black"/>
                </a:solidFill>
              </a:rPr>
              <a:pPr/>
              <a:t>22.10.2019.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7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>
                <a:solidFill>
                  <a:prstClr val="black"/>
                </a:solidFill>
              </a:rPr>
              <a:pPr/>
              <a:t>22.10.2019.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69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>
                <a:solidFill>
                  <a:prstClr val="black"/>
                </a:solidFill>
              </a:rPr>
              <a:pPr/>
              <a:t>22.10.2019.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50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>
                <a:solidFill>
                  <a:prstClr val="black"/>
                </a:solidFill>
              </a:rPr>
              <a:pPr/>
              <a:t>22.10.2019.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24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4631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4726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zachodniopomorskatablica.pl/uploads/images/4873-big-3-1434390514.jpe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4264029"/>
            <a:ext cx="3406316" cy="262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hr-HR" sz="6600" b="1" dirty="0" smtClean="0">
                <a:solidFill>
                  <a:srgbClr val="FF0000"/>
                </a:solidFill>
              </a:rPr>
              <a:t>Ponavljanje</a:t>
            </a:r>
            <a:endParaRPr lang="hr-HR" sz="66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2172" y="4221088"/>
            <a:ext cx="6400800" cy="864096"/>
          </a:xfrm>
        </p:spPr>
        <p:txBody>
          <a:bodyPr>
            <a:normAutofit lnSpcReduction="10000"/>
          </a:bodyPr>
          <a:lstStyle/>
          <a:p>
            <a:pPr algn="l"/>
            <a:r>
              <a:rPr lang="hr-HR" sz="2400" dirty="0" smtClean="0"/>
              <a:t>Pojam ugostiteljstva</a:t>
            </a:r>
          </a:p>
          <a:p>
            <a:pPr algn="l"/>
            <a:r>
              <a:rPr lang="hr-HR" sz="2400" dirty="0" smtClean="0"/>
              <a:t>Ugostiteljstvo kao gospodarska djelatnost</a:t>
            </a:r>
            <a:endParaRPr lang="hr-HR" sz="2400" dirty="0"/>
          </a:p>
        </p:txBody>
      </p:sp>
      <p:pic>
        <p:nvPicPr>
          <p:cNvPr id="6" name="Picture 6" descr="https://a2ua.com/chef/chef-006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273516" y="3820728"/>
            <a:ext cx="1833266" cy="30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102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Ugostiteljstvo, obrt i industrija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73499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OBRT</a:t>
            </a:r>
            <a:endParaRPr lang="hr-HR" sz="2400" dirty="0"/>
          </a:p>
          <a:p>
            <a:pPr lvl="1">
              <a:spcBef>
                <a:spcPts val="0"/>
              </a:spcBef>
            </a:pPr>
            <a:r>
              <a:rPr lang="hr-HR" sz="2400" dirty="0">
                <a:solidFill>
                  <a:prstClr val="black"/>
                </a:solidFill>
              </a:rPr>
              <a:t>djelatnost koja može biti proizvodna, prometna i uslužna</a:t>
            </a:r>
          </a:p>
          <a:p>
            <a:pPr lvl="1">
              <a:spcBef>
                <a:spcPts val="600"/>
              </a:spcBef>
            </a:pPr>
            <a:r>
              <a:rPr lang="hr-HR" sz="2400" dirty="0">
                <a:solidFill>
                  <a:prstClr val="black"/>
                </a:solidFill>
              </a:rPr>
              <a:t>obrtnici su bitni za ugostiteljstvo radi raznovrsnih usluga, uglavnom vezanim za održavanje ugostiteljskih objekata i dobavljanje </a:t>
            </a:r>
            <a:r>
              <a:rPr lang="hr-HR" sz="2400" dirty="0" smtClean="0">
                <a:solidFill>
                  <a:prstClr val="black"/>
                </a:solidFill>
              </a:rPr>
              <a:t>namirnica</a:t>
            </a:r>
          </a:p>
          <a:p>
            <a:pPr>
              <a:spcBef>
                <a:spcPts val="30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UGOSTITELJSTVO I INDUSTRIJA</a:t>
            </a:r>
          </a:p>
          <a:p>
            <a:pPr lvl="1">
              <a:spcBef>
                <a:spcPts val="600"/>
              </a:spcBef>
            </a:pPr>
            <a:r>
              <a:rPr lang="hr-HR" sz="2200" dirty="0"/>
              <a:t>za ugostiteljstvo je bitna </a:t>
            </a:r>
            <a:r>
              <a:rPr lang="hr-HR" sz="2200" b="1" dirty="0">
                <a:solidFill>
                  <a:srgbClr val="FF0000"/>
                </a:solidFill>
              </a:rPr>
              <a:t>industrija hrane i pića</a:t>
            </a:r>
            <a:r>
              <a:rPr lang="hr-HR" sz="2200" dirty="0"/>
              <a:t>, drvna, tekstilna, ind. porculana i stakla, elektroindustrija, ind. rashladnih uređaja i </a:t>
            </a:r>
            <a:r>
              <a:rPr lang="hr-HR" sz="2200" dirty="0" err="1"/>
              <a:t>dr</a:t>
            </a:r>
            <a:r>
              <a:rPr lang="hr-HR" sz="2200" dirty="0"/>
              <a:t>.</a:t>
            </a:r>
          </a:p>
          <a:p>
            <a:pPr>
              <a:spcBef>
                <a:spcPts val="30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HOTELSKA INDUSTRIJA I UGOSTITELJSKA INDUSTRIJA</a:t>
            </a:r>
          </a:p>
          <a:p>
            <a:pPr lvl="1">
              <a:spcBef>
                <a:spcPts val="600"/>
              </a:spcBef>
            </a:pPr>
            <a:r>
              <a:rPr lang="hr-HR" sz="2200" dirty="0"/>
              <a:t>hoteli s više od 1000 postelja, restauracije s većim brojem sjedala i </a:t>
            </a:r>
            <a:r>
              <a:rPr lang="hr-HR" sz="2200" dirty="0" err="1"/>
              <a:t>dr</a:t>
            </a:r>
            <a:r>
              <a:rPr lang="hr-HR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61992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PONAVLJANJE</a:t>
            </a:r>
            <a:endParaRPr lang="hr-H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09734"/>
            <a:ext cx="8929718" cy="5643602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hr-HR" sz="2400" b="1" dirty="0" smtClean="0"/>
              <a:t>ORGANIZACIJA</a:t>
            </a:r>
          </a:p>
          <a:p>
            <a:pPr lvl="0">
              <a:spcBef>
                <a:spcPts val="0"/>
              </a:spcBef>
            </a:pPr>
            <a:r>
              <a:rPr lang="hr-HR" sz="2200" b="1" dirty="0">
                <a:solidFill>
                  <a:srgbClr val="FF0000"/>
                </a:solidFill>
              </a:rPr>
              <a:t>smišljena ljudska aktivnost </a:t>
            </a:r>
            <a:r>
              <a:rPr lang="hr-HR" sz="2200" dirty="0"/>
              <a:t>koja ima dužnost </a:t>
            </a:r>
            <a:r>
              <a:rPr lang="hr-HR" sz="2200" b="1" dirty="0">
                <a:solidFill>
                  <a:srgbClr val="FF0000"/>
                </a:solidFill>
              </a:rPr>
              <a:t>stavljanja u funkciju više organa </a:t>
            </a:r>
            <a:r>
              <a:rPr lang="hr-HR" sz="2200" dirty="0"/>
              <a:t>zbog </a:t>
            </a:r>
            <a:r>
              <a:rPr lang="hr-HR" sz="2200" b="1" dirty="0">
                <a:solidFill>
                  <a:srgbClr val="FF0000"/>
                </a:solidFill>
              </a:rPr>
              <a:t>obavljanja određenog zadatka </a:t>
            </a:r>
            <a:r>
              <a:rPr lang="hr-HR" sz="2200" dirty="0"/>
              <a:t>(ili postizanje nekog cilja)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hr-HR" sz="2400" b="1" dirty="0" smtClean="0"/>
              <a:t>SVRHA ORGANIZACIJE RADA</a:t>
            </a:r>
          </a:p>
          <a:p>
            <a:pPr>
              <a:spcBef>
                <a:spcPts val="0"/>
              </a:spcBef>
            </a:pPr>
            <a:r>
              <a:rPr lang="hr-HR" sz="2200" dirty="0"/>
              <a:t>omogućiti da se što </a:t>
            </a:r>
            <a:r>
              <a:rPr lang="hr-HR" sz="2200" b="1" dirty="0">
                <a:solidFill>
                  <a:srgbClr val="FF0000"/>
                </a:solidFill>
              </a:rPr>
              <a:t>jednostavnije, brže</a:t>
            </a:r>
            <a:r>
              <a:rPr lang="hr-HR" sz="2200" dirty="0"/>
              <a:t> i </a:t>
            </a:r>
            <a:r>
              <a:rPr lang="hr-HR" sz="2200" b="1" dirty="0">
                <a:solidFill>
                  <a:srgbClr val="FF0000"/>
                </a:solidFill>
              </a:rPr>
              <a:t>jeftinije </a:t>
            </a:r>
            <a:r>
              <a:rPr lang="hr-HR" sz="2200" dirty="0"/>
              <a:t>ostvari određeni zadatak, bilo na području proizvodnje ili pružanja usluga </a:t>
            </a:r>
            <a:endParaRPr lang="hr-HR" sz="22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hr-HR" sz="2400" b="1" dirty="0" smtClean="0"/>
              <a:t>ELEMENTI ORGANIZACIJE RADA</a:t>
            </a:r>
          </a:p>
          <a:p>
            <a:pPr>
              <a:spcBef>
                <a:spcPts val="0"/>
              </a:spcBef>
            </a:pPr>
            <a:r>
              <a:rPr lang="hr-HR" sz="2200" dirty="0" smtClean="0"/>
              <a:t>ljudi, sredstva za rad, prostor, predmeti rada i vrijeme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hr-HR" sz="2400" b="1" dirty="0" smtClean="0"/>
              <a:t>PROCES ORGANIZACIJE RADA</a:t>
            </a:r>
          </a:p>
          <a:p>
            <a:pPr marL="0" lvl="0" indent="0">
              <a:spcBef>
                <a:spcPts val="1800"/>
              </a:spcBef>
              <a:buNone/>
            </a:pPr>
            <a:endParaRPr lang="hr-HR" sz="2400" b="1" dirty="0"/>
          </a:p>
          <a:p>
            <a:pPr marL="0" lvl="0" indent="0">
              <a:spcBef>
                <a:spcPts val="1800"/>
              </a:spcBef>
              <a:buNone/>
            </a:pPr>
            <a:endParaRPr lang="hr-HR" sz="2400" b="1" dirty="0" smtClean="0"/>
          </a:p>
          <a:p>
            <a:pPr marL="0" lvl="0" indent="0">
              <a:spcBef>
                <a:spcPts val="600"/>
              </a:spcBef>
              <a:buNone/>
            </a:pPr>
            <a:r>
              <a:rPr lang="hr-HR" sz="2400" b="1" dirty="0" smtClean="0"/>
              <a:t>VODITELJ ODJELA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hr-HR" sz="2400" b="1" dirty="0" smtClean="0"/>
              <a:t>DIREKTOR</a:t>
            </a:r>
            <a:endParaRPr lang="hr-HR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285720" y="4485197"/>
            <a:ext cx="2143140" cy="110404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/>
              <a:t>ORGANIZIRANJE SVAKOG RADNOG MJESTA U ODJELU</a:t>
            </a:r>
          </a:p>
        </p:txBody>
      </p:sp>
      <p:sp>
        <p:nvSpPr>
          <p:cNvPr id="5" name="Rectangle 4"/>
          <p:cNvSpPr/>
          <p:nvPr/>
        </p:nvSpPr>
        <p:spPr>
          <a:xfrm>
            <a:off x="3321834" y="4485197"/>
            <a:ext cx="2143140" cy="110404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USKLAĐIVANJE RADNIH MJESTA U ODJELU I POGONU</a:t>
            </a:r>
            <a:endParaRPr lang="hr-HR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6357950" y="4485197"/>
            <a:ext cx="2571768" cy="110404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USKLAĐIVANJE SVIH ODJELA U UGOST. OBJEKTU</a:t>
            </a:r>
            <a:endParaRPr lang="hr-HR" sz="2000" b="1" dirty="0"/>
          </a:p>
        </p:txBody>
      </p:sp>
      <p:sp>
        <p:nvSpPr>
          <p:cNvPr id="7" name="Right Arrow 6"/>
          <p:cNvSpPr/>
          <p:nvPr/>
        </p:nvSpPr>
        <p:spPr>
          <a:xfrm>
            <a:off x="2553876" y="4680028"/>
            <a:ext cx="642942" cy="71438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ight Arrow 7"/>
          <p:cNvSpPr/>
          <p:nvPr/>
        </p:nvSpPr>
        <p:spPr>
          <a:xfrm>
            <a:off x="5589990" y="4680028"/>
            <a:ext cx="642942" cy="71438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Rectangle 8"/>
          <p:cNvSpPr/>
          <p:nvPr/>
        </p:nvSpPr>
        <p:spPr>
          <a:xfrm>
            <a:off x="2485967" y="5648071"/>
            <a:ext cx="53984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sz="2200" dirty="0"/>
              <a:t>rukovodi organizaciju rada </a:t>
            </a:r>
            <a:r>
              <a:rPr lang="hr-HR" sz="2200" b="1" dirty="0">
                <a:solidFill>
                  <a:srgbClr val="FF0000"/>
                </a:solidFill>
              </a:rPr>
              <a:t>u</a:t>
            </a:r>
            <a:r>
              <a:rPr lang="hr-HR" sz="2200" dirty="0"/>
              <a:t> </a:t>
            </a:r>
            <a:r>
              <a:rPr lang="hr-HR" sz="2200" b="1" dirty="0">
                <a:solidFill>
                  <a:srgbClr val="FF0000"/>
                </a:solidFill>
              </a:rPr>
              <a:t>jednom odjelu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75656" y="6093296"/>
            <a:ext cx="50732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sz="2200" dirty="0"/>
              <a:t>rukovodi </a:t>
            </a:r>
            <a:r>
              <a:rPr lang="hr-HR" sz="2200" dirty="0" smtClean="0"/>
              <a:t>organizacijom </a:t>
            </a:r>
            <a:r>
              <a:rPr lang="hr-HR" sz="2200" b="1" dirty="0" smtClean="0">
                <a:solidFill>
                  <a:srgbClr val="FF0000"/>
                </a:solidFill>
              </a:rPr>
              <a:t>cijelog poduzeća</a:t>
            </a:r>
            <a:endParaRPr lang="hr-HR" sz="22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43834" y="188640"/>
            <a:ext cx="1402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i="1" dirty="0">
                <a:solidFill>
                  <a:prstClr val="black"/>
                </a:solidFill>
              </a:rPr>
              <a:t>(plan ploče)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49754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4624"/>
            <a:ext cx="9001156" cy="642942"/>
          </a:xfrm>
        </p:spPr>
        <p:txBody>
          <a:bodyPr/>
          <a:lstStyle/>
          <a:p>
            <a:r>
              <a:rPr lang="hr-HR" sz="3200" dirty="0" smtClean="0"/>
              <a:t>ORGANIZACIJA POSLOVANJA PODUZEĆA	  </a:t>
            </a:r>
            <a:r>
              <a:rPr lang="hr-HR" sz="2000" b="0" i="1" dirty="0" smtClean="0">
                <a:solidFill>
                  <a:schemeClr val="tx1"/>
                </a:solidFill>
              </a:rPr>
              <a:t>(plan ploče)</a:t>
            </a:r>
            <a:endParaRPr lang="hr-HR" sz="3200" b="0" i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53750"/>
            <a:ext cx="8893652" cy="5643602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400" b="1" dirty="0" smtClean="0"/>
              <a:t>PODUZEĆE</a:t>
            </a:r>
            <a:r>
              <a:rPr lang="hr-HR" sz="2400" dirty="0" smtClean="0"/>
              <a:t> (</a:t>
            </a:r>
            <a:r>
              <a:rPr lang="hr-HR" sz="2400" dirty="0"/>
              <a:t>trgovačko društvo) – </a:t>
            </a:r>
            <a:r>
              <a:rPr lang="hr-HR" sz="2400" b="1" dirty="0">
                <a:solidFill>
                  <a:srgbClr val="FF0000"/>
                </a:solidFill>
              </a:rPr>
              <a:t>samostalna gospodarska organizacija</a:t>
            </a:r>
            <a:r>
              <a:rPr lang="hr-HR" sz="2400" dirty="0"/>
              <a:t> koju je osnovao (ili kupio) njezin vlasnik kako bi </a:t>
            </a:r>
            <a:r>
              <a:rPr lang="hr-HR" sz="2400" b="1" dirty="0">
                <a:solidFill>
                  <a:srgbClr val="FF0000"/>
                </a:solidFill>
              </a:rPr>
              <a:t>obavljao neku djelatnost </a:t>
            </a:r>
            <a:r>
              <a:rPr lang="hr-HR" sz="2400" dirty="0"/>
              <a:t>i</a:t>
            </a:r>
            <a:r>
              <a:rPr lang="hr-HR" sz="2400" b="1" dirty="0">
                <a:solidFill>
                  <a:srgbClr val="FF0000"/>
                </a:solidFill>
              </a:rPr>
              <a:t> ostvarivao zaradu </a:t>
            </a:r>
            <a:r>
              <a:rPr lang="hr-HR" sz="2400" dirty="0"/>
              <a:t>(dobit</a:t>
            </a:r>
            <a:r>
              <a:rPr lang="hr-HR" sz="2400" dirty="0" smtClean="0"/>
              <a:t>)</a:t>
            </a:r>
          </a:p>
          <a:p>
            <a:pPr>
              <a:spcBef>
                <a:spcPts val="1800"/>
              </a:spcBef>
            </a:pPr>
            <a:r>
              <a:rPr lang="hr-HR" sz="2400" b="1" dirty="0"/>
              <a:t>cilj organizacije poslovanja poduzeća</a:t>
            </a:r>
            <a:r>
              <a:rPr lang="hr-HR" sz="2400" dirty="0"/>
              <a:t> je proizvodnja ili pružanje usluga uz </a:t>
            </a:r>
            <a:r>
              <a:rPr lang="hr-HR" sz="2400" b="1" dirty="0">
                <a:solidFill>
                  <a:srgbClr val="FF0000"/>
                </a:solidFill>
              </a:rPr>
              <a:t>što manje troškova</a:t>
            </a:r>
            <a:r>
              <a:rPr lang="hr-HR" sz="2400" dirty="0"/>
              <a:t> i </a:t>
            </a:r>
            <a:r>
              <a:rPr lang="hr-HR" sz="2400" b="1" dirty="0">
                <a:solidFill>
                  <a:srgbClr val="FF0000"/>
                </a:solidFill>
              </a:rPr>
              <a:t>što veću </a:t>
            </a:r>
            <a:r>
              <a:rPr lang="hr-HR" sz="2400" b="1" dirty="0" smtClean="0">
                <a:solidFill>
                  <a:srgbClr val="FF0000"/>
                </a:solidFill>
              </a:rPr>
              <a:t>zaradu</a:t>
            </a:r>
          </a:p>
          <a:p>
            <a:pPr lvl="0"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FORMALNA ORGANIZACIJA</a:t>
            </a:r>
            <a:r>
              <a:rPr lang="hr-HR" sz="2400" dirty="0">
                <a:solidFill>
                  <a:srgbClr val="FF0000"/>
                </a:solidFill>
              </a:rPr>
              <a:t> </a:t>
            </a:r>
            <a:r>
              <a:rPr lang="hr-HR" sz="2400" dirty="0"/>
              <a:t>– ona organizacija koja je </a:t>
            </a:r>
            <a:r>
              <a:rPr lang="hr-HR" sz="2400" b="1" dirty="0">
                <a:solidFill>
                  <a:srgbClr val="FF0000"/>
                </a:solidFill>
              </a:rPr>
              <a:t>određena nekim službenim aktom </a:t>
            </a:r>
            <a:r>
              <a:rPr lang="hr-HR" sz="2400" dirty="0"/>
              <a:t>koji je donijelo neko službeno tijelo (</a:t>
            </a:r>
            <a:r>
              <a:rPr lang="hr-HR" sz="2400" dirty="0" err="1"/>
              <a:t>npr</a:t>
            </a:r>
            <a:r>
              <a:rPr lang="hr-HR" sz="2400" dirty="0"/>
              <a:t>. upravni odbor ili direktor</a:t>
            </a:r>
            <a:r>
              <a:rPr lang="hr-HR" sz="2400" dirty="0" smtClean="0"/>
              <a:t>)</a:t>
            </a:r>
          </a:p>
          <a:p>
            <a:pPr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NEFORMALNA ORGANIZACIJA </a:t>
            </a:r>
            <a:r>
              <a:rPr lang="hr-HR" sz="2400" dirty="0"/>
              <a:t>– ona organizacija koju </a:t>
            </a:r>
            <a:r>
              <a:rPr lang="hr-HR" sz="2400" b="1" dirty="0">
                <a:solidFill>
                  <a:srgbClr val="FF0000"/>
                </a:solidFill>
              </a:rPr>
              <a:t>nije unaprijed propisalo </a:t>
            </a:r>
            <a:r>
              <a:rPr lang="hr-HR" sz="2400" dirty="0"/>
              <a:t>i </a:t>
            </a:r>
            <a:r>
              <a:rPr lang="hr-HR" sz="2400" b="1" dirty="0">
                <a:solidFill>
                  <a:srgbClr val="FF0000"/>
                </a:solidFill>
              </a:rPr>
              <a:t>odobrilo odgovarajuće upravljačko tijelo</a:t>
            </a:r>
            <a:r>
              <a:rPr lang="hr-HR" sz="2400" dirty="0"/>
              <a:t>, već se </a:t>
            </a:r>
            <a:r>
              <a:rPr lang="hr-HR" sz="2400" b="1" dirty="0">
                <a:solidFill>
                  <a:srgbClr val="FF0000"/>
                </a:solidFill>
              </a:rPr>
              <a:t>silom prilika </a:t>
            </a:r>
            <a:r>
              <a:rPr lang="hr-HR" sz="2400" dirty="0"/>
              <a:t>stvara po </a:t>
            </a:r>
            <a:r>
              <a:rPr lang="hr-HR" sz="2400" dirty="0" smtClean="0"/>
              <a:t>potrebi (</a:t>
            </a:r>
            <a:r>
              <a:rPr lang="hr-HR" sz="2400" dirty="0" err="1" smtClean="0"/>
              <a:t>npr</a:t>
            </a:r>
            <a:r>
              <a:rPr lang="hr-HR" sz="2400" dirty="0" smtClean="0"/>
              <a:t>. restoran kada je jedan radnik odsutan)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179008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UGOSTITELJSTVO</a:t>
            </a:r>
            <a:r>
              <a:rPr lang="hr-HR" sz="3500" dirty="0" smtClean="0"/>
              <a:t>				     </a:t>
            </a:r>
            <a:r>
              <a:rPr lang="hr-HR" sz="2800" i="1" dirty="0" smtClean="0"/>
              <a:t>(plan ploče)</a:t>
            </a:r>
            <a:endParaRPr lang="hr-HR" sz="35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90354"/>
            <a:ext cx="9144000" cy="5734990"/>
          </a:xfrm>
        </p:spPr>
        <p:txBody>
          <a:bodyPr>
            <a:noAutofit/>
          </a:bodyPr>
          <a:lstStyle/>
          <a:p>
            <a:r>
              <a:rPr lang="hr-HR" sz="2000" b="1" dirty="0" smtClean="0">
                <a:solidFill>
                  <a:srgbClr val="FF0000"/>
                </a:solidFill>
              </a:rPr>
              <a:t>ugostiteljstvo</a:t>
            </a:r>
            <a:r>
              <a:rPr lang="hr-HR" sz="2000" dirty="0" smtClean="0"/>
              <a:t> je </a:t>
            </a:r>
            <a:r>
              <a:rPr lang="hr-HR" sz="2000" dirty="0"/>
              <a:t>u</a:t>
            </a:r>
            <a:r>
              <a:rPr lang="hr-HR" sz="2000" dirty="0" smtClean="0"/>
              <a:t>služna </a:t>
            </a:r>
            <a:r>
              <a:rPr lang="hr-HR" sz="2000" dirty="0"/>
              <a:t>i proizvodna djelatnost koja se bavi prodajom, pripremom i posluživanjem hrane pića i napitaka te uslugama smještaja, zabave i rekreacije</a:t>
            </a:r>
          </a:p>
          <a:p>
            <a:pPr lvl="0">
              <a:spcBef>
                <a:spcPts val="1200"/>
              </a:spcBef>
            </a:pPr>
            <a:r>
              <a:rPr lang="hr-HR" sz="2000" dirty="0" smtClean="0"/>
              <a:t>ugostiteljstvo </a:t>
            </a:r>
            <a:r>
              <a:rPr lang="hr-HR" sz="2000" b="1" dirty="0" smtClean="0">
                <a:solidFill>
                  <a:srgbClr val="FF0000"/>
                </a:solidFill>
              </a:rPr>
              <a:t>kao proizvodna djelatnost </a:t>
            </a:r>
            <a:r>
              <a:rPr lang="hr-HR" sz="2000" dirty="0" smtClean="0"/>
              <a:t>– </a:t>
            </a:r>
            <a:r>
              <a:rPr lang="hr-HR" sz="2000" b="1" dirty="0" smtClean="0"/>
              <a:t>priprema</a:t>
            </a:r>
            <a:r>
              <a:rPr lang="hr-HR" sz="2000" dirty="0" smtClean="0"/>
              <a:t> hrane, pića i napitaka</a:t>
            </a:r>
          </a:p>
          <a:p>
            <a:pPr lvl="0">
              <a:spcBef>
                <a:spcPts val="1200"/>
              </a:spcBef>
            </a:pPr>
            <a:r>
              <a:rPr lang="hr-HR" sz="2000" dirty="0" smtClean="0"/>
              <a:t>ugostiteljstvo </a:t>
            </a:r>
            <a:r>
              <a:rPr lang="hr-HR" sz="2000" b="1" dirty="0" smtClean="0">
                <a:solidFill>
                  <a:srgbClr val="FF0000"/>
                </a:solidFill>
              </a:rPr>
              <a:t>kao</a:t>
            </a:r>
            <a:r>
              <a:rPr lang="hr-HR" sz="2000" dirty="0" smtClean="0">
                <a:solidFill>
                  <a:srgbClr val="FF0000"/>
                </a:solidFill>
              </a:rPr>
              <a:t> </a:t>
            </a:r>
            <a:r>
              <a:rPr lang="hr-HR" sz="2000" b="1" dirty="0" smtClean="0">
                <a:solidFill>
                  <a:srgbClr val="FF0000"/>
                </a:solidFill>
              </a:rPr>
              <a:t>uslužna djelatnost </a:t>
            </a:r>
            <a:r>
              <a:rPr lang="hr-HR" sz="2000" dirty="0" smtClean="0"/>
              <a:t>– </a:t>
            </a:r>
            <a:r>
              <a:rPr lang="hr-HR" sz="2000" b="1" dirty="0" smtClean="0"/>
              <a:t>posluživanje</a:t>
            </a:r>
            <a:r>
              <a:rPr lang="hr-HR" sz="2000" dirty="0" smtClean="0"/>
              <a:t> hrane, pića i napitaka te </a:t>
            </a:r>
            <a:r>
              <a:rPr lang="hr-HR" sz="2000" b="1" dirty="0" smtClean="0"/>
              <a:t>usluge</a:t>
            </a:r>
            <a:r>
              <a:rPr lang="hr-HR" sz="2000" dirty="0" smtClean="0"/>
              <a:t> </a:t>
            </a:r>
            <a:r>
              <a:rPr lang="hr-HR" sz="2000" b="1" dirty="0" smtClean="0"/>
              <a:t>smještaja</a:t>
            </a:r>
          </a:p>
          <a:p>
            <a:pPr lvl="0">
              <a:spcBef>
                <a:spcPts val="1200"/>
              </a:spcBef>
            </a:pPr>
            <a:r>
              <a:rPr lang="hr-HR" sz="2000" dirty="0" smtClean="0"/>
              <a:t>ugostiteljstvo zahtjeva </a:t>
            </a:r>
            <a:r>
              <a:rPr lang="hr-HR" sz="2000" b="1" dirty="0">
                <a:solidFill>
                  <a:srgbClr val="FF0000"/>
                </a:solidFill>
              </a:rPr>
              <a:t>puno ljudskog rada </a:t>
            </a:r>
            <a:r>
              <a:rPr lang="hr-HR" sz="2000" dirty="0"/>
              <a:t>jer se u proizvodnji i posluživanju </a:t>
            </a:r>
            <a:r>
              <a:rPr lang="hr-HR" sz="2000" b="1" dirty="0">
                <a:solidFill>
                  <a:srgbClr val="FF0000"/>
                </a:solidFill>
              </a:rPr>
              <a:t>koristi malo strojnog rada</a:t>
            </a:r>
            <a:endParaRPr lang="hr-HR" sz="2000" dirty="0" smtClean="0"/>
          </a:p>
          <a:p>
            <a:pPr lvl="0">
              <a:spcBef>
                <a:spcPts val="1200"/>
              </a:spcBef>
            </a:pPr>
            <a:r>
              <a:rPr lang="hr-HR" sz="2000" dirty="0" smtClean="0"/>
              <a:t>ugostiteljske djelatnosti su:</a:t>
            </a:r>
          </a:p>
          <a:p>
            <a:pPr lvl="1"/>
            <a:r>
              <a:rPr lang="hr-HR" sz="2000" b="1" dirty="0" smtClean="0">
                <a:solidFill>
                  <a:srgbClr val="FF0000"/>
                </a:solidFill>
              </a:rPr>
              <a:t>hotelijerstvo</a:t>
            </a:r>
            <a:r>
              <a:rPr lang="hr-HR" sz="2000" dirty="0" smtClean="0"/>
              <a:t> – usluge smještaja u hotelima, motelima, pansionima… </a:t>
            </a:r>
          </a:p>
          <a:p>
            <a:pPr lvl="1"/>
            <a:r>
              <a:rPr lang="hr-HR" sz="2000" b="1" dirty="0" smtClean="0">
                <a:solidFill>
                  <a:srgbClr val="FF0000"/>
                </a:solidFill>
              </a:rPr>
              <a:t>restauraterstvo</a:t>
            </a:r>
            <a:r>
              <a:rPr lang="hr-HR" sz="2000" dirty="0" smtClean="0"/>
              <a:t> – usluge prehrane, napitaka i pića u restoranima, gostionicama, zdravljacima, slastičarnicama… </a:t>
            </a:r>
          </a:p>
          <a:p>
            <a:pPr lvl="1"/>
            <a:r>
              <a:rPr lang="hr-HR" sz="2000" b="1" dirty="0" smtClean="0">
                <a:solidFill>
                  <a:srgbClr val="FF0000"/>
                </a:solidFill>
              </a:rPr>
              <a:t>barovi</a:t>
            </a:r>
            <a:r>
              <a:rPr lang="hr-HR" sz="2000" dirty="0" smtClean="0"/>
              <a:t> – usluge pića, hrane, zabave i napitaka u barovima, kavanama, pivnicama, konobama…</a:t>
            </a:r>
          </a:p>
          <a:p>
            <a:pPr lvl="1"/>
            <a:r>
              <a:rPr lang="hr-HR" sz="2000" b="1" dirty="0" smtClean="0">
                <a:solidFill>
                  <a:srgbClr val="FF0000"/>
                </a:solidFill>
              </a:rPr>
              <a:t>animacija</a:t>
            </a:r>
            <a:r>
              <a:rPr lang="hr-HR" sz="2000" dirty="0" smtClean="0"/>
              <a:t> – usluge aktivne rekreacije 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453610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>
                <a:solidFill>
                  <a:srgbClr val="FF0000"/>
                </a:solidFill>
              </a:rPr>
              <a:t>UGOSTITELJSTVO I TURIZAM</a:t>
            </a:r>
            <a:r>
              <a:rPr lang="hr-HR" sz="3500" dirty="0" smtClean="0"/>
              <a:t>	     </a:t>
            </a:r>
            <a:r>
              <a:rPr lang="hr-HR" sz="2800" i="1" dirty="0" smtClean="0"/>
              <a:t>(plan ploče)</a:t>
            </a:r>
            <a:endParaRPr lang="hr-HR" sz="35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036496" cy="5734990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turizam</a:t>
            </a:r>
            <a:r>
              <a:rPr lang="hr-HR" sz="2400" dirty="0"/>
              <a:t> označava putovanje ljudi i njihov boravak duže ili kraće vrijeme u nekom mjestu koje nije mjesto njihova stalnog </a:t>
            </a:r>
            <a:r>
              <a:rPr lang="hr-HR" sz="2400" dirty="0" smtClean="0"/>
              <a:t>boravka</a:t>
            </a:r>
          </a:p>
          <a:p>
            <a:pPr>
              <a:spcBef>
                <a:spcPts val="1800"/>
              </a:spcBef>
            </a:pPr>
            <a:r>
              <a:rPr lang="hr-HR" sz="2400" b="1" dirty="0">
                <a:solidFill>
                  <a:srgbClr val="FF0000"/>
                </a:solidFill>
              </a:rPr>
              <a:t>turizam pomaže ugostiteljstvu </a:t>
            </a:r>
            <a:r>
              <a:rPr lang="hr-HR" sz="2400" dirty="0"/>
              <a:t>u njegovu razvoju,  osuvremenjivanju i modernizaciji, a </a:t>
            </a:r>
            <a:r>
              <a:rPr lang="hr-HR" sz="2400" b="1" dirty="0">
                <a:solidFill>
                  <a:srgbClr val="FF0000"/>
                </a:solidFill>
              </a:rPr>
              <a:t>ugostiteljstvo proširuje turističku ponudu</a:t>
            </a:r>
            <a:r>
              <a:rPr lang="hr-HR" sz="2400" dirty="0"/>
              <a:t> i povećava kvalitetu destinacije</a:t>
            </a:r>
          </a:p>
          <a:p>
            <a:pPr lvl="0">
              <a:spcBef>
                <a:spcPts val="1800"/>
              </a:spcBef>
            </a:pPr>
            <a:r>
              <a:rPr lang="hr-HR" sz="2400" dirty="0"/>
              <a:t>ugostiteljstvo čini </a:t>
            </a:r>
            <a:r>
              <a:rPr lang="hr-HR" sz="2400" b="1" dirty="0">
                <a:solidFill>
                  <a:srgbClr val="FF0000"/>
                </a:solidFill>
              </a:rPr>
              <a:t>receptivu</a:t>
            </a:r>
            <a:r>
              <a:rPr lang="hr-HR" sz="2400" dirty="0"/>
              <a:t> (sposobnost prihvaćanja gostiju) turizma nekog mjesta </a:t>
            </a:r>
            <a:endParaRPr lang="hr-HR" sz="2400" dirty="0" smtClean="0"/>
          </a:p>
          <a:p>
            <a:pPr lvl="0">
              <a:spcBef>
                <a:spcPts val="1800"/>
              </a:spcBef>
            </a:pPr>
            <a:r>
              <a:rPr lang="hr-HR" sz="2400" dirty="0" smtClean="0"/>
              <a:t>ugostiteljstvo je </a:t>
            </a:r>
            <a:r>
              <a:rPr lang="hr-HR" sz="2400" b="1" dirty="0" smtClean="0">
                <a:solidFill>
                  <a:srgbClr val="FF0000"/>
                </a:solidFill>
              </a:rPr>
              <a:t>materijalna </a:t>
            </a:r>
            <a:r>
              <a:rPr lang="hr-HR" sz="2400" b="1" dirty="0">
                <a:solidFill>
                  <a:srgbClr val="FF0000"/>
                </a:solidFill>
              </a:rPr>
              <a:t>baza </a:t>
            </a:r>
            <a:r>
              <a:rPr lang="hr-HR" sz="2400" b="1" dirty="0" smtClean="0">
                <a:solidFill>
                  <a:srgbClr val="FF0000"/>
                </a:solidFill>
              </a:rPr>
              <a:t>turizma</a:t>
            </a:r>
          </a:p>
          <a:p>
            <a:pPr lvl="0"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receptivne</a:t>
            </a:r>
            <a:r>
              <a:rPr lang="hr-HR" sz="2400" dirty="0" smtClean="0"/>
              <a:t> turističke zemlje – zemlje koje primaju turiste</a:t>
            </a:r>
          </a:p>
          <a:p>
            <a:pPr lvl="0"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emitivne</a:t>
            </a:r>
            <a:r>
              <a:rPr lang="hr-HR" sz="2400" dirty="0" smtClean="0"/>
              <a:t> turističke zemlje – zemlje iz kojih dolaze turisti</a:t>
            </a:r>
          </a:p>
        </p:txBody>
      </p:sp>
    </p:spTree>
    <p:extLst>
      <p:ext uri="{BB962C8B-B14F-4D97-AF65-F5344CB8AC3E}">
        <p14:creationId xmlns:p14="http://schemas.microsoft.com/office/powerpoint/2010/main" val="1401820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 smtClean="0">
                <a:solidFill>
                  <a:srgbClr val="FF0000"/>
                </a:solidFill>
              </a:rPr>
              <a:t>UGOSTITELJSTVO I PUTNIČKE AGENCIJE</a:t>
            </a:r>
            <a:r>
              <a:rPr lang="hr-HR" sz="3500" dirty="0" smtClean="0"/>
              <a:t>      </a:t>
            </a:r>
            <a:r>
              <a:rPr lang="hr-HR" sz="2400" i="1" dirty="0" smtClean="0"/>
              <a:t>(</a:t>
            </a:r>
            <a:r>
              <a:rPr lang="hr-HR" sz="2400" i="1" dirty="0"/>
              <a:t>plan ploče)</a:t>
            </a:r>
            <a:endParaRPr lang="hr-HR" sz="35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2362"/>
            <a:ext cx="9144000" cy="587900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putničke agencije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su </a:t>
            </a:r>
            <a:r>
              <a:rPr lang="hr-HR" sz="2200" u="sng" dirty="0"/>
              <a:t>posrednici</a:t>
            </a:r>
            <a:r>
              <a:rPr lang="hr-HR" sz="2200" dirty="0"/>
              <a:t> između ugostiteljskih poslovnih jedinica (hotela, pansiona, hotelskih naselja, apartmana…) i potencijalnih </a:t>
            </a:r>
            <a:r>
              <a:rPr lang="hr-HR" sz="2200" dirty="0" smtClean="0"/>
              <a:t>gostiju</a:t>
            </a:r>
          </a:p>
          <a:p>
            <a:pPr>
              <a:spcBef>
                <a:spcPts val="600"/>
              </a:spcBef>
            </a:pPr>
            <a:r>
              <a:rPr lang="hr-HR" sz="2200" dirty="0" smtClean="0"/>
              <a:t>vrste ugovora između agencija i ugostitelja:</a:t>
            </a:r>
          </a:p>
          <a:p>
            <a:pPr lvl="1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okvirni ugovor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(„ugovor na osnovi zatražene i potvrđene rezervacije“)</a:t>
            </a:r>
          </a:p>
          <a:p>
            <a:pPr lvl="1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ugovor o alotmanu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(</a:t>
            </a:r>
            <a:r>
              <a:rPr lang="hr-HR" sz="2200" dirty="0" err="1"/>
              <a:t>alotmanski</a:t>
            </a:r>
            <a:r>
              <a:rPr lang="hr-HR" sz="2200" dirty="0"/>
              <a:t> ugovor)</a:t>
            </a:r>
          </a:p>
          <a:p>
            <a:pPr lvl="1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ugovor o zakupu kapaciteta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/>
              <a:t>(„fiksni ugovor“ i „ugovor puno za prazno“)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hr-HR" sz="2200" b="1" dirty="0" smtClean="0"/>
              <a:t>OKVIRNI UGOVOR</a:t>
            </a:r>
          </a:p>
          <a:p>
            <a:pPr lvl="1">
              <a:spcBef>
                <a:spcPts val="0"/>
              </a:spcBef>
            </a:pPr>
            <a:r>
              <a:rPr lang="hr-HR" sz="2400" b="1" dirty="0">
                <a:solidFill>
                  <a:srgbClr val="FF0000"/>
                </a:solidFill>
              </a:rPr>
              <a:t>agencija nalazi goste</a:t>
            </a:r>
            <a:r>
              <a:rPr lang="hr-HR" sz="2400" dirty="0"/>
              <a:t>, uzima </a:t>
            </a:r>
            <a:r>
              <a:rPr lang="hr-HR" sz="2400" b="1" dirty="0">
                <a:solidFill>
                  <a:srgbClr val="FF0000"/>
                </a:solidFill>
              </a:rPr>
              <a:t>proviziju</a:t>
            </a:r>
            <a:r>
              <a:rPr lang="hr-HR" sz="2400" dirty="0"/>
              <a:t> i naplaćuje gostima boravak u hotelu</a:t>
            </a:r>
          </a:p>
          <a:p>
            <a:pPr lvl="1">
              <a:spcBef>
                <a:spcPts val="0"/>
              </a:spcBef>
            </a:pPr>
            <a:r>
              <a:rPr lang="hr-HR" sz="2400" dirty="0"/>
              <a:t>nakon plaćanja gostu izdaje </a:t>
            </a:r>
            <a:r>
              <a:rPr lang="hr-HR" sz="2400" b="1" dirty="0">
                <a:solidFill>
                  <a:srgbClr val="FF0000"/>
                </a:solidFill>
              </a:rPr>
              <a:t>vaučer</a:t>
            </a:r>
            <a:r>
              <a:rPr lang="hr-HR" sz="2400" dirty="0"/>
              <a:t> – dokument o uplaćenoj rezervaciji, a kopiju šalje hotelu</a:t>
            </a:r>
          </a:p>
          <a:p>
            <a:pPr lvl="1">
              <a:spcBef>
                <a:spcPts val="0"/>
              </a:spcBef>
            </a:pPr>
            <a:r>
              <a:rPr lang="hr-HR" sz="2400" dirty="0"/>
              <a:t>gost pri dolasku u hotel predaje vaučer hotelu i na taj način „plaća“ uslugu</a:t>
            </a:r>
          </a:p>
          <a:p>
            <a:pPr lvl="1">
              <a:spcBef>
                <a:spcPts val="0"/>
              </a:spcBef>
            </a:pPr>
            <a:r>
              <a:rPr lang="hr-HR" sz="2400" dirty="0"/>
              <a:t>nakon iskorištene usluge (odlaska gostiju) </a:t>
            </a:r>
            <a:r>
              <a:rPr lang="hr-HR" sz="2400" b="1" dirty="0">
                <a:solidFill>
                  <a:srgbClr val="FF0000"/>
                </a:solidFill>
              </a:rPr>
              <a:t>hotel šalje agenciji račun vaučer na naplatu</a:t>
            </a:r>
          </a:p>
          <a:p>
            <a:pPr marL="0" indent="0">
              <a:spcBef>
                <a:spcPts val="600"/>
              </a:spcBef>
              <a:buNone/>
            </a:pPr>
            <a:endParaRPr lang="hr-HR" sz="2200" dirty="0"/>
          </a:p>
          <a:p>
            <a:pPr lvl="0">
              <a:spcBef>
                <a:spcPts val="600"/>
              </a:spcBef>
            </a:pPr>
            <a:endParaRPr lang="hr-HR" sz="2200" dirty="0" smtClean="0"/>
          </a:p>
        </p:txBody>
      </p:sp>
    </p:spTree>
    <p:extLst>
      <p:ext uri="{BB962C8B-B14F-4D97-AF65-F5344CB8AC3E}">
        <p14:creationId xmlns:p14="http://schemas.microsoft.com/office/powerpoint/2010/main" val="2785710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UGOSTITELJSTVO I PUTNIČKE AGENCIJE</a:t>
            </a:r>
            <a:r>
              <a:rPr lang="hr-HR" sz="3500" dirty="0">
                <a:solidFill>
                  <a:prstClr val="black"/>
                </a:solidFill>
              </a:rPr>
              <a:t>      </a:t>
            </a:r>
            <a:r>
              <a:rPr lang="hr-HR" sz="2400" i="1" dirty="0">
                <a:solidFill>
                  <a:prstClr val="black"/>
                </a:solidFill>
              </a:rPr>
              <a:t>(plan ploče)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734990"/>
          </a:xfrm>
        </p:spPr>
        <p:txBody>
          <a:bodyPr>
            <a:noAutofit/>
          </a:bodyPr>
          <a:lstStyle/>
          <a:p>
            <a:pPr marL="0" lvl="0" indent="0">
              <a:spcBef>
                <a:spcPts val="600"/>
              </a:spcBef>
              <a:buNone/>
            </a:pPr>
            <a:r>
              <a:rPr lang="hr-HR" sz="2400" b="1" dirty="0" smtClean="0"/>
              <a:t>UGOVOR O ALOTMANU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hotelijer </a:t>
            </a:r>
            <a:r>
              <a:rPr lang="hr-HR" sz="2400" dirty="0"/>
              <a:t>se obvezuje da će u ugovorenom vremenu </a:t>
            </a:r>
            <a:r>
              <a:rPr lang="hr-HR" sz="2400" b="1" dirty="0">
                <a:solidFill>
                  <a:srgbClr val="FF0000"/>
                </a:solidFill>
              </a:rPr>
              <a:t>dati agenciji na raspolaganje</a:t>
            </a:r>
            <a:r>
              <a:rPr lang="hr-HR" sz="2400" dirty="0"/>
              <a:t> određeni broj soba i traženih usluga na raspolaganje uz ugovorenu </a:t>
            </a:r>
            <a:r>
              <a:rPr lang="hr-HR" sz="2400" dirty="0" smtClean="0"/>
              <a:t>proviziju</a:t>
            </a:r>
          </a:p>
          <a:p>
            <a:pPr lvl="0">
              <a:spcBef>
                <a:spcPts val="600"/>
              </a:spcBef>
            </a:pPr>
            <a:r>
              <a:rPr lang="hr-HR" sz="2400" u="sng" dirty="0" smtClean="0"/>
              <a:t>agencija može neke sobe ne popunit, ali treba na vrijeme obavijestiti hotel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hr-HR" sz="2400" b="1" dirty="0" smtClean="0"/>
              <a:t>UGOVOR O ZAKUPU KAPACITETA </a:t>
            </a:r>
            <a:r>
              <a:rPr lang="hr-HR" sz="2400" dirty="0" smtClean="0"/>
              <a:t>(FIKSNI UGOVOR ili PUNO ZA PRAZNO)</a:t>
            </a:r>
          </a:p>
          <a:p>
            <a:pPr lvl="0">
              <a:spcBef>
                <a:spcPts val="600"/>
              </a:spcBef>
            </a:pPr>
            <a:r>
              <a:rPr lang="hr-HR" sz="2400" dirty="0" smtClean="0"/>
              <a:t>agencija </a:t>
            </a:r>
            <a:r>
              <a:rPr lang="hr-HR" sz="2400" dirty="0"/>
              <a:t>uzima u zakup cijeli hotel ili samo određeni broj soba na neko vrijeme</a:t>
            </a:r>
          </a:p>
          <a:p>
            <a:pPr lvl="0">
              <a:spcBef>
                <a:spcPts val="600"/>
              </a:spcBef>
            </a:pPr>
            <a:r>
              <a:rPr lang="hr-HR" sz="2400" b="1" dirty="0">
                <a:solidFill>
                  <a:srgbClr val="FF0000"/>
                </a:solidFill>
              </a:rPr>
              <a:t>agencija plaća zakupljene kapacitete bez obzira jesu </a:t>
            </a:r>
            <a:r>
              <a:rPr lang="hr-HR" sz="2400" b="1" dirty="0" smtClean="0">
                <a:solidFill>
                  <a:srgbClr val="FF0000"/>
                </a:solidFill>
              </a:rPr>
              <a:t>li bili </a:t>
            </a:r>
            <a:r>
              <a:rPr lang="hr-HR" sz="2400" b="1" dirty="0">
                <a:solidFill>
                  <a:srgbClr val="FF0000"/>
                </a:solidFill>
              </a:rPr>
              <a:t>korišteni</a:t>
            </a:r>
          </a:p>
          <a:p>
            <a:pPr lvl="0">
              <a:spcBef>
                <a:spcPts val="600"/>
              </a:spcBef>
            </a:pPr>
            <a:r>
              <a:rPr lang="hr-HR" sz="2400" dirty="0"/>
              <a:t>ovaj ugovor se najčešće sklapa kada je agencija sigurna da će popuniti sve kapacitete – </a:t>
            </a:r>
            <a:r>
              <a:rPr lang="hr-HR" sz="2400" i="1" dirty="0"/>
              <a:t>npr. za vrijeme održavanja kongresa, u vrhuncu turističke sezone, za vrijeme sportskih događaja i sl</a:t>
            </a:r>
            <a:r>
              <a:rPr lang="hr-HR" sz="2400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6418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b="1" dirty="0">
                <a:solidFill>
                  <a:srgbClr val="FF0000"/>
                </a:solidFill>
              </a:rPr>
              <a:t>UGOSTITELJSTVO I PUTNIČKE AGENCIJE</a:t>
            </a:r>
            <a:r>
              <a:rPr lang="hr-HR" sz="3500" dirty="0">
                <a:solidFill>
                  <a:prstClr val="black"/>
                </a:solidFill>
              </a:rPr>
              <a:t>      </a:t>
            </a:r>
            <a:r>
              <a:rPr lang="hr-HR" sz="2400" i="1" dirty="0">
                <a:solidFill>
                  <a:prstClr val="black"/>
                </a:solidFill>
              </a:rPr>
              <a:t>(plan ploče)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836712"/>
            <a:ext cx="9144000" cy="573499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sz="2400" b="1" dirty="0">
                <a:solidFill>
                  <a:srgbClr val="FF0000"/>
                </a:solidFill>
              </a:rPr>
              <a:t>provizija</a:t>
            </a:r>
            <a:r>
              <a:rPr lang="hr-HR" sz="2400" dirty="0"/>
              <a:t> je svota koju ugostiteljski objekt odobrava </a:t>
            </a:r>
            <a:r>
              <a:rPr lang="hr-HR" sz="2400" b="1" dirty="0"/>
              <a:t>u postotku ili fiksnom iznosu</a:t>
            </a:r>
            <a:r>
              <a:rPr lang="hr-HR" sz="2400" dirty="0"/>
              <a:t> za vrijednost pruženih usluga </a:t>
            </a:r>
            <a:r>
              <a:rPr lang="hr-HR" sz="2400" dirty="0" smtClean="0"/>
              <a:t>agencijskim gostima</a:t>
            </a:r>
          </a:p>
          <a:p>
            <a:pPr lvl="0">
              <a:spcBef>
                <a:spcPts val="1800"/>
              </a:spcBef>
            </a:pPr>
            <a:r>
              <a:rPr lang="hr-HR" sz="2400" dirty="0"/>
              <a:t>ovisno o vrsti </a:t>
            </a:r>
            <a:r>
              <a:rPr lang="hr-HR" sz="2400" dirty="0" smtClean="0"/>
              <a:t>usluge, provizija iznosi </a:t>
            </a:r>
            <a:r>
              <a:rPr lang="hr-HR" sz="2400" dirty="0"/>
              <a:t>od 3% do 15% (nekad i više)</a:t>
            </a:r>
          </a:p>
          <a:p>
            <a:pPr>
              <a:spcBef>
                <a:spcPts val="600"/>
              </a:spcBef>
            </a:pPr>
            <a:endParaRPr lang="hr-HR" sz="2400" dirty="0"/>
          </a:p>
          <a:p>
            <a:pPr>
              <a:spcBef>
                <a:spcPts val="600"/>
              </a:spcBef>
            </a:pPr>
            <a:r>
              <a:rPr lang="hr-HR" sz="2400" dirty="0"/>
              <a:t>poslovni odnos između turističke agencije i ugostiteljskog objekta naziva se </a:t>
            </a:r>
            <a:r>
              <a:rPr lang="hr-HR" sz="2400" b="1" dirty="0">
                <a:solidFill>
                  <a:srgbClr val="FF0000"/>
                </a:solidFill>
              </a:rPr>
              <a:t>turističko posredovanje</a:t>
            </a:r>
            <a:endParaRPr lang="hr-HR" sz="2400" dirty="0">
              <a:solidFill>
                <a:srgbClr val="FF0000"/>
              </a:solidFill>
            </a:endParaRPr>
          </a:p>
          <a:p>
            <a:pPr lvl="0">
              <a:spcBef>
                <a:spcPts val="600"/>
              </a:spcBef>
            </a:pPr>
            <a:endParaRPr lang="hr-HR" sz="2400" dirty="0" smtClean="0"/>
          </a:p>
        </p:txBody>
      </p:sp>
    </p:spTree>
    <p:extLst>
      <p:ext uri="{BB962C8B-B14F-4D97-AF65-F5344CB8AC3E}">
        <p14:creationId xmlns:p14="http://schemas.microsoft.com/office/powerpoint/2010/main" val="4217145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600" b="1" dirty="0" smtClean="0">
                <a:solidFill>
                  <a:srgbClr val="FF0000"/>
                </a:solidFill>
              </a:rPr>
              <a:t>UGOSTITELJSTVO I TRGOVINA, OBRTI I INDUSTRIJA</a:t>
            </a:r>
            <a:r>
              <a:rPr lang="hr-HR" sz="2800" dirty="0" smtClean="0"/>
              <a:t>	 </a:t>
            </a:r>
            <a:r>
              <a:rPr lang="hr-HR" sz="2000" i="1" dirty="0" smtClean="0"/>
              <a:t>(plan ploče)</a:t>
            </a:r>
            <a:endParaRPr lang="hr-HR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r-HR" sz="2200" b="1" dirty="0" smtClean="0"/>
              <a:t>UGOSTITELJSTVO I TRGOVINA</a:t>
            </a:r>
          </a:p>
          <a:p>
            <a:pPr>
              <a:spcBef>
                <a:spcPts val="0"/>
              </a:spcBef>
            </a:pPr>
            <a:r>
              <a:rPr lang="hr-HR" sz="2200" b="1" dirty="0" smtClean="0">
                <a:solidFill>
                  <a:srgbClr val="FF0000"/>
                </a:solidFill>
              </a:rPr>
              <a:t>TRGOVINA</a:t>
            </a:r>
            <a:r>
              <a:rPr lang="hr-HR" sz="2200" dirty="0" smtClean="0"/>
              <a:t> – </a:t>
            </a:r>
            <a:r>
              <a:rPr lang="hr-HR" sz="2200" dirty="0"/>
              <a:t>posredništvo između proizvođača i </a:t>
            </a:r>
            <a:r>
              <a:rPr lang="hr-HR" sz="2200" dirty="0" smtClean="0"/>
              <a:t>potrošača</a:t>
            </a:r>
          </a:p>
          <a:p>
            <a:pPr>
              <a:spcBef>
                <a:spcPts val="600"/>
              </a:spcBef>
            </a:pPr>
            <a:r>
              <a:rPr lang="hr-HR" sz="2200" dirty="0" smtClean="0"/>
              <a:t>ugostiteljstvo </a:t>
            </a:r>
            <a:r>
              <a:rPr lang="hr-HR" sz="2200" b="1" dirty="0" smtClean="0">
                <a:solidFill>
                  <a:srgbClr val="FF0000"/>
                </a:solidFill>
              </a:rPr>
              <a:t>ovisi o trgovini </a:t>
            </a:r>
            <a:r>
              <a:rPr lang="hr-HR" sz="2200" dirty="0" smtClean="0"/>
              <a:t>kod nabave robe za proizvodnju</a:t>
            </a:r>
            <a:endParaRPr lang="hr-HR" sz="2200" dirty="0"/>
          </a:p>
          <a:p>
            <a:pPr lvl="0">
              <a:spcBef>
                <a:spcPts val="600"/>
              </a:spcBef>
            </a:pPr>
            <a:r>
              <a:rPr lang="hr-HR" sz="2200" b="1" dirty="0">
                <a:solidFill>
                  <a:srgbClr val="FF0000"/>
                </a:solidFill>
              </a:rPr>
              <a:t>nestašica pojedinih roba</a:t>
            </a:r>
            <a:r>
              <a:rPr lang="hr-HR" sz="2200" dirty="0"/>
              <a:t> može značajno utjecati na ugostiteljsku ponudu </a:t>
            </a:r>
          </a:p>
          <a:p>
            <a:pPr lvl="1">
              <a:spcBef>
                <a:spcPts val="0"/>
              </a:spcBef>
            </a:pPr>
            <a:r>
              <a:rPr lang="hr-HR" sz="2200" i="1" dirty="0"/>
              <a:t>npr. restoran ima u ponudi raznovrsnu ribu, ali dobavljač nije u mogućnosti dostaviti željenu ribu radi nestašice</a:t>
            </a:r>
            <a:endParaRPr lang="hr-HR" sz="2200" dirty="0"/>
          </a:p>
          <a:p>
            <a:pPr lvl="0">
              <a:spcBef>
                <a:spcPts val="600"/>
              </a:spcBef>
            </a:pPr>
            <a:r>
              <a:rPr lang="hr-HR" sz="2200" dirty="0"/>
              <a:t>namirnice u ugostiteljstvu se uglavnom </a:t>
            </a:r>
            <a:r>
              <a:rPr lang="hr-HR" sz="2200" b="1" dirty="0">
                <a:solidFill>
                  <a:srgbClr val="FF0000"/>
                </a:solidFill>
              </a:rPr>
              <a:t>ne poslužuju u izvornom obliku ili pakiranju </a:t>
            </a:r>
            <a:r>
              <a:rPr lang="hr-HR" sz="2200" dirty="0"/>
              <a:t>u kojem dolaze </a:t>
            </a:r>
          </a:p>
          <a:p>
            <a:pPr lvl="1">
              <a:spcBef>
                <a:spcPts val="0"/>
              </a:spcBef>
            </a:pPr>
            <a:r>
              <a:rPr lang="hr-HR" sz="2200" i="1" dirty="0"/>
              <a:t>npr. sir se reže i poslužuje, pića se toče u čaše i sl.</a:t>
            </a:r>
            <a:endParaRPr lang="hr-HR" sz="2200" b="1" dirty="0"/>
          </a:p>
          <a:p>
            <a:pPr marL="0" lvl="0" indent="0">
              <a:spcBef>
                <a:spcPts val="1800"/>
              </a:spcBef>
              <a:buNone/>
            </a:pPr>
            <a:r>
              <a:rPr lang="hr-HR" sz="2200" b="1" dirty="0" smtClean="0"/>
              <a:t>UGOSTITELJSTVO I OBRTI</a:t>
            </a:r>
          </a:p>
          <a:p>
            <a:pPr>
              <a:spcBef>
                <a:spcPts val="0"/>
              </a:spcBef>
            </a:pPr>
            <a:r>
              <a:rPr lang="hr-HR" sz="2200" b="1" dirty="0">
                <a:solidFill>
                  <a:srgbClr val="FF0000"/>
                </a:solidFill>
              </a:rPr>
              <a:t>obrt</a:t>
            </a:r>
            <a:r>
              <a:rPr lang="hr-HR" sz="2200" dirty="0"/>
              <a:t> – djelatnost koja može biti proizvodna, prometna i uslužna</a:t>
            </a:r>
          </a:p>
          <a:p>
            <a:pPr>
              <a:spcBef>
                <a:spcPts val="600"/>
              </a:spcBef>
            </a:pPr>
            <a:r>
              <a:rPr lang="hr-HR" sz="2200" dirty="0"/>
              <a:t>obrtnici su bitni za ugostiteljstvo radi raznovrsnih </a:t>
            </a:r>
            <a:r>
              <a:rPr lang="hr-HR" sz="2200" dirty="0" smtClean="0"/>
              <a:t>usluga, uglavnom </a:t>
            </a:r>
            <a:r>
              <a:rPr lang="hr-HR" sz="2200" dirty="0"/>
              <a:t>vezanim za održavanje ugostiteljskih objekata i dobavljanje </a:t>
            </a:r>
            <a:r>
              <a:rPr lang="hr-HR" sz="2200" dirty="0" smtClean="0"/>
              <a:t>namirnica</a:t>
            </a:r>
          </a:p>
          <a:p>
            <a:pPr marL="342900" lvl="1" indent="-342900">
              <a:spcBef>
                <a:spcPts val="600"/>
              </a:spcBef>
            </a:pPr>
            <a:r>
              <a:rPr lang="hr-HR" sz="2200" dirty="0" smtClean="0"/>
              <a:t>neki obrti mogu biti u sklopu ugostiteljskih objekata - </a:t>
            </a:r>
            <a:r>
              <a:rPr lang="hr-HR" sz="2200" i="1" dirty="0"/>
              <a:t>npr. hotel u sklopu ima frizerski salon, pedikera, brijača, fotografa, pekaru i dr</a:t>
            </a:r>
            <a:r>
              <a:rPr lang="hr-HR" sz="2200" i="1" dirty="0" smtClean="0"/>
              <a:t>.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424845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2600" b="1" dirty="0">
                <a:solidFill>
                  <a:srgbClr val="FF0000"/>
                </a:solidFill>
              </a:rPr>
              <a:t>UGOSTITELJSTVO I TRGOVINA, OBRTI I INDUSTRIJA</a:t>
            </a:r>
            <a:r>
              <a:rPr lang="hr-HR" sz="2800" dirty="0">
                <a:solidFill>
                  <a:prstClr val="black"/>
                </a:solidFill>
              </a:rPr>
              <a:t>	 </a:t>
            </a:r>
            <a:r>
              <a:rPr lang="hr-HR" sz="2000" i="1" dirty="0">
                <a:solidFill>
                  <a:prstClr val="black"/>
                </a:solidFill>
              </a:rPr>
              <a:t>(plan ploče)</a:t>
            </a:r>
            <a:endParaRPr lang="hr-H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60212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r-HR" sz="2200" b="1" dirty="0" smtClean="0"/>
              <a:t>UGOSTITELJSTVO I INDUSTRIJA</a:t>
            </a:r>
          </a:p>
          <a:p>
            <a:pPr lvl="0">
              <a:spcBef>
                <a:spcPts val="1200"/>
              </a:spcBef>
            </a:pPr>
            <a:r>
              <a:rPr lang="hr-HR" sz="2200" dirty="0"/>
              <a:t>za razliku od obrta, industrija zapošljava </a:t>
            </a:r>
            <a:r>
              <a:rPr lang="hr-HR" sz="2200" b="1" dirty="0">
                <a:solidFill>
                  <a:srgbClr val="FF0000"/>
                </a:solidFill>
              </a:rPr>
              <a:t>veći broj radnika </a:t>
            </a:r>
            <a:r>
              <a:rPr lang="hr-HR" sz="2200" dirty="0"/>
              <a:t>i </a:t>
            </a:r>
            <a:r>
              <a:rPr lang="hr-HR" sz="2200" b="1" dirty="0">
                <a:solidFill>
                  <a:srgbClr val="FF0000"/>
                </a:solidFill>
              </a:rPr>
              <a:t>proizvodi serijski </a:t>
            </a:r>
            <a:r>
              <a:rPr lang="hr-HR" sz="2200" dirty="0"/>
              <a:t>veći broj </a:t>
            </a:r>
            <a:r>
              <a:rPr lang="hr-HR" sz="2200" dirty="0" smtClean="0"/>
              <a:t>proizvoda</a:t>
            </a:r>
          </a:p>
          <a:p>
            <a:pPr lvl="0">
              <a:spcBef>
                <a:spcPts val="1200"/>
              </a:spcBef>
            </a:pPr>
            <a:r>
              <a:rPr lang="hr-HR" sz="2200" dirty="0"/>
              <a:t>za ugostiteljstvo je bitna </a:t>
            </a:r>
            <a:r>
              <a:rPr lang="hr-HR" sz="2200" b="1" dirty="0">
                <a:solidFill>
                  <a:srgbClr val="FF0000"/>
                </a:solidFill>
              </a:rPr>
              <a:t>industrija hrane i pića</a:t>
            </a:r>
            <a:r>
              <a:rPr lang="hr-HR" sz="2200" dirty="0"/>
              <a:t>, drvna, tekstilna, </a:t>
            </a:r>
            <a:r>
              <a:rPr lang="hr-HR" sz="2200" dirty="0" err="1"/>
              <a:t>ind</a:t>
            </a:r>
            <a:r>
              <a:rPr lang="hr-HR" sz="2200" dirty="0"/>
              <a:t>. porculana i stakla, elektroindustrija, </a:t>
            </a:r>
            <a:r>
              <a:rPr lang="hr-HR" sz="2200" dirty="0" err="1"/>
              <a:t>ind</a:t>
            </a:r>
            <a:r>
              <a:rPr lang="hr-HR" sz="2200" dirty="0"/>
              <a:t>. rashladnih uređaja i dr.</a:t>
            </a:r>
          </a:p>
          <a:p>
            <a:pPr lvl="0">
              <a:spcBef>
                <a:spcPts val="1200"/>
              </a:spcBef>
            </a:pPr>
            <a:r>
              <a:rPr lang="hr-HR" sz="2200" b="1" dirty="0">
                <a:solidFill>
                  <a:srgbClr val="FF0000"/>
                </a:solidFill>
              </a:rPr>
              <a:t>„hotelska industrija“ </a:t>
            </a:r>
            <a:r>
              <a:rPr lang="hr-HR" sz="2200" dirty="0"/>
              <a:t>i </a:t>
            </a:r>
            <a:r>
              <a:rPr lang="hr-HR" sz="2200" b="1" dirty="0">
                <a:solidFill>
                  <a:srgbClr val="FF0000"/>
                </a:solidFill>
              </a:rPr>
              <a:t>„ugostiteljska industrija“ </a:t>
            </a:r>
            <a:r>
              <a:rPr lang="hr-HR" sz="2200" dirty="0"/>
              <a:t>– hoteli s više od 1000 postelja, restauracije s većim brojem sjedala i dr. </a:t>
            </a:r>
          </a:p>
          <a:p>
            <a:pPr>
              <a:spcBef>
                <a:spcPts val="0"/>
              </a:spcBef>
            </a:pP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1463141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518457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hr-HR" sz="2800" b="1" dirty="0" smtClean="0">
                <a:solidFill>
                  <a:srgbClr val="FF0000"/>
                </a:solidFill>
              </a:rPr>
              <a:t>ORGANIZACIJA</a:t>
            </a:r>
            <a:endParaRPr lang="hr-HR" sz="2000" b="1" dirty="0" smtClean="0">
              <a:solidFill>
                <a:srgbClr val="FF0000"/>
              </a:solidFill>
            </a:endParaRPr>
          </a:p>
          <a:p>
            <a:pPr lvl="0">
              <a:spcBef>
                <a:spcPts val="0"/>
              </a:spcBef>
            </a:pPr>
            <a:r>
              <a:rPr lang="hr-HR" sz="2400" b="1" dirty="0">
                <a:solidFill>
                  <a:srgbClr val="FF0000"/>
                </a:solidFill>
              </a:rPr>
              <a:t>smišljena ljudska aktivnost </a:t>
            </a:r>
            <a:r>
              <a:rPr lang="hr-HR" sz="2400" dirty="0"/>
              <a:t>koja ima dužnost </a:t>
            </a:r>
            <a:r>
              <a:rPr lang="hr-HR" sz="2400" b="1" dirty="0">
                <a:solidFill>
                  <a:srgbClr val="FF0000"/>
                </a:solidFill>
              </a:rPr>
              <a:t>stavljanja u funkciju više organa </a:t>
            </a:r>
            <a:r>
              <a:rPr lang="hr-HR" sz="2400" dirty="0"/>
              <a:t>zbog </a:t>
            </a:r>
            <a:r>
              <a:rPr lang="hr-HR" sz="2400" b="1" dirty="0">
                <a:solidFill>
                  <a:srgbClr val="FF0000"/>
                </a:solidFill>
              </a:rPr>
              <a:t>obavljanja određenog zadatka </a:t>
            </a:r>
            <a:r>
              <a:rPr lang="hr-HR" sz="2400" dirty="0"/>
              <a:t>(ili postizanje </a:t>
            </a:r>
            <a:r>
              <a:rPr lang="hr-HR" sz="2400" dirty="0" smtClean="0"/>
              <a:t>cilja</a:t>
            </a:r>
            <a:r>
              <a:rPr lang="hr-HR" sz="2400" dirty="0"/>
              <a:t>)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hr-HR" sz="2800" b="1" dirty="0" smtClean="0">
                <a:solidFill>
                  <a:srgbClr val="FF0000"/>
                </a:solidFill>
              </a:rPr>
              <a:t>SVRHA</a:t>
            </a:r>
            <a:r>
              <a:rPr lang="hr-HR" sz="2800" b="1" dirty="0" smtClean="0"/>
              <a:t> ORGANIZACIJE RADA</a:t>
            </a:r>
          </a:p>
          <a:p>
            <a:pPr>
              <a:spcBef>
                <a:spcPts val="0"/>
              </a:spcBef>
            </a:pPr>
            <a:r>
              <a:rPr lang="hr-HR" sz="2400" dirty="0"/>
              <a:t>omogućiti da se što </a:t>
            </a:r>
            <a:r>
              <a:rPr lang="hr-HR" sz="2400" b="1" dirty="0">
                <a:solidFill>
                  <a:srgbClr val="FF0000"/>
                </a:solidFill>
              </a:rPr>
              <a:t>jednostavnije, brže</a:t>
            </a:r>
            <a:r>
              <a:rPr lang="hr-HR" sz="2400" dirty="0"/>
              <a:t> i </a:t>
            </a:r>
            <a:r>
              <a:rPr lang="hr-HR" sz="2400" b="1" dirty="0">
                <a:solidFill>
                  <a:srgbClr val="FF0000"/>
                </a:solidFill>
              </a:rPr>
              <a:t>jeftinije </a:t>
            </a:r>
            <a:r>
              <a:rPr lang="hr-HR" sz="2400" dirty="0"/>
              <a:t>ostvari određeni </a:t>
            </a:r>
            <a:r>
              <a:rPr lang="hr-HR" sz="2400" dirty="0" smtClean="0"/>
              <a:t>zadatak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hr-HR" sz="2800" b="1" dirty="0" smtClean="0">
                <a:solidFill>
                  <a:srgbClr val="FF0000"/>
                </a:solidFill>
              </a:rPr>
              <a:t>PROCES ORGANIZACIJE RADA </a:t>
            </a:r>
            <a:r>
              <a:rPr lang="hr-HR" sz="2000" i="1" dirty="0" smtClean="0"/>
              <a:t>(u ugostiteljskom objektu)</a:t>
            </a:r>
            <a:endParaRPr lang="hr-HR" sz="2800" i="1" dirty="0" smtClean="0"/>
          </a:p>
          <a:p>
            <a:pPr marL="0" lvl="0" indent="0">
              <a:spcBef>
                <a:spcPts val="2400"/>
              </a:spcBef>
              <a:buNone/>
            </a:pPr>
            <a:endParaRPr lang="hr-HR" sz="28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Organizacija rada</a:t>
            </a:r>
            <a:endParaRPr lang="hr-HR" b="1" dirty="0"/>
          </a:p>
        </p:txBody>
      </p:sp>
      <p:sp>
        <p:nvSpPr>
          <p:cNvPr id="4" name="Rectangle 3"/>
          <p:cNvSpPr/>
          <p:nvPr/>
        </p:nvSpPr>
        <p:spPr>
          <a:xfrm>
            <a:off x="258324" y="4053149"/>
            <a:ext cx="2143140" cy="110404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</a:rPr>
              <a:t>ORGANIZIRANJE </a:t>
            </a:r>
            <a:r>
              <a:rPr lang="hr-HR" sz="2000" b="1" dirty="0" smtClean="0">
                <a:solidFill>
                  <a:srgbClr val="FFC000"/>
                </a:solidFill>
              </a:rPr>
              <a:t>SVAKOG RADNOG MJESTA U ODJELU</a:t>
            </a:r>
            <a:endParaRPr lang="hr-HR" sz="2000" b="1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94438" y="4053149"/>
            <a:ext cx="2143140" cy="110404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</a:rPr>
              <a:t>USKLAĐIVANJE RADNIH MJESTA U </a:t>
            </a:r>
            <a:r>
              <a:rPr lang="hr-HR" sz="2000" b="1" dirty="0" smtClean="0">
                <a:solidFill>
                  <a:srgbClr val="FFC000"/>
                </a:solidFill>
              </a:rPr>
              <a:t>ODJELU </a:t>
            </a:r>
            <a:r>
              <a:rPr lang="hr-HR" sz="2000" b="1" dirty="0" smtClean="0">
                <a:solidFill>
                  <a:prstClr val="white"/>
                </a:solidFill>
              </a:rPr>
              <a:t>I </a:t>
            </a:r>
            <a:r>
              <a:rPr lang="hr-HR" sz="2000" b="1" dirty="0" smtClean="0">
                <a:solidFill>
                  <a:srgbClr val="FFC000"/>
                </a:solidFill>
              </a:rPr>
              <a:t>POGONU</a:t>
            </a:r>
            <a:endParaRPr lang="hr-HR" sz="20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30554" y="4053149"/>
            <a:ext cx="2571768" cy="110404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prstClr val="white"/>
                </a:solidFill>
              </a:rPr>
              <a:t>USKLAĐIVANJE SVIH ODJELA U </a:t>
            </a:r>
            <a:r>
              <a:rPr lang="hr-HR" sz="2000" b="1" dirty="0" smtClean="0">
                <a:solidFill>
                  <a:srgbClr val="FFC000"/>
                </a:solidFill>
              </a:rPr>
              <a:t>UGOST. OBJEKTU</a:t>
            </a:r>
            <a:endParaRPr lang="hr-HR" sz="2000" b="1" dirty="0">
              <a:solidFill>
                <a:srgbClr val="FFC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526480" y="4247980"/>
            <a:ext cx="642942" cy="71438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white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562594" y="4247980"/>
            <a:ext cx="642942" cy="71438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white"/>
              </a:solidFill>
            </a:endParaRPr>
          </a:p>
        </p:txBody>
      </p:sp>
      <p:pic>
        <p:nvPicPr>
          <p:cNvPr id="9" name="Picture 2" descr="http://possector.hr/wordpress/wp-content/uploads/2014/08/organizacija-poslovanja-u-malim-restoranima-kuhari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178517"/>
            <a:ext cx="3038475" cy="158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stalla.hr/wp-content/uploads/2016/02/Restoran-Stalla-Ka%C5%A1tel-Stari-Organizacija-vjen%C4%8Danja-pri%C4%8Desti-i-krizmi-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178517"/>
            <a:ext cx="2593949" cy="158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9000"/>
          <a:stretch/>
        </p:blipFill>
        <p:spPr bwMode="auto">
          <a:xfrm>
            <a:off x="6358748" y="5184846"/>
            <a:ext cx="2543573" cy="15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http://possector.hr/wordpress/wp-content/uploads/2014/08/organizacija-poslovanja-u-malim-restoranima-kuhari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01" y="2222087"/>
            <a:ext cx="8371959" cy="437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948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7504" y="260648"/>
            <a:ext cx="9036496" cy="6481465"/>
          </a:xfrm>
        </p:spPr>
        <p:txBody>
          <a:bodyPr>
            <a:noAutofit/>
          </a:bodyPr>
          <a:lstStyle/>
          <a:p>
            <a:pPr lvl="0"/>
            <a:r>
              <a:rPr lang="hr-HR" sz="2400" dirty="0"/>
              <a:t>Što je organizacija?</a:t>
            </a:r>
          </a:p>
          <a:p>
            <a:pPr lvl="1"/>
            <a:r>
              <a:rPr lang="hr-HR" sz="2000" dirty="0"/>
              <a:t>smišljena ljudska aktivnost koja ima dužnost stavljanja u funkciju više organa zbog obavljanja određenog zadatka (ili postizanje nekog cilja)</a:t>
            </a:r>
          </a:p>
          <a:p>
            <a:pPr lvl="0"/>
            <a:r>
              <a:rPr lang="hr-HR" sz="2400" dirty="0"/>
              <a:t>Koja je svrha organizacije?</a:t>
            </a:r>
          </a:p>
          <a:p>
            <a:pPr lvl="1"/>
            <a:r>
              <a:rPr lang="hr-HR" sz="2000" dirty="0"/>
              <a:t>omogućiti da se što jednostavnije, brže i jeftinije ostvari određeni zadatak, bilo na području proizvodnje ili pružanja usluga</a:t>
            </a:r>
          </a:p>
          <a:p>
            <a:pPr lvl="0"/>
            <a:r>
              <a:rPr lang="hr-HR" sz="2400" dirty="0"/>
              <a:t>Kako teče proces organizacije rada u nekom poduzeću?</a:t>
            </a:r>
          </a:p>
          <a:p>
            <a:pPr lvl="1"/>
            <a:r>
              <a:rPr lang="hr-HR" sz="2000" dirty="0"/>
              <a:t>organizacija rada počinje organiziranjem svakog pojedinog radnog mjesta, a zatim međusobnim usklađivanjem svih radnih mjesta u odjelu, pogonu i nakon toga usklađivanje svih odjela u ugostiteljskom objektu</a:t>
            </a:r>
          </a:p>
          <a:p>
            <a:pPr lvl="0"/>
            <a:r>
              <a:rPr lang="hr-HR" sz="2400" dirty="0"/>
              <a:t>Koji su elementi organizacije rada? (5 elemenata)</a:t>
            </a:r>
          </a:p>
          <a:p>
            <a:pPr lvl="1"/>
            <a:r>
              <a:rPr lang="hr-HR" sz="2000" dirty="0"/>
              <a:t>ljudi, sredstva za rad, prostor, predmeti rada i vrijeme</a:t>
            </a:r>
          </a:p>
          <a:p>
            <a:pPr lvl="0"/>
            <a:r>
              <a:rPr lang="hr-HR" sz="2400" dirty="0"/>
              <a:t>Što je poduzeće?</a:t>
            </a:r>
          </a:p>
          <a:p>
            <a:pPr lvl="1"/>
            <a:r>
              <a:rPr lang="hr-HR" sz="2000" dirty="0"/>
              <a:t>samostalna gospodarska organizacija koju je osnovao (ili kupio) njezin vlasnik kako bi obavljao neku djelatnost i ostvarivao zaradu (dobit</a:t>
            </a:r>
            <a:r>
              <a:rPr lang="hr-HR" sz="2000" dirty="0" smtClean="0"/>
              <a:t>)</a:t>
            </a:r>
            <a:endParaRPr lang="hr-HR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258324" y="3983871"/>
            <a:ext cx="8643998" cy="1104043"/>
            <a:chOff x="285720" y="4485197"/>
            <a:chExt cx="8643998" cy="1104043"/>
          </a:xfrm>
        </p:grpSpPr>
        <p:sp>
          <p:nvSpPr>
            <p:cNvPr id="5" name="Rectangle 4"/>
            <p:cNvSpPr/>
            <p:nvPr/>
          </p:nvSpPr>
          <p:spPr>
            <a:xfrm>
              <a:off x="285720" y="4485197"/>
              <a:ext cx="2143140" cy="11040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/>
                <a:t>ORGANIZIRANJE </a:t>
              </a:r>
              <a:r>
                <a:rPr lang="hr-HR" sz="2000" b="1" dirty="0" smtClean="0">
                  <a:solidFill>
                    <a:srgbClr val="FFC000"/>
                  </a:solidFill>
                </a:rPr>
                <a:t>SVAKOG RADNOG MJESTA U ODJELU</a:t>
              </a:r>
              <a:endParaRPr lang="hr-HR" sz="2000" b="1" dirty="0">
                <a:solidFill>
                  <a:srgbClr val="FFC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321834" y="4485197"/>
              <a:ext cx="2143140" cy="11040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/>
                <a:t>USKLAĐIVANJE RADNIH MJESTA U </a:t>
              </a:r>
              <a:r>
                <a:rPr lang="hr-HR" sz="2000" b="1" dirty="0" smtClean="0">
                  <a:solidFill>
                    <a:srgbClr val="FFC000"/>
                  </a:solidFill>
                </a:rPr>
                <a:t>ODJELU </a:t>
              </a:r>
              <a:r>
                <a:rPr lang="hr-HR" sz="2000" b="1" dirty="0" smtClean="0"/>
                <a:t>I </a:t>
              </a:r>
              <a:r>
                <a:rPr lang="hr-HR" sz="2000" b="1" dirty="0" smtClean="0">
                  <a:solidFill>
                    <a:srgbClr val="FFC000"/>
                  </a:solidFill>
                </a:rPr>
                <a:t>POGONU</a:t>
              </a:r>
              <a:endParaRPr lang="hr-HR" sz="2000" b="1" dirty="0">
                <a:solidFill>
                  <a:srgbClr val="FFC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357950" y="4485197"/>
              <a:ext cx="2571768" cy="11040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/>
                <a:t>USKLAĐIVANJE SVIH ODJELA U </a:t>
              </a:r>
              <a:r>
                <a:rPr lang="hr-HR" sz="2000" b="1" dirty="0" smtClean="0">
                  <a:solidFill>
                    <a:srgbClr val="FFC000"/>
                  </a:solidFill>
                </a:rPr>
                <a:t>UGOST. OBJEKTU</a:t>
              </a:r>
              <a:endParaRPr lang="hr-HR" sz="2000" b="1" dirty="0">
                <a:solidFill>
                  <a:srgbClr val="FFC000"/>
                </a:solidFill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2553876" y="4680028"/>
              <a:ext cx="642942" cy="71438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5589990" y="4680028"/>
              <a:ext cx="642942" cy="71438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</p:spTree>
    <p:extLst>
      <p:ext uri="{BB962C8B-B14F-4D97-AF65-F5344CB8AC3E}">
        <p14:creationId xmlns:p14="http://schemas.microsoft.com/office/powerpoint/2010/main" val="129094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7504" y="188640"/>
            <a:ext cx="9036496" cy="6553473"/>
          </a:xfrm>
        </p:spPr>
        <p:txBody>
          <a:bodyPr>
            <a:noAutofit/>
          </a:bodyPr>
          <a:lstStyle/>
          <a:p>
            <a:pPr lvl="0"/>
            <a:r>
              <a:rPr lang="hr-HR" sz="2400" dirty="0" smtClean="0"/>
              <a:t>Na </a:t>
            </a:r>
            <a:r>
              <a:rPr lang="hr-HR" sz="2400" dirty="0"/>
              <a:t>čemu se zasniva organizacija poslovanja poduzeća?</a:t>
            </a:r>
          </a:p>
          <a:p>
            <a:pPr lvl="1"/>
            <a:r>
              <a:rPr lang="hr-HR" sz="2000" dirty="0"/>
              <a:t>organizacija poslovanja poduzeća se zasniva na organizaciji rada na koju se onda nadovezuju ostale funkcije poduzeća – proizvodna, uslužna, nabavna, financijska, kadrovska, razvojna, rukovodna, kontrolna i dr.</a:t>
            </a:r>
          </a:p>
          <a:p>
            <a:pPr lvl="0"/>
            <a:r>
              <a:rPr lang="hr-HR" sz="2400" dirty="0"/>
              <a:t>Što je formalna organizacija?</a:t>
            </a:r>
          </a:p>
          <a:p>
            <a:pPr lvl="1"/>
            <a:r>
              <a:rPr lang="hr-HR" sz="2000" dirty="0"/>
              <a:t>ona organizacija koja je određena nekim službenim aktom koji je donijelo neko službeno tijelo (npr. upravni odbor ili direktor) formalna organizacija se temelji na stvarnim potrebama i iskustvu iz prošlih vremena</a:t>
            </a:r>
          </a:p>
          <a:p>
            <a:pPr lvl="0"/>
            <a:r>
              <a:rPr lang="hr-HR" sz="2400" dirty="0"/>
              <a:t>Što je neformalna organizacija?</a:t>
            </a:r>
          </a:p>
          <a:p>
            <a:pPr lvl="1"/>
            <a:r>
              <a:rPr lang="hr-HR" sz="2000" dirty="0"/>
              <a:t>ona organizacija koju nije unaprijed propisalo i odobrilo odgovarajuće upravljačko tijelo, već se silom prilika stvara po potrebi</a:t>
            </a:r>
          </a:p>
          <a:p>
            <a:pPr lvl="0"/>
            <a:r>
              <a:rPr lang="hr-HR" sz="2400" dirty="0"/>
              <a:t>Navedi primjer za neformalnu organizaciju rada.</a:t>
            </a:r>
          </a:p>
          <a:p>
            <a:pPr lvl="1"/>
            <a:r>
              <a:rPr lang="hr-HR" sz="2000" dirty="0"/>
              <a:t>organizacija rada koja nastaje spontano - npr. kada neki radnik izostane s posla ili kada nenajavljeno dođe velika skupina gostiju u restoran ili hotel – u tom slučaju sobarica će pospremiti 30 soba, konobar će poslužiti 50 gostiju, a kuhar će spremiti 80 obroka i sl</a:t>
            </a:r>
            <a:r>
              <a:rPr lang="hr-HR" sz="2000" dirty="0" smtClean="0"/>
              <a:t>.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4267699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6632"/>
            <a:ext cx="9144000" cy="6625481"/>
          </a:xfrm>
        </p:spPr>
        <p:txBody>
          <a:bodyPr>
            <a:noAutofit/>
          </a:bodyPr>
          <a:lstStyle/>
          <a:p>
            <a:pPr lvl="0"/>
            <a:r>
              <a:rPr lang="hr-HR" sz="2400" dirty="0" smtClean="0"/>
              <a:t>Tko </a:t>
            </a:r>
            <a:r>
              <a:rPr lang="hr-HR" sz="2400" dirty="0"/>
              <a:t>rukovodi organizacijom rada u jednom odjelu?</a:t>
            </a:r>
          </a:p>
          <a:p>
            <a:pPr lvl="1"/>
            <a:r>
              <a:rPr lang="hr-HR" sz="2000" dirty="0"/>
              <a:t>Voditelj odjela.</a:t>
            </a:r>
          </a:p>
          <a:p>
            <a:pPr lvl="0"/>
            <a:r>
              <a:rPr lang="hr-HR" sz="2400" dirty="0"/>
              <a:t>Tko rukovodi organizacijom cijelog poduzeća?</a:t>
            </a:r>
          </a:p>
          <a:p>
            <a:pPr lvl="1"/>
            <a:r>
              <a:rPr lang="hr-HR" sz="2000" dirty="0"/>
              <a:t>Direktor (upravitelj).</a:t>
            </a:r>
          </a:p>
          <a:p>
            <a:pPr lvl="0"/>
            <a:r>
              <a:rPr lang="hr-HR" sz="2400" dirty="0"/>
              <a:t>Što je ugostiteljstvo?</a:t>
            </a:r>
          </a:p>
          <a:p>
            <a:pPr lvl="1"/>
            <a:r>
              <a:rPr lang="hr-HR" sz="2000" dirty="0"/>
              <a:t>uslužna i proizvodna djelatnost koja se bavi prodajom, pripremom i posluživanjem raznovrsne hrane, napitaka i pića te pružanjem usluga smještaja u posebno pripremljenim sobama i apartmanima te pružanjem usluga zabave i rekreacije i njihovom prodajom u ugostiteljskom objektu</a:t>
            </a:r>
          </a:p>
          <a:p>
            <a:pPr lvl="0"/>
            <a:r>
              <a:rPr lang="hr-HR" sz="2400" dirty="0"/>
              <a:t>Je li ugostiteljstvo proizvodna ili uslužna djelatnost?</a:t>
            </a:r>
          </a:p>
          <a:p>
            <a:pPr lvl="1"/>
            <a:r>
              <a:rPr lang="hr-HR" sz="2000" dirty="0"/>
              <a:t>ugostiteljstvo je i proizvodna i uslužna djelatnost koja zahtjeva puno ljudskog rada jer se u proizvodnji i posluživanju koristi malo strojnog rada</a:t>
            </a:r>
          </a:p>
          <a:p>
            <a:pPr lvl="0"/>
            <a:r>
              <a:rPr lang="hr-HR" sz="2400" dirty="0"/>
              <a:t>Koje se ugostiteljske djelatnosti? (4)</a:t>
            </a:r>
          </a:p>
          <a:p>
            <a:pPr lvl="1"/>
            <a:r>
              <a:rPr lang="hr-HR" sz="2000" dirty="0"/>
              <a:t>hotelijerstvo, restauraterstvo, barovi i animacija</a:t>
            </a:r>
          </a:p>
          <a:p>
            <a:pPr lvl="0"/>
            <a:r>
              <a:rPr lang="hr-HR" sz="2400" dirty="0"/>
              <a:t>Što je turizam?</a:t>
            </a:r>
          </a:p>
          <a:p>
            <a:pPr lvl="1"/>
            <a:r>
              <a:rPr lang="hr-HR" sz="2000" dirty="0"/>
              <a:t>turizam označava putovanje ljudi i njihov boravak duže ili kraće vrijeme u nekom mjestu koje nije mjesto njihova stalnog </a:t>
            </a:r>
            <a:r>
              <a:rPr lang="hr-HR" sz="2000" dirty="0" smtClean="0"/>
              <a:t>boravka</a:t>
            </a:r>
            <a:endParaRPr lang="hr-HR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240040" y="3501008"/>
            <a:ext cx="8643998" cy="2143140"/>
            <a:chOff x="240040" y="1070723"/>
            <a:chExt cx="8643998" cy="2143140"/>
          </a:xfrm>
        </p:grpSpPr>
        <p:sp>
          <p:nvSpPr>
            <p:cNvPr id="6" name="Rectangle 5"/>
            <p:cNvSpPr/>
            <p:nvPr/>
          </p:nvSpPr>
          <p:spPr>
            <a:xfrm>
              <a:off x="240040" y="1070723"/>
              <a:ext cx="2357454" cy="21431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 b="1" dirty="0" smtClean="0"/>
                <a:t>GOSPODARSKA, </a:t>
              </a:r>
              <a:r>
                <a:rPr lang="hr-HR" sz="2400" b="1" dirty="0" smtClean="0">
                  <a:solidFill>
                    <a:srgbClr val="FFC000"/>
                  </a:solidFill>
                </a:rPr>
                <a:t>USLUŽNA</a:t>
              </a:r>
              <a:r>
                <a:rPr lang="hr-HR" sz="2400" b="1" dirty="0" smtClean="0"/>
                <a:t> I </a:t>
              </a:r>
              <a:r>
                <a:rPr lang="hr-HR" sz="2400" b="1" dirty="0" smtClean="0">
                  <a:solidFill>
                    <a:srgbClr val="FFC000"/>
                  </a:solidFill>
                </a:rPr>
                <a:t>PROIZVODNA</a:t>
              </a:r>
              <a:r>
                <a:rPr lang="hr-HR" sz="2400" b="1" dirty="0" smtClean="0"/>
                <a:t> DJELATNOST </a:t>
              </a:r>
              <a:endParaRPr lang="hr-HR" sz="24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490469" y="1070723"/>
              <a:ext cx="2357454" cy="21431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 b="1" dirty="0" smtClean="0"/>
                <a:t>PRODAJA, PRIPREMA I POSLUŽIVANJE </a:t>
              </a:r>
              <a:r>
                <a:rPr lang="hr-HR" sz="2400" b="1" dirty="0" smtClean="0">
                  <a:solidFill>
                    <a:srgbClr val="FFC000"/>
                  </a:solidFill>
                </a:rPr>
                <a:t>HRANE</a:t>
              </a:r>
              <a:r>
                <a:rPr lang="hr-HR" sz="2400" b="1" dirty="0" smtClean="0"/>
                <a:t>, </a:t>
              </a:r>
              <a:r>
                <a:rPr lang="hr-HR" sz="2400" b="1" dirty="0" smtClean="0">
                  <a:solidFill>
                    <a:srgbClr val="FFC000"/>
                  </a:solidFill>
                </a:rPr>
                <a:t>PIĆA</a:t>
              </a:r>
              <a:r>
                <a:rPr lang="hr-HR" sz="2400" b="1" dirty="0" smtClean="0"/>
                <a:t> I </a:t>
              </a:r>
              <a:r>
                <a:rPr lang="hr-HR" sz="2400" b="1" dirty="0" smtClean="0">
                  <a:solidFill>
                    <a:srgbClr val="FFC000"/>
                  </a:solidFill>
                </a:rPr>
                <a:t>NAPITAKA</a:t>
              </a:r>
              <a:endParaRPr lang="hr-HR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740898" y="1070723"/>
              <a:ext cx="2143140" cy="214314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 b="1" dirty="0" smtClean="0"/>
                <a:t>USLUGE </a:t>
              </a:r>
              <a:r>
                <a:rPr lang="hr-HR" sz="2400" b="1" dirty="0" smtClean="0">
                  <a:solidFill>
                    <a:srgbClr val="FFC000"/>
                  </a:solidFill>
                </a:rPr>
                <a:t>SMJEŠTAJA</a:t>
              </a:r>
              <a:r>
                <a:rPr lang="hr-HR" sz="2400" b="1" dirty="0" smtClean="0"/>
                <a:t>, </a:t>
              </a:r>
              <a:r>
                <a:rPr lang="hr-HR" sz="2400" b="1" dirty="0" smtClean="0">
                  <a:solidFill>
                    <a:srgbClr val="FFC000"/>
                  </a:solidFill>
                </a:rPr>
                <a:t>ZABAVE</a:t>
              </a:r>
              <a:r>
                <a:rPr lang="hr-HR" sz="2400" b="1" dirty="0" smtClean="0"/>
                <a:t> I </a:t>
              </a:r>
              <a:r>
                <a:rPr lang="hr-HR" sz="2400" b="1" dirty="0" smtClean="0">
                  <a:solidFill>
                    <a:srgbClr val="FFC000"/>
                  </a:solidFill>
                </a:rPr>
                <a:t>REKREACIJE</a:t>
              </a:r>
              <a:endParaRPr lang="hr-HR" sz="2400" b="1" dirty="0">
                <a:solidFill>
                  <a:srgbClr val="FFC000"/>
                </a:solidFill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526056" y="1494886"/>
              <a:ext cx="1035851" cy="1294814"/>
            </a:xfrm>
            <a:prstGeom prst="rightArrow">
              <a:avLst>
                <a:gd name="adj1" fmla="val 63988"/>
                <a:gd name="adj2" fmla="val 53021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5776485" y="1494886"/>
              <a:ext cx="1035851" cy="1294814"/>
            </a:xfrm>
            <a:prstGeom prst="rightArrow">
              <a:avLst>
                <a:gd name="adj1" fmla="val 63988"/>
                <a:gd name="adj2" fmla="val 53021"/>
              </a:avLst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</p:spTree>
    <p:extLst>
      <p:ext uri="{BB962C8B-B14F-4D97-AF65-F5344CB8AC3E}">
        <p14:creationId xmlns:p14="http://schemas.microsoft.com/office/powerpoint/2010/main" val="2782286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-36512" y="188640"/>
            <a:ext cx="9180512" cy="6553473"/>
          </a:xfrm>
        </p:spPr>
        <p:txBody>
          <a:bodyPr>
            <a:noAutofit/>
          </a:bodyPr>
          <a:lstStyle/>
          <a:p>
            <a:pPr lvl="0"/>
            <a:r>
              <a:rPr lang="hr-HR" sz="2400" dirty="0" smtClean="0"/>
              <a:t>Kakva </a:t>
            </a:r>
            <a:r>
              <a:rPr lang="hr-HR" sz="2400" dirty="0"/>
              <a:t>je uloga ugostiteljstva u turizmu?</a:t>
            </a:r>
          </a:p>
          <a:p>
            <a:pPr lvl="1"/>
            <a:r>
              <a:rPr lang="hr-HR" sz="2000" dirty="0"/>
              <a:t>ugostiteljstvo čini receptivu (sposobnost prihvaćanja gostiju) turizma nekog mjesta – materijalna baza turizma</a:t>
            </a:r>
          </a:p>
          <a:p>
            <a:pPr lvl="0"/>
            <a:r>
              <a:rPr lang="hr-HR" sz="2400" dirty="0"/>
              <a:t>Što su receptivne a što emitivne turističke zemlje?</a:t>
            </a:r>
          </a:p>
          <a:p>
            <a:pPr lvl="1"/>
            <a:r>
              <a:rPr lang="hr-HR" sz="2000" dirty="0"/>
              <a:t>receptivne turističke zemlje – zemlje koje primaju goste emitivne turističke zemlje – zemlje iz kojih dolaze gosti</a:t>
            </a:r>
          </a:p>
          <a:p>
            <a:pPr lvl="0"/>
            <a:r>
              <a:rPr lang="hr-HR" sz="2400" dirty="0" smtClean="0"/>
              <a:t>Je </a:t>
            </a:r>
            <a:r>
              <a:rPr lang="hr-HR" sz="2400" dirty="0"/>
              <a:t>li Hrvatska receptivna ili emitivna turistička zemlja? Objasni.</a:t>
            </a:r>
          </a:p>
          <a:p>
            <a:pPr lvl="1"/>
            <a:r>
              <a:rPr lang="hr-HR" sz="2000" dirty="0"/>
              <a:t>receptivna jer više gostiju dolazi u Hrvatsku na odmor nego što iz Hrvatske putuje u druge zemlje</a:t>
            </a:r>
          </a:p>
          <a:p>
            <a:pPr lvl="0"/>
            <a:r>
              <a:rPr lang="hr-HR" sz="2400" dirty="0"/>
              <a:t>Što su putničke agencije?</a:t>
            </a:r>
          </a:p>
          <a:p>
            <a:pPr lvl="1"/>
            <a:r>
              <a:rPr lang="hr-HR" sz="2000" dirty="0"/>
              <a:t>putničke agencije su posrednici između ugostiteljskih poslovnih jedinica (hotela, pansiona, hotelskih naselja, apartmana…) i potencijalnih gostiju</a:t>
            </a:r>
          </a:p>
          <a:p>
            <a:pPr lvl="0"/>
            <a:r>
              <a:rPr lang="hr-HR" sz="2400" dirty="0"/>
              <a:t>Koje su vrste ugovora između ugostiteljskih objekata i putničkih agencija? (3)</a:t>
            </a:r>
          </a:p>
          <a:p>
            <a:pPr lvl="1"/>
            <a:r>
              <a:rPr lang="hr-HR" sz="2000" dirty="0"/>
              <a:t>okvirni ugovor </a:t>
            </a:r>
            <a:r>
              <a:rPr lang="hr-HR" sz="2000" i="1" dirty="0"/>
              <a:t>(„ugovor na osnovi zatražene i potvrđene rezervacije</a:t>
            </a:r>
            <a:r>
              <a:rPr lang="hr-HR" sz="2000" i="1" dirty="0" smtClean="0"/>
              <a:t>“), </a:t>
            </a:r>
            <a:r>
              <a:rPr lang="hr-HR" sz="2000" dirty="0"/>
              <a:t>ugovor o alotmanu </a:t>
            </a:r>
            <a:r>
              <a:rPr lang="hr-HR" sz="2000" i="1" dirty="0"/>
              <a:t>(alotmanski ugovor) </a:t>
            </a:r>
            <a:r>
              <a:rPr lang="hr-HR" sz="2000" i="1" dirty="0" smtClean="0"/>
              <a:t>i </a:t>
            </a:r>
            <a:r>
              <a:rPr lang="hr-HR" sz="2000" dirty="0" smtClean="0"/>
              <a:t>ugovor </a:t>
            </a:r>
            <a:r>
              <a:rPr lang="hr-HR" sz="2000" dirty="0"/>
              <a:t>o zakupu kapaciteta </a:t>
            </a:r>
            <a:r>
              <a:rPr lang="hr-HR" sz="2000" i="1" dirty="0"/>
              <a:t>(„fiksni ugovor“ i „ugovor puno za prazno</a:t>
            </a:r>
            <a:r>
              <a:rPr lang="hr-HR" sz="2000" i="1" dirty="0" smtClean="0"/>
              <a:t>“)</a:t>
            </a:r>
            <a:endParaRPr lang="hr-HR" sz="2000" i="1" dirty="0"/>
          </a:p>
        </p:txBody>
      </p:sp>
    </p:spTree>
    <p:extLst>
      <p:ext uri="{BB962C8B-B14F-4D97-AF65-F5344CB8AC3E}">
        <p14:creationId xmlns:p14="http://schemas.microsoft.com/office/powerpoint/2010/main" val="333504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8640"/>
            <a:ext cx="9144000" cy="6553473"/>
          </a:xfrm>
        </p:spPr>
        <p:txBody>
          <a:bodyPr>
            <a:noAutofit/>
          </a:bodyPr>
          <a:lstStyle/>
          <a:p>
            <a:pPr lvl="0"/>
            <a:r>
              <a:rPr lang="hr-HR" sz="2400" dirty="0" smtClean="0"/>
              <a:t>Objasni </a:t>
            </a:r>
            <a:r>
              <a:rPr lang="hr-HR" sz="2400" dirty="0"/>
              <a:t>okvirni ugovor </a:t>
            </a:r>
            <a:r>
              <a:rPr lang="hr-HR" sz="2400" i="1" dirty="0"/>
              <a:t>(„ugovor na osnovi zatražene i potvrđene rezervacije“).</a:t>
            </a:r>
          </a:p>
          <a:p>
            <a:pPr lvl="1"/>
            <a:r>
              <a:rPr lang="hr-HR" sz="2000" dirty="0"/>
              <a:t>agencija nalazi goste, uzima proviziju i naplaćuje gostima boravak u hotelu - nakon plaćanja gostu izdaje vaučer – dokument o uplaćenoj rezervaciji, a kopiju šalje hotelu - gost pri dolasku u hotel predaje vaučer hotelu i na taj način „plaća“ uslugu - nakon iskorištene usluge (odlaska gostiju) hotel šalje agenciji račun vaučer na naplatu</a:t>
            </a:r>
          </a:p>
          <a:p>
            <a:pPr lvl="0"/>
            <a:r>
              <a:rPr lang="hr-HR" sz="2400" dirty="0"/>
              <a:t>Objasni ugovor o alotmanu.</a:t>
            </a:r>
          </a:p>
          <a:p>
            <a:pPr lvl="1"/>
            <a:r>
              <a:rPr lang="hr-HR" sz="2000" dirty="0"/>
              <a:t>hotelijer se obvezuje da će u ugovorenom vremenu dati agenciji na raspolaganje određeni broj soba i traženih usluga na raspolaganje uz ugovorenu proviziju - agencija može neke sobe ne popunit, ali treba na vrijeme obavijestiti hotel</a:t>
            </a:r>
          </a:p>
          <a:p>
            <a:pPr lvl="0"/>
            <a:r>
              <a:rPr lang="hr-HR" sz="2400" dirty="0"/>
              <a:t>Objasni ugovor o zakupu kapaciteta </a:t>
            </a:r>
            <a:r>
              <a:rPr lang="hr-HR" sz="2400" i="1" dirty="0"/>
              <a:t>(„fiksni ugovor“ i „ugovor puno za prazno“).</a:t>
            </a:r>
          </a:p>
          <a:p>
            <a:pPr lvl="1"/>
            <a:r>
              <a:rPr lang="hr-HR" sz="2000" dirty="0"/>
              <a:t>agencija uzima u zakup cijeli hotel ili samo određeni broj soba na neko vrijeme - agencija plaća zakupljene kapacitete bez obzira jesu bili korišteni ovaj ugovor se najčešće sklapa kada je agencija sigurna da će popuniti sve kapacitete – npr. za vrijeme održavanja kongresa, u vrhuncu turističke sezone, za vrijeme sportskih događaja i sl</a:t>
            </a:r>
            <a:r>
              <a:rPr lang="hr-HR" sz="2000" dirty="0" smtClean="0"/>
              <a:t>.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140169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" y="116632"/>
            <a:ext cx="9144000" cy="6624736"/>
          </a:xfrm>
        </p:spPr>
        <p:txBody>
          <a:bodyPr>
            <a:noAutofit/>
          </a:bodyPr>
          <a:lstStyle/>
          <a:p>
            <a:pPr lvl="0"/>
            <a:r>
              <a:rPr lang="hr-HR" sz="2400" dirty="0" smtClean="0"/>
              <a:t>Što </a:t>
            </a:r>
            <a:r>
              <a:rPr lang="hr-HR" sz="2400" dirty="0"/>
              <a:t>je provizija putničke agencije?</a:t>
            </a:r>
          </a:p>
          <a:p>
            <a:pPr lvl="1"/>
            <a:r>
              <a:rPr lang="hr-HR" sz="2000" dirty="0"/>
              <a:t>provizija je svota koju ugostiteljski objekt odobrava u postotku ili fiksnom iznosu za vrijednost pruženih usluga gostima koje je u ugostiteljski objekt uputila agencija</a:t>
            </a:r>
          </a:p>
          <a:p>
            <a:pPr lvl="0"/>
            <a:r>
              <a:rPr lang="hr-HR" sz="2400" dirty="0"/>
              <a:t>Što je turističko posredovanje?</a:t>
            </a:r>
          </a:p>
          <a:p>
            <a:pPr lvl="1"/>
            <a:r>
              <a:rPr lang="hr-HR" sz="2000" dirty="0"/>
              <a:t>poslovni odnos između turističke agencije i ugostiteljskog objekta naziva se turističko posredovanje</a:t>
            </a:r>
          </a:p>
          <a:p>
            <a:pPr lvl="0"/>
            <a:r>
              <a:rPr lang="hr-HR" sz="2400" dirty="0"/>
              <a:t>Što je trgovina?</a:t>
            </a:r>
          </a:p>
          <a:p>
            <a:pPr lvl="1"/>
            <a:r>
              <a:rPr lang="hr-HR" sz="2000" dirty="0"/>
              <a:t>posredništvo između proizvođača i potrošača</a:t>
            </a:r>
          </a:p>
          <a:p>
            <a:pPr lvl="0"/>
            <a:r>
              <a:rPr lang="hr-HR" sz="2400" dirty="0"/>
              <a:t>Kako ugostiteljstvo ovisi o trgovini?</a:t>
            </a:r>
          </a:p>
          <a:p>
            <a:pPr lvl="1"/>
            <a:r>
              <a:rPr lang="hr-HR" sz="2000" dirty="0"/>
              <a:t>ugostiteljstvo ovisi o trgovini kod nabave robe za proizvodnju - nestašica pojedinih roba može značajno utjecati na ugostiteljsku ponudu</a:t>
            </a:r>
          </a:p>
          <a:p>
            <a:pPr lvl="0"/>
            <a:r>
              <a:rPr lang="hr-HR" sz="2400" dirty="0"/>
              <a:t>Kako su obrti vezani za ugostiteljstvo? Nabroj neke primjere.</a:t>
            </a:r>
          </a:p>
          <a:p>
            <a:pPr lvl="1"/>
            <a:r>
              <a:rPr lang="hr-HR" sz="2000" dirty="0"/>
              <a:t>uglavnom su vezanim za održavanje ugostiteljskih objekata i dobavljanje namirnica - npr. popravak vodoinstalacija, elektroinstalacija, slastičari, pekari, praonice rublja, održavanje okoliša</a:t>
            </a:r>
            <a:r>
              <a:rPr lang="hr-HR" sz="2000" dirty="0" smtClean="0"/>
              <a:t>…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3418149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32656"/>
            <a:ext cx="9144000" cy="6409457"/>
          </a:xfrm>
        </p:spPr>
        <p:txBody>
          <a:bodyPr>
            <a:noAutofit/>
          </a:bodyPr>
          <a:lstStyle/>
          <a:p>
            <a:pPr lvl="0"/>
            <a:r>
              <a:rPr lang="hr-HR" sz="2400" dirty="0" smtClean="0"/>
              <a:t>Koja </a:t>
            </a:r>
            <a:r>
              <a:rPr lang="hr-HR" sz="2400" dirty="0"/>
              <a:t>je razlika između obrta i industrije?</a:t>
            </a:r>
          </a:p>
          <a:p>
            <a:pPr lvl="1"/>
            <a:r>
              <a:rPr lang="hr-HR" sz="2000" dirty="0"/>
              <a:t>za razliku od obrta, industrija zapošljava veći broj radnika i proizvodi serijski veći broj proizvoda</a:t>
            </a:r>
          </a:p>
          <a:p>
            <a:pPr lvl="0"/>
            <a:r>
              <a:rPr lang="hr-HR" sz="2400" dirty="0"/>
              <a:t>Koja industrija je najbitnija za ugostiteljstvo?</a:t>
            </a:r>
          </a:p>
          <a:p>
            <a:pPr lvl="1"/>
            <a:r>
              <a:rPr lang="hr-HR" sz="2000" dirty="0"/>
              <a:t>industrija hrane i pića</a:t>
            </a:r>
          </a:p>
          <a:p>
            <a:pPr lvl="0"/>
            <a:r>
              <a:rPr lang="hr-HR" sz="2400" dirty="0"/>
              <a:t>Što je to hotelska industrija?</a:t>
            </a:r>
          </a:p>
          <a:p>
            <a:pPr lvl="1"/>
            <a:r>
              <a:rPr lang="hr-HR" sz="2000" dirty="0"/>
              <a:t>hoteli s više od 1000 postelja, restauracije s većim brojem sjedala i dr.</a:t>
            </a:r>
          </a:p>
          <a:p>
            <a:pPr lvl="0">
              <a:spcBef>
                <a:spcPts val="600"/>
              </a:spcBef>
            </a:pPr>
            <a:endParaRPr lang="hr-HR" sz="2000" i="1" dirty="0"/>
          </a:p>
        </p:txBody>
      </p:sp>
    </p:spTree>
    <p:extLst>
      <p:ext uri="{BB962C8B-B14F-4D97-AF65-F5344CB8AC3E}">
        <p14:creationId xmlns:p14="http://schemas.microsoft.com/office/powerpoint/2010/main" val="2641746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12" descr="https://fitmania.com/wp-content/uploads/2016/04/Time-manageme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52778" y="4832349"/>
            <a:ext cx="3094074" cy="202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42844" y="44624"/>
            <a:ext cx="8858312" cy="642942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hr-HR" sz="4000" b="1" dirty="0">
                <a:solidFill>
                  <a:srgbClr val="FF0000"/>
                </a:solidFill>
              </a:rPr>
              <a:t>ELEMENTI ORGANIZACIJE RADA</a:t>
            </a:r>
            <a:endParaRPr kumimoji="0" lang="hr-HR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7" name="Picture 5" descr="http://www.eistra.info/upload/katalog/264837580(1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78" y="836713"/>
            <a:ext cx="3905758" cy="260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http://beoclick.rs/wp-content/uploads/2015/03/kogast20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895" y="836712"/>
            <a:ext cx="4659737" cy="349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s://www.hotelriberadetriana.com/images/galleries/_fullpage/Restaurant/restaurant-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78" y="3497931"/>
            <a:ext cx="4071710" cy="305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581" y="3497930"/>
            <a:ext cx="3096344" cy="2164020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-108520" y="2990843"/>
            <a:ext cx="1196968" cy="369332"/>
            <a:chOff x="-108520" y="2990843"/>
            <a:chExt cx="1196968" cy="369332"/>
          </a:xfrm>
        </p:grpSpPr>
        <p:sp>
          <p:nvSpPr>
            <p:cNvPr id="3" name="Rectangle 2"/>
            <p:cNvSpPr/>
            <p:nvPr/>
          </p:nvSpPr>
          <p:spPr>
            <a:xfrm>
              <a:off x="-108520" y="2990843"/>
              <a:ext cx="1152503" cy="3693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67866" y="2990843"/>
              <a:ext cx="7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</a:rPr>
                <a:t>LJUDI</a:t>
              </a:r>
              <a:endParaRPr lang="hr-H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092280" y="908720"/>
            <a:ext cx="2088607" cy="369332"/>
            <a:chOff x="-1044624" y="3226209"/>
            <a:chExt cx="2088607" cy="369332"/>
          </a:xfrm>
        </p:grpSpPr>
        <p:sp>
          <p:nvSpPr>
            <p:cNvPr id="12" name="Rectangle 11"/>
            <p:cNvSpPr/>
            <p:nvPr/>
          </p:nvSpPr>
          <p:spPr>
            <a:xfrm>
              <a:off x="-1044624" y="3226209"/>
              <a:ext cx="2088607" cy="3693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1044624" y="3226209"/>
              <a:ext cx="191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</a:rPr>
                <a:t>SREDSTVA ZA RAD</a:t>
              </a:r>
              <a:endParaRPr lang="hr-H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-99602" y="6093296"/>
            <a:ext cx="1287226" cy="369332"/>
            <a:chOff x="-108520" y="2990843"/>
            <a:chExt cx="1287226" cy="369332"/>
          </a:xfrm>
        </p:grpSpPr>
        <p:sp>
          <p:nvSpPr>
            <p:cNvPr id="15" name="Rectangle 14"/>
            <p:cNvSpPr/>
            <p:nvPr/>
          </p:nvSpPr>
          <p:spPr>
            <a:xfrm>
              <a:off x="-108520" y="2990843"/>
              <a:ext cx="1152503" cy="3693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8918" y="2990843"/>
              <a:ext cx="1187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</a:rPr>
                <a:t>PROSTOR</a:t>
              </a:r>
              <a:endParaRPr lang="hr-H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050804" y="6462628"/>
            <a:ext cx="1335495" cy="369332"/>
            <a:chOff x="-1044624" y="3226209"/>
            <a:chExt cx="2088607" cy="369332"/>
          </a:xfrm>
        </p:grpSpPr>
        <p:sp>
          <p:nvSpPr>
            <p:cNvPr id="18" name="Rectangle 17"/>
            <p:cNvSpPr/>
            <p:nvPr/>
          </p:nvSpPr>
          <p:spPr>
            <a:xfrm>
              <a:off x="-1044624" y="3226209"/>
              <a:ext cx="2088607" cy="3693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044624" y="3226209"/>
              <a:ext cx="1917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</a:rPr>
                <a:t>VRIJEME</a:t>
              </a:r>
              <a:endParaRPr lang="hr-HR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04581" y="5292618"/>
            <a:ext cx="3096344" cy="646331"/>
            <a:chOff x="-1044624" y="3226209"/>
            <a:chExt cx="2088607" cy="646331"/>
          </a:xfrm>
        </p:grpSpPr>
        <p:sp>
          <p:nvSpPr>
            <p:cNvPr id="21" name="Rectangle 20"/>
            <p:cNvSpPr/>
            <p:nvPr/>
          </p:nvSpPr>
          <p:spPr>
            <a:xfrm>
              <a:off x="-1044624" y="3226209"/>
              <a:ext cx="2088607" cy="36933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-1044624" y="3226209"/>
              <a:ext cx="1917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</a:rPr>
                <a:t>PREDMETI RADA</a:t>
              </a:r>
              <a:endParaRPr lang="hr-H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2288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9001156" cy="642942"/>
          </a:xfrm>
        </p:spPr>
        <p:txBody>
          <a:bodyPr/>
          <a:lstStyle/>
          <a:p>
            <a:r>
              <a:rPr lang="hr-HR" sz="3600" dirty="0" smtClean="0"/>
              <a:t>Organizacija poslovanja poduzeća 	</a:t>
            </a:r>
            <a:endParaRPr lang="hr-H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3750"/>
            <a:ext cx="9001156" cy="5643602"/>
          </a:xfrm>
        </p:spPr>
        <p:txBody>
          <a:bodyPr>
            <a:noAutofit/>
          </a:bodyPr>
          <a:lstStyle/>
          <a:p>
            <a:pPr lvl="0">
              <a:spcBef>
                <a:spcPts val="4200"/>
              </a:spcBef>
            </a:pPr>
            <a:r>
              <a:rPr lang="hr-HR" sz="3200" b="1" dirty="0" smtClean="0">
                <a:solidFill>
                  <a:srgbClr val="FF0000"/>
                </a:solidFill>
              </a:rPr>
              <a:t>FORMALNA </a:t>
            </a:r>
            <a:r>
              <a:rPr lang="hr-HR" b="1" dirty="0" smtClean="0"/>
              <a:t>ORGANIZACIJA</a:t>
            </a:r>
            <a:endParaRPr lang="hr-HR" sz="3200" dirty="0" smtClean="0"/>
          </a:p>
          <a:p>
            <a:pPr lvl="1">
              <a:spcBef>
                <a:spcPts val="600"/>
              </a:spcBef>
            </a:pPr>
            <a:r>
              <a:rPr lang="hr-HR" sz="2500" dirty="0" smtClean="0"/>
              <a:t>ona </a:t>
            </a:r>
            <a:r>
              <a:rPr lang="hr-HR" sz="2500" dirty="0"/>
              <a:t>organizacija koja je </a:t>
            </a:r>
            <a:r>
              <a:rPr lang="hr-HR" sz="2500" b="1" dirty="0">
                <a:solidFill>
                  <a:srgbClr val="FF0000"/>
                </a:solidFill>
              </a:rPr>
              <a:t>određena nekim službenim aktom </a:t>
            </a:r>
            <a:r>
              <a:rPr lang="hr-HR" sz="2500" dirty="0"/>
              <a:t>koji je donijelo neko službeno </a:t>
            </a:r>
            <a:r>
              <a:rPr lang="hr-HR" sz="2500" dirty="0" smtClean="0"/>
              <a:t>tijelo</a:t>
            </a:r>
          </a:p>
          <a:p>
            <a:pPr lvl="1">
              <a:spcBef>
                <a:spcPts val="600"/>
              </a:spcBef>
            </a:pPr>
            <a:r>
              <a:rPr lang="hr-HR" sz="2500" i="1" dirty="0" smtClean="0"/>
              <a:t>npr</a:t>
            </a:r>
            <a:r>
              <a:rPr lang="hr-HR" sz="2500" i="1" dirty="0"/>
              <a:t>. upravni odbor ili </a:t>
            </a:r>
            <a:r>
              <a:rPr lang="hr-HR" sz="2500" i="1" dirty="0" smtClean="0"/>
              <a:t>direktor</a:t>
            </a:r>
          </a:p>
          <a:p>
            <a:pPr>
              <a:spcBef>
                <a:spcPts val="3000"/>
              </a:spcBef>
            </a:pPr>
            <a:r>
              <a:rPr lang="hr-HR" sz="3200" b="1" dirty="0">
                <a:solidFill>
                  <a:srgbClr val="FF0000"/>
                </a:solidFill>
              </a:rPr>
              <a:t>NEFORMALNA </a:t>
            </a:r>
            <a:r>
              <a:rPr lang="hr-HR" b="1" dirty="0" smtClean="0"/>
              <a:t>ORGANIZACIJA</a:t>
            </a:r>
            <a:r>
              <a:rPr lang="hr-HR" dirty="0" smtClean="0"/>
              <a:t> </a:t>
            </a:r>
            <a:endParaRPr lang="hr-HR" sz="3200" dirty="0" smtClean="0"/>
          </a:p>
          <a:p>
            <a:pPr lvl="1">
              <a:spcBef>
                <a:spcPts val="600"/>
              </a:spcBef>
            </a:pPr>
            <a:r>
              <a:rPr lang="hr-HR" sz="2500" dirty="0" smtClean="0"/>
              <a:t>ona </a:t>
            </a:r>
            <a:r>
              <a:rPr lang="hr-HR" sz="2500" dirty="0"/>
              <a:t>organizacija koju </a:t>
            </a:r>
            <a:r>
              <a:rPr lang="hr-HR" sz="2500" b="1" dirty="0">
                <a:solidFill>
                  <a:srgbClr val="FF0000"/>
                </a:solidFill>
              </a:rPr>
              <a:t>nije unaprijed propisalo </a:t>
            </a:r>
            <a:r>
              <a:rPr lang="hr-HR" sz="2500" dirty="0"/>
              <a:t>i </a:t>
            </a:r>
            <a:r>
              <a:rPr lang="hr-HR" sz="2500" b="1" dirty="0">
                <a:solidFill>
                  <a:srgbClr val="FF0000"/>
                </a:solidFill>
              </a:rPr>
              <a:t>odobrilo odgovarajuće upravljačko tijelo</a:t>
            </a:r>
            <a:r>
              <a:rPr lang="hr-HR" sz="2500" dirty="0"/>
              <a:t>, već se </a:t>
            </a:r>
            <a:r>
              <a:rPr lang="hr-HR" sz="2500" b="1" dirty="0">
                <a:solidFill>
                  <a:srgbClr val="FF0000"/>
                </a:solidFill>
              </a:rPr>
              <a:t>silom prilika </a:t>
            </a:r>
            <a:r>
              <a:rPr lang="hr-HR" sz="2500" dirty="0"/>
              <a:t>stvara po </a:t>
            </a:r>
            <a:r>
              <a:rPr lang="hr-HR" sz="2500" dirty="0" smtClean="0"/>
              <a:t>potrebi </a:t>
            </a:r>
          </a:p>
          <a:p>
            <a:pPr lvl="1">
              <a:spcBef>
                <a:spcPts val="600"/>
              </a:spcBef>
            </a:pPr>
            <a:r>
              <a:rPr lang="hr-HR" sz="2500" i="1" dirty="0" smtClean="0"/>
              <a:t>npr. restoran kada je jedan radnik odsutan</a:t>
            </a:r>
            <a:endParaRPr lang="hr-HR" sz="2500" i="1" dirty="0"/>
          </a:p>
        </p:txBody>
      </p:sp>
    </p:spTree>
    <p:extLst>
      <p:ext uri="{BB962C8B-B14F-4D97-AF65-F5344CB8AC3E}">
        <p14:creationId xmlns:p14="http://schemas.microsoft.com/office/powerpoint/2010/main" val="1189725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645024"/>
            <a:ext cx="9144000" cy="2619375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800" dirty="0" smtClean="0"/>
              <a:t>ugostiteljstvo </a:t>
            </a:r>
            <a:r>
              <a:rPr lang="hr-HR" sz="2800" b="1" dirty="0" smtClean="0">
                <a:solidFill>
                  <a:srgbClr val="FF0000"/>
                </a:solidFill>
              </a:rPr>
              <a:t>kao proizvodna djelatnost</a:t>
            </a:r>
            <a:r>
              <a:rPr lang="hr-HR" sz="2800" dirty="0" smtClean="0"/>
              <a:t> </a:t>
            </a:r>
          </a:p>
          <a:p>
            <a:pPr lvl="1">
              <a:spcBef>
                <a:spcPts val="0"/>
              </a:spcBef>
            </a:pPr>
            <a:r>
              <a:rPr lang="hr-HR" sz="2400" b="1" dirty="0" smtClean="0"/>
              <a:t>priprema</a:t>
            </a:r>
            <a:r>
              <a:rPr lang="hr-HR" sz="2400" dirty="0" smtClean="0"/>
              <a:t> hrane, pića i napitaka</a:t>
            </a:r>
          </a:p>
          <a:p>
            <a:pPr lvl="0">
              <a:spcBef>
                <a:spcPts val="1800"/>
              </a:spcBef>
            </a:pPr>
            <a:r>
              <a:rPr lang="hr-HR" sz="2800" dirty="0" smtClean="0"/>
              <a:t>ugostiteljstvo </a:t>
            </a:r>
            <a:r>
              <a:rPr lang="hr-HR" sz="2800" b="1" dirty="0" smtClean="0">
                <a:solidFill>
                  <a:srgbClr val="FF0000"/>
                </a:solidFill>
              </a:rPr>
              <a:t>kao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b="1" dirty="0" smtClean="0">
                <a:solidFill>
                  <a:srgbClr val="FF0000"/>
                </a:solidFill>
              </a:rPr>
              <a:t>uslužna djelatnost</a:t>
            </a:r>
            <a:endParaRPr lang="hr-HR" sz="2800" dirty="0" smtClean="0"/>
          </a:p>
          <a:p>
            <a:pPr lvl="1">
              <a:spcBef>
                <a:spcPts val="0"/>
              </a:spcBef>
            </a:pPr>
            <a:r>
              <a:rPr lang="hr-HR" sz="2400" b="1" dirty="0" smtClean="0"/>
              <a:t>posluživanje</a:t>
            </a:r>
            <a:r>
              <a:rPr lang="hr-HR" sz="2400" dirty="0" smtClean="0"/>
              <a:t> hrane, pića i napitaka te </a:t>
            </a:r>
            <a:r>
              <a:rPr lang="hr-HR" sz="2400" b="1" dirty="0" smtClean="0"/>
              <a:t>usluge</a:t>
            </a:r>
            <a:r>
              <a:rPr lang="hr-HR" sz="2400" dirty="0" smtClean="0"/>
              <a:t> </a:t>
            </a:r>
            <a:r>
              <a:rPr lang="hr-HR" sz="2400" b="1" dirty="0" smtClean="0"/>
              <a:t>smještaja</a:t>
            </a:r>
          </a:p>
          <a:p>
            <a:pPr lvl="0">
              <a:spcBef>
                <a:spcPts val="1800"/>
              </a:spcBef>
            </a:pPr>
            <a:r>
              <a:rPr lang="hr-HR" sz="2800" dirty="0" smtClean="0"/>
              <a:t>ugostiteljstvo zahtjeva </a:t>
            </a:r>
            <a:r>
              <a:rPr lang="hr-HR" sz="2800" b="1" dirty="0">
                <a:solidFill>
                  <a:srgbClr val="FF0000"/>
                </a:solidFill>
              </a:rPr>
              <a:t>puno ljudskog rada </a:t>
            </a:r>
            <a:r>
              <a:rPr lang="hr-HR" sz="2800" dirty="0"/>
              <a:t>jer se u proizvodnji i posluživanju </a:t>
            </a:r>
            <a:r>
              <a:rPr lang="hr-HR" sz="2800" b="1" dirty="0">
                <a:solidFill>
                  <a:srgbClr val="FF0000"/>
                </a:solidFill>
              </a:rPr>
              <a:t>koristi malo strojnog </a:t>
            </a:r>
            <a:r>
              <a:rPr lang="hr-HR" sz="2800" b="1" dirty="0" smtClean="0">
                <a:solidFill>
                  <a:srgbClr val="FF0000"/>
                </a:solidFill>
              </a:rPr>
              <a:t>rada</a:t>
            </a:r>
            <a:endParaRPr lang="hr-HR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7164" y="499219"/>
            <a:ext cx="8929718" cy="2928958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040" y="1070723"/>
            <a:ext cx="2357454" cy="21431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</a:rPr>
              <a:t>GOSPODARSKA, </a:t>
            </a:r>
            <a:r>
              <a:rPr lang="hr-HR" sz="2400" b="1" dirty="0" smtClean="0">
                <a:solidFill>
                  <a:srgbClr val="FFC000"/>
                </a:solidFill>
              </a:rPr>
              <a:t>USLUŽNA</a:t>
            </a:r>
            <a:r>
              <a:rPr lang="hr-HR" sz="2400" b="1" dirty="0" smtClean="0">
                <a:solidFill>
                  <a:prstClr val="white"/>
                </a:solidFill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</a:rPr>
              <a:t>PROIZVODNA</a:t>
            </a:r>
            <a:r>
              <a:rPr lang="hr-HR" sz="2400" b="1" dirty="0" smtClean="0">
                <a:solidFill>
                  <a:prstClr val="white"/>
                </a:solidFill>
              </a:rPr>
              <a:t> DJELATNOST </a:t>
            </a:r>
            <a:endParaRPr lang="hr-HR" sz="2400" b="1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90469" y="1070723"/>
            <a:ext cx="2357454" cy="21431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</a:rPr>
              <a:t>PRODAJA, PRIPREMA I POSLUŽIVANJE </a:t>
            </a:r>
            <a:r>
              <a:rPr lang="hr-HR" sz="2400" b="1" dirty="0" smtClean="0">
                <a:solidFill>
                  <a:srgbClr val="FFC000"/>
                </a:solidFill>
              </a:rPr>
              <a:t>HRANE</a:t>
            </a:r>
            <a:r>
              <a:rPr lang="hr-HR" sz="2400" b="1" dirty="0" smtClean="0">
                <a:solidFill>
                  <a:prstClr val="white"/>
                </a:solidFill>
              </a:rPr>
              <a:t>, </a:t>
            </a:r>
            <a:r>
              <a:rPr lang="hr-HR" sz="2400" b="1" dirty="0" smtClean="0">
                <a:solidFill>
                  <a:srgbClr val="FFC000"/>
                </a:solidFill>
              </a:rPr>
              <a:t>PIĆA</a:t>
            </a:r>
            <a:r>
              <a:rPr lang="hr-HR" sz="2400" b="1" dirty="0" smtClean="0">
                <a:solidFill>
                  <a:prstClr val="white"/>
                </a:solidFill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</a:rPr>
              <a:t>NAPITAKA</a:t>
            </a:r>
            <a:endParaRPr lang="hr-HR" sz="2400" b="1" dirty="0">
              <a:solidFill>
                <a:srgbClr val="FFC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40898" y="1070723"/>
            <a:ext cx="2143140" cy="21431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prstClr val="white"/>
                </a:solidFill>
              </a:rPr>
              <a:t>USLUGE </a:t>
            </a:r>
            <a:r>
              <a:rPr lang="hr-HR" sz="2400" b="1" dirty="0" smtClean="0">
                <a:solidFill>
                  <a:srgbClr val="FFC000"/>
                </a:solidFill>
              </a:rPr>
              <a:t>SMJEŠTAJA</a:t>
            </a:r>
            <a:r>
              <a:rPr lang="hr-HR" sz="2400" b="1" dirty="0" smtClean="0">
                <a:solidFill>
                  <a:prstClr val="white"/>
                </a:solidFill>
              </a:rPr>
              <a:t>, </a:t>
            </a:r>
            <a:r>
              <a:rPr lang="hr-HR" sz="2400" b="1" dirty="0" smtClean="0">
                <a:solidFill>
                  <a:srgbClr val="FFC000"/>
                </a:solidFill>
              </a:rPr>
              <a:t>ZABAVE</a:t>
            </a:r>
            <a:r>
              <a:rPr lang="hr-HR" sz="2400" b="1" dirty="0" smtClean="0">
                <a:solidFill>
                  <a:prstClr val="white"/>
                </a:solidFill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</a:rPr>
              <a:t>REKREACIJE</a:t>
            </a:r>
            <a:endParaRPr lang="hr-HR" sz="2400" b="1" dirty="0">
              <a:solidFill>
                <a:srgbClr val="FFC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26053" y="1553741"/>
            <a:ext cx="707500" cy="1177105"/>
          </a:xfrm>
          <a:prstGeom prst="rightArrow">
            <a:avLst>
              <a:gd name="adj1" fmla="val 63988"/>
              <a:gd name="adj2" fmla="val 53021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white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976482" y="1553741"/>
            <a:ext cx="707500" cy="1177105"/>
          </a:xfrm>
          <a:prstGeom prst="rightArrow">
            <a:avLst>
              <a:gd name="adj1" fmla="val 63988"/>
              <a:gd name="adj2" fmla="val 53021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11808" y="142029"/>
            <a:ext cx="3429024" cy="7143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solidFill>
                  <a:prstClr val="white"/>
                </a:solidFill>
              </a:rPr>
              <a:t>UGOSTITELJSTVO</a:t>
            </a:r>
            <a:endParaRPr lang="hr-HR" sz="3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428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Ugostiteljske djelatnosti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734990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sz="2600" dirty="0" smtClean="0"/>
              <a:t>ugostiteljske djelatnosti su:</a:t>
            </a:r>
          </a:p>
          <a:p>
            <a:pPr lvl="1">
              <a:spcBef>
                <a:spcPts val="1800"/>
              </a:spcBef>
            </a:pPr>
            <a:r>
              <a:rPr lang="hr-HR" sz="3200" b="1" dirty="0" smtClean="0">
                <a:solidFill>
                  <a:srgbClr val="FF0000"/>
                </a:solidFill>
              </a:rPr>
              <a:t>hotelijerstvo</a:t>
            </a:r>
            <a:r>
              <a:rPr lang="hr-HR" sz="2600" dirty="0" smtClean="0"/>
              <a:t> </a:t>
            </a:r>
            <a:endParaRPr lang="hr-HR" sz="2600" dirty="0"/>
          </a:p>
          <a:p>
            <a:pPr lvl="2">
              <a:spcBef>
                <a:spcPts val="0"/>
              </a:spcBef>
            </a:pPr>
            <a:r>
              <a:rPr lang="hr-HR" sz="2200" u="sng" dirty="0" smtClean="0"/>
              <a:t>usluge smještaja</a:t>
            </a:r>
            <a:r>
              <a:rPr lang="hr-HR" sz="2200" dirty="0" smtClean="0"/>
              <a:t> u hotelima, motelima, pansionima… </a:t>
            </a:r>
          </a:p>
          <a:p>
            <a:pPr lvl="1">
              <a:spcBef>
                <a:spcPts val="1800"/>
              </a:spcBef>
            </a:pPr>
            <a:r>
              <a:rPr lang="hr-HR" sz="3200" b="1" dirty="0" smtClean="0">
                <a:solidFill>
                  <a:srgbClr val="FF0000"/>
                </a:solidFill>
              </a:rPr>
              <a:t>restauraterstvo</a:t>
            </a:r>
            <a:r>
              <a:rPr lang="hr-HR" sz="3200" dirty="0" smtClean="0"/>
              <a:t> </a:t>
            </a:r>
            <a:endParaRPr lang="hr-HR" sz="2600" dirty="0"/>
          </a:p>
          <a:p>
            <a:pPr lvl="2">
              <a:spcBef>
                <a:spcPts val="0"/>
              </a:spcBef>
            </a:pPr>
            <a:r>
              <a:rPr lang="hr-HR" sz="2200" u="sng" dirty="0" smtClean="0"/>
              <a:t>usluge hrane, pića i napitaka</a:t>
            </a:r>
            <a:r>
              <a:rPr lang="hr-HR" sz="2200" dirty="0" smtClean="0"/>
              <a:t> u restoranima, gostionicama, zdravljacima, slastičarnicama… </a:t>
            </a:r>
          </a:p>
          <a:p>
            <a:pPr lvl="1">
              <a:spcBef>
                <a:spcPts val="1800"/>
              </a:spcBef>
            </a:pPr>
            <a:r>
              <a:rPr lang="hr-HR" sz="3200" b="1" dirty="0" smtClean="0">
                <a:solidFill>
                  <a:srgbClr val="FF0000"/>
                </a:solidFill>
              </a:rPr>
              <a:t>barovi</a:t>
            </a:r>
            <a:endParaRPr lang="hr-HR" sz="2600" dirty="0" smtClean="0"/>
          </a:p>
          <a:p>
            <a:pPr lvl="2">
              <a:spcBef>
                <a:spcPts val="0"/>
              </a:spcBef>
            </a:pPr>
            <a:r>
              <a:rPr lang="hr-HR" sz="2200" u="sng" dirty="0" smtClean="0"/>
              <a:t>usluge pića, hrane, zabave i napitaka</a:t>
            </a:r>
            <a:r>
              <a:rPr lang="hr-HR" sz="2200" dirty="0" smtClean="0"/>
              <a:t> u barovima, kavanama, pivnicama, konobama…</a:t>
            </a:r>
          </a:p>
          <a:p>
            <a:pPr lvl="1">
              <a:spcBef>
                <a:spcPts val="1800"/>
              </a:spcBef>
            </a:pPr>
            <a:r>
              <a:rPr lang="hr-HR" sz="3200" b="1" dirty="0" smtClean="0">
                <a:solidFill>
                  <a:srgbClr val="FF0000"/>
                </a:solidFill>
              </a:rPr>
              <a:t>animacija</a:t>
            </a:r>
            <a:endParaRPr lang="hr-HR" sz="2600" dirty="0" smtClean="0"/>
          </a:p>
          <a:p>
            <a:pPr lvl="2">
              <a:spcBef>
                <a:spcPts val="0"/>
              </a:spcBef>
            </a:pPr>
            <a:r>
              <a:rPr lang="hr-HR" sz="2200" u="sng" dirty="0" smtClean="0"/>
              <a:t>usluge aktivne rekreacije</a:t>
            </a:r>
            <a:r>
              <a:rPr lang="hr-HR" sz="2200" dirty="0" smtClean="0"/>
              <a:t> 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2260796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Ugostiteljstvo i turizam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734990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dirty="0" smtClean="0"/>
              <a:t>ugostiteljstvo </a:t>
            </a:r>
            <a:r>
              <a:rPr lang="hr-HR" dirty="0"/>
              <a:t>čini </a:t>
            </a:r>
            <a:r>
              <a:rPr lang="hr-HR" b="1" dirty="0">
                <a:solidFill>
                  <a:srgbClr val="FF0000"/>
                </a:solidFill>
              </a:rPr>
              <a:t>receptivu</a:t>
            </a:r>
            <a:r>
              <a:rPr lang="hr-HR" dirty="0"/>
              <a:t> </a:t>
            </a:r>
            <a:r>
              <a:rPr lang="hr-HR" dirty="0" smtClean="0"/>
              <a:t>turizma </a:t>
            </a:r>
            <a:r>
              <a:rPr lang="hr-HR" dirty="0"/>
              <a:t>nekog mjesta </a:t>
            </a:r>
            <a:r>
              <a:rPr lang="hr-HR" i="1" dirty="0"/>
              <a:t>(sposobnost prihvaćanja gostiju)</a:t>
            </a:r>
            <a:r>
              <a:rPr lang="hr-HR" dirty="0"/>
              <a:t> </a:t>
            </a:r>
            <a:endParaRPr lang="hr-HR" dirty="0" smtClean="0"/>
          </a:p>
          <a:p>
            <a:pPr lvl="0">
              <a:spcBef>
                <a:spcPts val="1200"/>
              </a:spcBef>
            </a:pPr>
            <a:r>
              <a:rPr lang="hr-HR" dirty="0" smtClean="0"/>
              <a:t>ugostiteljstvo je </a:t>
            </a:r>
            <a:r>
              <a:rPr lang="hr-HR" b="1" dirty="0" smtClean="0">
                <a:solidFill>
                  <a:srgbClr val="FF0000"/>
                </a:solidFill>
              </a:rPr>
              <a:t>materijalna </a:t>
            </a:r>
            <a:r>
              <a:rPr lang="hr-HR" b="1" dirty="0">
                <a:solidFill>
                  <a:srgbClr val="FF0000"/>
                </a:solidFill>
              </a:rPr>
              <a:t>baza </a:t>
            </a:r>
            <a:r>
              <a:rPr lang="hr-HR" b="1" dirty="0" smtClean="0">
                <a:solidFill>
                  <a:srgbClr val="FF0000"/>
                </a:solidFill>
              </a:rPr>
              <a:t>turizma</a:t>
            </a:r>
          </a:p>
          <a:p>
            <a:pPr lvl="1">
              <a:spcBef>
                <a:spcPts val="1800"/>
              </a:spcBef>
            </a:pPr>
            <a:r>
              <a:rPr lang="hr-HR" sz="3200" b="1" dirty="0" smtClean="0">
                <a:solidFill>
                  <a:srgbClr val="FF0000"/>
                </a:solidFill>
              </a:rPr>
              <a:t>receptivne</a:t>
            </a:r>
            <a:r>
              <a:rPr lang="hr-HR" sz="3200" dirty="0" smtClean="0"/>
              <a:t> turističke zemlje</a:t>
            </a:r>
            <a:r>
              <a:rPr lang="hr-HR" dirty="0" smtClean="0"/>
              <a:t> </a:t>
            </a:r>
          </a:p>
          <a:p>
            <a:pPr lvl="2">
              <a:spcBef>
                <a:spcPts val="0"/>
              </a:spcBef>
            </a:pPr>
            <a:r>
              <a:rPr lang="hr-HR" dirty="0" smtClean="0"/>
              <a:t>zemlje koje </a:t>
            </a:r>
            <a:r>
              <a:rPr lang="hr-HR" b="1" dirty="0" smtClean="0">
                <a:solidFill>
                  <a:schemeClr val="tx2"/>
                </a:solidFill>
              </a:rPr>
              <a:t>primaju turiste</a:t>
            </a:r>
          </a:p>
          <a:p>
            <a:pPr lvl="1">
              <a:spcBef>
                <a:spcPts val="1200"/>
              </a:spcBef>
            </a:pPr>
            <a:r>
              <a:rPr lang="hr-HR" sz="3200" b="1" dirty="0" smtClean="0">
                <a:solidFill>
                  <a:srgbClr val="FF0000"/>
                </a:solidFill>
              </a:rPr>
              <a:t>emitivne</a:t>
            </a:r>
            <a:r>
              <a:rPr lang="hr-HR" sz="3200" dirty="0" smtClean="0"/>
              <a:t> turističke zemlje</a:t>
            </a:r>
            <a:r>
              <a:rPr lang="hr-HR" dirty="0" smtClean="0"/>
              <a:t> </a:t>
            </a:r>
          </a:p>
          <a:p>
            <a:pPr lvl="2">
              <a:spcBef>
                <a:spcPts val="0"/>
              </a:spcBef>
            </a:pPr>
            <a:r>
              <a:rPr lang="hr-HR" dirty="0" smtClean="0"/>
              <a:t>zemlje </a:t>
            </a:r>
            <a:r>
              <a:rPr lang="hr-HR" b="1" dirty="0" smtClean="0">
                <a:solidFill>
                  <a:schemeClr val="tx2"/>
                </a:solidFill>
              </a:rPr>
              <a:t>iz kojih dolaze turisti</a:t>
            </a:r>
          </a:p>
        </p:txBody>
      </p:sp>
    </p:spTree>
    <p:extLst>
      <p:ext uri="{BB962C8B-B14F-4D97-AF65-F5344CB8AC3E}">
        <p14:creationId xmlns:p14="http://schemas.microsoft.com/office/powerpoint/2010/main" val="3029806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/>
              <a:t>Ugostiteljstvo i putničke </a:t>
            </a:r>
            <a:r>
              <a:rPr lang="hr-HR" sz="3500" dirty="0" smtClean="0"/>
              <a:t>agencije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73499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PUTNIČKE AGENCIJE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endParaRPr lang="hr-HR" dirty="0"/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chemeClr val="tx2"/>
                </a:solidFill>
              </a:rPr>
              <a:t>posrednici</a:t>
            </a:r>
            <a:r>
              <a:rPr lang="hr-HR" dirty="0" smtClean="0">
                <a:solidFill>
                  <a:schemeClr val="tx2"/>
                </a:solidFill>
              </a:rPr>
              <a:t> </a:t>
            </a:r>
            <a:r>
              <a:rPr lang="hr-HR" dirty="0"/>
              <a:t>između ugostiteljskih </a:t>
            </a:r>
            <a:r>
              <a:rPr lang="hr-HR" b="1" dirty="0"/>
              <a:t>poslovnih </a:t>
            </a:r>
            <a:r>
              <a:rPr lang="hr-HR" b="1" dirty="0" smtClean="0"/>
              <a:t>jedinica </a:t>
            </a:r>
            <a:r>
              <a:rPr lang="hr-HR" sz="2400" i="1" dirty="0" smtClean="0"/>
              <a:t>(turističke ponude)</a:t>
            </a:r>
            <a:r>
              <a:rPr lang="hr-HR" sz="2400" dirty="0" smtClean="0"/>
              <a:t> </a:t>
            </a:r>
            <a:r>
              <a:rPr lang="hr-HR" dirty="0" smtClean="0"/>
              <a:t>i </a:t>
            </a:r>
            <a:r>
              <a:rPr lang="hr-HR" b="1" dirty="0"/>
              <a:t>potencijalnih </a:t>
            </a:r>
            <a:r>
              <a:rPr lang="hr-HR" b="1" dirty="0" smtClean="0"/>
              <a:t>gostiju </a:t>
            </a:r>
            <a:r>
              <a:rPr lang="hr-HR" sz="2400" i="1" dirty="0" smtClean="0"/>
              <a:t>(turističke potražnje)</a:t>
            </a:r>
            <a:endParaRPr lang="hr-HR" i="1" dirty="0" smtClean="0"/>
          </a:p>
          <a:p>
            <a:pPr>
              <a:spcBef>
                <a:spcPts val="2400"/>
              </a:spcBef>
            </a:pPr>
            <a:r>
              <a:rPr lang="hr-HR" dirty="0" smtClean="0"/>
              <a:t>vrste ugovora između agencija i ugostitelja:</a:t>
            </a:r>
          </a:p>
          <a:p>
            <a:pPr lvl="1">
              <a:spcBef>
                <a:spcPts val="600"/>
              </a:spcBef>
            </a:pPr>
            <a:r>
              <a:rPr lang="hr-HR" b="1" dirty="0">
                <a:solidFill>
                  <a:srgbClr val="FF0000"/>
                </a:solidFill>
              </a:rPr>
              <a:t>okvirni ugovor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sz="2400" i="1" dirty="0"/>
              <a:t>(„ugovor na osnovi zatražene i potvrđene rezervacije“)</a:t>
            </a:r>
          </a:p>
          <a:p>
            <a:pPr lvl="1">
              <a:spcBef>
                <a:spcPts val="600"/>
              </a:spcBef>
            </a:pPr>
            <a:r>
              <a:rPr lang="hr-HR" b="1" dirty="0">
                <a:solidFill>
                  <a:srgbClr val="FF0000"/>
                </a:solidFill>
              </a:rPr>
              <a:t>ugovor o alotmanu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sz="2400" i="1" dirty="0"/>
              <a:t>(alotmanski ugovor)</a:t>
            </a:r>
          </a:p>
          <a:p>
            <a:pPr lvl="1">
              <a:spcBef>
                <a:spcPts val="600"/>
              </a:spcBef>
            </a:pPr>
            <a:r>
              <a:rPr lang="hr-HR" b="1" dirty="0">
                <a:solidFill>
                  <a:srgbClr val="FF0000"/>
                </a:solidFill>
              </a:rPr>
              <a:t>ugovor o zakupu kapaciteta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sz="2400" i="1" dirty="0"/>
              <a:t>(„fiksni ugovor“ i „ugovor puno za prazno</a:t>
            </a:r>
            <a:r>
              <a:rPr lang="hr-HR" sz="2400" i="1" dirty="0" smtClean="0"/>
              <a:t>“)</a:t>
            </a:r>
          </a:p>
        </p:txBody>
      </p:sp>
    </p:spTree>
    <p:extLst>
      <p:ext uri="{BB962C8B-B14F-4D97-AF65-F5344CB8AC3E}">
        <p14:creationId xmlns:p14="http://schemas.microsoft.com/office/powerpoint/2010/main" val="4225936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/>
              <a:t>Ugostiteljstvo i </a:t>
            </a:r>
            <a:r>
              <a:rPr lang="hr-HR" sz="3500" dirty="0" smtClean="0"/>
              <a:t>trgovina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73499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TRGOVINA</a:t>
            </a:r>
            <a:endParaRPr lang="hr-HR" sz="2400" dirty="0"/>
          </a:p>
          <a:p>
            <a:pPr lvl="1">
              <a:spcBef>
                <a:spcPts val="600"/>
              </a:spcBef>
            </a:pPr>
            <a:r>
              <a:rPr lang="hr-HR" sz="2400" dirty="0"/>
              <a:t>posredništvo između proizvođača i </a:t>
            </a:r>
            <a:r>
              <a:rPr lang="hr-HR" sz="2400" dirty="0" smtClean="0"/>
              <a:t>potrošača</a:t>
            </a:r>
          </a:p>
          <a:p>
            <a:pPr lvl="1">
              <a:spcBef>
                <a:spcPts val="600"/>
              </a:spcBef>
            </a:pPr>
            <a:r>
              <a:rPr lang="hr-HR" sz="2400" dirty="0" smtClean="0"/>
              <a:t>ugostiteljstvo </a:t>
            </a:r>
            <a:r>
              <a:rPr lang="hr-HR" sz="2400" b="1" dirty="0">
                <a:solidFill>
                  <a:srgbClr val="FF0000"/>
                </a:solidFill>
              </a:rPr>
              <a:t>ovisi o trgovini </a:t>
            </a:r>
            <a:r>
              <a:rPr lang="hr-HR" sz="2400" dirty="0"/>
              <a:t>kod nabave robe za proizvodnju</a:t>
            </a:r>
          </a:p>
          <a:p>
            <a:pPr lvl="1">
              <a:spcBef>
                <a:spcPts val="1800"/>
              </a:spcBef>
            </a:pPr>
            <a:r>
              <a:rPr lang="hr-HR" sz="2400" b="1" dirty="0" smtClean="0">
                <a:solidFill>
                  <a:srgbClr val="FF0000"/>
                </a:solidFill>
              </a:rPr>
              <a:t>nestašica </a:t>
            </a:r>
            <a:r>
              <a:rPr lang="hr-HR" sz="2400" b="1" dirty="0">
                <a:solidFill>
                  <a:srgbClr val="FF0000"/>
                </a:solidFill>
              </a:rPr>
              <a:t>pojedinih roba</a:t>
            </a:r>
            <a:r>
              <a:rPr lang="hr-HR" sz="2400" dirty="0">
                <a:solidFill>
                  <a:prstClr val="black"/>
                </a:solidFill>
              </a:rPr>
              <a:t> može značajno utjecati na ugostiteljsku ponudu </a:t>
            </a:r>
          </a:p>
          <a:p>
            <a:pPr lvl="2">
              <a:spcBef>
                <a:spcPts val="0"/>
              </a:spcBef>
            </a:pPr>
            <a:r>
              <a:rPr lang="hr-HR" i="1" dirty="0">
                <a:solidFill>
                  <a:prstClr val="black"/>
                </a:solidFill>
              </a:rPr>
              <a:t>npr. restoran ima u ponudi raznovrsnu ribu, ali dobavljač nije u mogućnosti dostaviti željenu ribu radi </a:t>
            </a:r>
            <a:r>
              <a:rPr lang="hr-HR" i="1" dirty="0" smtClean="0">
                <a:solidFill>
                  <a:prstClr val="black"/>
                </a:solidFill>
              </a:rPr>
              <a:t>nestašice</a:t>
            </a:r>
          </a:p>
          <a:p>
            <a:pPr lvl="1">
              <a:spcBef>
                <a:spcPts val="1800"/>
              </a:spcBef>
            </a:pPr>
            <a:r>
              <a:rPr lang="hr-HR" sz="2400" dirty="0">
                <a:solidFill>
                  <a:prstClr val="black"/>
                </a:solidFill>
              </a:rPr>
              <a:t>namirnice u ugostiteljstvu se uglavnom </a:t>
            </a:r>
            <a:r>
              <a:rPr lang="hr-HR" sz="2400" b="1" dirty="0">
                <a:solidFill>
                  <a:srgbClr val="FF0000"/>
                </a:solidFill>
              </a:rPr>
              <a:t>ne poslužuju u izvornom obliku ili pakiranju </a:t>
            </a:r>
            <a:r>
              <a:rPr lang="hr-HR" sz="2400" dirty="0">
                <a:solidFill>
                  <a:prstClr val="black"/>
                </a:solidFill>
              </a:rPr>
              <a:t>u kojem dolaze </a:t>
            </a:r>
          </a:p>
          <a:p>
            <a:pPr lvl="2">
              <a:spcBef>
                <a:spcPts val="0"/>
              </a:spcBef>
            </a:pPr>
            <a:r>
              <a:rPr lang="hr-HR" i="1" dirty="0">
                <a:solidFill>
                  <a:prstClr val="black"/>
                </a:solidFill>
              </a:rPr>
              <a:t>npr. sir se reže i poslužuje, pića se toče u čaše i </a:t>
            </a:r>
            <a:r>
              <a:rPr lang="hr-HR" i="1" dirty="0" err="1">
                <a:solidFill>
                  <a:prstClr val="black"/>
                </a:solidFill>
              </a:rPr>
              <a:t>sl</a:t>
            </a:r>
            <a:r>
              <a:rPr lang="hr-HR" i="1" dirty="0" smtClean="0">
                <a:solidFill>
                  <a:prstClr val="black"/>
                </a:solidFill>
              </a:rPr>
              <a:t>.</a:t>
            </a:r>
            <a:endParaRPr lang="hr-HR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292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3016</Words>
  <Application>Microsoft Office PowerPoint</Application>
  <PresentationFormat>On-screen Show (4:3)</PresentationFormat>
  <Paragraphs>281</Paragraphs>
  <Slides>26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bijela_tema</vt:lpstr>
      <vt:lpstr>1_bijela_tema</vt:lpstr>
      <vt:lpstr>Ponavljanje</vt:lpstr>
      <vt:lpstr>Organizacija rada</vt:lpstr>
      <vt:lpstr>PowerPoint Presentation</vt:lpstr>
      <vt:lpstr>Organizacija poslovanja poduzeća  </vt:lpstr>
      <vt:lpstr>PowerPoint Presentation</vt:lpstr>
      <vt:lpstr>Ugostiteljske djelatnosti</vt:lpstr>
      <vt:lpstr>Ugostiteljstvo i turizam</vt:lpstr>
      <vt:lpstr>Ugostiteljstvo i putničke agencije</vt:lpstr>
      <vt:lpstr>Ugostiteljstvo i trgovina</vt:lpstr>
      <vt:lpstr>Ugostiteljstvo, obrt i industrija</vt:lpstr>
      <vt:lpstr>PONAVLJANJE</vt:lpstr>
      <vt:lpstr>ORGANIZACIJA POSLOVANJA PODUZEĆA   (plan ploče)</vt:lpstr>
      <vt:lpstr>UGOSTITELJSTVO         (plan ploče)</vt:lpstr>
      <vt:lpstr>UGOSTITELJSTVO I TURIZAM      (plan ploče)</vt:lpstr>
      <vt:lpstr>UGOSTITELJSTVO I PUTNIČKE AGENCIJE      (plan ploče)</vt:lpstr>
      <vt:lpstr>UGOSTITELJSTVO I PUTNIČKE AGENCIJE      (plan ploče)</vt:lpstr>
      <vt:lpstr>UGOSTITELJSTVO I PUTNIČKE AGENCIJE      (plan ploče)</vt:lpstr>
      <vt:lpstr>UGOSTITELJSTVO I TRGOVINA, OBRTI I INDUSTRIJA  (plan ploče)</vt:lpstr>
      <vt:lpstr>UGOSTITELJSTVO I TRGOVINA, OBRTI I INDUSTRIJA  (plan ploče)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cornx</dc:creator>
  <cp:lastModifiedBy>korisnik</cp:lastModifiedBy>
  <cp:revision>12</cp:revision>
  <dcterms:created xsi:type="dcterms:W3CDTF">2017-10-17T05:39:51Z</dcterms:created>
  <dcterms:modified xsi:type="dcterms:W3CDTF">2019-10-22T12:52:12Z</dcterms:modified>
</cp:coreProperties>
</file>