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9" r:id="rId3"/>
  </p:sldMasterIdLst>
  <p:notesMasterIdLst>
    <p:notesMasterId r:id="rId50"/>
  </p:notesMasterIdLst>
  <p:sldIdLst>
    <p:sldId id="257" r:id="rId4"/>
    <p:sldId id="309" r:id="rId5"/>
    <p:sldId id="296" r:id="rId6"/>
    <p:sldId id="351" r:id="rId7"/>
    <p:sldId id="352" r:id="rId8"/>
    <p:sldId id="349" r:id="rId9"/>
    <p:sldId id="350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29" r:id="rId27"/>
    <p:sldId id="330" r:id="rId28"/>
    <p:sldId id="331" r:id="rId29"/>
    <p:sldId id="332" r:id="rId30"/>
    <p:sldId id="333" r:id="rId31"/>
    <p:sldId id="334" r:id="rId32"/>
    <p:sldId id="336" r:id="rId33"/>
    <p:sldId id="335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60" r:id="rId42"/>
    <p:sldId id="361" r:id="rId43"/>
    <p:sldId id="344" r:id="rId44"/>
    <p:sldId id="345" r:id="rId45"/>
    <p:sldId id="362" r:id="rId46"/>
    <p:sldId id="346" r:id="rId47"/>
    <p:sldId id="347" r:id="rId48"/>
    <p:sldId id="348" r:id="rId4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900"/>
    <a:srgbClr val="008A3E"/>
    <a:srgbClr val="00FF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8" autoAdjust="0"/>
    <p:restoredTop sz="38411" autoAdjust="0"/>
  </p:normalViewPr>
  <p:slideViewPr>
    <p:cSldViewPr>
      <p:cViewPr varScale="1">
        <p:scale>
          <a:sx n="92" d="100"/>
          <a:sy n="9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5.10.2017.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942C48D-24EA-4D12-ADEE-43EF64A47B5C}" type="datetimeFigureOut">
              <a:rPr lang="sr-Latn-CS" smtClean="0"/>
              <a:pPr>
                <a:defRPr/>
              </a:pPr>
              <a:t>5.10.2017.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3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76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27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78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709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538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23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8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1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81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20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29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76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07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13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18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37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3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847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05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79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4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28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42C48D-24EA-4D12-ADEE-43EF64A47B5C}" type="datetimeFigureOut">
              <a:rPr lang="sr-Latn-CS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FDD72BF-B849-4E00-8E72-529104776363}" type="slidenum">
              <a:rPr lang="hr-HR" smtClean="0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0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8B7CEA-6526-4200-A7B0-4BD36F23C62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70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9" name="Picture 3" descr="poll.png"/>
          <p:cNvPicPr>
            <a:picLocks noChangeAspect="1"/>
          </p:cNvPicPr>
          <p:nvPr userDrawn="1"/>
        </p:nvPicPr>
        <p:blipFill>
          <a:blip r:embed="rId2">
            <a:lum bright="100000"/>
          </a:blip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13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68764AC-3DED-4D74-AD16-FFA965807A0D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7D59C2B-4066-4E9A-88D9-D27AB1CEFFC5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1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D8D1B9-894E-4E46-BE04-90CF59FE48C1}" type="datetimeFigureOut">
              <a:rPr lang="sr-Latn-CS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5.10.2017.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428604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2DD6B-B8B5-45AE-9B37-FBC7E105E864}" type="slidenum">
              <a:rPr lang="hr-HR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hr-HR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000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11560" y="908720"/>
            <a:ext cx="814686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4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77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pic>
        <p:nvPicPr>
          <p:cNvPr id="4" name="Picture 3" descr="poll.png"/>
          <p:cNvPicPr>
            <a:picLocks noChangeAspect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2500313" y="2571750"/>
            <a:ext cx="6643687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75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71252" y="5300649"/>
            <a:ext cx="3740727" cy="1662546"/>
          </a:xfrm>
          <a:custGeom>
            <a:avLst/>
            <a:gdLst>
              <a:gd name="connsiteX0" fmla="*/ 3621974 w 3740727"/>
              <a:gd name="connsiteY0" fmla="*/ 118754 h 1662546"/>
              <a:gd name="connsiteX1" fmla="*/ 11875 w 3740727"/>
              <a:gd name="connsiteY1" fmla="*/ 0 h 1662546"/>
              <a:gd name="connsiteX2" fmla="*/ 0 w 3740727"/>
              <a:gd name="connsiteY2" fmla="*/ 1662546 h 1662546"/>
              <a:gd name="connsiteX3" fmla="*/ 3740727 w 3740727"/>
              <a:gd name="connsiteY3" fmla="*/ 1662546 h 1662546"/>
              <a:gd name="connsiteX4" fmla="*/ 3621974 w 3740727"/>
              <a:gd name="connsiteY4" fmla="*/ 118754 h 1662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0727" h="1662546">
                <a:moveTo>
                  <a:pt x="3621974" y="118754"/>
                </a:moveTo>
                <a:lnTo>
                  <a:pt x="11875" y="0"/>
                </a:lnTo>
                <a:cubicBezTo>
                  <a:pt x="7917" y="554182"/>
                  <a:pt x="3958" y="1108364"/>
                  <a:pt x="0" y="1662546"/>
                </a:cubicBezTo>
                <a:lnTo>
                  <a:pt x="3740727" y="1662546"/>
                </a:lnTo>
                <a:lnTo>
                  <a:pt x="3621974" y="118754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966" y="116632"/>
            <a:ext cx="9072562" cy="3231654"/>
          </a:xfrm>
          <a:prstGeom prst="rect">
            <a:avLst/>
          </a:prstGeom>
          <a:effectLst>
            <a:outerShdw dist="38100" dir="2160000" algn="tl" rotWithShape="0">
              <a:schemeClr val="bg1">
                <a:alpha val="22000"/>
              </a:schemeClr>
            </a:outerShdw>
          </a:effectLst>
        </p:spPr>
        <p:txBody>
          <a:bodyPr wrap="square">
            <a:spAutoFit/>
          </a:bodyPr>
          <a:lstStyle/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ZNANOST, METODE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ISTRAŽIVANJA</a:t>
            </a:r>
          </a:p>
          <a:p>
            <a:pPr marL="1008000" indent="-1143000" fontAlgn="auto">
              <a:spcAft>
                <a:spcPts val="0"/>
              </a:spcAft>
              <a:defRPr/>
            </a:pPr>
            <a:r>
              <a:rPr lang="hr-HR" sz="6800" b="1" dirty="0" smtClean="0">
                <a:ln w="18415" cmpd="sng">
                  <a:noFill/>
                  <a:prstDash val="solid"/>
                </a:ln>
                <a:solidFill>
                  <a:srgbClr val="FFC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TEORIJE</a:t>
            </a:r>
            <a:endParaRPr lang="hr-HR" sz="6800" b="1" dirty="0">
              <a:ln w="18415" cmpd="sng">
                <a:noFill/>
                <a:prstDash val="solid"/>
              </a:ln>
              <a:solidFill>
                <a:srgbClr val="FFC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Picture 3" descr="perspektiv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63888" y="1272394"/>
            <a:ext cx="5573575" cy="5641554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H="1" flipV="1">
            <a:off x="-480435" y="5257764"/>
            <a:ext cx="5112568" cy="1440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836712"/>
            <a:ext cx="9144000" cy="477827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UZROČNOST (KAUZALNOST)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uzrokuje promjenu druge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nekad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promjena jedne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 uzrok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promjene druge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400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(iako je došlo do promjene u zavisnoj varijabli)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npr: </a:t>
            </a:r>
            <a:r>
              <a:rPr lang="vi-VN" sz="2200" i="1" dirty="0"/>
              <a:t>učestalost </a:t>
            </a:r>
            <a:r>
              <a:rPr lang="vi-VN" sz="2200" b="1" i="1" dirty="0">
                <a:solidFill>
                  <a:srgbClr val="FFC000"/>
                </a:solidFill>
              </a:rPr>
              <a:t>krađe automobila </a:t>
            </a:r>
            <a:r>
              <a:rPr lang="vi-VN" sz="2200" i="1" dirty="0"/>
              <a:t>je veća za </a:t>
            </a:r>
            <a:r>
              <a:rPr lang="vi-VN" sz="2200" b="1" i="1" dirty="0">
                <a:solidFill>
                  <a:srgbClr val="FFC000"/>
                </a:solidFill>
              </a:rPr>
              <a:t>toplijeg </a:t>
            </a:r>
            <a:r>
              <a:rPr lang="vi-VN" sz="2200" b="1" i="1" dirty="0" smtClean="0">
                <a:solidFill>
                  <a:srgbClr val="FFC000"/>
                </a:solidFill>
              </a:rPr>
              <a:t>vremena</a:t>
            </a:r>
            <a:endParaRPr lang="hr-HR" sz="2200" b="1" i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b="1" dirty="0" smtClean="0">
              <a:solidFill>
                <a:srgbClr val="FFC000"/>
              </a:solidFill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odnos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između dvije varijable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koji se pravilno pojavljuje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koji kazuje da je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promjena jedne varijable povezana s promjenama druge varijable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(nije uvijek slučaj)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2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: broj smrtnih slučajeva u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bolnici</a:t>
            </a:r>
            <a:r>
              <a:rPr lang="hr-HR" sz="22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i kod </a:t>
            </a: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kuće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51048" y="44624"/>
            <a:ext cx="8153400" cy="990600"/>
          </a:xfrm>
        </p:spPr>
        <p:txBody>
          <a:bodyPr/>
          <a:lstStyle/>
          <a:p>
            <a:r>
              <a:rPr lang="hr-HR" sz="4000" b="1" dirty="0" smtClean="0"/>
              <a:t>UZROČNOST / KORELACIJA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4746" y="3212976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TEMPERATURA ZRAKA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384608" y="3212976"/>
            <a:ext cx="329184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KRAĐA AUTOMOBILA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05563" y="3196188"/>
            <a:ext cx="510068" cy="6050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69394" y="5805264"/>
            <a:ext cx="3111840" cy="571504"/>
          </a:xfrm>
          <a:prstGeom prst="round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BORAVAK U BOLNICI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29256" y="5805264"/>
            <a:ext cx="2571768" cy="571504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VIŠA SMRTNOST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527887" y="5840983"/>
            <a:ext cx="554716" cy="500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8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uiExpand="1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-7374"/>
            <a:ext cx="8153400" cy="700070"/>
          </a:xfrm>
        </p:spPr>
        <p:txBody>
          <a:bodyPr>
            <a:noAutofit/>
          </a:bodyPr>
          <a:lstStyle/>
          <a:p>
            <a:r>
              <a:rPr lang="hr-HR" sz="4000" dirty="0" smtClean="0"/>
              <a:t>KORELACIJA</a:t>
            </a:r>
            <a:endParaRPr lang="hr-HR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1484784"/>
            <a:ext cx="9079057" cy="2359149"/>
            <a:chOff x="0" y="1285860"/>
            <a:chExt cx="9079057" cy="23591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0" y="1285860"/>
              <a:ext cx="9079057" cy="1785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428596" y="2998678"/>
              <a:ext cx="2286016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pozitivna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korelacija (+1.00)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6149" y="2998678"/>
              <a:ext cx="2143140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nema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korelacije</a:t>
              </a:r>
              <a:r>
                <a:rPr lang="hr-HR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(0.00)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72264" y="2998678"/>
              <a:ext cx="2214578" cy="646331"/>
            </a:xfrm>
            <a:prstGeom prst="rect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negativna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 korelacija (-1.00)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6286512" y="4357694"/>
            <a:ext cx="2714644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djeca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 gledaju TV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to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manje čitaju knjige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4282" y="4357694"/>
            <a:ext cx="2643206" cy="1500198"/>
          </a:xfrm>
          <a:prstGeom prst="roundRect">
            <a:avLst>
              <a:gd name="adj" fmla="val 6376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se učenici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duže pripremaju</a:t>
            </a:r>
            <a:r>
              <a:rPr lang="hr-H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za ispit, to je njihov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uspjeh bolji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143240" y="4357694"/>
            <a:ext cx="2857520" cy="1500198"/>
          </a:xfrm>
          <a:prstGeom prst="roundRect">
            <a:avLst>
              <a:gd name="adj" fmla="val 4002"/>
            </a:avLst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Što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češće</a:t>
            </a:r>
            <a:r>
              <a:rPr lang="hr-H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adolescenti </a:t>
            </a:r>
            <a:r>
              <a:rPr lang="hr-HR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jedu</a:t>
            </a:r>
            <a:r>
              <a:rPr lang="hr-HR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doručak, to je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njihova </a:t>
            </a: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težina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hr-HR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0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allAtOnce" animBg="1"/>
      <p:bldP spid="16" grpId="0" build="allAtOnce" animBg="1"/>
      <p:bldP spid="17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141571" y="1285860"/>
            <a:ext cx="685958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8596" y="37309"/>
            <a:ext cx="8319868" cy="571504"/>
          </a:xfrm>
        </p:spPr>
        <p:txBody>
          <a:bodyPr>
            <a:noAutofit/>
          </a:bodyPr>
          <a:lstStyle/>
          <a:p>
            <a:pPr algn="r"/>
            <a:r>
              <a:rPr lang="hr-HR" sz="4000" dirty="0" smtClean="0"/>
              <a:t>KORELACIJA</a:t>
            </a:r>
            <a:endParaRPr lang="hr-HR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1406" y="142852"/>
          <a:ext cx="1928827" cy="569145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{0660B408-B3CF-4A94-85FC-2B1E0A45F4A2}</a:tableStyleId>
              </a:tblPr>
              <a:tblGrid>
                <a:gridCol w="5000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43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438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758"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Osoba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Visina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050" b="1" u="none" strike="noStrike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Tempera -</a:t>
                      </a:r>
                      <a:r>
                        <a:rPr lang="hr-HR" sz="1050" b="1" u="none" strike="noStrike" dirty="0" err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ment</a:t>
                      </a:r>
                      <a:endParaRPr lang="hr-HR" sz="105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6C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180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90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48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72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166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75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163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171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57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19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168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84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68105"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>
                          <a:latin typeface="Calibri" pitchFamily="34" charset="0"/>
                          <a:cs typeface="Calibri" pitchFamily="34" charset="0"/>
                        </a:rPr>
                        <a:t>170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b="0" u="none" strike="noStrike" dirty="0">
                          <a:latin typeface="Calibri" pitchFamily="34" charset="0"/>
                          <a:cs typeface="Calibri" pitchFamily="34" charset="0"/>
                        </a:rPr>
                        <a:t>39</a:t>
                      </a:r>
                      <a:endParaRPr lang="hr-HR" sz="1200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317" marR="9317" marT="93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71406" y="500042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2699792" y="3106739"/>
            <a:ext cx="4944043" cy="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720035" y="3177383"/>
            <a:ext cx="794" cy="2793183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1406" y="785794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38" name="Straight Connector 37"/>
          <p:cNvCxnSpPr/>
          <p:nvPr/>
        </p:nvCxnSpPr>
        <p:spPr>
          <a:xfrm rot="10800000">
            <a:off x="2669373" y="3636964"/>
            <a:ext cx="1571636" cy="158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07563" y="3692922"/>
            <a:ext cx="0" cy="227764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traight Connector 42"/>
          <p:cNvSpPr/>
          <p:nvPr/>
        </p:nvSpPr>
        <p:spPr>
          <a:xfrm flipV="1">
            <a:off x="3714744" y="2857496"/>
            <a:ext cx="4071966" cy="2000264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r-Latn-CS"/>
          </a:p>
        </p:txBody>
      </p:sp>
      <p:sp>
        <p:nvSpPr>
          <p:cNvPr id="44" name="Rectangle 43"/>
          <p:cNvSpPr/>
          <p:nvPr/>
        </p:nvSpPr>
        <p:spPr>
          <a:xfrm>
            <a:off x="71406" y="1000108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2714612" y="3957637"/>
            <a:ext cx="1150159" cy="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2961365" y="4977219"/>
            <a:ext cx="1894965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1406" y="1285860"/>
            <a:ext cx="1857388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0" name="Straight Connector 49"/>
          <p:cNvCxnSpPr/>
          <p:nvPr/>
        </p:nvCxnSpPr>
        <p:spPr>
          <a:xfrm rot="10800000">
            <a:off x="2662219" y="2252658"/>
            <a:ext cx="4786346" cy="15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511648" y="2320773"/>
            <a:ext cx="1159" cy="360472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45623" y="3220096"/>
            <a:ext cx="1143008" cy="584775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+0.63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406" y="1571612"/>
            <a:ext cx="1857388" cy="214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699792" y="3957637"/>
            <a:ext cx="3729582" cy="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501605" y="4056650"/>
            <a:ext cx="0" cy="18688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20042956">
            <a:off x="3000851" y="2698876"/>
            <a:ext cx="5232068" cy="230220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860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 animBg="1"/>
      <p:bldP spid="43" grpId="0" animBg="1"/>
      <p:bldP spid="44" grpId="0" animBg="1"/>
      <p:bldP spid="49" grpId="0" animBg="1"/>
      <p:bldP spid="54" grpId="0" animBg="1"/>
      <p:bldP spid="55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643438" y="1409356"/>
            <a:ext cx="4000528" cy="2357454"/>
          </a:xfrm>
          <a:prstGeom prst="roundRect">
            <a:avLst>
              <a:gd name="adj" fmla="val 256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5720" y="1409356"/>
            <a:ext cx="4000528" cy="2357454"/>
          </a:xfrm>
          <a:prstGeom prst="roundRect">
            <a:avLst>
              <a:gd name="adj" fmla="val 3066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123976"/>
            <a:ext cx="9144000" cy="1714512"/>
          </a:xfrm>
        </p:spPr>
        <p:txBody>
          <a:bodyPr>
            <a:normAutofit fontScale="92500" lnSpcReduction="10000"/>
          </a:bodyPr>
          <a:lstStyle/>
          <a:p>
            <a:pPr marL="560388" indent="-514350"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stvarnosti se preklapaju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(i kombiniraju)</a:t>
            </a:r>
            <a:r>
              <a:rPr lang="hr-HR" sz="27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700" dirty="0" smtClean="0">
                <a:latin typeface="Calibri" pitchFamily="34" charset="0"/>
                <a:cs typeface="Calibri" pitchFamily="34" charset="0"/>
              </a:rPr>
              <a:t>kvalitativni i kvantitativni pristup istraživanju</a:t>
            </a:r>
          </a:p>
          <a:p>
            <a:pPr marL="560388" indent="-514350">
              <a:spcBef>
                <a:spcPts val="1800"/>
              </a:spcBef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primjer s istraživanjem siromaštva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 i kako žive siromašni (</a:t>
            </a:r>
            <a:r>
              <a:rPr lang="hr-HR" sz="27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7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153400" cy="620688"/>
          </a:xfrm>
        </p:spPr>
        <p:txBody>
          <a:bodyPr/>
          <a:lstStyle/>
          <a:p>
            <a:r>
              <a:rPr lang="hr-HR" sz="4000" b="1" dirty="0" smtClean="0"/>
              <a:t>2 </a:t>
            </a:r>
            <a:r>
              <a:rPr lang="hr-H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PRISTUPA</a:t>
            </a:r>
            <a:r>
              <a:rPr lang="hr-HR" sz="4000" b="1" dirty="0" smtClean="0"/>
              <a:t> ISTRAŽIVANJU</a:t>
            </a:r>
          </a:p>
        </p:txBody>
      </p:sp>
      <p:sp>
        <p:nvSpPr>
          <p:cNvPr id="6" name="Pravokutnik 6"/>
          <p:cNvSpPr/>
          <p:nvPr/>
        </p:nvSpPr>
        <p:spPr>
          <a:xfrm>
            <a:off x="571472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FF33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 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4929190" y="980728"/>
            <a:ext cx="3429024" cy="857256"/>
          </a:xfrm>
          <a:prstGeom prst="roundRect">
            <a:avLst>
              <a:gd name="adj" fmla="val 5585"/>
            </a:avLst>
          </a:prstGeom>
          <a:solidFill>
            <a:srgbClr val="0070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945129"/>
            <a:ext cx="39290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brojkama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mjerenjima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te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matematičkim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metodama</a:t>
            </a:r>
            <a:endParaRPr lang="hr-HR" sz="26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6314" y="1945129"/>
            <a:ext cx="37147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600" dirty="0" smtClean="0">
                <a:latin typeface="Calibri" pitchFamily="34" charset="0"/>
                <a:cs typeface="Calibri" pitchFamily="34" charset="0"/>
              </a:rPr>
              <a:t>usmjereno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značenja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koja ljudi pridaju pojavama (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subjektivni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opis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interpretacija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 build="p"/>
      <p:bldP spid="6" grpId="0" uiExpand="1" build="allAtOnce" animBg="1"/>
      <p:bldP spid="7" grpId="0" uiExpand="1" build="allAtOnce" animBg="1"/>
      <p:bldP spid="9" grpId="0" build="allAtOnce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026"/>
          <p:cNvSpPr>
            <a:spLocks noChangeArrowheads="1"/>
          </p:cNvSpPr>
          <p:nvPr/>
        </p:nvSpPr>
        <p:spPr bwMode="auto">
          <a:xfrm>
            <a:off x="71406" y="142852"/>
            <a:ext cx="4857784" cy="4214842"/>
          </a:xfrm>
          <a:prstGeom prst="roundRect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72000" tIns="72000" rIns="72000" bIns="72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1998.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stručnjaci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Svjetske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banke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 naš </a:t>
            </a:r>
            <a:r>
              <a:rPr kumimoji="0" lang="hr-HR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Državni zavod za statistiku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proveli istraživanje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Ispitano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3123 kućanstva </a:t>
            </a: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(9433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stanovnika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Apsolutno siromašnim</a:t>
            </a:r>
            <a:r>
              <a:rPr lang="hr-HR" sz="24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prema njihovim definicijama,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onaj pojedinac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koji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je 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dnevno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imao 4,3 $ (30 kn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odnosno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900 kn mjesečno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).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1028"/>
          <p:cNvSpPr>
            <a:spLocks noChangeArrowheads="1"/>
          </p:cNvSpPr>
          <p:nvPr/>
        </p:nvSpPr>
        <p:spPr bwMode="auto">
          <a:xfrm>
            <a:off x="4429124" y="3357562"/>
            <a:ext cx="4500562" cy="3362324"/>
          </a:xfrm>
          <a:prstGeom prst="roundRect">
            <a:avLst/>
          </a:prstGeom>
          <a:gradFill flip="none" rotWithShape="1">
            <a:gsLst>
              <a:gs pos="0">
                <a:srgbClr val="9A0000">
                  <a:shade val="30000"/>
                  <a:satMod val="115000"/>
                </a:srgbClr>
              </a:gs>
              <a:gs pos="50000">
                <a:srgbClr val="9A0000">
                  <a:shade val="67500"/>
                  <a:satMod val="115000"/>
                </a:srgbClr>
              </a:gs>
              <a:gs pos="100000">
                <a:srgbClr val="9A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anchor="ctr"/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Nacionalni prag siromaštva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ili granica relativne  bijede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je </a:t>
            </a: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onaj prag koji određuje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koliko pojedincu ostane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kad podmiri sve račune </a:t>
            </a:r>
          </a:p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i osigura prehranu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.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1027"/>
          <p:cNvSpPr>
            <a:spLocks noChangeArrowheads="1"/>
          </p:cNvSpPr>
          <p:nvPr/>
        </p:nvSpPr>
        <p:spPr bwMode="auto">
          <a:xfrm>
            <a:off x="5000628" y="428604"/>
            <a:ext cx="3929058" cy="3143296"/>
          </a:xfrm>
          <a:prstGeom prst="roundRect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36000" tIns="0" rIns="36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REZULTATI ISTRAŽIVANJA:</a:t>
            </a:r>
            <a:endParaRPr kumimoji="0" lang="hr-HR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U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RH tada je bilo 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4,8 %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apsolutno siromašnog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b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kumimoji="0" lang="hr-H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tanovništva</a:t>
            </a:r>
            <a:endParaRPr kumimoji="0" lang="hr-HR" sz="24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2400" i="1" kern="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(210 000 stanovnika)</a:t>
            </a:r>
            <a:endParaRPr kumimoji="0" lang="en-GB" sz="240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2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2"/>
          <p:cNvSpPr>
            <a:spLocks noChangeArrowheads="1"/>
          </p:cNvSpPr>
          <p:nvPr/>
        </p:nvSpPr>
        <p:spPr bwMode="auto">
          <a:xfrm>
            <a:off x="100010" y="71438"/>
            <a:ext cx="4114800" cy="3429000"/>
          </a:xfrm>
          <a:prstGeom prst="ellipse">
            <a:avLst/>
          </a:prstGeom>
          <a:gradFill flip="none" rotWithShape="1">
            <a:gsLst>
              <a:gs pos="0">
                <a:srgbClr val="FF3300">
                  <a:shade val="30000"/>
                  <a:satMod val="115000"/>
                </a:srgbClr>
              </a:gs>
              <a:gs pos="50000">
                <a:srgbClr val="FF3300">
                  <a:shade val="67500"/>
                  <a:satMod val="115000"/>
                </a:srgbClr>
              </a:gs>
              <a:gs pos="100000">
                <a:srgbClr val="FF33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ŠTO ZNAČI BITI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SIROMAŠAN U RH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(prema tim istraživanjima)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3857620" y="533400"/>
            <a:ext cx="5143536" cy="4610112"/>
          </a:xfrm>
          <a:prstGeom prst="ellipse">
            <a:avLst/>
          </a:prstGeom>
          <a:gradFill flip="none" rotWithShape="1">
            <a:gsLst>
              <a:gs pos="0">
                <a:srgbClr val="FFFFFF">
                  <a:shade val="30000"/>
                  <a:satMod val="115000"/>
                </a:srgbClr>
              </a:gs>
              <a:gs pos="50000">
                <a:srgbClr val="FFFFFF">
                  <a:shade val="67500"/>
                  <a:satMod val="115000"/>
                </a:srgbClr>
              </a:gs>
              <a:gs pos="100000">
                <a:srgbClr val="FFFFF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Jesti siromašnu i jednoličnu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hranu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(kruh, krumpir, mlijeko)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Niža potrošnja </a:t>
            </a: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(sve se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smatra luksuzom)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Neposjedovanje ušteđevine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Zaduženost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Loše i nezagrijani stan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uLnTx/>
                <a:uFillTx/>
                <a:latin typeface="Calibri" pitchFamily="34" charset="0"/>
                <a:cs typeface="Calibri" pitchFamily="34" charset="0"/>
              </a:rPr>
              <a:t> Niže obrazovanje 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285720" y="2857496"/>
            <a:ext cx="4643470" cy="3886200"/>
          </a:xfrm>
          <a:prstGeom prst="ellipse">
            <a:avLst/>
          </a:prstGeom>
          <a:gradFill flip="none" rotWithShape="1">
            <a:gsLst>
              <a:gs pos="0">
                <a:srgbClr val="336699">
                  <a:shade val="30000"/>
                  <a:satMod val="115000"/>
                </a:srgbClr>
              </a:gs>
              <a:gs pos="50000">
                <a:srgbClr val="336699">
                  <a:shade val="67500"/>
                  <a:satMod val="115000"/>
                </a:srgbClr>
              </a:gs>
              <a:gs pos="100000">
                <a:srgbClr val="3366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Siromašni se ne školuju, ostaju </a:t>
            </a:r>
            <a:r>
              <a:rPr kumimoji="0" lang="hr-HR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nepismeni</a:t>
            </a: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, žive od povremene zarade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 ili rade na crno, obitelji imaju više djece,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cs typeface="Calibri" pitchFamily="34" charset="0"/>
              </a:rPr>
              <a:t>žive na rubovima grada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13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  <p:bldP spid="10" grpId="0" build="allAtOnce" animBg="1"/>
      <p:bldP spid="11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__main__\Desktop\kvalitativno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71470" y="2643207"/>
            <a:ext cx="5686412" cy="4286255"/>
          </a:xfrm>
          <a:prstGeom prst="rect">
            <a:avLst/>
          </a:prstGeom>
          <a:noFill/>
        </p:spPr>
      </p:pic>
      <p:pic>
        <p:nvPicPr>
          <p:cNvPr id="6" name="Picture 5" descr="kvantitativno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928926" y="-24"/>
            <a:ext cx="6215074" cy="465090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142844" y="476672"/>
            <a:ext cx="3000396" cy="1809320"/>
          </a:xfrm>
          <a:prstGeom prst="rightArrow">
            <a:avLst/>
          </a:prstGeom>
          <a:solidFill>
            <a:srgbClr val="FF33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KVANTITATIVNO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flipH="1">
            <a:off x="5436096" y="4941168"/>
            <a:ext cx="2850680" cy="1702542"/>
          </a:xfrm>
          <a:prstGeom prst="rightArrow">
            <a:avLst/>
          </a:prstGeom>
          <a:solidFill>
            <a:srgbClr val="00206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KVALITATIVNO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-1_376239S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5878" t="1205" r="1553"/>
          <a:stretch>
            <a:fillRect/>
          </a:stretch>
        </p:blipFill>
        <p:spPr>
          <a:xfrm>
            <a:off x="0" y="836712"/>
            <a:ext cx="9144000" cy="5951537"/>
          </a:xfrm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eblijina.jpg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1428750"/>
            <a:ext cx="9144000" cy="5035550"/>
          </a:xfrm>
          <a:prstGeom prst="rect">
            <a:avLst/>
          </a:prstGeom>
        </p:spPr>
      </p:pic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>
          <a:xfrm>
            <a:off x="323528" y="18864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-684584" y="4365104"/>
            <a:ext cx="1584176" cy="158417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3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restorni.jpg"/>
          <p:cNvPicPr>
            <a:picLocks noGrp="1" noChangeAspect="1"/>
          </p:cNvPicPr>
          <p:nvPr>
            <p:ph sz="quarter" idx="1"/>
          </p:nvPr>
        </p:nvPicPr>
        <p:blipFill>
          <a:blip r:embed="rId2" cstate="email"/>
          <a:stretch>
            <a:fillRect/>
          </a:stretch>
        </p:blipFill>
        <p:spPr>
          <a:xfrm>
            <a:off x="1000125" y="214313"/>
            <a:ext cx="7158038" cy="6518275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3581400" y="218586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67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81408"/>
              </p:ext>
            </p:extLst>
          </p:nvPr>
        </p:nvGraphicFramePr>
        <p:xfrm>
          <a:off x="467544" y="89248"/>
          <a:ext cx="7525199" cy="66100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272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41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9006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108000">
                <a:tc rowSpan="2"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učenik / učenica</a:t>
                      </a:r>
                      <a:endParaRPr lang="hr-HR" sz="16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gridSpan="9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400" b="0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zadaća </a:t>
                      </a:r>
                      <a:r>
                        <a:rPr lang="hr-HR" sz="1400" b="0" i="0" u="none" strike="noStrike" dirty="0" err="1" smtClean="0">
                          <a:solidFill>
                            <a:schemeClr val="tx1"/>
                          </a:solidFill>
                          <a:latin typeface="Calibri"/>
                        </a:rPr>
                        <a:t>br</a:t>
                      </a:r>
                      <a:endParaRPr lang="hr-HR" sz="14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hr-HR" sz="14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8000">
                <a:tc gridSpan="2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IV.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VIII.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hr-HR" sz="11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OCJENA</a:t>
                      </a:r>
                      <a:endParaRPr lang="hr-HR" sz="11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548A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Lovro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BADURINA </a:t>
                      </a:r>
                      <a:r>
                        <a:rPr lang="hr-HR" sz="1200" b="0" i="0" u="none" strike="noStrike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Stella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BADURINA – DUDIĆ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Laura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BUTKOVIĆ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Marija </a:t>
                      </a:r>
                      <a:r>
                        <a:rPr lang="hr-HR" sz="1200" b="0" i="0" u="none" strike="noStrike" baseline="0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Christina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DABO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Josip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6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DABO </a:t>
                      </a:r>
                      <a:r>
                        <a:rPr lang="hr-HR" sz="1200" b="0" i="0" u="none" strike="noStrike" dirty="0" err="1" smtClean="0">
                          <a:solidFill>
                            <a:schemeClr val="bg1"/>
                          </a:solidFill>
                          <a:latin typeface="Calibri"/>
                        </a:rPr>
                        <a:t>Krševan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 smtClean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FABIJANIĆ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Tea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GALIĆ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HOHNJEC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MARŽIĆ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Vedrana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PALČIĆ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Anamarija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PERANIĆ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Nera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POGARČIĆ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Lea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POGORILIĆ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Antonija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RUMORA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Mihaela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SEFERAGIĆ</a:t>
                      </a:r>
                      <a:r>
                        <a:rPr lang="hr-HR" sz="1200" b="1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Sandra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7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ŠKODA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Klara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8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Adriana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Book Antiqu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9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TIČIĆ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Ive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0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VIDAS</a:t>
                      </a:r>
                      <a:r>
                        <a:rPr lang="hr-HR" sz="1200" b="0" i="0" u="none" strike="noStrike" baseline="0" dirty="0" smtClean="0">
                          <a:solidFill>
                            <a:schemeClr val="bg1"/>
                          </a:solidFill>
                          <a:latin typeface="Calibri"/>
                        </a:rPr>
                        <a:t> Katarina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1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ZUBOVIĆ 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Karlo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2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/>
                      <a:r>
                        <a:rPr kumimoji="0" lang="hr-H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ZUBOVIĆ </a:t>
                      </a:r>
                      <a:r>
                        <a:rPr kumimoji="0" lang="hr-H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Sara</a:t>
                      </a:r>
                      <a:endParaRPr lang="hr-HR" b="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3"/>
                  </a:ext>
                </a:extLst>
              </a:tr>
              <a:tr h="27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hr-H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hr-H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72000" algn="l" fontAlgn="ctr"/>
                      <a:r>
                        <a:rPr lang="hr-HR" sz="1200" b="1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ŽELEHOVSKI</a:t>
                      </a:r>
                      <a:r>
                        <a:rPr lang="hr-HR" sz="12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 Petra</a:t>
                      </a:r>
                      <a:endParaRPr lang="hr-HR" sz="12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Georgia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hr-H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39969" y="-27384"/>
            <a:ext cx="482453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24536" y="260648"/>
            <a:ext cx="4788024" cy="753507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DOMAĆA ZADAĆA</a:t>
            </a:r>
          </a:p>
          <a:p>
            <a:pPr lvl="0" algn="ctr" eaLnBrk="0" hangingPunct="0">
              <a:lnSpc>
                <a:spcPts val="2000"/>
              </a:lnSpc>
            </a:pPr>
            <a:r>
              <a:rPr lang="hr-HR" sz="2000" u="sng" kern="0" dirty="0">
                <a:solidFill>
                  <a:prstClr val="white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srednja-skola.github.io/sociologija</a:t>
            </a:r>
            <a:endParaRPr kumimoji="0" lang="hr-HR" sz="3600" b="0" i="1" u="sng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2785" y="1921119"/>
            <a:ext cx="2051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Antonia </a:t>
            </a: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Pogorilić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Karla Galić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Nera </a:t>
            </a: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Peranić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808167" y="401782"/>
            <a:ext cx="2869323" cy="6127794"/>
            <a:chOff x="2808167" y="401782"/>
            <a:chExt cx="2869323" cy="6127794"/>
          </a:xfrm>
        </p:grpSpPr>
        <p:sp>
          <p:nvSpPr>
            <p:cNvPr id="4" name="TextBox 3"/>
            <p:cNvSpPr txBox="1"/>
            <p:nvPr/>
          </p:nvSpPr>
          <p:spPr>
            <a:xfrm>
              <a:off x="2808167" y="147027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08167" y="5254774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08167" y="401782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08167" y="4714753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167" y="5518059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57597" y="474013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propuh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57597" y="5564225"/>
              <a:ext cx="2419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naučena bespomoćnost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57597" y="5275904"/>
              <a:ext cx="1152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Božji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57597" y="1520614"/>
              <a:ext cx="1580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od terora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7597" y="6093296"/>
              <a:ext cx="207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od izoliranosti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08167" y="6067911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400" b="1" dirty="0"/>
                <a:t>+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39969" y="447948"/>
              <a:ext cx="2111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strah od nepoznatog</a:t>
              </a:r>
              <a:endParaRPr lang="hr-HR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9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ruktura_potrošnj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656913"/>
            <a:ext cx="8786874" cy="61478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323528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9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seljenje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5262" y="1323996"/>
            <a:ext cx="8753475" cy="510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le 1"/>
          <p:cNvSpPr>
            <a:spLocks noGrp="1"/>
          </p:cNvSpPr>
          <p:nvPr>
            <p:ph type="title" idx="4294967295"/>
          </p:nvPr>
        </p:nvSpPr>
        <p:spPr>
          <a:xfrm>
            <a:off x="179512" y="206152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8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</a:p>
        </p:txBody>
      </p:sp>
    </p:spTree>
    <p:extLst>
      <p:ext uri="{BB962C8B-B14F-4D97-AF65-F5344CB8AC3E}">
        <p14:creationId xmlns:p14="http://schemas.microsoft.com/office/powerpoint/2010/main" val="33492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3" y="142875"/>
            <a:ext cx="5967412" cy="6580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 rot="16200000">
            <a:off x="-3401888" y="2142663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5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Kvantitativno</a:t>
            </a:r>
            <a:endParaRPr lang="hr-HR" sz="48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eb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41457" y="692696"/>
            <a:ext cx="8384913" cy="6022571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Content Placeholder 3" descr="web1.jpg"/>
          <p:cNvPicPr>
            <a:picLocks noChangeAspect="1"/>
          </p:cNvPicPr>
          <p:nvPr/>
        </p:nvPicPr>
        <p:blipFill rotWithShape="1">
          <a:blip r:embed="rId2"/>
          <a:srcRect l="1658" t="69006" r="80987" b="28094"/>
          <a:stretch/>
        </p:blipFill>
        <p:spPr>
          <a:xfrm>
            <a:off x="539552" y="4912593"/>
            <a:ext cx="1800200" cy="360040"/>
          </a:xfrm>
          <a:prstGeom prst="rect">
            <a:avLst/>
          </a:prstGeom>
          <a:effectLst/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379040" y="-27384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lang="hr-HR" sz="44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Kvalitativno</a:t>
            </a:r>
            <a:endParaRPr lang="hr-HR" sz="40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00067" y="-99392"/>
            <a:ext cx="8858279" cy="857232"/>
          </a:xfrm>
        </p:spPr>
        <p:txBody>
          <a:bodyPr/>
          <a:lstStyle/>
          <a:p>
            <a:r>
              <a:rPr lang="hr-H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VRSTE</a:t>
            </a:r>
            <a:r>
              <a:rPr lang="hr-HR" sz="4000" dirty="0" smtClean="0"/>
              <a:t> </a:t>
            </a:r>
            <a:r>
              <a:rPr lang="hr-HR" sz="4000" dirty="0" smtClean="0">
                <a:solidFill>
                  <a:schemeClr val="tx1"/>
                </a:solidFill>
              </a:rPr>
              <a:t>SOCIOLOŠKOG ISTRAŽIVANJA</a:t>
            </a:r>
          </a:p>
        </p:txBody>
      </p:sp>
      <p:sp>
        <p:nvSpPr>
          <p:cNvPr id="4" name="Rectangle 3"/>
          <p:cNvSpPr/>
          <p:nvPr/>
        </p:nvSpPr>
        <p:spPr>
          <a:xfrm>
            <a:off x="357158" y="2107408"/>
            <a:ext cx="8572560" cy="425055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ravokutnik 6"/>
          <p:cNvSpPr/>
          <p:nvPr/>
        </p:nvSpPr>
        <p:spPr>
          <a:xfrm>
            <a:off x="428596" y="1643050"/>
            <a:ext cx="2571768" cy="85725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</a:t>
            </a:r>
            <a:endParaRPr lang="hr-H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Pravokutnik 6"/>
          <p:cNvSpPr/>
          <p:nvPr/>
        </p:nvSpPr>
        <p:spPr>
          <a:xfrm>
            <a:off x="3357554" y="1643050"/>
            <a:ext cx="2571768" cy="85725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ETNOGRAFSKO</a:t>
            </a:r>
          </a:p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6286496" y="1643050"/>
            <a:ext cx="2571768" cy="857256"/>
          </a:xfrm>
          <a:prstGeom prst="rect">
            <a:avLst/>
          </a:prstGeom>
          <a:solidFill>
            <a:srgbClr val="009900"/>
          </a:soli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ISTRAŽIVANJE</a:t>
            </a:r>
            <a:endParaRPr lang="hr-HR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DOKUMENATA</a:t>
            </a:r>
            <a:endParaRPr lang="hr-HR" sz="32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34" y="2714620"/>
            <a:ext cx="84296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postupak kojim se na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temelju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anketnog upitnika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istražuju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prikupljaju podatci, informacije, stavovi i mišljenja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predmetu istraživanja (anketa, upitnik, intervju)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koliki je opseg siromaštva, opseg kriminala, raširenost rastave braka, ispitivanje javnog mnijenja…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kvantitativno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034" y="2714620"/>
            <a:ext cx="828680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(„pisanje o ljudima”)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oblik istraživanja koje pokušava izbliza sagledati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što ljudi doista osjećaju i kakva iskustva imaju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promatranje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usmjereno je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 značenja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koje ljudi pridaju svojem djelovanju</a:t>
            </a:r>
          </a:p>
          <a:p>
            <a:pPr marL="396000" indent="-396000">
              <a:spcBef>
                <a:spcPts val="12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0034" y="2714620"/>
            <a:ext cx="828680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kao izvor podataka uzima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dokumente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statistike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novine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televizijske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emisije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396000" lvl="1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800" i="1" dirty="0" err="1" smtClean="0">
                <a:latin typeface="Calibri" pitchFamily="34" charset="0"/>
                <a:cs typeface="Calibri" pitchFamily="34" charset="0"/>
              </a:rPr>
              <a:t>Thomas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800" i="1" dirty="0" smtClean="0">
                <a:latin typeface="Calibri" pitchFamily="34" charset="0"/>
                <a:cs typeface="Calibri" pitchFamily="34" charset="0"/>
              </a:rPr>
              <a:t>Znaniecki – Poljski seljak u Europi i Americi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96000" indent="-396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kvalitativno – kvantitativno 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istraživanje</a:t>
            </a:r>
          </a:p>
        </p:txBody>
      </p:sp>
    </p:spTree>
    <p:extLst>
      <p:ext uri="{BB962C8B-B14F-4D97-AF65-F5344CB8AC3E}">
        <p14:creationId xmlns:p14="http://schemas.microsoft.com/office/powerpoint/2010/main" val="19861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"/>
                            </p:stCondLst>
                            <p:childTnLst>
                              <p:par>
                                <p:cTn id="1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allAtOnce" animBg="1"/>
      <p:bldP spid="5" grpId="1" build="allAtOnce" animBg="1"/>
      <p:bldP spid="9" grpId="0" build="allAtOnce" animBg="1"/>
      <p:bldP spid="9" grpId="1" build="allAtOnce" animBg="1"/>
      <p:bldP spid="9" grpId="2" build="allAtOnce" animBg="1"/>
      <p:bldP spid="9" grpId="3" build="allAtOnce" animBg="1"/>
      <p:bldP spid="12" grpId="0" build="allAtOnce" animBg="1"/>
      <p:bldP spid="12" grpId="1" build="allAtOnce" animBg="1"/>
      <p:bldP spid="12" grpId="2" build="allAtOnce" animBg="1"/>
      <p:bldP spid="14" grpId="0" build="p"/>
      <p:bldP spid="14" grpId="1" build="allAtOnce"/>
      <p:bldP spid="15" grpId="0" build="allAtOnce"/>
      <p:bldP spid="15" grpId="1" build="allAtOnce"/>
      <p:bldP spid="16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sz="quarter" idx="1"/>
          </p:nvPr>
        </p:nvSpPr>
        <p:spPr>
          <a:xfrm>
            <a:off x="-32" y="909213"/>
            <a:ext cx="9144032" cy="5472115"/>
          </a:xfrm>
        </p:spPr>
        <p:txBody>
          <a:bodyPr/>
          <a:lstStyle/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STUDIJA SLUČAJA</a:t>
            </a:r>
            <a:endParaRPr lang="hr-HR" sz="3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32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vi-VN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5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KOMPARATIVN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 PRISTUP</a:t>
            </a:r>
            <a:r>
              <a:rPr lang="vi-VN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LONGITUDINALNA STRATEGIJA 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3000"/>
              </a:spcBef>
              <a:buClrTx/>
              <a:buSzPct val="90000"/>
              <a:buFont typeface="Tw Cen MT" pitchFamily="34" charset="-18"/>
              <a:buAutoNum type="arabicPeriod"/>
              <a:defRPr/>
            </a:pP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STRATEGIJA PRESJEKA</a:t>
            </a:r>
            <a:endParaRPr lang="hr-HR" sz="20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-32" y="908720"/>
            <a:ext cx="9144032" cy="5523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STUDIJA SLUČAJA</a:t>
            </a:r>
            <a:r>
              <a:rPr kumimoji="0" lang="vi-V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istra</a:t>
            </a:r>
            <a:r>
              <a:rPr kumimoji="0" lang="hr-H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živanje</a:t>
            </a:r>
            <a:r>
              <a:rPr kumimoji="0" lang="hr-H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samo jednog, posebnog slučaja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(jedne osobe, grupe ili društva)</a:t>
            </a:r>
          </a:p>
          <a:p>
            <a:pPr marL="835200" marR="0" lvl="1" indent="-273050" algn="l" defTabSz="914400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cilj je detaljno ispitati i opisati predmet istraživanja</a:t>
            </a:r>
            <a:endParaRPr kumimoji="0" lang="hr-HR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200" marR="0" lvl="1" indent="-2730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istraživanje stila življenja mladih u Novom Zagrebu</a:t>
            </a:r>
            <a:endParaRPr kumimoji="0" lang="vi-V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KOMPARATIVN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I</a:t>
            </a:r>
            <a:r>
              <a:rPr kumimoji="0" lang="hr-HR" sz="3200" b="1" i="0" u="none" strike="noStrike" kern="1200" cap="none" spc="0" normalizeH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PRISTUP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uzimanje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dva ili više slučaj</a:t>
            </a:r>
            <a:r>
              <a:rPr kumimoji="0" lang="hr-HR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a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kako bi se ispitale njihove sličnosti ili razlike</a:t>
            </a:r>
            <a:endParaRPr kumimoji="0" lang="hr-HR" sz="2400" b="0" i="1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025" marR="0" lvl="1" indent="-3600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vi-V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npr. Durkheimova studija o samoubojstvima</a:t>
            </a: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9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LONGITUDINALNA STRATEGIJA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ispituje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promjene kroz vrijeme 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praćenje grupe učenika kroz osnovnu školu i ispitivanje promjena u njihovim stavovima i ponašanju) – 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The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Marshmallow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Test</a:t>
            </a:r>
            <a:endParaRPr kumimoji="0" lang="vi-V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Pct val="90000"/>
              <a:buFont typeface="Tw Cen MT" pitchFamily="34" charset="-18"/>
              <a:buAutoNum type="arabicPeriod"/>
              <a:tabLst/>
              <a:defRPr/>
            </a:pPr>
            <a:r>
              <a:rPr kumimoji="0" lang="vi-V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STRATEGIJA PRESJEKA</a:t>
            </a: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kumimoji="0" lang="vi-V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– zanemaruje vremensku dimenziju i daje sliku situacije </a:t>
            </a:r>
            <a:r>
              <a:rPr kumimoji="0" lang="vi-V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u određenom trenutku</a:t>
            </a:r>
            <a:endParaRPr kumimoji="0" lang="hr-HR" sz="24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835200" marR="0" lvl="1" indent="-28800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Calibri" pitchFamily="34" charset="0"/>
              <a:buChar char="─"/>
              <a:tabLst/>
              <a:defRPr/>
            </a:pPr>
            <a:r>
              <a:rPr kumimoji="0" lang="hr-HR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kumimoji="0" lang="hr-HR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Calibri" pitchFamily="34" charset="0"/>
              </a:rPr>
              <a:t>. prikupljanje informacija o stanovništvu u točno određenom trenutku</a:t>
            </a:r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00034" y="-27384"/>
            <a:ext cx="8153400" cy="990600"/>
          </a:xfrm>
        </p:spPr>
        <p:txBody>
          <a:bodyPr/>
          <a:lstStyle/>
          <a:p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STRATEGIJ</a:t>
            </a:r>
            <a:r>
              <a:rPr lang="hr-H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vi-V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smtClean="0">
                <a:solidFill>
                  <a:schemeClr val="tx1"/>
                </a:solidFill>
              </a:rPr>
              <a:t>ISTRAŽIVANJA</a:t>
            </a:r>
            <a:endParaRPr lang="hr-HR" dirty="0" smtClean="0">
              <a:solidFill>
                <a:schemeClr val="tx1"/>
              </a:solidFill>
            </a:endParaRPr>
          </a:p>
        </p:txBody>
      </p:sp>
      <p:pic>
        <p:nvPicPr>
          <p:cNvPr id="5" name="Slika 4" descr="1239261-img-marshmallow-deti-test-sladkosti-vule-pokusen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14"/>
            <a:ext cx="5643602" cy="35977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marshmellow-test-604-cs050713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57554" y="3714752"/>
            <a:ext cx="5643602" cy="3055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4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 smtClean="0">
                <a:solidFill>
                  <a:srgbClr val="FFC000"/>
                </a:solidFill>
              </a:rPr>
              <a:t>PONAVLJANJE</a:t>
            </a:r>
            <a:endParaRPr lang="hr-HR" i="1" dirty="0" smtClean="0">
              <a:solidFill>
                <a:srgbClr val="FFC000"/>
              </a:solidFill>
            </a:endParaRPr>
          </a:p>
        </p:txBody>
      </p:sp>
      <p:sp>
        <p:nvSpPr>
          <p:cNvPr id="10" name="Pravokutnik 6"/>
          <p:cNvSpPr/>
          <p:nvPr/>
        </p:nvSpPr>
        <p:spPr>
          <a:xfrm>
            <a:off x="1142976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KVANTITATIVNO 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1" name="Pravokutnik 6"/>
          <p:cNvSpPr/>
          <p:nvPr/>
        </p:nvSpPr>
        <p:spPr>
          <a:xfrm>
            <a:off x="5286380" y="2285992"/>
            <a:ext cx="2857520" cy="500066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KVALITATIVNO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Pravokutnik 6"/>
          <p:cNvSpPr/>
          <p:nvPr/>
        </p:nvSpPr>
        <p:spPr>
          <a:xfrm>
            <a:off x="2928926" y="1214422"/>
            <a:ext cx="3429024" cy="6429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PRISTUPI ISTRAŽIVANJU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1" name="Pravokutnik 6"/>
          <p:cNvSpPr/>
          <p:nvPr/>
        </p:nvSpPr>
        <p:spPr>
          <a:xfrm>
            <a:off x="285720" y="4143380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ANKETNO</a:t>
            </a:r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</a:t>
            </a:r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2" name="Pravokutnik 6"/>
          <p:cNvSpPr/>
          <p:nvPr/>
        </p:nvSpPr>
        <p:spPr>
          <a:xfrm>
            <a:off x="285720" y="4750603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ETNOGRAFSKO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istraživanje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Pravokutnik 6"/>
          <p:cNvSpPr/>
          <p:nvPr/>
        </p:nvSpPr>
        <p:spPr>
          <a:xfrm>
            <a:off x="285720" y="3286124"/>
            <a:ext cx="4000528" cy="642942"/>
          </a:xfrm>
          <a:prstGeom prst="rect">
            <a:avLst/>
          </a:prstGeom>
          <a:gradFill flip="none" rotWithShape="1">
            <a:gsLst>
              <a:gs pos="0">
                <a:srgbClr val="3E6C92">
                  <a:shade val="30000"/>
                  <a:satMod val="115000"/>
                </a:srgbClr>
              </a:gs>
              <a:gs pos="50000">
                <a:srgbClr val="3E6C92">
                  <a:shade val="67500"/>
                  <a:satMod val="115000"/>
                </a:srgbClr>
              </a:gs>
              <a:gs pos="100000">
                <a:srgbClr val="3E6C92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VRSTE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4" name="Pravokutnik 6"/>
          <p:cNvSpPr/>
          <p:nvPr/>
        </p:nvSpPr>
        <p:spPr>
          <a:xfrm>
            <a:off x="285720" y="5357826"/>
            <a:ext cx="4000528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istraživanje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DOKUMENATA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6" name="Elbow Connector 25"/>
          <p:cNvCxnSpPr>
            <a:stCxn id="23" idx="1"/>
            <a:endCxn id="21" idx="1"/>
          </p:cNvCxnSpPr>
          <p:nvPr/>
        </p:nvCxnSpPr>
        <p:spPr>
          <a:xfrm rot="10800000" flipV="1">
            <a:off x="285720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3" idx="1"/>
            <a:endCxn id="22" idx="1"/>
          </p:cNvCxnSpPr>
          <p:nvPr/>
        </p:nvCxnSpPr>
        <p:spPr>
          <a:xfrm rot="10800000" flipV="1">
            <a:off x="285720" y="3607595"/>
            <a:ext cx="1588" cy="135732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3" idx="1"/>
            <a:endCxn id="24" idx="1"/>
          </p:cNvCxnSpPr>
          <p:nvPr/>
        </p:nvCxnSpPr>
        <p:spPr>
          <a:xfrm rot="10800000" flipV="1">
            <a:off x="285720" y="3607595"/>
            <a:ext cx="1588" cy="200026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avokutnik 6"/>
          <p:cNvSpPr/>
          <p:nvPr/>
        </p:nvSpPr>
        <p:spPr>
          <a:xfrm>
            <a:off x="4500562" y="4143380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STUDIJA SLUČAJA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8" name="Pravokutnik 6"/>
          <p:cNvSpPr/>
          <p:nvPr/>
        </p:nvSpPr>
        <p:spPr>
          <a:xfrm>
            <a:off x="4500562" y="4786322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KOMPARATIVNI PRISTUP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39" name="Pravokutnik 6"/>
          <p:cNvSpPr/>
          <p:nvPr/>
        </p:nvSpPr>
        <p:spPr>
          <a:xfrm>
            <a:off x="4500562" y="3286124"/>
            <a:ext cx="4286280" cy="642942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STRATEGIJE SOC. ISTRAŽIVANJA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0" name="Pravokutnik 6"/>
          <p:cNvSpPr/>
          <p:nvPr/>
        </p:nvSpPr>
        <p:spPr>
          <a:xfrm>
            <a:off x="4500562" y="5429264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LONGITUDINALNA STRATEGIJA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44" name="Pravokutnik 6"/>
          <p:cNvSpPr/>
          <p:nvPr/>
        </p:nvSpPr>
        <p:spPr>
          <a:xfrm>
            <a:off x="4500562" y="6072206"/>
            <a:ext cx="4286280" cy="5000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solidFill>
              <a:schemeClr val="tx1"/>
            </a:solidFill>
          </a:ln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STRATEGIJA PRESJEKA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46" name="Elbow Connector 45"/>
          <p:cNvCxnSpPr>
            <a:stCxn id="39" idx="3"/>
            <a:endCxn id="37" idx="3"/>
          </p:cNvCxnSpPr>
          <p:nvPr/>
        </p:nvCxnSpPr>
        <p:spPr>
          <a:xfrm>
            <a:off x="8786842" y="3607595"/>
            <a:ext cx="1588" cy="785818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9" idx="3"/>
            <a:endCxn id="38" idx="3"/>
          </p:cNvCxnSpPr>
          <p:nvPr/>
        </p:nvCxnSpPr>
        <p:spPr>
          <a:xfrm>
            <a:off x="8786842" y="3607595"/>
            <a:ext cx="1588" cy="1428760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3"/>
            <a:endCxn id="40" idx="3"/>
          </p:cNvCxnSpPr>
          <p:nvPr/>
        </p:nvCxnSpPr>
        <p:spPr>
          <a:xfrm>
            <a:off x="8786842" y="3607595"/>
            <a:ext cx="1588" cy="2071702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39" idx="3"/>
            <a:endCxn id="44" idx="3"/>
          </p:cNvCxnSpPr>
          <p:nvPr/>
        </p:nvCxnSpPr>
        <p:spPr>
          <a:xfrm>
            <a:off x="8786842" y="3607595"/>
            <a:ext cx="1588" cy="2714644"/>
          </a:xfrm>
          <a:prstGeom prst="bentConnector3">
            <a:avLst>
              <a:gd name="adj1" fmla="val 1439546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11" idx="0"/>
          </p:cNvCxnSpPr>
          <p:nvPr/>
        </p:nvCxnSpPr>
        <p:spPr>
          <a:xfrm rot="16200000" flipH="1">
            <a:off x="5464975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2" idx="2"/>
            <a:endCxn id="10" idx="0"/>
          </p:cNvCxnSpPr>
          <p:nvPr/>
        </p:nvCxnSpPr>
        <p:spPr>
          <a:xfrm rot="5400000">
            <a:off x="3393273" y="1035827"/>
            <a:ext cx="428628" cy="207170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6072198" y="928670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r-HR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Oval 89"/>
          <p:cNvSpPr/>
          <p:nvPr/>
        </p:nvSpPr>
        <p:spPr>
          <a:xfrm>
            <a:off x="71406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Oval 90"/>
          <p:cNvSpPr/>
          <p:nvPr/>
        </p:nvSpPr>
        <p:spPr>
          <a:xfrm>
            <a:off x="8501090" y="3000372"/>
            <a:ext cx="571504" cy="571504"/>
          </a:xfrm>
          <a:prstGeom prst="ellipse">
            <a:avLst/>
          </a:prstGeom>
          <a:solidFill>
            <a:srgbClr val="FFC000"/>
          </a:solidFill>
          <a:ln w="952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hr-HR" sz="32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39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75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25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75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25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25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75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12" grpId="0" build="allAtOnce" animBg="1"/>
      <p:bldP spid="21" grpId="0" build="allAtOnce" animBg="1"/>
      <p:bldP spid="22" grpId="0" build="allAtOnce" animBg="1"/>
      <p:bldP spid="23" grpId="0" build="allAtOnce" animBg="1"/>
      <p:bldP spid="24" grpId="0" build="allAtOnce" animBg="1"/>
      <p:bldP spid="37" grpId="0" build="allAtOnce" animBg="1"/>
      <p:bldP spid="38" grpId="0" build="allAtOnce" animBg="1"/>
      <p:bldP spid="39" grpId="0" build="allAtOnce" animBg="1"/>
      <p:bldP spid="40" grpId="0" build="allAtOnce" animBg="1"/>
      <p:bldP spid="44" grpId="0" build="allAtOnce" animBg="1"/>
      <p:bldP spid="87" grpId="0" build="allAtOnce" animBg="1"/>
      <p:bldP spid="90" grpId="0" build="allAtOnce" animBg="1"/>
      <p:bldP spid="91" grpId="0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50" y="980728"/>
            <a:ext cx="8643938" cy="5115272"/>
          </a:xfrm>
        </p:spPr>
        <p:txBody>
          <a:bodyPr/>
          <a:lstStyle/>
          <a:p>
            <a:pPr marL="0">
              <a:buFont typeface="Wingdings" pitchFamily="2" charset="2"/>
              <a:buNone/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4 GLAVNE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METODE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ISTRAŽIVANJA KOJE SE KORISTE U SOCIOLOGIJI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 drugim znanostima)</a:t>
            </a:r>
          </a:p>
          <a:p>
            <a:pPr marL="0">
              <a:buFont typeface="Wingdings" pitchFamily="2" charset="2"/>
              <a:buNone/>
            </a:pPr>
            <a:endParaRPr lang="hr-HR" sz="28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ANKETA  (I INTERVJU)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PROMATRANJE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ANALIZA POSTOJEĆIH PODATAKA</a:t>
            </a:r>
          </a:p>
          <a:p>
            <a:pPr marL="788988" lvl="2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EKSPERIMENT</a:t>
            </a: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549844"/>
          </a:xfrm>
        </p:spPr>
        <p:txBody>
          <a:bodyPr/>
          <a:lstStyle/>
          <a:p>
            <a:r>
              <a:rPr lang="hr-HR" dirty="0" smtClean="0"/>
              <a:t>GLAVNE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</a:t>
            </a:r>
            <a:r>
              <a:rPr lang="hr-HR" dirty="0" smtClean="0"/>
              <a:t> U SOCIOLOGIJI</a:t>
            </a:r>
          </a:p>
        </p:txBody>
      </p:sp>
    </p:spTree>
    <p:extLst>
      <p:ext uri="{BB962C8B-B14F-4D97-AF65-F5344CB8AC3E}">
        <p14:creationId xmlns:p14="http://schemas.microsoft.com/office/powerpoint/2010/main" val="180786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"/>
          </p:nvPr>
        </p:nvSpPr>
        <p:spPr>
          <a:xfrm>
            <a:off x="71470" y="980728"/>
            <a:ext cx="9072530" cy="5348620"/>
          </a:xfrm>
        </p:spPr>
        <p:txBody>
          <a:bodyPr/>
          <a:lstStyle/>
          <a:p>
            <a:pPr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istraživačka metoda koja nam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daje presjek društva ili neke skupine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 tako što ispitanici odgovaraju na niz pitanja o temama koje zanimaju istraživača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kombinacija statističke metode intervjua i upitnika</a:t>
            </a:r>
          </a:p>
          <a:p>
            <a:pPr>
              <a:spcBef>
                <a:spcPts val="1200"/>
              </a:spcBef>
              <a:buClrTx/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najčešće se koristi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anketni listić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komad papira na kojemu su postavljena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sa standardiziranim ponuđenim odgovorima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(1,2,4... ili a,b,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 ili slažem se, ne slažem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se..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>
              <a:buFont typeface="Wingdings" pitchFamily="2" charset="2"/>
              <a:buNone/>
            </a:pPr>
            <a:endParaRPr lang="hr-HR" sz="1000" i="1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KLJUČNI POJMOVI: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POPULACIJA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UZORAK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(REPREZENTATIVNI) – nasumični, stratificirani i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kvotni</a:t>
            </a:r>
            <a:endParaRPr lang="hr-HR" sz="2000" i="1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UPITNIK</a:t>
            </a:r>
            <a:r>
              <a:rPr lang="hr-HR" sz="20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(ANKETNI LISTIĆ) </a:t>
            </a:r>
          </a:p>
          <a:p>
            <a:pPr lvl="1">
              <a:buClrTx/>
              <a:buSzPct val="100000"/>
              <a:buFont typeface="Calibri" pitchFamily="34" charset="0"/>
              <a:buChar char="─"/>
            </a:pP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– strukturirani i nestrukturirani</a:t>
            </a:r>
            <a:endParaRPr lang="hr-HR" sz="21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7347" name="Title 1"/>
          <p:cNvSpPr>
            <a:spLocks noGrp="1"/>
          </p:cNvSpPr>
          <p:nvPr>
            <p:ph type="title"/>
          </p:nvPr>
        </p:nvSpPr>
        <p:spPr>
          <a:xfrm>
            <a:off x="500034" y="-1164"/>
            <a:ext cx="8153400" cy="549844"/>
          </a:xfrm>
        </p:spPr>
        <p:txBody>
          <a:bodyPr/>
          <a:lstStyle/>
          <a:p>
            <a:r>
              <a:rPr lang="hr-HR" sz="4000" dirty="0" smtClean="0"/>
              <a:t>ANKETA</a:t>
            </a:r>
          </a:p>
        </p:txBody>
      </p:sp>
    </p:spTree>
    <p:extLst>
      <p:ext uri="{BB962C8B-B14F-4D97-AF65-F5344CB8AC3E}">
        <p14:creationId xmlns:p14="http://schemas.microsoft.com/office/powerpoint/2010/main" val="285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7504" y="836712"/>
            <a:ext cx="8892481" cy="5735538"/>
          </a:xfrm>
        </p:spPr>
        <p:txBody>
          <a:bodyPr/>
          <a:lstStyle/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anketni listić mora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sadržavati osnovne podatke</a:t>
            </a:r>
            <a:r>
              <a:rPr lang="hr-HR" sz="26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(spol, </a:t>
            </a:r>
            <a:r>
              <a:rPr lang="hr-HR" sz="2600" i="1" dirty="0" err="1" smtClean="0">
                <a:latin typeface="Calibri" pitchFamily="34" charset="0"/>
                <a:cs typeface="Calibri" pitchFamily="34" charset="0"/>
              </a:rPr>
              <a:t>dob..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.)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je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tajna</a:t>
            </a:r>
            <a:r>
              <a:rPr lang="hr-HR" sz="26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anonimna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broj pitanja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ovisi o važnosti i cilju istraživanja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(oko 20 pitanja jer više pitanja umori ispitanika)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ako očekujemo da ispitanici neće govoriti istinu, postavljamo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pitanja zamke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(trik pitanja – primjer sa ispitivanjem tuku li roditelji djecu)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anketa treba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razumljiva</a:t>
            </a:r>
          </a:p>
          <a:p>
            <a:pPr marL="514350" indent="-514350">
              <a:spcBef>
                <a:spcPts val="1800"/>
              </a:spcBef>
              <a:buSzPct val="100000"/>
              <a:buFont typeface="Tw Cen MT" pitchFamily="34" charset="-18"/>
              <a:buAutoNum type="arabicPeriod"/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odgovori trebaju biti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nedvosmisleni</a:t>
            </a:r>
          </a:p>
        </p:txBody>
      </p:sp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67544" y="104757"/>
            <a:ext cx="8153400" cy="549844"/>
          </a:xfrm>
        </p:spPr>
        <p:txBody>
          <a:bodyPr/>
          <a:lstStyle/>
          <a:p>
            <a:r>
              <a:rPr lang="hr-HR" dirty="0" smtClean="0"/>
              <a:t>PRAVILA ANKETIRANJA</a:t>
            </a:r>
          </a:p>
        </p:txBody>
      </p:sp>
    </p:spTree>
    <p:extLst>
      <p:ext uri="{BB962C8B-B14F-4D97-AF65-F5344CB8AC3E}">
        <p14:creationId xmlns:p14="http://schemas.microsoft.com/office/powerpoint/2010/main" val="38068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8623331" cy="3952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ETOS ZNANOSTI </a:t>
            </a:r>
            <a:r>
              <a:rPr lang="hr-HR" dirty="0" smtClean="0"/>
              <a:t>–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vrijednosti i normi </a:t>
            </a:r>
            <a:r>
              <a:rPr lang="hr-HR" dirty="0" smtClean="0"/>
              <a:t>koje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obvezujuće</a:t>
            </a:r>
            <a:r>
              <a:rPr lang="hr-HR" dirty="0" smtClean="0"/>
              <a:t> za svakoga tko se bavi znanošću</a:t>
            </a:r>
          </a:p>
          <a:p>
            <a:pPr>
              <a:buClr>
                <a:schemeClr val="tx1"/>
              </a:buClr>
            </a:pPr>
            <a:endParaRPr lang="hr-HR" dirty="0" smtClean="0"/>
          </a:p>
          <a:p>
            <a:pPr lvl="1"/>
            <a:r>
              <a:rPr lang="hr-HR" dirty="0" smtClean="0"/>
              <a:t>to su zabrane, preporuke i dopuštenja moralnog karaktera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9040" y="1124744"/>
            <a:ext cx="8153400" cy="409575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hr-HR" sz="3200" b="1" i="1" dirty="0" smtClean="0"/>
              <a:t>Po jutru se dan poznaje.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potpuno se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niti se slažem niti ne slažem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ne slažem se</a:t>
            </a:r>
          </a:p>
          <a:p>
            <a:pPr marL="835025" lvl="1" indent="-514350">
              <a:buClrTx/>
              <a:buSzPct val="100000"/>
              <a:buFont typeface="Tw Cen MT" pitchFamily="34" charset="-18"/>
              <a:buAutoNum type="arabicPeriod"/>
            </a:pPr>
            <a:r>
              <a:rPr lang="hr-HR" sz="2800" dirty="0" smtClean="0"/>
              <a:t>uopće se ne slažem</a:t>
            </a:r>
          </a:p>
        </p:txBody>
      </p:sp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31161" y="116632"/>
            <a:ext cx="8585448" cy="990600"/>
          </a:xfrm>
        </p:spPr>
        <p:txBody>
          <a:bodyPr/>
          <a:lstStyle/>
          <a:p>
            <a:r>
              <a:rPr lang="hr-HR" sz="3200" dirty="0" smtClean="0"/>
              <a:t>PRIMJER PITANJA U ANKETI</a:t>
            </a:r>
            <a:r>
              <a:rPr lang="hr-HR" sz="3200" b="0" i="1" dirty="0"/>
              <a:t> </a:t>
            </a:r>
            <a:r>
              <a:rPr lang="hr-HR" sz="3200" b="0" i="1" dirty="0" smtClean="0"/>
              <a:t>	   </a:t>
            </a:r>
            <a:r>
              <a:rPr lang="hr-HR" sz="3200" b="0" i="1" dirty="0" err="1" smtClean="0"/>
              <a:t>Likertova</a:t>
            </a:r>
            <a:r>
              <a:rPr lang="hr-HR" sz="3200" b="0" i="1" dirty="0" smtClean="0"/>
              <a:t> </a:t>
            </a:r>
            <a:r>
              <a:rPr lang="hr-HR" sz="3200" b="0" i="1" dirty="0"/>
              <a:t>skala</a:t>
            </a:r>
            <a:endParaRPr lang="hr-HR" sz="3200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11560" y="6021288"/>
            <a:ext cx="7992888" cy="360040"/>
            <a:chOff x="611560" y="6021288"/>
            <a:chExt cx="7992888" cy="36004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611560" y="6381328"/>
              <a:ext cx="799288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611560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609782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4608004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6606226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604448" y="6021288"/>
              <a:ext cx="0" cy="3600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39553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357754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4355976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18" name="Oval 17"/>
          <p:cNvSpPr/>
          <p:nvPr/>
        </p:nvSpPr>
        <p:spPr>
          <a:xfrm>
            <a:off x="6354198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 smtClean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19" name="Oval 18"/>
          <p:cNvSpPr/>
          <p:nvPr/>
        </p:nvSpPr>
        <p:spPr>
          <a:xfrm>
            <a:off x="8352420" y="5301208"/>
            <a:ext cx="504056" cy="504056"/>
          </a:xfrm>
          <a:prstGeom prst="ellipse">
            <a:avLst/>
          </a:prstGeom>
          <a:solidFill>
            <a:schemeClr val="tx1"/>
          </a:solidFill>
          <a:ln>
            <a:solidFill>
              <a:srgbClr val="FF33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3200" b="1" dirty="0">
                <a:solidFill>
                  <a:srgbClr val="FF3300"/>
                </a:solidFill>
                <a:latin typeface="Calibri" pitchFamily="34" charset="0"/>
                <a:cs typeface="Calibri" pitchFamily="34" charset="0"/>
              </a:rPr>
              <a:t>5</a:t>
            </a:r>
            <a:endParaRPr lang="hr-HR" sz="3200" b="1" dirty="0" smtClean="0">
              <a:solidFill>
                <a:srgbClr val="FF33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8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908720"/>
            <a:ext cx="9038207" cy="5257800"/>
          </a:xfrm>
        </p:spPr>
        <p:txBody>
          <a:bodyPr>
            <a:noAutofit/>
          </a:bodyPr>
          <a:lstStyle/>
          <a:p>
            <a:pPr marL="0">
              <a:buFont typeface="Wingdings" pitchFamily="2" charset="2"/>
              <a:buNone/>
              <a:defRPr/>
            </a:pPr>
            <a:r>
              <a:rPr lang="hr-HR" sz="1800" dirty="0" smtClean="0"/>
              <a:t>Pažljivo pročitajte lijevu i desnu stranu upitnika. Zaokružite broj koji je bliže onomu što smatrate točnim.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1. Predmet mi je zanimljiv.		5    4    3    2    1	Predmet me ni najmanje ne 							zanima.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2. Način tumačenja gradiva je 	5    4    3    2    1	Način tumačenja gradiva je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zanimljiv i motivirajući.				dosadan.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3. Atmosfera na satu je radna i 	5    4    3    2    1	Atmosfera na satu je napeta i 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opuštena.					ne motivira.</a:t>
            </a:r>
          </a:p>
          <a:p>
            <a:pPr>
              <a:buFont typeface="Wingdings" pitchFamily="2" charset="2"/>
              <a:buNone/>
              <a:defRPr/>
            </a:pPr>
            <a:endParaRPr lang="hr-HR" sz="1800" dirty="0" smtClean="0"/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4. Disciplina na satu omogućava	5    4    3    2    1	Disciplina na satu ometa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dobar rad.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 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5. Nastavni satovi su uglavnom	5    4    3    2    1	Nastavni satovi su uglavnom</a:t>
            </a:r>
          </a:p>
          <a:p>
            <a:pPr>
              <a:buFont typeface="Wingdings" pitchFamily="2" charset="2"/>
              <a:buNone/>
              <a:defRPr/>
            </a:pPr>
            <a:r>
              <a:rPr lang="hr-HR" sz="1800" dirty="0" smtClean="0"/>
              <a:t>    dinamični i dobro iskorišteni.			otegnuti i spori.</a:t>
            </a:r>
            <a:endParaRPr lang="hr-HR" sz="1800" dirty="0"/>
          </a:p>
        </p:txBody>
      </p:sp>
      <p:sp>
        <p:nvSpPr>
          <p:cNvPr id="59395" name="Title 1"/>
          <p:cNvSpPr>
            <a:spLocks noGrp="1"/>
          </p:cNvSpPr>
          <p:nvPr>
            <p:ph type="title"/>
          </p:nvPr>
        </p:nvSpPr>
        <p:spPr>
          <a:xfrm>
            <a:off x="395536" y="62136"/>
            <a:ext cx="8153400" cy="990600"/>
          </a:xfrm>
        </p:spPr>
        <p:txBody>
          <a:bodyPr/>
          <a:lstStyle/>
          <a:p>
            <a:r>
              <a:rPr lang="hr-HR" dirty="0" smtClean="0"/>
              <a:t>PRIMJER ANKETE </a:t>
            </a:r>
            <a:r>
              <a:rPr lang="hr-HR" b="0" i="1" dirty="0" smtClean="0"/>
              <a:t>(</a:t>
            </a:r>
            <a:r>
              <a:rPr lang="hr-HR" b="0" i="1" dirty="0" err="1" smtClean="0"/>
              <a:t>Likertova</a:t>
            </a:r>
            <a:r>
              <a:rPr lang="hr-HR" b="0" i="1" dirty="0" smtClean="0"/>
              <a:t> skala)</a:t>
            </a:r>
          </a:p>
        </p:txBody>
      </p:sp>
      <p:sp>
        <p:nvSpPr>
          <p:cNvPr id="4" name="Oval 3"/>
          <p:cNvSpPr/>
          <p:nvPr/>
        </p:nvSpPr>
        <p:spPr>
          <a:xfrm>
            <a:off x="4520890" y="2835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5" name="Oval 4"/>
          <p:cNvSpPr/>
          <p:nvPr/>
        </p:nvSpPr>
        <p:spPr>
          <a:xfrm>
            <a:off x="4532952" y="188273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4199327" y="4799981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4854327" y="3804496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  <p:sp>
        <p:nvSpPr>
          <p:cNvPr id="8" name="Oval 7"/>
          <p:cNvSpPr/>
          <p:nvPr/>
        </p:nvSpPr>
        <p:spPr>
          <a:xfrm>
            <a:off x="4520892" y="5788064"/>
            <a:ext cx="285750" cy="28575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36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uiExpan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88" y="93685"/>
            <a:ext cx="6929437" cy="65500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2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0" y="214313"/>
            <a:ext cx="5929313" cy="63039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358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67544" y="62136"/>
            <a:ext cx="8153400" cy="990600"/>
          </a:xfrm>
        </p:spPr>
        <p:txBody>
          <a:bodyPr/>
          <a:lstStyle/>
          <a:p>
            <a:r>
              <a:rPr lang="hr-HR" dirty="0" smtClean="0"/>
              <a:t>ANKETA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93688"/>
            <a:ext cx="5500688" cy="63563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39700" y="2071688"/>
            <a:ext cx="4718050" cy="42148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73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-108520" y="836712"/>
            <a:ext cx="9252520" cy="5763086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niz pitanja koje istraživač (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usmeno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) postavlja ispitanicima 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metoda kojom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ispituju stajališta ispitanika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b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(npr. odnos radnika prema radu, učenika prema 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školi..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STRUKTURIRANI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intervju</a:t>
            </a:r>
            <a:r>
              <a:rPr lang="hr-HR" sz="2400" dirty="0"/>
              <a:t> –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isto kao i upitnik samo što istraživač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čita pitanja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npr. popis stanovništva</a:t>
            </a:r>
          </a:p>
          <a:p>
            <a:pPr>
              <a:spcBef>
                <a:spcPts val="12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NESTRUKTURIRANI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/>
              <a:t>intervju</a:t>
            </a:r>
            <a:r>
              <a:rPr lang="hr-HR" b="1" dirty="0"/>
              <a:t> </a:t>
            </a:r>
            <a:r>
              <a:rPr lang="hr-HR" sz="2400" dirty="0"/>
              <a:t>–</a:t>
            </a:r>
            <a:r>
              <a:rPr lang="hr-HR" b="1" dirty="0" smtClean="0"/>
              <a:t> </a:t>
            </a:r>
            <a:r>
              <a:rPr lang="hr-HR" dirty="0" smtClean="0"/>
              <a:t>istraživač </a:t>
            </a:r>
            <a:r>
              <a:rPr lang="hr-HR" b="1" dirty="0" smtClean="0">
                <a:solidFill>
                  <a:srgbClr val="FFC000"/>
                </a:solidFill>
              </a:rPr>
              <a:t>postavlja otvorena pitanja</a:t>
            </a:r>
            <a:r>
              <a:rPr lang="hr-HR" dirty="0" smtClean="0"/>
              <a:t> na koja se odgovara vlastitim riječima</a:t>
            </a:r>
          </a:p>
          <a:p>
            <a:pPr>
              <a:spcBef>
                <a:spcPts val="2400"/>
              </a:spcBef>
              <a:buClrTx/>
              <a:buFont typeface="Calibri" pitchFamily="34" charset="0"/>
              <a:buChar char="─"/>
            </a:pP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anketa i 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spadaju 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kvantitativni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 dok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nestrukturirani intervju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spada u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kvalitativni</a:t>
            </a: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pristup istraživanju</a:t>
            </a:r>
          </a:p>
        </p:txBody>
      </p:sp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20250" y="69338"/>
            <a:ext cx="8223658" cy="551350"/>
          </a:xfrm>
        </p:spPr>
        <p:txBody>
          <a:bodyPr/>
          <a:lstStyle/>
          <a:p>
            <a:r>
              <a:rPr lang="hr-HR" dirty="0" smtClean="0"/>
              <a:t>INTERVJU</a:t>
            </a:r>
          </a:p>
        </p:txBody>
      </p:sp>
      <p:pic>
        <p:nvPicPr>
          <p:cNvPr id="5" name="Picture 4" descr="strukturirani_intervj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14290"/>
            <a:ext cx="8715375" cy="43576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" name="Group 6"/>
          <p:cNvGrpSpPr/>
          <p:nvPr/>
        </p:nvGrpSpPr>
        <p:grpSpPr>
          <a:xfrm>
            <a:off x="714345" y="1098573"/>
            <a:ext cx="7929563" cy="5616575"/>
            <a:chOff x="714345" y="1098573"/>
            <a:chExt cx="7929563" cy="5616575"/>
          </a:xfrm>
        </p:grpSpPr>
        <p:pic>
          <p:nvPicPr>
            <p:cNvPr id="4" name="Picture 3" descr="intervju.jp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14345" y="1098573"/>
              <a:ext cx="7929563" cy="561657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6" name="Rectangle 5"/>
            <p:cNvSpPr/>
            <p:nvPr/>
          </p:nvSpPr>
          <p:spPr>
            <a:xfrm>
              <a:off x="2357422" y="1285860"/>
              <a:ext cx="4286280" cy="1214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dirty="0" smtClean="0">
                  <a:solidFill>
                    <a:schemeClr val="bg1"/>
                  </a:solidFill>
                  <a:latin typeface="Comic Sans MS" pitchFamily="66" charset="0"/>
                  <a:cs typeface="Calibri" pitchFamily="34" charset="0"/>
                </a:rPr>
                <a:t>Iskreno govoreći nisam siguran kako odgovoriti na to pitanje…</a:t>
              </a:r>
              <a:endParaRPr lang="hr-HR" sz="2800" dirty="0">
                <a:solidFill>
                  <a:schemeClr val="bg1"/>
                </a:solidFill>
                <a:latin typeface="Comic Sans MS" pitchFamily="66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5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750176" cy="5591544"/>
          </a:xfrm>
        </p:spPr>
        <p:txBody>
          <a:bodyPr>
            <a:noAutofit/>
          </a:bodyPr>
          <a:lstStyle/>
          <a:p>
            <a:pPr>
              <a:buClrTx/>
              <a:buSzPct val="100000"/>
              <a:buFont typeface="Calibri" pitchFamily="34" charset="0"/>
              <a:buChar char="─"/>
              <a:defRPr/>
            </a:pPr>
            <a:r>
              <a:rPr lang="hr-HR" u="sng" dirty="0" smtClean="0">
                <a:latin typeface="Calibri" pitchFamily="34" charset="0"/>
                <a:cs typeface="Calibri" pitchFamily="34" charset="0"/>
              </a:rPr>
              <a:t>kvalitativna metoda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koja pretpostavlja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“rad na terenu”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što zahtjeva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sustavno praćenje pojedinaca unutar odabrane grupe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sudjelovanjem</a:t>
            </a:r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 grupi ili </a:t>
            </a:r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sudjelovanja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Font typeface="Wingdings" pitchFamily="2" charset="2"/>
              <a:buChar char="Ø"/>
              <a:defRPr/>
            </a:pP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VRSTE PROMATRANJA: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NEUTRALNO</a:t>
            </a:r>
            <a:r>
              <a:rPr lang="hr-HR" sz="3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</a:t>
            </a: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 smtClean="0">
                <a:latin typeface="Calibri" pitchFamily="34" charset="0"/>
                <a:cs typeface="Calibri" pitchFamily="34" charset="0"/>
              </a:rPr>
              <a:t>promatranje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SUDJELOVANJA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835025" lvl="1" indent="-514350">
              <a:buClrTx/>
              <a:buSzPct val="100000"/>
              <a:buFont typeface="+mj-lt"/>
              <a:buAutoNum type="arabicPeriod"/>
              <a:defRPr/>
            </a:pPr>
            <a:r>
              <a:rPr lang="hr-HR" sz="3600" dirty="0"/>
              <a:t>p</a:t>
            </a:r>
            <a:r>
              <a:rPr lang="hr-HR" sz="3600" dirty="0" smtClean="0">
                <a:latin typeface="Calibri" pitchFamily="34" charset="0"/>
                <a:cs typeface="Calibri" pitchFamily="34" charset="0"/>
              </a:rPr>
              <a:t>romatranje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 SUDJELOVANJEM</a:t>
            </a:r>
            <a:endParaRPr lang="hr-HR" sz="36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30704" y="90256"/>
            <a:ext cx="8153400" cy="504056"/>
          </a:xfrm>
        </p:spPr>
        <p:txBody>
          <a:bodyPr/>
          <a:lstStyle/>
          <a:p>
            <a:r>
              <a:rPr lang="hr-HR" dirty="0" smtClean="0"/>
              <a:t>PROMATRANJE</a:t>
            </a:r>
          </a:p>
        </p:txBody>
      </p:sp>
    </p:spTree>
    <p:extLst>
      <p:ext uri="{BB962C8B-B14F-4D97-AF65-F5344CB8AC3E}">
        <p14:creationId xmlns:p14="http://schemas.microsoft.com/office/powerpoint/2010/main" val="1822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erigation_room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062" y="899089"/>
            <a:ext cx="8761713" cy="5742160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1048" y="62136"/>
            <a:ext cx="8153400" cy="990600"/>
          </a:xfrm>
        </p:spPr>
        <p:txBody>
          <a:bodyPr/>
          <a:lstStyle/>
          <a:p>
            <a:r>
              <a:rPr lang="hr-HR" dirty="0" smtClean="0"/>
              <a:t>NEUTRALNO PROMATRANJE</a:t>
            </a:r>
          </a:p>
        </p:txBody>
      </p:sp>
    </p:spTree>
    <p:extLst>
      <p:ext uri="{BB962C8B-B14F-4D97-AF65-F5344CB8AC3E}">
        <p14:creationId xmlns:p14="http://schemas.microsoft.com/office/powerpoint/2010/main" val="145744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20250" y="116632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PROMATRANJE SA SUDJELOVANJEM</a:t>
            </a:r>
          </a:p>
        </p:txBody>
      </p:sp>
      <p:pic>
        <p:nvPicPr>
          <p:cNvPr id="8" name="Slika 7" descr="453608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000628" y="1142984"/>
            <a:ext cx="3863350" cy="5572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Slika 8" descr="Erving_Goffman.jpg"/>
          <p:cNvPicPr>
            <a:picLocks noChangeAspect="1"/>
          </p:cNvPicPr>
          <p:nvPr/>
        </p:nvPicPr>
        <p:blipFill>
          <a:blip r:embed="rId3"/>
          <a:srcRect l="3740" r="4429"/>
          <a:stretch>
            <a:fillRect/>
          </a:stretch>
        </p:blipFill>
        <p:spPr>
          <a:xfrm>
            <a:off x="500034" y="1142984"/>
            <a:ext cx="4000528" cy="5572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upa 12"/>
          <p:cNvGrpSpPr/>
          <p:nvPr/>
        </p:nvGrpSpPr>
        <p:grpSpPr>
          <a:xfrm>
            <a:off x="1482027" y="3000372"/>
            <a:ext cx="6447559" cy="3643338"/>
            <a:chOff x="2928926" y="1500174"/>
            <a:chExt cx="5562600" cy="3143272"/>
          </a:xfrm>
        </p:grpSpPr>
        <p:pic>
          <p:nvPicPr>
            <p:cNvPr id="11" name="Slika 10" descr="david.jpg"/>
            <p:cNvPicPr>
              <a:picLocks noChangeAspect="1"/>
            </p:cNvPicPr>
            <p:nvPr/>
          </p:nvPicPr>
          <p:blipFill>
            <a:blip r:embed="rId4"/>
            <a:srcRect b="-13014"/>
            <a:stretch>
              <a:fillRect/>
            </a:stretch>
          </p:blipFill>
          <p:spPr>
            <a:xfrm>
              <a:off x="2928926" y="1500174"/>
              <a:ext cx="5562600" cy="31432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2" name="Pravokutnik 11"/>
            <p:cNvSpPr/>
            <p:nvPr/>
          </p:nvSpPr>
          <p:spPr>
            <a:xfrm>
              <a:off x="3000364" y="4286256"/>
              <a:ext cx="5429288" cy="3186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hr-HR" b="1" i="1" dirty="0" smtClean="0">
                  <a:solidFill>
                    <a:schemeClr val="bg1"/>
                  </a:solidFill>
                </a:rPr>
                <a:t>D.</a:t>
              </a:r>
              <a:r>
                <a:rPr lang="hr-HR" i="1" dirty="0" smtClean="0">
                  <a:solidFill>
                    <a:schemeClr val="bg1"/>
                  </a:solidFill>
                </a:rPr>
                <a:t> </a:t>
              </a:r>
              <a:r>
                <a:rPr lang="hr-HR" b="1" i="1" dirty="0" err="1" smtClean="0">
                  <a:solidFill>
                    <a:schemeClr val="bg1"/>
                  </a:solidFill>
                </a:rPr>
                <a:t>Rosenhan</a:t>
              </a:r>
              <a:r>
                <a:rPr lang="hr-HR" i="1" dirty="0" smtClean="0">
                  <a:solidFill>
                    <a:schemeClr val="bg1"/>
                  </a:solidFill>
                </a:rPr>
                <a:t> (1973.) – "</a:t>
              </a:r>
              <a:r>
                <a:rPr lang="en-US" i="1" dirty="0" smtClean="0">
                  <a:solidFill>
                    <a:schemeClr val="bg1"/>
                  </a:solidFill>
                </a:rPr>
                <a:t>On being sane in insane places</a:t>
              </a:r>
              <a:r>
                <a:rPr lang="hr-HR" i="1" dirty="0" smtClean="0">
                  <a:solidFill>
                    <a:schemeClr val="bg1"/>
                  </a:solidFill>
                </a:rPr>
                <a:t>”</a:t>
              </a:r>
              <a:endParaRPr lang="hr-HR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45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733400"/>
            <a:ext cx="9108504" cy="895400"/>
          </a:xfrm>
        </p:spPr>
        <p:txBody>
          <a:bodyPr/>
          <a:lstStyle/>
          <a:p>
            <a:r>
              <a:rPr lang="hr-HR" sz="2400" dirty="0" smtClean="0"/>
              <a:t>primjer </a:t>
            </a:r>
            <a:r>
              <a:rPr lang="hr-HR" sz="2400" dirty="0" err="1" smtClean="0"/>
              <a:t>Malinowskog</a:t>
            </a:r>
            <a:r>
              <a:rPr lang="hr-HR" sz="2400" dirty="0" smtClean="0"/>
              <a:t> i </a:t>
            </a:r>
            <a:r>
              <a:rPr lang="hr-HR" sz="2400" i="1" dirty="0" smtClean="0"/>
              <a:t>Kula</a:t>
            </a:r>
            <a:r>
              <a:rPr lang="hr-HR" sz="2400" dirty="0" smtClean="0"/>
              <a:t> sustava domorodaca zapadnog Pacifika (</a:t>
            </a:r>
            <a:r>
              <a:rPr lang="hr-HR" sz="2400" dirty="0" err="1" smtClean="0"/>
              <a:t>Trobridski</a:t>
            </a:r>
            <a:r>
              <a:rPr lang="hr-HR" sz="2400" dirty="0" smtClean="0"/>
              <a:t> otoci)</a:t>
            </a:r>
          </a:p>
        </p:txBody>
      </p:sp>
      <p:pic>
        <p:nvPicPr>
          <p:cNvPr id="4" name="Picture 3" descr="wbmalinowski_wideweb__430x2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4" y="1628800"/>
            <a:ext cx="8546546" cy="4968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76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628632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06" y="857232"/>
            <a:ext cx="8643938" cy="49720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r-HR" dirty="0" smtClean="0"/>
              <a:t>Skup normi kojih se znanstvenik treba pridržavati: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hr-HR" sz="2000" i="1" dirty="0" smtClean="0"/>
              <a:t>(Skupovi normi koji osiguravaju znanosti autonomiju i čistoću te su moralno obvezujuće za znanstvenike)</a:t>
            </a:r>
          </a:p>
          <a:p>
            <a:pPr marL="0">
              <a:buSzPct val="100000"/>
              <a:buFont typeface="Wingdings" pitchFamily="2" charset="2"/>
              <a:buNone/>
              <a:defRPr/>
            </a:pPr>
            <a:endParaRPr lang="hr-HR" sz="20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UNIVERZALIZAM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ZAJEDNIŠTVO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BEZINTERESNOST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ORGANIZIRANI SKEPTICIZAM</a:t>
            </a:r>
            <a:endParaRPr lang="hr-HR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467269"/>
            <a:ext cx="53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vrednovanje znanstvenih ideja po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impersonalnim kriterijima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(objektivno)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868" y="4396095"/>
            <a:ext cx="4786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znanstvenici moraju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istini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a ne bogatstvu, moći i slavi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928662" y="5396227"/>
            <a:ext cx="7572428" cy="890293"/>
            <a:chOff x="1214414" y="5533739"/>
            <a:chExt cx="7572428" cy="890293"/>
          </a:xfrm>
        </p:grpSpPr>
        <p:sp>
          <p:nvSpPr>
            <p:cNvPr id="9" name="Rectangle 8"/>
            <p:cNvSpPr/>
            <p:nvPr/>
          </p:nvSpPr>
          <p:spPr>
            <a:xfrm>
              <a:off x="5715008" y="5533739"/>
              <a:ext cx="3071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lvl="0" indent="-514350" eaLnBrk="0" hangingPunct="0">
                <a:spcBef>
                  <a:spcPts val="700"/>
                </a:spcBef>
                <a:buClr>
                  <a:srgbClr val="DD8047"/>
                </a:buClr>
                <a:buSzPct val="60000"/>
                <a:defRPr/>
              </a:pPr>
              <a:r>
                <a:rPr lang="hr-HR" sz="2400" smtClean="0">
                  <a:latin typeface="Calibri" pitchFamily="34" charset="0"/>
                  <a:cs typeface="Calibri" pitchFamily="34" charset="0"/>
                </a:rPr>
                <a:t>‒ ništa se ne smije</a:t>
              </a:r>
              <a:endParaRPr lang="hr-HR" sz="2400" i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4414" y="5962367"/>
              <a:ext cx="69294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uzimati “zdravo za gotovo” – </a:t>
              </a:r>
              <a:r>
                <a:rPr lang="hr-HR" sz="2400" b="1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skepticizam i sumnja</a:t>
              </a:r>
              <a:endPara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00034" y="3434364"/>
            <a:ext cx="8215370" cy="890293"/>
            <a:chOff x="714378" y="3781741"/>
            <a:chExt cx="8215370" cy="890293"/>
          </a:xfrm>
        </p:grpSpPr>
        <p:sp>
          <p:nvSpPr>
            <p:cNvPr id="7" name="Rectangle 6"/>
            <p:cNvSpPr/>
            <p:nvPr/>
          </p:nvSpPr>
          <p:spPr>
            <a:xfrm>
              <a:off x="3071832" y="3781741"/>
              <a:ext cx="5572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‒ </a:t>
              </a:r>
              <a:r>
                <a:rPr lang="hr-HR" sz="2400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dijeljenje</a:t>
              </a:r>
              <a:r>
                <a:rPr lang="hr-HR" sz="2400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svojih spoznaja s ostalim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8" y="4210369"/>
              <a:ext cx="82153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znanstvenicima </a:t>
              </a:r>
              <a:r>
                <a:rPr lang="hr-HR" sz="2400" i="1" dirty="0" smtClean="0">
                  <a:latin typeface="Calibri" pitchFamily="34" charset="0"/>
                  <a:cs typeface="Calibri" pitchFamily="34" charset="0"/>
                </a:rPr>
                <a:t>(znanje je opće dobro a ne privatno vlasništvo)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Pravokutnik 13"/>
          <p:cNvSpPr/>
          <p:nvPr/>
        </p:nvSpPr>
        <p:spPr>
          <a:xfrm rot="21040981">
            <a:off x="2089716" y="2702392"/>
            <a:ext cx="1643074" cy="3571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PEER REVIEW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Pravokutnik 14"/>
          <p:cNvSpPr/>
          <p:nvPr/>
        </p:nvSpPr>
        <p:spPr>
          <a:xfrm rot="21040981">
            <a:off x="1964803" y="3415255"/>
            <a:ext cx="1642435" cy="57903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ZNANSTVENI KOMUNIZAM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Slika 15" descr="sticker,375x360.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56" y="-24"/>
            <a:ext cx="1562681" cy="150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8" grpId="0"/>
      <p:bldP spid="14" grpId="0" build="allAtOnce" animBg="1"/>
      <p:bldP spid="14" grpId="1" build="allAtOnce" animBg="1"/>
      <p:bldP spid="15" grpId="0" build="allAtOnce" animBg="1"/>
      <p:bldP spid="15" grpI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sz="4000" dirty="0" smtClean="0"/>
              <a:t>PROMATRANJE SA SUDJELOVANJEM</a:t>
            </a:r>
          </a:p>
        </p:txBody>
      </p:sp>
      <p:pic>
        <p:nvPicPr>
          <p:cNvPr id="6" name="Content Placeholder 3" descr="anths-cartoo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25412" y="938255"/>
            <a:ext cx="4449665" cy="5515081"/>
          </a:xfrm>
          <a:prstGeom prst="rect">
            <a:avLst/>
          </a:prstGeo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4171782986_f04b0bdd1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9246" y="938255"/>
            <a:ext cx="4479327" cy="49272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8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908720"/>
            <a:ext cx="8929687" cy="5520654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pl-PL" sz="2800" dirty="0" smtClean="0"/>
              <a:t>TRI NAJVAŽNIJE VRSTE :</a:t>
            </a:r>
          </a:p>
          <a:p>
            <a:pPr marL="457200" indent="-45720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SEKUNDARNA ANALIZA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/>
              <a:t>- </a:t>
            </a:r>
            <a:r>
              <a:rPr lang="vi-VN" sz="2800" dirty="0" smtClean="0"/>
              <a:t>analiza podataka koje su prikupili drugi </a:t>
            </a:r>
            <a:r>
              <a:rPr lang="vi-VN" sz="2400" i="1" dirty="0" smtClean="0"/>
              <a:t>(npr. DZS, UN, Svjetska banka...)</a:t>
            </a:r>
            <a:endParaRPr lang="hr-HR" sz="2400" i="1" dirty="0" smtClean="0"/>
          </a:p>
          <a:p>
            <a:pPr marL="514350" indent="-51435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POVIJESNIH DOKUMENATA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/>
              <a:t>- usredotočuje se na informacije iz povijesnih zapisa, pisama, dnevnika i sl.</a:t>
            </a:r>
          </a:p>
          <a:p>
            <a:pPr marL="936000" lvl="1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Thomas i </a:t>
            </a:r>
            <a:r>
              <a:rPr lang="pl-PL" sz="2400" i="1" dirty="0" smtClean="0"/>
              <a:t>Znaniecki - Poljski seljak u Europi i Americi</a:t>
            </a:r>
            <a:endParaRPr lang="hr-HR" sz="2400" dirty="0" smtClean="0"/>
          </a:p>
          <a:p>
            <a:pPr marL="514350" indent="-514350">
              <a:spcBef>
                <a:spcPts val="18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 SADRŽAJA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dirty="0" smtClean="0"/>
              <a:t>- usredotočuje se na karakteristike samog sadržaja -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</a:t>
            </a:r>
            <a:r>
              <a:rPr lang="hr-HR" sz="2800" i="1" dirty="0" smtClean="0">
                <a:solidFill>
                  <a:srgbClr val="FFC000"/>
                </a:solidFill>
              </a:rPr>
              <a:t> </a:t>
            </a:r>
            <a:r>
              <a:rPr lang="hr-HR" sz="2800" i="1" dirty="0" smtClean="0"/>
              <a:t>je rečeno i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  <a:r>
              <a:rPr lang="hr-HR" sz="28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i="1" dirty="0" smtClean="0"/>
              <a:t>je rečeno </a:t>
            </a:r>
            <a:r>
              <a:rPr lang="hr-HR" sz="2800" dirty="0" smtClean="0"/>
              <a:t>(kvantitativna i kvalitativna metoda) – </a:t>
            </a:r>
            <a:r>
              <a:rPr lang="hr-HR" sz="2400" i="1" dirty="0" err="1" smtClean="0"/>
              <a:t>npr</a:t>
            </a:r>
            <a:r>
              <a:rPr lang="hr-HR" sz="2400" i="1" dirty="0" smtClean="0"/>
              <a:t>. analiza govora političara ili natpisi u novinama</a:t>
            </a:r>
            <a:endParaRPr lang="hr-HR" sz="2800" i="1" dirty="0" smtClean="0"/>
          </a:p>
          <a:p>
            <a:pPr marL="936000" indent="-360000">
              <a:buClrTx/>
              <a:buSzPct val="100000"/>
              <a:buFont typeface="Calibri" pitchFamily="34" charset="0"/>
              <a:buChar char="─"/>
              <a:defRPr/>
            </a:pPr>
            <a:r>
              <a:rPr lang="hr-HR" sz="2400" i="1" dirty="0" smtClean="0"/>
              <a:t>primjer prikaza žene u udžbenicima (Branislava Baranović)</a:t>
            </a:r>
            <a:endParaRPr lang="hr-HR" sz="2400" i="1" dirty="0"/>
          </a:p>
        </p:txBody>
      </p:sp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67544" y="110394"/>
            <a:ext cx="8153400" cy="990600"/>
          </a:xfrm>
        </p:spPr>
        <p:txBody>
          <a:bodyPr/>
          <a:lstStyle/>
          <a:p>
            <a:r>
              <a:rPr lang="hr-HR" dirty="0" smtClean="0"/>
              <a:t>ANALIZA POSTOJEĆIH PODATAKA</a:t>
            </a:r>
          </a:p>
        </p:txBody>
      </p:sp>
    </p:spTree>
    <p:extLst>
      <p:ext uri="{BB962C8B-B14F-4D97-AF65-F5344CB8AC3E}">
        <p14:creationId xmlns:p14="http://schemas.microsoft.com/office/powerpoint/2010/main" val="8328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96" y="836712"/>
            <a:ext cx="9001156" cy="5735538"/>
          </a:xfrm>
        </p:spPr>
        <p:txBody>
          <a:bodyPr/>
          <a:lstStyle/>
          <a:p>
            <a:pPr>
              <a:buFont typeface="Calibri" pitchFamily="34" charset="0"/>
              <a:buChar char="─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istraživačka metoda koja ispituje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uzročno-posljedične odnose u kontroliranim uvjetima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(laboratorij)</a:t>
            </a:r>
            <a:endParaRPr lang="hr-HR" sz="2800" b="1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Font typeface="Calibri" pitchFamily="34" charset="0"/>
              <a:buChar char="─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TERENSKI EKSPERIMENT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eksperiment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prirodnim uvjetima</a:t>
            </a:r>
            <a:endParaRPr lang="hr-HR" sz="2800" b="1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Font typeface="Calibri" pitchFamily="34" charset="0"/>
              <a:buChar char="─"/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Hawthrone učinak - što manje utjecati na ponašanje ispitanika</a:t>
            </a:r>
          </a:p>
          <a:p>
            <a:pPr lvl="1"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cilj terenskog eksperimenta je dobiti odgovor na pitanje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zašto se nešto događa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M. Sherif - 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The Robbers Cave Experiment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”)</a:t>
            </a:r>
          </a:p>
          <a:p>
            <a:pPr>
              <a:spcBef>
                <a:spcPts val="1800"/>
              </a:spcBef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EKSPERIMENTALNA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(izlaže se utjecaju nezavisne varijable - uzrok)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KONTROLNA GRUPA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 izlaže se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nikakvom utjecaju) –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mjeri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KORELACIJA</a:t>
            </a:r>
            <a:endParaRPr lang="hr-HR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395536" y="7553"/>
            <a:ext cx="8153400" cy="990600"/>
          </a:xfrm>
        </p:spPr>
        <p:txBody>
          <a:bodyPr/>
          <a:lstStyle/>
          <a:p>
            <a:r>
              <a:rPr lang="hr-HR" sz="4400" dirty="0" smtClean="0"/>
              <a:t>EKSPERIMENT</a:t>
            </a:r>
          </a:p>
        </p:txBody>
      </p:sp>
    </p:spTree>
    <p:extLst>
      <p:ext uri="{BB962C8B-B14F-4D97-AF65-F5344CB8AC3E}">
        <p14:creationId xmlns:p14="http://schemas.microsoft.com/office/powerpoint/2010/main" val="97107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nford-prison-experiment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8625" y="214313"/>
            <a:ext cx="5538788" cy="6480175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628x47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214313"/>
            <a:ext cx="4524375" cy="5535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blindfol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38" y="207963"/>
            <a:ext cx="7215187" cy="647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3503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asshands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01" y="857232"/>
            <a:ext cx="4359731" cy="58578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1472" y="2765210"/>
            <a:ext cx="3786214" cy="907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/>
              <a:t>– ostali učenici</a:t>
            </a:r>
            <a:endParaRPr lang="hr-HR" sz="2400" dirty="0"/>
          </a:p>
        </p:txBody>
      </p:sp>
      <p:sp>
        <p:nvSpPr>
          <p:cNvPr id="6" name="Rectangle 5"/>
          <p:cNvSpPr/>
          <p:nvPr/>
        </p:nvSpPr>
        <p:spPr>
          <a:xfrm>
            <a:off x="571472" y="1285859"/>
            <a:ext cx="3786214" cy="1152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solidFill>
                  <a:srgbClr val="000000"/>
                </a:solidFill>
              </a:rPr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solidFill>
                  <a:srgbClr val="000000"/>
                </a:solidFill>
              </a:rPr>
              <a:t>– “nadareni” učenici</a:t>
            </a:r>
            <a:endParaRPr lang="hr-HR" sz="2400" dirty="0"/>
          </a:p>
        </p:txBody>
      </p:sp>
      <p:sp>
        <p:nvSpPr>
          <p:cNvPr id="7" name="Rectangle 6"/>
          <p:cNvSpPr/>
          <p:nvPr/>
        </p:nvSpPr>
        <p:spPr>
          <a:xfrm>
            <a:off x="571472" y="4000503"/>
            <a:ext cx="3786214" cy="1152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smtClean="0">
                <a:solidFill>
                  <a:srgbClr val="000000"/>
                </a:solidFill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smtClean="0">
                <a:solidFill>
                  <a:srgbClr val="000000"/>
                </a:solidFill>
              </a:rPr>
              <a:t>- očekivanja učitelja </a:t>
            </a:r>
            <a:endParaRPr lang="hr-HR" sz="2400"/>
          </a:p>
        </p:txBody>
      </p:sp>
      <p:sp>
        <p:nvSpPr>
          <p:cNvPr id="8" name="Rectangle 7"/>
          <p:cNvSpPr/>
          <p:nvPr/>
        </p:nvSpPr>
        <p:spPr>
          <a:xfrm>
            <a:off x="571472" y="5479853"/>
            <a:ext cx="3786214" cy="907941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uspjeh učenika </a:t>
            </a:r>
            <a:endParaRPr lang="hr-H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>
          <a:xfrm>
            <a:off x="4322307" y="-123142"/>
            <a:ext cx="5265745" cy="919138"/>
          </a:xfrm>
        </p:spPr>
        <p:txBody>
          <a:bodyPr anchor="ctr"/>
          <a:lstStyle/>
          <a:p>
            <a:pPr>
              <a:lnSpc>
                <a:spcPts val="2400"/>
              </a:lnSpc>
            </a:pPr>
            <a:r>
              <a:rPr lang="hr-HR" sz="2400" b="0" i="1" dirty="0" smtClean="0"/>
              <a:t>primjer s uspjehom učenika u školi – samoispunjavajuće proročanstvo</a:t>
            </a:r>
            <a:endParaRPr lang="hr-HR" sz="4000" b="0" i="1" dirty="0" smtClean="0"/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357686" y="1861859"/>
            <a:ext cx="1588" cy="2714644"/>
          </a:xfrm>
          <a:prstGeom prst="bentConnector3">
            <a:avLst>
              <a:gd name="adj1" fmla="val 21859768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71472" y="1861858"/>
            <a:ext cx="12700" cy="4071965"/>
          </a:xfrm>
          <a:prstGeom prst="bentConnector3">
            <a:avLst>
              <a:gd name="adj1" fmla="val 1800000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28356" y="2209"/>
            <a:ext cx="34955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EKSPERIMENT</a:t>
            </a:r>
            <a:endParaRPr lang="hr-H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63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0034" y="2619440"/>
            <a:ext cx="4000528" cy="10926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/>
              <a:t>kontrolna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/>
              <a:t>– eksperiment sa </a:t>
            </a:r>
            <a:r>
              <a:rPr lang="hr-HR" b="1" i="1" dirty="0" smtClean="0"/>
              <a:t>neparnim</a:t>
            </a:r>
            <a:r>
              <a:rPr lang="hr-HR" i="1" dirty="0" smtClean="0"/>
              <a:t> brojevima</a:t>
            </a:r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500034" y="1221058"/>
            <a:ext cx="4000528" cy="118800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solidFill>
                  <a:srgbClr val="000000"/>
                </a:solidFill>
              </a:rPr>
              <a:t>eksperimentalna grupa </a:t>
            </a:r>
          </a:p>
          <a:p>
            <a:pPr algn="ctr">
              <a:spcBef>
                <a:spcPts val="600"/>
              </a:spcBef>
            </a:pPr>
            <a:r>
              <a:rPr lang="hr-HR" i="1" dirty="0" smtClean="0">
                <a:solidFill>
                  <a:srgbClr val="000000"/>
                </a:solidFill>
              </a:rPr>
              <a:t>– eksperiment sa </a:t>
            </a:r>
            <a:r>
              <a:rPr lang="hr-HR" b="1" i="1" dirty="0" smtClean="0">
                <a:solidFill>
                  <a:srgbClr val="000000"/>
                </a:solidFill>
              </a:rPr>
              <a:t>parnim</a:t>
            </a:r>
            <a:r>
              <a:rPr lang="hr-HR" i="1" dirty="0" smtClean="0">
                <a:solidFill>
                  <a:srgbClr val="000000"/>
                </a:solidFill>
              </a:rPr>
              <a:t> brojevima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500034" y="3891652"/>
            <a:ext cx="4000528" cy="11880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solidFill>
                  <a:srgbClr val="000000"/>
                </a:solidFill>
              </a:rPr>
              <a:t>nezavisna varijabla </a:t>
            </a:r>
          </a:p>
          <a:p>
            <a:pPr algn="ctr">
              <a:spcBef>
                <a:spcPts val="600"/>
              </a:spcBef>
            </a:pPr>
            <a:r>
              <a:rPr lang="hr-HR" sz="2000" i="1" dirty="0" smtClean="0">
                <a:solidFill>
                  <a:srgbClr val="000000"/>
                </a:solidFill>
              </a:rPr>
              <a:t>- nemogući anagrami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500034" y="5242339"/>
            <a:ext cx="4000528" cy="1188000"/>
          </a:xfrm>
          <a:prstGeom prst="rect">
            <a:avLst/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spcBef>
                <a:spcPts val="600"/>
              </a:spcBef>
            </a:pPr>
            <a:r>
              <a:rPr lang="hr-HR" sz="2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zavisna varijabla </a:t>
            </a:r>
          </a:p>
          <a:p>
            <a:pPr algn="ctr">
              <a:spcBef>
                <a:spcPts val="600"/>
              </a:spcBef>
            </a:pPr>
            <a:r>
              <a:rPr lang="hr-HR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hr-HR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uspjeh učenika u 3. anagramu</a:t>
            </a:r>
            <a:r>
              <a:rPr lang="hr-HR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r-H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Kutni poveznik 9"/>
          <p:cNvCxnSpPr>
            <a:stCxn id="7" idx="3"/>
            <a:endCxn id="6" idx="3"/>
          </p:cNvCxnSpPr>
          <p:nvPr/>
        </p:nvCxnSpPr>
        <p:spPr>
          <a:xfrm flipV="1">
            <a:off x="4500562" y="1815058"/>
            <a:ext cx="1588" cy="2670594"/>
          </a:xfrm>
          <a:prstGeom prst="bentConnector3">
            <a:avLst>
              <a:gd name="adj1" fmla="val 24556935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Kutni poveznik 11"/>
          <p:cNvCxnSpPr>
            <a:stCxn id="6" idx="1"/>
            <a:endCxn id="8" idx="1"/>
          </p:cNvCxnSpPr>
          <p:nvPr/>
        </p:nvCxnSpPr>
        <p:spPr>
          <a:xfrm rot="10800000" flipV="1">
            <a:off x="500034" y="1815057"/>
            <a:ext cx="1588" cy="4021281"/>
          </a:xfrm>
          <a:prstGeom prst="bentConnector3">
            <a:avLst>
              <a:gd name="adj1" fmla="val 20492387"/>
            </a:avLst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7523" y="-27384"/>
            <a:ext cx="8124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EKSPERIMENT 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naučene bespomoćnosti</a:t>
            </a:r>
            <a:endParaRPr lang="hr-HR" sz="2000" dirty="0">
              <a:solidFill>
                <a:srgbClr val="FFC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072066" y="1357298"/>
            <a:ext cx="37862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72066" y="2786058"/>
            <a:ext cx="378621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072066" y="4071942"/>
            <a:ext cx="1928826" cy="95410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r-HR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SBTR</a:t>
            </a:r>
          </a:p>
          <a:p>
            <a:pPr marL="228600" indent="-228600">
              <a:buFont typeface="+mj-lt"/>
              <a:buAutoNum type="arabicPeriod"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 OBALVK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5072066" y="5620424"/>
            <a:ext cx="2786082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8000" lvl="0" indent="-288000">
              <a:buFont typeface="+mj-lt"/>
              <a:buAutoNum type="arabicPeriod" startAt="3"/>
            </a:pPr>
            <a:r>
              <a:rPr lang="hr-HR" sz="28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AJICMDEOKRA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75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8" grpId="0" build="allAtOnce" animBg="1"/>
      <p:bldP spid="3073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2844" y="500042"/>
            <a:ext cx="8870102" cy="62151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Pravokutnik 6"/>
          <p:cNvSpPr/>
          <p:nvPr/>
        </p:nvSpPr>
        <p:spPr>
          <a:xfrm>
            <a:off x="1428728" y="1285860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/>
          <p:cNvSpPr/>
          <p:nvPr/>
        </p:nvSpPr>
        <p:spPr>
          <a:xfrm>
            <a:off x="6429388" y="1285860"/>
            <a:ext cx="2500330" cy="142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Pravokutnik 10"/>
          <p:cNvSpPr/>
          <p:nvPr/>
        </p:nvSpPr>
        <p:spPr>
          <a:xfrm>
            <a:off x="3929058" y="1285860"/>
            <a:ext cx="2500330" cy="1428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Pravokutnik 11"/>
          <p:cNvSpPr/>
          <p:nvPr/>
        </p:nvSpPr>
        <p:spPr>
          <a:xfrm>
            <a:off x="142872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Pravokutnik 12"/>
          <p:cNvSpPr/>
          <p:nvPr/>
        </p:nvSpPr>
        <p:spPr>
          <a:xfrm>
            <a:off x="642938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Pravokutnik 13"/>
          <p:cNvSpPr/>
          <p:nvPr/>
        </p:nvSpPr>
        <p:spPr>
          <a:xfrm>
            <a:off x="3929058" y="2643182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Pravokutnik 14"/>
          <p:cNvSpPr/>
          <p:nvPr/>
        </p:nvSpPr>
        <p:spPr>
          <a:xfrm>
            <a:off x="1428728" y="3857628"/>
            <a:ext cx="2500330" cy="6429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Pravokutnik 15"/>
          <p:cNvSpPr/>
          <p:nvPr/>
        </p:nvSpPr>
        <p:spPr>
          <a:xfrm>
            <a:off x="6429388" y="3857628"/>
            <a:ext cx="2500330" cy="1071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Pravokutnik 16"/>
          <p:cNvSpPr/>
          <p:nvPr/>
        </p:nvSpPr>
        <p:spPr>
          <a:xfrm>
            <a:off x="3929058" y="3857628"/>
            <a:ext cx="2500330" cy="11430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Pravokutnik 17"/>
          <p:cNvSpPr/>
          <p:nvPr/>
        </p:nvSpPr>
        <p:spPr>
          <a:xfrm>
            <a:off x="1428728" y="5000636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Pravokutnik 18"/>
          <p:cNvSpPr/>
          <p:nvPr/>
        </p:nvSpPr>
        <p:spPr>
          <a:xfrm>
            <a:off x="6429388" y="5000636"/>
            <a:ext cx="2500330" cy="16430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Pravokutnik 19"/>
          <p:cNvSpPr/>
          <p:nvPr/>
        </p:nvSpPr>
        <p:spPr>
          <a:xfrm>
            <a:off x="3929058" y="5000636"/>
            <a:ext cx="2500330" cy="1214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7000892" y="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/>
              <a:t>udžbenik 304. str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78345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296 - 297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8596" y="80946"/>
            <a:ext cx="8153400" cy="561972"/>
          </a:xfrm>
        </p:spPr>
        <p:txBody>
          <a:bodyPr/>
          <a:lstStyle/>
          <a:p>
            <a:r>
              <a:rPr lang="hr-HR" smtClean="0"/>
              <a:t>RAZVOJ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142984"/>
            <a:ext cx="8715375" cy="2828932"/>
          </a:xfrm>
        </p:spPr>
        <p:txBody>
          <a:bodyPr/>
          <a:lstStyle/>
          <a:p>
            <a:pPr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PARADIGMA </a:t>
            </a:r>
            <a:r>
              <a:rPr lang="hr-HR" dirty="0" smtClean="0"/>
              <a:t>– karakterističan pogled na svijet </a:t>
            </a:r>
            <a:r>
              <a:rPr lang="hr-HR" i="1" dirty="0" smtClean="0"/>
              <a:t>(svjetonazor neke znanosti)</a:t>
            </a:r>
          </a:p>
          <a:p>
            <a:pPr>
              <a:buSzPct val="100000"/>
            </a:pPr>
            <a:endParaRPr lang="hr-HR" i="1" dirty="0" smtClean="0"/>
          </a:p>
          <a:p>
            <a:pPr>
              <a:spcBef>
                <a:spcPts val="3000"/>
              </a:spcBef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REVOLUCIJA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s vremenom se propitkuje paradigma znanosti (zbog novih dokaza) pa dolazi do pojave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 znanstvene paradigme</a:t>
            </a:r>
          </a:p>
        </p:txBody>
      </p:sp>
      <p:sp>
        <p:nvSpPr>
          <p:cNvPr id="4" name="Oval 3"/>
          <p:cNvSpPr/>
          <p:nvPr/>
        </p:nvSpPr>
        <p:spPr>
          <a:xfrm>
            <a:off x="214313" y="471489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PARADIGMA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3312" y="4786331"/>
            <a:ext cx="2071688" cy="12144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KRIZA PARADIGME</a:t>
            </a:r>
          </a:p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(NOVI DOKAZI)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50" y="4750613"/>
            <a:ext cx="2357438" cy="1285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REVOLUCIJA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00375" y="5107793"/>
            <a:ext cx="428625" cy="571515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29312" y="5107798"/>
            <a:ext cx="428625" cy="571504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Slika 8" descr="heliogeotheor.jpg"/>
          <p:cNvPicPr>
            <a:picLocks noChangeAspect="1"/>
          </p:cNvPicPr>
          <p:nvPr/>
        </p:nvPicPr>
        <p:blipFill>
          <a:blip r:embed="rId2"/>
          <a:srcRect l="49927" t="4865" r="3906" b="6118"/>
          <a:stretch>
            <a:fillRect/>
          </a:stretch>
        </p:blipFill>
        <p:spPr>
          <a:xfrm>
            <a:off x="4299328" y="202864"/>
            <a:ext cx="2259856" cy="2715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Slika 9" descr="heliogeotheor.jpg"/>
          <p:cNvPicPr>
            <a:picLocks noChangeAspect="1"/>
          </p:cNvPicPr>
          <p:nvPr/>
        </p:nvPicPr>
        <p:blipFill>
          <a:blip r:embed="rId2"/>
          <a:srcRect l="3125" t="4865" r="50073" b="6118"/>
          <a:stretch>
            <a:fillRect/>
          </a:stretch>
        </p:blipFill>
        <p:spPr>
          <a:xfrm>
            <a:off x="6715140" y="205774"/>
            <a:ext cx="2286016" cy="270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trelica zakrivljena gore 10"/>
          <p:cNvSpPr/>
          <p:nvPr/>
        </p:nvSpPr>
        <p:spPr>
          <a:xfrm flipH="1">
            <a:off x="1643042" y="6215058"/>
            <a:ext cx="6000792" cy="500090"/>
          </a:xfrm>
          <a:prstGeom prst="curvedUpArrow">
            <a:avLst>
              <a:gd name="adj1" fmla="val 77386"/>
              <a:gd name="adj2" fmla="val 246716"/>
              <a:gd name="adj3" fmla="val 310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Slika 11" descr="milky_w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6431"/>
            <a:ext cx="3357586" cy="272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214282" y="471488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NOVA ZNANSTVENA </a:t>
            </a: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PARADIGMA</a:t>
            </a:r>
          </a:p>
        </p:txBody>
      </p:sp>
      <p:sp>
        <p:nvSpPr>
          <p:cNvPr id="13" name="Pravokutnik 12"/>
          <p:cNvSpPr/>
          <p:nvPr/>
        </p:nvSpPr>
        <p:spPr>
          <a:xfrm>
            <a:off x="1500166" y="3857628"/>
            <a:ext cx="4643470" cy="26432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ZNANSTVENU REVOLUCIJU ČEŠĆE PRIHVAČAJU: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mlađi znanstvenici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oni koji su na početku karijere</a:t>
            </a:r>
          </a:p>
          <a:p>
            <a:pPr marL="216000" indent="-288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oni koji su na margini određene znanstvene discipline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4" grpId="0" animBg="1"/>
      <p:bldP spid="13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ravokutnik 32"/>
          <p:cNvSpPr/>
          <p:nvPr/>
        </p:nvSpPr>
        <p:spPr>
          <a:xfrm>
            <a:off x="142844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NEZAVISNA VARIJABLA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ona pojava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 dirty="0" smtClean="0">
                <a:solidFill>
                  <a:prstClr val="white"/>
                </a:solidFill>
                <a:latin typeface="+mj-lt"/>
              </a:rPr>
              <a:t>koju smatramo </a:t>
            </a:r>
            <a:r>
              <a:rPr lang="pl-PL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uzrokom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Pravokutnik 33"/>
          <p:cNvSpPr/>
          <p:nvPr/>
        </p:nvSpPr>
        <p:spPr>
          <a:xfrm>
            <a:off x="3071802" y="5000636"/>
            <a:ext cx="1714512" cy="1714512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ZAVISNA</a:t>
            </a: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VARIJABLA</a:t>
            </a: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ona pojava koju smatramo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posljedicom</a:t>
            </a:r>
            <a:endParaRPr lang="hr-HR" dirty="0">
              <a:solidFill>
                <a:srgbClr val="FFC000"/>
              </a:solidFill>
              <a:latin typeface="+mj-lt"/>
            </a:endParaRPr>
          </a:p>
        </p:txBody>
      </p:sp>
      <p:grpSp>
        <p:nvGrpSpPr>
          <p:cNvPr id="51" name="Grupa 50"/>
          <p:cNvGrpSpPr/>
          <p:nvPr/>
        </p:nvGrpSpPr>
        <p:grpSpPr>
          <a:xfrm>
            <a:off x="1785918" y="5214939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49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46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48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5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UZROČNOST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grpSp>
        <p:nvGrpSpPr>
          <p:cNvPr id="57" name="Grupa 50"/>
          <p:cNvGrpSpPr/>
          <p:nvPr/>
        </p:nvGrpSpPr>
        <p:grpSpPr>
          <a:xfrm>
            <a:off x="1785918" y="5857892"/>
            <a:ext cx="1357322" cy="571515"/>
            <a:chOff x="1928794" y="5357826"/>
            <a:chExt cx="1357322" cy="571515"/>
          </a:xfrm>
          <a:effectLst>
            <a:outerShdw blurRad="25400" dist="38100" dir="2700000" sx="98000" sy="98000" algn="tl" rotWithShape="0">
              <a:schemeClr val="tx1">
                <a:lumMod val="95000"/>
                <a:lumOff val="5000"/>
                <a:alpha val="64000"/>
              </a:schemeClr>
            </a:outerShdw>
          </a:effectLst>
        </p:grpSpPr>
        <p:grpSp>
          <p:nvGrpSpPr>
            <p:cNvPr id="58" name="Grupa 48"/>
            <p:cNvGrpSpPr/>
            <p:nvPr/>
          </p:nvGrpSpPr>
          <p:grpSpPr>
            <a:xfrm>
              <a:off x="1928794" y="5357826"/>
              <a:ext cx="1357322" cy="571515"/>
              <a:chOff x="2143108" y="5214950"/>
              <a:chExt cx="1143005" cy="571515"/>
            </a:xfrm>
          </p:grpSpPr>
          <p:sp>
            <p:nvSpPr>
              <p:cNvPr id="61" name="Right Arrow 6"/>
              <p:cNvSpPr/>
              <p:nvPr/>
            </p:nvSpPr>
            <p:spPr>
              <a:xfrm>
                <a:off x="2714612" y="5214950"/>
                <a:ext cx="571501" cy="571515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>
                  <a:solidFill>
                    <a:prstClr val="white"/>
                  </a:solidFill>
                  <a:latin typeface="+mj-lt"/>
                </a:endParaRPr>
              </a:p>
            </p:txBody>
          </p:sp>
          <p:sp>
            <p:nvSpPr>
              <p:cNvPr id="62" name="Right Arrow 6"/>
              <p:cNvSpPr/>
              <p:nvPr/>
            </p:nvSpPr>
            <p:spPr>
              <a:xfrm rot="10800000">
                <a:off x="2143108" y="5214950"/>
                <a:ext cx="571501" cy="571515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hr-HR" dirty="0">
                  <a:solidFill>
                    <a:prstClr val="white"/>
                  </a:solidFill>
                  <a:latin typeface="+mj-lt"/>
                </a:endParaRPr>
              </a:p>
            </p:txBody>
          </p:sp>
        </p:grpSp>
        <p:sp>
          <p:nvSpPr>
            <p:cNvPr id="60" name="TekstniOkvir 49"/>
            <p:cNvSpPr txBox="1"/>
            <p:nvPr/>
          </p:nvSpPr>
          <p:spPr>
            <a:xfrm>
              <a:off x="2027808" y="5500702"/>
              <a:ext cx="118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1200" b="1" dirty="0" smtClean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Arial" charset="0"/>
                </a:rPr>
                <a:t>KORELACIJA</a:t>
              </a:r>
              <a:endParaRPr lang="hr-HR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charset="0"/>
              </a:endParaRPr>
            </a:p>
          </p:txBody>
        </p:sp>
      </p:grpSp>
      <p:sp>
        <p:nvSpPr>
          <p:cNvPr id="4608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286250" cy="714375"/>
          </a:xfrm>
        </p:spPr>
        <p:txBody>
          <a:bodyPr/>
          <a:lstStyle/>
          <a:p>
            <a:r>
              <a:rPr lang="hr-HR" sz="3600" b="1" dirty="0" smtClean="0">
                <a:solidFill>
                  <a:srgbClr val="FF0000"/>
                </a:solidFill>
              </a:rPr>
              <a:t>OSNOVNI POJMOVI</a:t>
            </a:r>
          </a:p>
        </p:txBody>
      </p:sp>
      <p:sp>
        <p:nvSpPr>
          <p:cNvPr id="5" name="Pravokutnik 4"/>
          <p:cNvSpPr/>
          <p:nvPr/>
        </p:nvSpPr>
        <p:spPr>
          <a:xfrm>
            <a:off x="214282" y="714356"/>
            <a:ext cx="4000528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KONCEPT</a:t>
            </a:r>
            <a:r>
              <a:rPr lang="hr-HR" sz="2400" dirty="0" smtClean="0">
                <a:solidFill>
                  <a:prstClr val="white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apstraktna ideja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koja označava neki dio stvarnosti </a:t>
            </a:r>
            <a:br>
              <a:rPr lang="hr-HR" dirty="0" smtClean="0">
                <a:solidFill>
                  <a:prstClr val="white"/>
                </a:solidFill>
                <a:latin typeface="+mj-lt"/>
              </a:rPr>
            </a:br>
            <a:r>
              <a:rPr lang="hr-HR" i="1" dirty="0" smtClean="0">
                <a:solidFill>
                  <a:prstClr val="white"/>
                </a:solidFill>
                <a:latin typeface="+mj-lt"/>
              </a:rPr>
              <a:t>(u idealnom i pojednostavljenom obliku)</a:t>
            </a:r>
            <a:endParaRPr lang="hr-HR" i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143504" y="142852"/>
            <a:ext cx="3857652" cy="1143008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GENERALIZACIJE</a:t>
            </a:r>
            <a:r>
              <a:rPr lang="hr-HR" sz="2400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iskazi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ili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tvrdnje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koje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opisuju odnos između dva ili više koncepata</a:t>
            </a:r>
            <a:endParaRPr lang="hr-HR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Pravokutnik 6"/>
          <p:cNvSpPr/>
          <p:nvPr/>
        </p:nvSpPr>
        <p:spPr>
          <a:xfrm>
            <a:off x="5286380" y="2000235"/>
            <a:ext cx="200026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EMPIRIJSKA GENERALIZACIJA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tvrdnja o </a:t>
            </a:r>
            <a:r>
              <a:rPr lang="pl-PL" dirty="0" smtClean="0">
                <a:solidFill>
                  <a:prstClr val="white"/>
                </a:solidFill>
                <a:latin typeface="+mj-lt"/>
              </a:rPr>
              <a:t>odnosu  između koncepata koja se </a:t>
            </a:r>
            <a:r>
              <a:rPr lang="pl-PL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temelji  na stvarnom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opažanju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Pravokutnik 7"/>
          <p:cNvSpPr/>
          <p:nvPr/>
        </p:nvSpPr>
        <p:spPr>
          <a:xfrm>
            <a:off x="7358082" y="2000235"/>
            <a:ext cx="1643074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 – generalizacije koje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još nisu empirijski dokazane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pretpostavke o povezanosti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Pravokutnik 18"/>
          <p:cNvSpPr/>
          <p:nvPr/>
        </p:nvSpPr>
        <p:spPr>
          <a:xfrm>
            <a:off x="2786050" y="2000240"/>
            <a:ext cx="1928826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TEORIJA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empirijski potvrđene generalizacije</a:t>
            </a:r>
            <a:r>
              <a:rPr lang="vi-VN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b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povezane u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logički organiziran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skup tvrdnji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3" name="Right Arrow 6"/>
          <p:cNvSpPr/>
          <p:nvPr/>
        </p:nvSpPr>
        <p:spPr>
          <a:xfrm flipH="1">
            <a:off x="4786317" y="2786053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Pravokutnik 26"/>
          <p:cNvSpPr/>
          <p:nvPr/>
        </p:nvSpPr>
        <p:spPr>
          <a:xfrm>
            <a:off x="71406" y="2500306"/>
            <a:ext cx="2571768" cy="1214446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VARIJABLE</a:t>
            </a:r>
            <a:r>
              <a:rPr lang="hr-HR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koncepti čije su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vrijednosti promjenjive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42" name="Pravokutnik 41"/>
          <p:cNvSpPr/>
          <p:nvPr/>
        </p:nvSpPr>
        <p:spPr>
          <a:xfrm>
            <a:off x="5165748" y="4572008"/>
            <a:ext cx="2027215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RADNA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1600" b="1" i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(NULTA ili POČETNA)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prva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 od koje se polazi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(od nje počinje istraživanje)</a:t>
            </a:r>
            <a:endParaRPr lang="hr-HR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Pravokutnik 42"/>
          <p:cNvSpPr/>
          <p:nvPr/>
        </p:nvSpPr>
        <p:spPr>
          <a:xfrm>
            <a:off x="7286644" y="4572008"/>
            <a:ext cx="1785950" cy="2143140"/>
          </a:xfrm>
          <a:prstGeom prst="rect">
            <a:avLst/>
          </a:prstGeom>
          <a:solidFill>
            <a:srgbClr val="002060"/>
          </a:solidFill>
          <a:effectLst>
            <a:outerShdw dist="50800" dir="3180000" algn="tl" rotWithShape="0">
              <a:schemeClr val="bg1">
                <a:lumMod val="75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NEGATIVNA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HIPOTEZA</a:t>
            </a:r>
            <a:r>
              <a:rPr lang="hr-HR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hr-HR" dirty="0" smtClean="0">
                <a:solidFill>
                  <a:prstClr val="white"/>
                </a:solidFill>
                <a:latin typeface="+mj-lt"/>
              </a:rPr>
              <a:t>– kada se hipoteza postavi u </a:t>
            </a:r>
            <a:r>
              <a:rPr lang="hr-HR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niječnom obliku</a:t>
            </a:r>
            <a:endParaRPr lang="hr-HR" b="1" u="sng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88" name="Grupa 87"/>
          <p:cNvGrpSpPr/>
          <p:nvPr/>
        </p:nvGrpSpPr>
        <p:grpSpPr>
          <a:xfrm>
            <a:off x="1000100" y="3714752"/>
            <a:ext cx="2928958" cy="1285884"/>
            <a:chOff x="1000100" y="3714752"/>
            <a:chExt cx="2928958" cy="1285884"/>
          </a:xfrm>
        </p:grpSpPr>
        <p:cxnSp>
          <p:nvCxnSpPr>
            <p:cNvPr id="54" name="Kutni poveznik 53"/>
            <p:cNvCxnSpPr>
              <a:stCxn id="27" idx="2"/>
              <a:endCxn id="33" idx="0"/>
            </p:cNvCxnSpPr>
            <p:nvPr/>
          </p:nvCxnSpPr>
          <p:spPr>
            <a:xfrm rot="5400000">
              <a:off x="535753" y="4179099"/>
              <a:ext cx="1285884" cy="357190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Kutni poveznik 55"/>
            <p:cNvCxnSpPr>
              <a:stCxn id="27" idx="2"/>
              <a:endCxn id="34" idx="0"/>
            </p:cNvCxnSpPr>
            <p:nvPr/>
          </p:nvCxnSpPr>
          <p:spPr>
            <a:xfrm rot="16200000" flipH="1">
              <a:off x="2000232" y="3071810"/>
              <a:ext cx="1285884" cy="257176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upa 80"/>
          <p:cNvGrpSpPr/>
          <p:nvPr/>
        </p:nvGrpSpPr>
        <p:grpSpPr>
          <a:xfrm>
            <a:off x="6286513" y="1285859"/>
            <a:ext cx="1893106" cy="714375"/>
            <a:chOff x="6286513" y="1285859"/>
            <a:chExt cx="1893106" cy="714375"/>
          </a:xfrm>
        </p:grpSpPr>
        <p:cxnSp>
          <p:nvCxnSpPr>
            <p:cNvPr id="59" name="Kutni poveznik 58"/>
            <p:cNvCxnSpPr>
              <a:stCxn id="6" idx="2"/>
              <a:endCxn id="8" idx="0"/>
            </p:cNvCxnSpPr>
            <p:nvPr/>
          </p:nvCxnSpPr>
          <p:spPr>
            <a:xfrm rot="16200000" flipH="1">
              <a:off x="7268787" y="1089402"/>
              <a:ext cx="714375" cy="1107289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Kutni poveznik 62"/>
            <p:cNvCxnSpPr>
              <a:stCxn id="6" idx="2"/>
              <a:endCxn id="7" idx="0"/>
            </p:cNvCxnSpPr>
            <p:nvPr/>
          </p:nvCxnSpPr>
          <p:spPr>
            <a:xfrm rot="5400000">
              <a:off x="6322234" y="1250138"/>
              <a:ext cx="714375" cy="78581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Kutni poveznik 66"/>
          <p:cNvCxnSpPr>
            <a:stCxn id="5" idx="3"/>
            <a:endCxn id="6" idx="1"/>
          </p:cNvCxnSpPr>
          <p:nvPr/>
        </p:nvCxnSpPr>
        <p:spPr>
          <a:xfrm flipV="1">
            <a:off x="4214810" y="714356"/>
            <a:ext cx="928694" cy="571504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Kutni poveznik 68"/>
          <p:cNvCxnSpPr>
            <a:stCxn id="5" idx="2"/>
            <a:endCxn id="27" idx="0"/>
          </p:cNvCxnSpPr>
          <p:nvPr/>
        </p:nvCxnSpPr>
        <p:spPr>
          <a:xfrm rot="5400000">
            <a:off x="1464447" y="1750207"/>
            <a:ext cx="642942" cy="857256"/>
          </a:xfrm>
          <a:prstGeom prst="bentConnector3">
            <a:avLst>
              <a:gd name="adj1" fmla="val 50000"/>
            </a:avLst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a 88"/>
          <p:cNvGrpSpPr/>
          <p:nvPr/>
        </p:nvGrpSpPr>
        <p:grpSpPr>
          <a:xfrm>
            <a:off x="6179357" y="4143375"/>
            <a:ext cx="2001057" cy="429426"/>
            <a:chOff x="6179357" y="4143375"/>
            <a:chExt cx="2001057" cy="429426"/>
          </a:xfrm>
        </p:grpSpPr>
        <p:cxnSp>
          <p:nvCxnSpPr>
            <p:cNvPr id="71" name="Kutni poveznik 70"/>
            <p:cNvCxnSpPr>
              <a:stCxn id="8" idx="2"/>
              <a:endCxn id="42" idx="0"/>
            </p:cNvCxnSpPr>
            <p:nvPr/>
          </p:nvCxnSpPr>
          <p:spPr>
            <a:xfrm rot="5400000">
              <a:off x="6965172" y="3357560"/>
              <a:ext cx="428633" cy="2000263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Kutni poveznik 72"/>
            <p:cNvCxnSpPr>
              <a:stCxn id="8" idx="2"/>
              <a:endCxn id="43" idx="0"/>
            </p:cNvCxnSpPr>
            <p:nvPr/>
          </p:nvCxnSpPr>
          <p:spPr>
            <a:xfrm rot="5400000">
              <a:off x="7965303" y="4357691"/>
              <a:ext cx="428633" cy="1588"/>
            </a:xfrm>
            <a:prstGeom prst="bentConnector3">
              <a:avLst>
                <a:gd name="adj1" fmla="val 50000"/>
              </a:avLst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stopa nataliteta u društvu opada s porastom razine industrijalizacije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6" name="Pravokutnik 105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08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5286388"/>
            <a:ext cx="1803400" cy="1346200"/>
          </a:xfrm>
          <a:prstGeom prst="rect">
            <a:avLst/>
          </a:prstGeom>
        </p:spPr>
      </p:pic>
      <p:sp>
        <p:nvSpPr>
          <p:cNvPr id="109" name="Right Arrow 6"/>
          <p:cNvSpPr/>
          <p:nvPr/>
        </p:nvSpPr>
        <p:spPr>
          <a:xfrm>
            <a:off x="2214546" y="5715016"/>
            <a:ext cx="428625" cy="5715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pic>
        <p:nvPicPr>
          <p:cNvPr id="110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46" y="5286388"/>
            <a:ext cx="1778000" cy="876300"/>
          </a:xfrm>
          <a:prstGeom prst="rect">
            <a:avLst/>
          </a:prstGeom>
        </p:spPr>
      </p:pic>
      <p:pic>
        <p:nvPicPr>
          <p:cNvPr id="104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85720" y="5857892"/>
            <a:ext cx="1244048" cy="820051"/>
          </a:xfrm>
          <a:prstGeom prst="rect">
            <a:avLst/>
          </a:prstGeom>
        </p:spPr>
      </p:pic>
      <p:sp>
        <p:nvSpPr>
          <p:cNvPr id="111" name="Pravokutnik 110"/>
          <p:cNvSpPr/>
          <p:nvPr/>
        </p:nvSpPr>
        <p:spPr>
          <a:xfrm>
            <a:off x="2928926" y="4929198"/>
            <a:ext cx="1643074" cy="3571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black"/>
                </a:solidFill>
                <a:latin typeface="+mj-lt"/>
              </a:rPr>
              <a:t>ZAVISNA</a:t>
            </a:r>
            <a:endParaRPr lang="hr-HR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12" name="Pravokutnik 111"/>
          <p:cNvSpPr/>
          <p:nvPr/>
        </p:nvSpPr>
        <p:spPr>
          <a:xfrm>
            <a:off x="285720" y="4929198"/>
            <a:ext cx="1643074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dirty="0" smtClean="0">
                <a:solidFill>
                  <a:prstClr val="white"/>
                </a:solidFill>
                <a:latin typeface="+mj-lt"/>
              </a:rPr>
              <a:t>NEZAVISNA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2" name="Pravokutnik 121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viši socioekonomski položaj žene (nezavisna varijabla) – niža stopa smrtnosti novorođenčadi (zavisna varijabla)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3" name="Pravokutnik 122"/>
          <p:cNvSpPr/>
          <p:nvPr/>
        </p:nvSpPr>
        <p:spPr>
          <a:xfrm>
            <a:off x="142844" y="5143512"/>
            <a:ext cx="4643470" cy="15716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socioekonomski položaj žene:</a:t>
            </a:r>
            <a:endParaRPr lang="hr-HR" sz="2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5" name="Pravokutnik 124"/>
          <p:cNvSpPr/>
          <p:nvPr/>
        </p:nvSpPr>
        <p:spPr>
          <a:xfrm>
            <a:off x="285720" y="557214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stupanj obrazovanja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6" name="Pravokutnik 125"/>
          <p:cNvSpPr/>
          <p:nvPr/>
        </p:nvSpPr>
        <p:spPr>
          <a:xfrm>
            <a:off x="285720" y="592933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visina primanja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7" name="Pravokutnik 126"/>
          <p:cNvSpPr/>
          <p:nvPr/>
        </p:nvSpPr>
        <p:spPr>
          <a:xfrm>
            <a:off x="285720" y="6286520"/>
            <a:ext cx="2286016" cy="357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white"/>
                </a:solidFill>
                <a:latin typeface="+mj-lt"/>
              </a:rPr>
              <a:t>vrsta posla</a:t>
            </a:r>
            <a:endParaRPr lang="hr-HR" b="1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8" name="Right Arrow 6"/>
          <p:cNvSpPr/>
          <p:nvPr/>
        </p:nvSpPr>
        <p:spPr>
          <a:xfrm>
            <a:off x="2643174" y="5786454"/>
            <a:ext cx="428625" cy="571515"/>
          </a:xfrm>
          <a:prstGeom prst="rightArrow">
            <a:avLst/>
          </a:prstGeom>
          <a:solidFill>
            <a:srgbClr val="00206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hr-HR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9" name="Pravokutnik 128"/>
          <p:cNvSpPr/>
          <p:nvPr/>
        </p:nvSpPr>
        <p:spPr>
          <a:xfrm>
            <a:off x="3143240" y="5572140"/>
            <a:ext cx="1500198" cy="10715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b="1" smtClean="0">
                <a:solidFill>
                  <a:prstClr val="black"/>
                </a:solidFill>
                <a:latin typeface="+mj-lt"/>
              </a:rPr>
              <a:t>STOPA SMRTNOSTI DOJENČADI</a:t>
            </a:r>
            <a:endParaRPr lang="hr-HR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4" name="Pravokutnik 102"/>
          <p:cNvSpPr/>
          <p:nvPr/>
        </p:nvSpPr>
        <p:spPr>
          <a:xfrm>
            <a:off x="5286380" y="2928934"/>
            <a:ext cx="3714776" cy="1214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err="1" smtClean="0">
                <a:solidFill>
                  <a:prstClr val="black"/>
                </a:solidFill>
                <a:latin typeface="+mj-lt"/>
              </a:rPr>
              <a:t>npr</a:t>
            </a:r>
            <a:r>
              <a:rPr lang="hr-HR" sz="2000" dirty="0" smtClean="0">
                <a:solidFill>
                  <a:prstClr val="black"/>
                </a:solidFill>
                <a:latin typeface="+mj-lt"/>
              </a:rPr>
              <a:t>.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stopa nataliteta </a:t>
            </a:r>
            <a:r>
              <a:rPr lang="pl-PL" sz="2000" dirty="0" smtClean="0">
                <a:solidFill>
                  <a:prstClr val="black"/>
                </a:solidFill>
                <a:latin typeface="+mj-lt"/>
              </a:rPr>
              <a:t>u društvu opada s porastom </a:t>
            </a:r>
            <a:r>
              <a:rPr lang="pl-PL" sz="2000" b="1" dirty="0" smtClean="0">
                <a:solidFill>
                  <a:srgbClr val="FF0000"/>
                </a:solidFill>
                <a:latin typeface="+mj-lt"/>
              </a:rPr>
              <a:t>razine industrijalizacije</a:t>
            </a:r>
            <a:endParaRPr lang="hr-HR" sz="20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64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25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1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0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25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0"/>
                            </p:stCondLst>
                            <p:childTnLst>
                              <p:par>
                                <p:cTn id="2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50"/>
                                        <p:tgtEl>
                                          <p:spTgt spid="1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5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allAtOnce" animBg="1"/>
      <p:bldP spid="3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19" grpId="0" build="allAtOnce" animBg="1"/>
      <p:bldP spid="23" grpId="0" animBg="1"/>
      <p:bldP spid="27" grpId="0" build="allAtOnce" animBg="1"/>
      <p:bldP spid="42" grpId="0" build="allAtOnce" animBg="1"/>
      <p:bldP spid="43" grpId="0" build="allAtOnce" animBg="1"/>
      <p:bldP spid="103" grpId="0" build="allAtOnce" animBg="1"/>
      <p:bldP spid="106" grpId="0" animBg="1"/>
      <p:bldP spid="109" grpId="0" animBg="1"/>
      <p:bldP spid="111" grpId="0" build="allAtOnce" animBg="1"/>
      <p:bldP spid="112" grpId="0" build="allAtOnce" animBg="1"/>
      <p:bldP spid="122" grpId="0" animBg="1"/>
      <p:bldP spid="123" grpId="0" animBg="1"/>
      <p:bldP spid="125" grpId="0" build="allAtOnce" animBg="1"/>
      <p:bldP spid="126" grpId="0" build="allAtOnce" animBg="1"/>
      <p:bldP spid="127" grpId="0" build="allAtOnce" animBg="1"/>
      <p:bldP spid="128" grpId="0" animBg="1"/>
      <p:bldP spid="129" grpId="0" build="allAtOnce" animBg="1"/>
      <p:bldP spid="74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14282" y="3143248"/>
            <a:ext cx="5357850" cy="2071702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 rot="20620832">
            <a:off x="88554" y="217721"/>
            <a:ext cx="2286016" cy="1928826"/>
          </a:xfrm>
          <a:prstGeom prst="cloud">
            <a:avLst/>
          </a:prstGeom>
          <a:solidFill>
            <a:srgbClr val="CC33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ZADAĆA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loud 15"/>
          <p:cNvSpPr/>
          <p:nvPr/>
        </p:nvSpPr>
        <p:spPr>
          <a:xfrm rot="20496399">
            <a:off x="1646955" y="1244548"/>
            <a:ext cx="2286016" cy="1753314"/>
          </a:xfrm>
          <a:prstGeom prst="cloud">
            <a:avLst/>
          </a:prstGeom>
          <a:solidFill>
            <a:srgbClr val="FFC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RELIGIJA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loud 14"/>
          <p:cNvSpPr/>
          <p:nvPr/>
        </p:nvSpPr>
        <p:spPr>
          <a:xfrm rot="887795">
            <a:off x="1683663" y="361268"/>
            <a:ext cx="2286016" cy="1657057"/>
          </a:xfrm>
          <a:prstGeom prst="cloud">
            <a:avLst/>
          </a:prstGeom>
          <a:solidFill>
            <a:srgbClr val="0099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ŠKOLA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loud 1"/>
          <p:cNvSpPr/>
          <p:nvPr/>
        </p:nvSpPr>
        <p:spPr>
          <a:xfrm rot="21264409">
            <a:off x="207808" y="1097280"/>
            <a:ext cx="2286016" cy="1795964"/>
          </a:xfrm>
          <a:prstGeom prst="cloud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DRUŠTVO</a:t>
            </a:r>
            <a:endParaRPr lang="hr-HR" sz="1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6429388" y="642918"/>
            <a:ext cx="2286016" cy="2286016"/>
          </a:xfrm>
          <a:prstGeom prst="smileyFace">
            <a:avLst/>
          </a:prstGeom>
          <a:solidFill>
            <a:srgbClr val="FFFF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25200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4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POJEDINAC</a:t>
            </a:r>
            <a:endParaRPr lang="hr-HR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4071934" y="1285860"/>
            <a:ext cx="2143140" cy="114300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grpSp>
        <p:nvGrpSpPr>
          <p:cNvPr id="18" name="Group 20"/>
          <p:cNvGrpSpPr/>
          <p:nvPr/>
        </p:nvGrpSpPr>
        <p:grpSpPr>
          <a:xfrm>
            <a:off x="357158" y="3000372"/>
            <a:ext cx="5068657" cy="1323439"/>
            <a:chOff x="1428728" y="3643314"/>
            <a:chExt cx="5068657" cy="1323439"/>
          </a:xfrm>
        </p:grpSpPr>
        <p:sp>
          <p:nvSpPr>
            <p:cNvPr id="5" name="Plus 4"/>
            <p:cNvSpPr/>
            <p:nvPr/>
          </p:nvSpPr>
          <p:spPr>
            <a:xfrm>
              <a:off x="2516437" y="3876405"/>
              <a:ext cx="857256" cy="857256"/>
            </a:xfrm>
            <a:prstGeom prst="mathPlus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8728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36149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Equal 7"/>
            <p:cNvSpPr/>
            <p:nvPr/>
          </p:nvSpPr>
          <p:spPr>
            <a:xfrm>
              <a:off x="4623858" y="3983562"/>
              <a:ext cx="785818" cy="642942"/>
            </a:xfrm>
            <a:prstGeom prst="mathEqual">
              <a:avLst/>
            </a:prstGeom>
            <a:solidFill>
              <a:srgbClr val="3E6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72132" y="3643314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57158" y="4000504"/>
            <a:ext cx="5068657" cy="1323439"/>
            <a:chOff x="1428728" y="4857760"/>
            <a:chExt cx="5068657" cy="1323439"/>
          </a:xfrm>
        </p:grpSpPr>
        <p:sp>
          <p:nvSpPr>
            <p:cNvPr id="10" name="TextBox 9"/>
            <p:cNvSpPr txBox="1"/>
            <p:nvPr/>
          </p:nvSpPr>
          <p:spPr>
            <a:xfrm>
              <a:off x="1428728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A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899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B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Equal 11"/>
            <p:cNvSpPr/>
            <p:nvPr/>
          </p:nvSpPr>
          <p:spPr>
            <a:xfrm>
              <a:off x="4570279" y="5198008"/>
              <a:ext cx="785818" cy="642942"/>
            </a:xfrm>
            <a:prstGeom prst="mathEqual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black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2132" y="4857760"/>
              <a:ext cx="9252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hr-HR" sz="8000" b="1" dirty="0" smtClean="0">
                  <a:solidFill>
                    <a:prstClr val="black"/>
                  </a:solidFill>
                  <a:latin typeface="Arial" charset="0"/>
                  <a:cs typeface="Arial" charset="0"/>
                </a:rPr>
                <a:t>C</a:t>
              </a:r>
              <a:endParaRPr lang="hr-HR" sz="8000" b="1" dirty="0">
                <a:solidFill>
                  <a:prstClr val="blac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4" name="Minus 13"/>
            <p:cNvSpPr/>
            <p:nvPr/>
          </p:nvSpPr>
          <p:spPr>
            <a:xfrm>
              <a:off x="2570015" y="5162289"/>
              <a:ext cx="642942" cy="714380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hr-HR">
                <a:solidFill>
                  <a:prstClr val="white"/>
                </a:solidFill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214282" y="4143380"/>
            <a:ext cx="1143008" cy="1143008"/>
          </a:xfrm>
          <a:prstGeom prst="ellipse">
            <a:avLst/>
          </a:prstGeom>
          <a:noFill/>
          <a:ln w="1143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214546" y="4143380"/>
            <a:ext cx="1143008" cy="1143008"/>
          </a:xfrm>
          <a:prstGeom prst="ellipse">
            <a:avLst/>
          </a:prstGeom>
          <a:noFill/>
          <a:ln w="1143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white"/>
              </a:solidFill>
            </a:endParaRPr>
          </a:p>
        </p:txBody>
      </p:sp>
      <p:sp>
        <p:nvSpPr>
          <p:cNvPr id="25" name="Line Callout 2 (Border and Accent Bar) 24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59595"/>
              <a:gd name="adj6" fmla="val -9796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6" name="Line Callout 2 (Border and Accent Bar) 25"/>
          <p:cNvSpPr/>
          <p:nvPr/>
        </p:nvSpPr>
        <p:spPr>
          <a:xfrm>
            <a:off x="6215074" y="3143248"/>
            <a:ext cx="2071702" cy="428628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rgbClr val="3E6C9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7" name="Line Callout 2 (Border and Accent Bar) 26"/>
          <p:cNvSpPr/>
          <p:nvPr/>
        </p:nvSpPr>
        <p:spPr>
          <a:xfrm>
            <a:off x="6215074" y="3643314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03144"/>
              <a:gd name="adj6" fmla="val -48991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NEGATIVNA HIPOTEZA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28" name="Line Callout 2 (Border and Accent Bar) 27"/>
          <p:cNvSpPr/>
          <p:nvPr/>
        </p:nvSpPr>
        <p:spPr>
          <a:xfrm>
            <a:off x="6215074" y="4572008"/>
            <a:ext cx="2071702" cy="500066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18934"/>
              <a:gd name="adj6" fmla="val -31568"/>
            </a:avLst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800" b="1" dirty="0" smtClean="0">
                <a:solidFill>
                  <a:prstClr val="black"/>
                </a:solidFill>
                <a:cs typeface="Calibri" pitchFamily="34" charset="0"/>
              </a:rPr>
              <a:t>TEORIJA</a:t>
            </a:r>
            <a:endParaRPr lang="hr-HR" sz="28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29" name="Line Callout 2 (Border and Accent Bar) 28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00B05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0" name="Line Callout 2 (Border and Accent Bar) 29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18750"/>
              <a:gd name="adj4" fmla="val -16667"/>
              <a:gd name="adj5" fmla="val -98960"/>
              <a:gd name="adj6" fmla="val -37956"/>
            </a:avLst>
          </a:prstGeom>
          <a:solidFill>
            <a:srgbClr val="FF00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1" name="Line Callout 2 (Border and Accent Bar) 30"/>
          <p:cNvSpPr/>
          <p:nvPr/>
        </p:nvSpPr>
        <p:spPr>
          <a:xfrm flipH="1">
            <a:off x="4786314" y="214290"/>
            <a:ext cx="1643074" cy="428628"/>
          </a:xfrm>
          <a:prstGeom prst="accentBorderCallout2">
            <a:avLst>
              <a:gd name="adj1" fmla="val 44013"/>
              <a:gd name="adj2" fmla="val -3687"/>
              <a:gd name="adj3" fmla="val 49627"/>
              <a:gd name="adj4" fmla="val -17399"/>
              <a:gd name="adj5" fmla="val 160219"/>
              <a:gd name="adj6" fmla="val -4666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2" name="Line Callout 2 (Border and Accent Bar) 31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74890"/>
              <a:gd name="adj2" fmla="val -4419"/>
              <a:gd name="adj3" fmla="val 77697"/>
              <a:gd name="adj4" fmla="val -16667"/>
              <a:gd name="adj5" fmla="val 438112"/>
              <a:gd name="adj6" fmla="val -101587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3" name="Line Callout 2 (Border and Accent Bar) 32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49627"/>
              <a:gd name="adj2" fmla="val -3686"/>
              <a:gd name="adj3" fmla="val 52434"/>
              <a:gd name="adj4" fmla="val -16667"/>
              <a:gd name="adj5" fmla="val 369497"/>
              <a:gd name="adj6" fmla="val -17200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4" name="Line Callout 2 (Border and Accent Bar) 33"/>
          <p:cNvSpPr/>
          <p:nvPr/>
        </p:nvSpPr>
        <p:spPr>
          <a:xfrm>
            <a:off x="4786314" y="214290"/>
            <a:ext cx="1643074" cy="428628"/>
          </a:xfrm>
          <a:prstGeom prst="accentBorderCallout2">
            <a:avLst>
              <a:gd name="adj1" fmla="val 32785"/>
              <a:gd name="adj2" fmla="val -3686"/>
              <a:gd name="adj3" fmla="val 35592"/>
              <a:gd name="adj4" fmla="val -15935"/>
              <a:gd name="adj5" fmla="val 86925"/>
              <a:gd name="adj6" fmla="val -188563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black"/>
                </a:solidFill>
                <a:cs typeface="Calibri" pitchFamily="34" charset="0"/>
              </a:rPr>
              <a:t>KONCEPTI</a:t>
            </a:r>
            <a:endParaRPr lang="hr-HR" sz="2000" b="1" dirty="0">
              <a:solidFill>
                <a:prstClr val="black"/>
              </a:solidFill>
              <a:cs typeface="Calibri" pitchFamily="34" charset="0"/>
            </a:endParaRPr>
          </a:p>
        </p:txBody>
      </p:sp>
      <p:sp>
        <p:nvSpPr>
          <p:cNvPr id="36" name="Line Callout 3 (Border and Accent Bar) 35"/>
          <p:cNvSpPr/>
          <p:nvPr/>
        </p:nvSpPr>
        <p:spPr>
          <a:xfrm>
            <a:off x="4643438" y="2571744"/>
            <a:ext cx="2000264" cy="428628"/>
          </a:xfrm>
          <a:prstGeom prst="accentBorderCallout3">
            <a:avLst>
              <a:gd name="adj1" fmla="val 27171"/>
              <a:gd name="adj2" fmla="val -5334"/>
              <a:gd name="adj3" fmla="val 29978"/>
              <a:gd name="adj4" fmla="val -17291"/>
              <a:gd name="adj5" fmla="val -51578"/>
              <a:gd name="adj6" fmla="val -33509"/>
              <a:gd name="adj7" fmla="val -114404"/>
              <a:gd name="adj8" fmla="val -10205"/>
            </a:avLst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GENERALIZACIJE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7" name="Line Callout 2 (Border and Accent Bar) 36"/>
          <p:cNvSpPr/>
          <p:nvPr/>
        </p:nvSpPr>
        <p:spPr>
          <a:xfrm>
            <a:off x="3786182" y="5857892"/>
            <a:ext cx="2071702" cy="642942"/>
          </a:xfrm>
          <a:prstGeom prst="accentBorderCallout2">
            <a:avLst>
              <a:gd name="adj1" fmla="val 15943"/>
              <a:gd name="adj2" fmla="val -3687"/>
              <a:gd name="adj3" fmla="val -271306"/>
              <a:gd name="adj4" fmla="val -20151"/>
              <a:gd name="adj5" fmla="val -295449"/>
              <a:gd name="adj6" fmla="val -35052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8" name="Line Callout 2 (Border and Accent Bar) 37"/>
          <p:cNvSpPr/>
          <p:nvPr/>
        </p:nvSpPr>
        <p:spPr>
          <a:xfrm>
            <a:off x="1643042" y="5857892"/>
            <a:ext cx="1643074" cy="642942"/>
          </a:xfrm>
          <a:prstGeom prst="accentBorderCallout2">
            <a:avLst>
              <a:gd name="adj1" fmla="val 15943"/>
              <a:gd name="adj2" fmla="val -3687"/>
              <a:gd name="adj3" fmla="val -258207"/>
              <a:gd name="adj4" fmla="val -9345"/>
              <a:gd name="adj5" fmla="val -295450"/>
              <a:gd name="adj6" fmla="val -32830"/>
            </a:avLst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 pitchFamily="34" charset="0"/>
              </a:rPr>
              <a:t>NEZAVISNA VARIJABLA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5857884" y="5643578"/>
            <a:ext cx="357190" cy="1000132"/>
          </a:xfrm>
          <a:prstGeom prst="rightBrace">
            <a:avLst>
              <a:gd name="adj1" fmla="val 38649"/>
              <a:gd name="adj2" fmla="val 47193"/>
            </a:avLst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7950" y="5648942"/>
            <a:ext cx="24288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MJERIMO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UZROČNOST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I </a:t>
            </a:r>
            <a:r>
              <a:rPr lang="hr-HR" b="1" dirty="0" smtClean="0">
                <a:solidFill>
                  <a:srgbClr val="FF0000"/>
                </a:solidFill>
                <a:cs typeface="Calibri" pitchFamily="34" charset="0"/>
              </a:rPr>
              <a:t>KORELACIJU</a:t>
            </a:r>
            <a:r>
              <a:rPr lang="hr-HR" dirty="0" smtClean="0">
                <a:solidFill>
                  <a:prstClr val="black"/>
                </a:solidFill>
                <a:cs typeface="Calibri" pitchFamily="34" charset="0"/>
              </a:rPr>
              <a:t> MEĐU VARIJABLAMA</a:t>
            </a:r>
            <a:endParaRPr lang="hr-HR" dirty="0">
              <a:solidFill>
                <a:prstClr val="black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 animBg="1"/>
      <p:bldP spid="26" grpId="0" build="allAtOnce" animBg="1"/>
      <p:bldP spid="27" grpId="0" build="allAtOnce" animBg="1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6" grpId="0" build="allAtOnce" animBg="1"/>
      <p:bldP spid="37" grpId="0" build="allAtOnce" animBg="1"/>
      <p:bldP spid="38" grpId="0" build="allAtOnce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80728"/>
            <a:ext cx="9144000" cy="5877272"/>
          </a:xfrm>
        </p:spPr>
        <p:txBody>
          <a:bodyPr/>
          <a:lstStyle/>
          <a:p>
            <a:pPr>
              <a:buClrTx/>
              <a:buFont typeface="Calibri" pitchFamily="34" charset="0"/>
              <a:buChar char="─"/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– pretpostavka, nagađanje, zamisao rješenja koja </a:t>
            </a:r>
            <a:r>
              <a:rPr lang="vi-VN" sz="28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još nije provjerena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, ali postoji </a:t>
            </a:r>
            <a:r>
              <a:rPr lang="vi-VN" sz="2800" u="sng" dirty="0" smtClean="0">
                <a:latin typeface="Calibri" pitchFamily="34" charset="0"/>
                <a:cs typeface="Calibri" pitchFamily="34" charset="0"/>
              </a:rPr>
              <a:t>realna mogućnost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da se potvrdi u istraživanju</a:t>
            </a:r>
          </a:p>
          <a:p>
            <a:pPr lvl="1">
              <a:buClrTx/>
              <a:buFont typeface="Calibri" pitchFamily="34" charset="0"/>
              <a:buChar char="─"/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predstavlja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približno predviđanje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koje služi kao početak nekog istraživanja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endParaRPr lang="vi-VN" sz="2400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RADNA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NULTA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POČETNA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) –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prva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vi-VN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dirty="0" smtClean="0">
                <a:latin typeface="Calibri" pitchFamily="34" charset="0"/>
                <a:cs typeface="Calibri" pitchFamily="34" charset="0"/>
              </a:rPr>
              <a:t>od koje se polazi </a:t>
            </a:r>
            <a:r>
              <a:rPr lang="vi-VN" sz="2800" i="1" dirty="0" smtClean="0">
                <a:latin typeface="Calibri" pitchFamily="34" charset="0"/>
                <a:cs typeface="Calibri" pitchFamily="34" charset="0"/>
              </a:rPr>
              <a:t>(od nje počinje istraživanje)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1800"/>
              </a:spcBef>
              <a:buClrTx/>
              <a:buFont typeface="Calibri" pitchFamily="34" charset="0"/>
              <a:buChar char="─"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NEGATIVNA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HIPOTEZA – kad se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hipoteza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postavi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niječnom</a:t>
            </a:r>
            <a:r>
              <a:rPr lang="hr-HR" sz="28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obliku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95536" y="-3634"/>
            <a:ext cx="8153400" cy="990600"/>
          </a:xfrm>
        </p:spPr>
        <p:txBody>
          <a:bodyPr/>
          <a:lstStyle/>
          <a:p>
            <a:r>
              <a:rPr lang="hr-HR" sz="4000" dirty="0" smtClean="0"/>
              <a:t>OSNOVNI POJMOVI</a:t>
            </a:r>
          </a:p>
        </p:txBody>
      </p:sp>
      <p:sp>
        <p:nvSpPr>
          <p:cNvPr id="4" name="Rectangle 3" hidden="1"/>
          <p:cNvSpPr/>
          <p:nvPr/>
        </p:nvSpPr>
        <p:spPr>
          <a:xfrm>
            <a:off x="214282" y="1357298"/>
            <a:ext cx="8786874" cy="53578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8000" indent="-288000"/>
            <a:r>
              <a:rPr lang="hr-HR" sz="24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HIPOTEZE</a:t>
            </a:r>
            <a:endParaRPr lang="hr-HR" sz="24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uspjeh u školi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izvanškolske aktivnosti utječu na zdravlje i stavove o zdravlju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mjesto boravka utječe na bavljenje izvanškolskim aktivnostima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češća konzumacija alkohola dovodi do razmišljanja da bez alkohola nema zabave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vršnjaka na učestalost ispijanja alkohola je velika</a:t>
            </a:r>
          </a:p>
          <a:p>
            <a:pPr marL="288000" indent="-288000">
              <a:spcBef>
                <a:spcPts val="1800"/>
              </a:spcBef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mladi sa prebivalištem u gradu slušaju </a:t>
            </a:r>
            <a:r>
              <a:rPr lang="hr-HR" sz="26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turbofolk</a:t>
            </a: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više nego oni sa prebivalištem na selu</a:t>
            </a:r>
          </a:p>
          <a:p>
            <a:pPr marL="288000" indent="-288000">
              <a:buFont typeface="Arial" pitchFamily="34" charset="0"/>
              <a:buChar char="‒"/>
            </a:pPr>
            <a:r>
              <a:rPr lang="hr-HR" sz="26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vrsta glazbe i učestalost njenog slušanja utječe na raspoloženje mladih</a:t>
            </a:r>
          </a:p>
        </p:txBody>
      </p:sp>
    </p:spTree>
    <p:extLst>
      <p:ext uri="{BB962C8B-B14F-4D97-AF65-F5344CB8AC3E}">
        <p14:creationId xmlns:p14="http://schemas.microsoft.com/office/powerpoint/2010/main" val="22025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5727" y="3645024"/>
            <a:ext cx="7786713" cy="30701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Slika 107" descr="hot_wa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84" y="4154502"/>
            <a:ext cx="1803400" cy="1346200"/>
          </a:xfrm>
          <a:prstGeom prst="rect">
            <a:avLst/>
          </a:prstGeom>
        </p:spPr>
      </p:pic>
      <p:pic>
        <p:nvPicPr>
          <p:cNvPr id="8" name="Slika 109" descr="cold_wa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964" y="4286256"/>
            <a:ext cx="1778000" cy="876300"/>
          </a:xfrm>
          <a:prstGeom prst="rect">
            <a:avLst/>
          </a:prstGeom>
        </p:spPr>
      </p:pic>
      <p:pic>
        <p:nvPicPr>
          <p:cNvPr id="9" name="Slika 103" descr="fire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378738" y="4823527"/>
            <a:ext cx="1244048" cy="82005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45727" y="5500702"/>
            <a:ext cx="7786713" cy="121444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npr.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povećanjem temperature 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vode</a:t>
            </a:r>
            <a:r>
              <a:rPr lang="hr-HR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vi-VN" sz="20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ubrzava se gibanje molekula u vodi</a:t>
            </a:r>
            <a:endParaRPr lang="hr-HR" sz="2000" i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ts val="600"/>
              </a:spcBef>
              <a:defRPr/>
            </a:pPr>
            <a:r>
              <a:rPr lang="vi-VN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TEMPERATURA</a:t>
            </a:r>
            <a:r>
              <a:rPr lang="vi-VN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NEZAVISNA VARIJABLA (uzrok)</a:t>
            </a:r>
          </a:p>
          <a:p>
            <a:pPr lvl="1">
              <a:defRPr/>
            </a:pP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GIBANJE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b="1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MOLEKULA</a:t>
            </a:r>
            <a:r>
              <a:rPr lang="vi-VN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 ZAVISNA VARIJABLA (posljedica)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>
              <a:defRPr/>
            </a:pP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71" y="836712"/>
            <a:ext cx="9072529" cy="2257428"/>
          </a:xfrm>
        </p:spPr>
        <p:txBody>
          <a:bodyPr>
            <a:noAutofit/>
          </a:bodyPr>
          <a:lstStyle/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VARIJABLE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– koncepti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(ideje)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čije su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vrijednosti promjenjive</a:t>
            </a:r>
            <a:endParaRPr lang="hr-HR" sz="24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buClrTx/>
              <a:buFont typeface="Calibri" pitchFamily="34" charset="0"/>
              <a:buChar char="─"/>
            </a:pPr>
            <a:r>
              <a:rPr lang="vi-VN" i="1" dirty="0" smtClean="0">
                <a:latin typeface="Calibri" pitchFamily="34" charset="0"/>
                <a:cs typeface="Calibri" pitchFamily="34" charset="0"/>
              </a:rPr>
              <a:t>smisao znanstvenog istraživanja nalazi se u određivanju odnosa među varijablama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  <a:p>
            <a:pPr>
              <a:buClrTx/>
              <a:buFont typeface="Calibri" pitchFamily="34" charset="0"/>
              <a:buChar char="─"/>
            </a:pPr>
            <a:r>
              <a:rPr lang="vi-VN" sz="3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0000"/>
                </a:highlight>
                <a:latin typeface="Calibri"/>
                <a:ea typeface="Calibri"/>
                <a:cs typeface="Times New Roman"/>
              </a:rPr>
              <a:t>NEZAVISNA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uzrokom</a:t>
            </a:r>
            <a:endParaRPr lang="vi-VN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>
              <a:spcBef>
                <a:spcPts val="0"/>
              </a:spcBef>
              <a:buClrTx/>
              <a:buFont typeface="Calibri" pitchFamily="34" charset="0"/>
              <a:buChar char="─"/>
            </a:pPr>
            <a:r>
              <a:rPr lang="vi-VN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00"/>
                </a:highlight>
                <a:latin typeface="Calibri"/>
                <a:ea typeface="Calibri"/>
                <a:cs typeface="Times New Roman"/>
              </a:rPr>
              <a:t>ZAVISNA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VARIJABLA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ona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pojava koju smatramo </a:t>
            </a:r>
            <a:r>
              <a:rPr lang="vi-VN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posljedicom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107" name="Title 1"/>
          <p:cNvSpPr>
            <a:spLocks noGrp="1"/>
          </p:cNvSpPr>
          <p:nvPr>
            <p:ph type="title"/>
          </p:nvPr>
        </p:nvSpPr>
        <p:spPr>
          <a:xfrm>
            <a:off x="467544" y="77611"/>
            <a:ext cx="8153400" cy="615085"/>
          </a:xfrm>
        </p:spPr>
        <p:txBody>
          <a:bodyPr/>
          <a:lstStyle/>
          <a:p>
            <a:r>
              <a:rPr lang="hr-HR" dirty="0" smtClean="0"/>
              <a:t>OSNOVNI POJMOVI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17665" y="4500570"/>
            <a:ext cx="576064" cy="661986"/>
          </a:xfrm>
          <a:prstGeom prst="rightArrow">
            <a:avLst>
              <a:gd name="adj1" fmla="val 50000"/>
              <a:gd name="adj2" fmla="val 52311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ravokutnik 110"/>
          <p:cNvSpPr/>
          <p:nvPr/>
        </p:nvSpPr>
        <p:spPr>
          <a:xfrm>
            <a:off x="5694870" y="3812622"/>
            <a:ext cx="1643074" cy="518640"/>
          </a:xfrm>
          <a:prstGeom prst="rect">
            <a:avLst/>
          </a:prstGeom>
          <a:solidFill>
            <a:srgbClr val="00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ZAVISNA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11"/>
          <p:cNvSpPr/>
          <p:nvPr/>
        </p:nvSpPr>
        <p:spPr>
          <a:xfrm>
            <a:off x="2009352" y="3812622"/>
            <a:ext cx="1988119" cy="5186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NEZAVISNA</a:t>
            </a:r>
            <a:endParaRPr lang="hr-HR" sz="28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3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uiExpand="1" build="allAtOnce"/>
      <p:bldP spid="3" grpId="0" uiExpand="1" build="p"/>
      <p:bldP spid="7" grpId="0" animBg="1"/>
      <p:bldP spid="10" grpId="0" uiExpand="1" build="allAtOnce" animBg="1"/>
      <p:bldP spid="11" grpId="0" uiExpand="1" build="allAtOnce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1879</Words>
  <Application>Microsoft Office PowerPoint</Application>
  <PresentationFormat>On-screen Show (4:3)</PresentationFormat>
  <Paragraphs>485</Paragraphs>
  <Slides>46</Slides>
  <Notes>0</Notes>
  <HiddenSlides>22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moja_tema</vt:lpstr>
      <vt:lpstr>bijela_tema</vt:lpstr>
      <vt:lpstr>1_bijela_tema</vt:lpstr>
      <vt:lpstr>PowerPoint Presentation</vt:lpstr>
      <vt:lpstr>PowerPoint Presentation</vt:lpstr>
      <vt:lpstr>ETOS ZNANOSTI</vt:lpstr>
      <vt:lpstr>ETOS ZNANOSTI</vt:lpstr>
      <vt:lpstr>RAZVOJ ZNANOSTI</vt:lpstr>
      <vt:lpstr>OSNOVNI POJMOVI</vt:lpstr>
      <vt:lpstr>PowerPoint Presentation</vt:lpstr>
      <vt:lpstr>OSNOVNI POJMOVI</vt:lpstr>
      <vt:lpstr>OSNOVNI POJMOVI</vt:lpstr>
      <vt:lpstr>UZROČNOST / KORELACIJA</vt:lpstr>
      <vt:lpstr>KORELACIJA</vt:lpstr>
      <vt:lpstr>KORELACIJA</vt:lpstr>
      <vt:lpstr>2 PRISTUPA ISTRAŽIVANJU</vt:lpstr>
      <vt:lpstr>PowerPoint Presentation</vt:lpstr>
      <vt:lpstr>PowerPoint Presentation</vt:lpstr>
      <vt:lpstr>PowerPoint Presentation</vt:lpstr>
      <vt:lpstr>Kvantitativno</vt:lpstr>
      <vt:lpstr>Kvantitativno</vt:lpstr>
      <vt:lpstr>Kvalitativno</vt:lpstr>
      <vt:lpstr>Kvantitativno</vt:lpstr>
      <vt:lpstr>Kvantitativno</vt:lpstr>
      <vt:lpstr>Kvantitativno</vt:lpstr>
      <vt:lpstr>Kvalitativno</vt:lpstr>
      <vt:lpstr>VRSTE SOCIOLOŠKOG ISTRAŽIVANJA</vt:lpstr>
      <vt:lpstr>STRATEGIJE ISTRAŽIVANJA</vt:lpstr>
      <vt:lpstr>PONAVLJANJE</vt:lpstr>
      <vt:lpstr>GLAVNE METODE U SOCIOLOGIJI</vt:lpstr>
      <vt:lpstr>ANKETA</vt:lpstr>
      <vt:lpstr>PRAVILA ANKETIRANJA</vt:lpstr>
      <vt:lpstr>PRIMJER PITANJA U ANKETI     Likertova skala</vt:lpstr>
      <vt:lpstr>PRIMJER ANKETE (Likertova skala)</vt:lpstr>
      <vt:lpstr>PowerPoint Presentation</vt:lpstr>
      <vt:lpstr>PowerPoint Presentation</vt:lpstr>
      <vt:lpstr>ANKETA</vt:lpstr>
      <vt:lpstr>INTERVJU</vt:lpstr>
      <vt:lpstr>PROMATRANJE</vt:lpstr>
      <vt:lpstr>NEUTRALNO PROMATRANJE</vt:lpstr>
      <vt:lpstr>PROMATRANJE SA SUDJELOVANJEM</vt:lpstr>
      <vt:lpstr>PROMATRANJE SA SUDJELOVANJEM</vt:lpstr>
      <vt:lpstr>PROMATRANJE SA SUDJELOVANJEM</vt:lpstr>
      <vt:lpstr>ANALIZA POSTOJEĆIH PODATAKA</vt:lpstr>
      <vt:lpstr>EKSPERIMENT</vt:lpstr>
      <vt:lpstr>PowerPoint Presentation</vt:lpstr>
      <vt:lpstr>primjer s uspjehom učenika u školi – samoispunjavajuće proročanstvo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175</cp:revision>
  <dcterms:created xsi:type="dcterms:W3CDTF">2014-09-25T08:36:13Z</dcterms:created>
  <dcterms:modified xsi:type="dcterms:W3CDTF">2017-10-05T09:13:03Z</dcterms:modified>
</cp:coreProperties>
</file>