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49" r:id="rId8"/>
    <p:sldMasterId id="2147483762" r:id="rId9"/>
  </p:sldMasterIdLst>
  <p:notesMasterIdLst>
    <p:notesMasterId r:id="rId46"/>
  </p:notesMasterIdLst>
  <p:sldIdLst>
    <p:sldId id="276" r:id="rId10"/>
    <p:sldId id="263" r:id="rId11"/>
    <p:sldId id="302" r:id="rId12"/>
    <p:sldId id="303" r:id="rId13"/>
    <p:sldId id="273" r:id="rId14"/>
    <p:sldId id="274" r:id="rId15"/>
    <p:sldId id="264" r:id="rId16"/>
    <p:sldId id="294" r:id="rId17"/>
    <p:sldId id="266" r:id="rId18"/>
    <p:sldId id="267" r:id="rId19"/>
    <p:sldId id="304" r:id="rId20"/>
    <p:sldId id="269" r:id="rId21"/>
    <p:sldId id="313" r:id="rId22"/>
    <p:sldId id="278" r:id="rId23"/>
    <p:sldId id="279" r:id="rId24"/>
    <p:sldId id="281" r:id="rId25"/>
    <p:sldId id="309" r:id="rId26"/>
    <p:sldId id="310" r:id="rId27"/>
    <p:sldId id="282" r:id="rId28"/>
    <p:sldId id="307" r:id="rId29"/>
    <p:sldId id="308" r:id="rId30"/>
    <p:sldId id="283" r:id="rId31"/>
    <p:sldId id="314" r:id="rId32"/>
    <p:sldId id="315" r:id="rId33"/>
    <p:sldId id="316" r:id="rId34"/>
    <p:sldId id="317" r:id="rId35"/>
    <p:sldId id="318" r:id="rId36"/>
    <p:sldId id="320" r:id="rId37"/>
    <p:sldId id="292" r:id="rId38"/>
    <p:sldId id="293" r:id="rId39"/>
    <p:sldId id="295" r:id="rId40"/>
    <p:sldId id="296" r:id="rId41"/>
    <p:sldId id="299" r:id="rId42"/>
    <p:sldId id="300" r:id="rId43"/>
    <p:sldId id="301" r:id="rId44"/>
    <p:sldId id="291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87" d="100"/>
          <a:sy n="87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E2AF-3567-4088-ACE5-145200A2B0B3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C473-7633-421F-9AC8-486737C1665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33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79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34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251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791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353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720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2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9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5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6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54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59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8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0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2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826"/>
            <a:ext cx="7200800" cy="621282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/>
          <a:lstStyle>
            <a:lvl1pPr marL="360000" indent="-2880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1pPr>
            <a:lvl2pPr marL="868363" indent="-282575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2pPr>
            <a:lvl3pPr marL="1133475" indent="-2286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3pPr>
            <a:lvl4pPr marL="1352550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4pPr>
            <a:lvl5pPr marL="1544638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9512" y="6479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8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49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25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7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7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5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5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6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1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5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4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03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7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637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60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45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92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40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51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7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24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14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340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33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78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693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06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4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63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895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866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6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649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416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54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191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055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428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55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098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22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0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80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669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16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49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201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1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10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163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70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441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85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228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11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930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1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4/16/2019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75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6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4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2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4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0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10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646331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36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</a:t>
            </a:r>
            <a:r>
              <a:rPr lang="hr-HR" sz="36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PONAVLJANJE (3.u)</a:t>
            </a:r>
            <a:endParaRPr lang="hr-HR" sz="14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3306" y="1000108"/>
            <a:ext cx="2000264" cy="64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2976" y="2071678"/>
            <a:ext cx="2196000" cy="79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DOSTUPNOST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7884" y="2071678"/>
            <a:ext cx="2196000" cy="792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NAMJENU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Elbow Connector 19"/>
          <p:cNvCxnSpPr>
            <a:stCxn id="11" idx="2"/>
            <a:endCxn id="18" idx="0"/>
          </p:cNvCxnSpPr>
          <p:nvPr/>
        </p:nvCxnSpPr>
        <p:spPr>
          <a:xfrm rot="5400000">
            <a:off x="3230422" y="658662"/>
            <a:ext cx="423570" cy="24024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9" idx="0"/>
          </p:cNvCxnSpPr>
          <p:nvPr/>
        </p:nvCxnSpPr>
        <p:spPr>
          <a:xfrm rot="16200000" flipH="1">
            <a:off x="5587876" y="703670"/>
            <a:ext cx="423570" cy="231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428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742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Elbow Connector 33"/>
          <p:cNvCxnSpPr>
            <a:stCxn id="18" idx="2"/>
            <a:endCxn id="32" idx="0"/>
          </p:cNvCxnSpPr>
          <p:nvPr/>
        </p:nvCxnSpPr>
        <p:spPr>
          <a:xfrm rot="5400000">
            <a:off x="1485390" y="2546570"/>
            <a:ext cx="438479" cy="1072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33" idx="0"/>
          </p:cNvCxnSpPr>
          <p:nvPr/>
        </p:nvCxnSpPr>
        <p:spPr>
          <a:xfrm rot="16200000" flipH="1">
            <a:off x="2556960" y="2547694"/>
            <a:ext cx="438479" cy="1070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57356" y="4786322"/>
            <a:ext cx="1404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28992" y="4786322"/>
            <a:ext cx="1296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Elbow Connector 37"/>
          <p:cNvCxnSpPr>
            <a:stCxn id="33" idx="2"/>
            <a:endCxn id="36" idx="0"/>
          </p:cNvCxnSpPr>
          <p:nvPr/>
        </p:nvCxnSpPr>
        <p:spPr>
          <a:xfrm rot="5400000">
            <a:off x="2733307" y="4208206"/>
            <a:ext cx="404165" cy="752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37" idx="0"/>
          </p:cNvCxnSpPr>
          <p:nvPr/>
        </p:nvCxnSpPr>
        <p:spPr>
          <a:xfrm rot="16200000" flipH="1">
            <a:off x="3492125" y="4201454"/>
            <a:ext cx="404165" cy="765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2806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9315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Elbow Connector 67"/>
          <p:cNvCxnSpPr>
            <a:stCxn id="19" idx="2"/>
            <a:endCxn id="66" idx="0"/>
          </p:cNvCxnSpPr>
          <p:nvPr/>
        </p:nvCxnSpPr>
        <p:spPr>
          <a:xfrm rot="5400000">
            <a:off x="6203744" y="2542000"/>
            <a:ext cx="430462" cy="1073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9" idx="2"/>
            <a:endCxn id="67" idx="0"/>
          </p:cNvCxnSpPr>
          <p:nvPr/>
        </p:nvCxnSpPr>
        <p:spPr>
          <a:xfrm rot="16200000" flipH="1">
            <a:off x="7286289" y="2533273"/>
            <a:ext cx="430462" cy="1091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4675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4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_skola\PiG\slike\1000x1000.jpg"/>
          <p:cNvPicPr>
            <a:picLocks noChangeAspect="1" noChangeArrowheads="1"/>
          </p:cNvPicPr>
          <p:nvPr/>
        </p:nvPicPr>
        <p:blipFill>
          <a:blip r:embed="rId2" cstate="email">
            <a:lum bright="-72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500298" y="1357298"/>
            <a:ext cx="4071966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PITANJA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2992" y="2571744"/>
            <a:ext cx="2196000" cy="2000264"/>
          </a:xfrm>
          <a:prstGeom prst="rect">
            <a:avLst/>
          </a:prstGeom>
          <a:solidFill>
            <a:srgbClr val="00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281" y="2571744"/>
            <a:ext cx="2196000" cy="200026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KAKO</a:t>
            </a:r>
            <a:endParaRPr lang="hr-HR" sz="28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570" y="2571744"/>
            <a:ext cx="2196000" cy="2000264"/>
          </a:xfrm>
          <a:prstGeom prst="rect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KOGA</a:t>
            </a:r>
          </a:p>
          <a:p>
            <a:pPr algn="ctr"/>
            <a:r>
              <a:rPr lang="hr-H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5400000">
            <a:off x="3147885" y="1183348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5" idx="0"/>
          </p:cNvCxnSpPr>
          <p:nvPr/>
        </p:nvCxnSpPr>
        <p:spPr>
          <a:xfrm rot="5400000">
            <a:off x="4250529" y="2285992"/>
            <a:ext cx="571504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2"/>
            <a:endCxn id="6" idx="0"/>
          </p:cNvCxnSpPr>
          <p:nvPr/>
        </p:nvCxnSpPr>
        <p:spPr>
          <a:xfrm rot="16200000" flipH="1">
            <a:off x="5353173" y="1183347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6858016" y="2000240"/>
            <a:ext cx="1857356" cy="828000"/>
          </a:xfrm>
          <a:prstGeom prst="wedgeRoundRectCallout">
            <a:avLst>
              <a:gd name="adj1" fmla="val -39685"/>
              <a:gd name="adj2" fmla="val 8207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TRŽIŠTE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214282" y="2000240"/>
            <a:ext cx="1785950" cy="828000"/>
          </a:xfrm>
          <a:prstGeom prst="wedgeRoundRectCallout">
            <a:avLst>
              <a:gd name="adj1" fmla="val 38789"/>
              <a:gd name="adj2" fmla="val 83212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ODLUČUJU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POTROŠAČI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415235" y="4653136"/>
            <a:ext cx="2357454" cy="1143008"/>
          </a:xfrm>
          <a:prstGeom prst="wedgeRoundRectCallout">
            <a:avLst>
              <a:gd name="adj1" fmla="val -28119"/>
              <a:gd name="adj2" fmla="val -77155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KONKURENCIJA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dirty="0" smtClean="0">
                <a:solidFill>
                  <a:schemeClr val="bg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TEHNOLOGIJA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5" grpId="0" build="allAtOnce" animBg="1"/>
      <p:bldP spid="6" grpId="0" build="allAtOnce" animBg="1"/>
      <p:bldP spid="54" grpId="0" build="allAtOnce" animBg="1"/>
      <p:bldP spid="55" grpId="0" build="allAtOnce" animBg="1"/>
      <p:bldP spid="5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mjesano_gospodarstvo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6929454" y="2714620"/>
            <a:ext cx="212400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 descr="plansko_gospodarstv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673630" y="2714620"/>
            <a:ext cx="212400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42844" y="2714620"/>
            <a:ext cx="214314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42"/>
          <p:cNvGrpSpPr/>
          <p:nvPr/>
        </p:nvGrpSpPr>
        <p:grpSpPr>
          <a:xfrm>
            <a:off x="2417807" y="2714620"/>
            <a:ext cx="2124000" cy="1231200"/>
            <a:chOff x="2357422" y="3643314"/>
            <a:chExt cx="2124000" cy="1231200"/>
          </a:xfrm>
        </p:grpSpPr>
        <p:sp>
          <p:nvSpPr>
            <p:cNvPr id="41" name="Rectangle 40"/>
            <p:cNvSpPr/>
            <p:nvPr/>
          </p:nvSpPr>
          <p:spPr>
            <a:xfrm>
              <a:off x="2357422" y="3643314"/>
              <a:ext cx="2124000" cy="123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pic>
          <p:nvPicPr>
            <p:cNvPr id="33" name="Picture 32" descr="pansko_gospodarstvo.pn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flipH="1">
              <a:off x="2833609" y="3643314"/>
              <a:ext cx="1171626" cy="12312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2500298" y="285728"/>
            <a:ext cx="4071966" cy="642942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GOSPODARSTAVA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OBIČAJNO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9615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KOMANDNO ILI PLANSKO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638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TRŽIŠNO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13" idx="2"/>
            <a:endCxn id="14" idx="0"/>
          </p:cNvCxnSpPr>
          <p:nvPr/>
        </p:nvCxnSpPr>
        <p:spPr>
          <a:xfrm rot="5400000">
            <a:off x="2549092" y="-415577"/>
            <a:ext cx="642942" cy="3331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2"/>
            <a:endCxn id="15" idx="0"/>
          </p:cNvCxnSpPr>
          <p:nvPr/>
        </p:nvCxnSpPr>
        <p:spPr>
          <a:xfrm rot="5400000">
            <a:off x="3692100" y="727431"/>
            <a:ext cx="642942" cy="1045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2"/>
            <a:endCxn id="16" idx="0"/>
          </p:cNvCxnSpPr>
          <p:nvPr/>
        </p:nvCxnSpPr>
        <p:spPr>
          <a:xfrm rot="16200000" flipH="1">
            <a:off x="4775575" y="689375"/>
            <a:ext cx="642942" cy="11215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1315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3" idx="2"/>
            <a:endCxn id="22" idx="0"/>
          </p:cNvCxnSpPr>
          <p:nvPr/>
        </p:nvCxnSpPr>
        <p:spPr>
          <a:xfrm rot="16200000" flipH="1">
            <a:off x="5934247" y="-469297"/>
            <a:ext cx="642942" cy="3438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ular Callout 54"/>
          <p:cNvSpPr/>
          <p:nvPr/>
        </p:nvSpPr>
        <p:spPr>
          <a:xfrm>
            <a:off x="142844" y="3000372"/>
            <a:ext cx="5000660" cy="2500330"/>
          </a:xfrm>
          <a:prstGeom prst="wedgeRoundRectCallout">
            <a:avLst>
              <a:gd name="adj1" fmla="val -25466"/>
              <a:gd name="adj2" fmla="val -77128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proizvodnja </a:t>
            </a:r>
            <a:r>
              <a:rPr lang="hr-HR" sz="2000" b="1" dirty="0" smtClean="0">
                <a:solidFill>
                  <a:srgbClr val="FF0000"/>
                </a:solidFill>
              </a:rPr>
              <a:t>za vlastite potrebe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prisutna u prošlosti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jak utjecaj tradicije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u </a:t>
            </a:r>
            <a:r>
              <a:rPr lang="hr-HR" sz="2000" b="1" dirty="0" smtClean="0">
                <a:solidFill>
                  <a:srgbClr val="FF0000"/>
                </a:solidFill>
              </a:rPr>
              <a:t>industrijski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nerazvijenim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dirty="0" smtClean="0">
                <a:solidFill>
                  <a:schemeClr val="bg1"/>
                </a:solidFill>
              </a:rPr>
              <a:t>dijelovima svijeta gdje nema nacionalnog gospodarstva </a:t>
            </a:r>
            <a:r>
              <a:rPr lang="hr-HR" sz="2000" i="1" dirty="0" smtClean="0">
                <a:solidFill>
                  <a:schemeClr val="bg1"/>
                </a:solidFill>
              </a:rPr>
              <a:t>(Bangladeš, Etiopija, Somalija)</a:t>
            </a:r>
            <a:endParaRPr lang="hr-HR" sz="2000" dirty="0">
              <a:solidFill>
                <a:schemeClr val="bg1"/>
              </a:solidFill>
            </a:endParaRPr>
          </a:p>
        </p:txBody>
      </p:sp>
      <p:pic>
        <p:nvPicPr>
          <p:cNvPr id="27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214942" y="3051660"/>
            <a:ext cx="3714776" cy="2377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31" name="Rounded Rectangular Callout 30"/>
          <p:cNvSpPr/>
          <p:nvPr/>
        </p:nvSpPr>
        <p:spPr>
          <a:xfrm>
            <a:off x="4143372" y="3000372"/>
            <a:ext cx="4857784" cy="2500330"/>
          </a:xfrm>
          <a:prstGeom prst="wedgeRoundRectCallout">
            <a:avLst>
              <a:gd name="adj1" fmla="val -50302"/>
              <a:gd name="adj2" fmla="val -7405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što, kako i za koga će se proizvoditi </a:t>
            </a:r>
            <a:r>
              <a:rPr lang="hr-HR" sz="2000" b="1" dirty="0" smtClean="0">
                <a:solidFill>
                  <a:srgbClr val="FF0000"/>
                </a:solidFill>
              </a:rPr>
              <a:t>odlučuje država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plan donosi država </a:t>
            </a:r>
            <a:br>
              <a:rPr lang="hr-HR" sz="2000" dirty="0" smtClean="0">
                <a:solidFill>
                  <a:schemeClr val="bg1"/>
                </a:solidFill>
              </a:rPr>
            </a:br>
            <a:r>
              <a:rPr lang="hr-HR" sz="2000" i="1" dirty="0" smtClean="0">
                <a:solidFill>
                  <a:schemeClr val="bg1"/>
                </a:solidFill>
              </a:rPr>
              <a:t>(npr. Petoljetke u SSSR-u)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u nekim područjima gospodarstva dominaciju može imati </a:t>
            </a:r>
            <a:r>
              <a:rPr lang="hr-HR" sz="2000" b="1" dirty="0" smtClean="0">
                <a:solidFill>
                  <a:schemeClr val="bg1"/>
                </a:solidFill>
              </a:rPr>
              <a:t>tržište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br>
              <a:rPr lang="hr-HR" sz="2000" dirty="0" smtClean="0">
                <a:solidFill>
                  <a:schemeClr val="bg1"/>
                </a:solidFill>
              </a:rPr>
            </a:br>
            <a:r>
              <a:rPr lang="hr-HR" sz="2000" i="1" dirty="0" smtClean="0">
                <a:solidFill>
                  <a:schemeClr val="bg1"/>
                </a:solidFill>
              </a:rPr>
              <a:t>(npr. u Kini proizvodnja tehnologije)</a:t>
            </a:r>
            <a:endParaRPr lang="hr-HR" sz="2000" b="1" i="1" dirty="0" smtClean="0">
              <a:solidFill>
                <a:schemeClr val="bg1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endParaRPr lang="hr-HR" sz="2000" b="1" dirty="0">
              <a:solidFill>
                <a:schemeClr val="bg1"/>
              </a:solidFill>
            </a:endParaRPr>
          </a:p>
        </p:txBody>
      </p:sp>
      <p:pic>
        <p:nvPicPr>
          <p:cNvPr id="32" name="Picture 31" descr="pansko_gospodarstvo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 flipH="1">
            <a:off x="1643042" y="3000372"/>
            <a:ext cx="2380936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4" name="Rounded Rectangular Callout 33"/>
          <p:cNvSpPr/>
          <p:nvPr/>
        </p:nvSpPr>
        <p:spPr>
          <a:xfrm>
            <a:off x="142844" y="3000372"/>
            <a:ext cx="4857784" cy="2500330"/>
          </a:xfrm>
          <a:prstGeom prst="wedgeRoundRectCallout">
            <a:avLst>
              <a:gd name="adj1" fmla="val 50007"/>
              <a:gd name="adj2" fmla="val -7357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dominira </a:t>
            </a:r>
            <a:r>
              <a:rPr lang="hr-HR" sz="2000" b="1" dirty="0" smtClean="0">
                <a:solidFill>
                  <a:srgbClr val="FF0000"/>
                </a:solidFill>
              </a:rPr>
              <a:t>načelo slobodnog tržišta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pt-BR" sz="2000" dirty="0" smtClean="0">
                <a:solidFill>
                  <a:schemeClr val="bg1"/>
                </a:solidFill>
              </a:rPr>
              <a:t>cijena se formira na temelju </a:t>
            </a:r>
            <a:r>
              <a:rPr lang="pt-BR" sz="2000" b="1" dirty="0" smtClean="0">
                <a:solidFill>
                  <a:srgbClr val="FF0000"/>
                </a:solidFill>
              </a:rPr>
              <a:t>ponude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i </a:t>
            </a:r>
            <a:r>
              <a:rPr lang="pt-BR" sz="2000" b="1" dirty="0" smtClean="0">
                <a:solidFill>
                  <a:srgbClr val="FF0000"/>
                </a:solidFill>
              </a:rPr>
              <a:t>potražnje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r>
              <a:rPr lang="pt-BR" sz="2000" u="sng" dirty="0" smtClean="0">
                <a:solidFill>
                  <a:schemeClr val="bg1"/>
                </a:solidFill>
              </a:rPr>
              <a:t>mala ili gotovo nikakva uloga države</a:t>
            </a:r>
            <a:endParaRPr lang="hr-HR" sz="2000" u="sng" dirty="0" smtClean="0">
              <a:solidFill>
                <a:schemeClr val="bg1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r>
              <a:rPr lang="pt-BR" sz="2000" dirty="0" smtClean="0">
                <a:solidFill>
                  <a:schemeClr val="bg1"/>
                </a:solidFill>
              </a:rPr>
              <a:t>pojedinci i privatna poduzeća donose odluke o proizvodnji roba koje im donose najveće profite</a:t>
            </a:r>
          </a:p>
          <a:p>
            <a:pPr marL="252000" indent="-252000">
              <a:buFont typeface="Arial" pitchFamily="34" charset="0"/>
              <a:buChar char="–"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endParaRPr lang="hr-HR" sz="2000" b="1" dirty="0">
              <a:solidFill>
                <a:schemeClr val="bg1"/>
              </a:solidFill>
            </a:endParaRPr>
          </a:p>
        </p:txBody>
      </p:sp>
      <p:pic>
        <p:nvPicPr>
          <p:cNvPr id="36" name="Picture 35" descr="plansko_gospodarstvo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5214942" y="3000372"/>
            <a:ext cx="3756757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8" name="Rounded Rectangular Callout 37"/>
          <p:cNvSpPr/>
          <p:nvPr/>
        </p:nvSpPr>
        <p:spPr>
          <a:xfrm>
            <a:off x="4357686" y="2928934"/>
            <a:ext cx="4643470" cy="2500330"/>
          </a:xfrm>
          <a:prstGeom prst="wedgeRoundRectCallout">
            <a:avLst>
              <a:gd name="adj1" fmla="val 26973"/>
              <a:gd name="adj2" fmla="val -7694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odluke se donose dijelom preko </a:t>
            </a:r>
            <a:r>
              <a:rPr lang="hr-HR" sz="2000" b="1" dirty="0" smtClean="0">
                <a:solidFill>
                  <a:srgbClr val="FF0000"/>
                </a:solidFill>
              </a:rPr>
              <a:t>tržišta</a:t>
            </a:r>
            <a:r>
              <a:rPr lang="hr-HR" sz="2000" dirty="0" smtClean="0">
                <a:solidFill>
                  <a:schemeClr val="bg1"/>
                </a:solidFill>
              </a:rPr>
              <a:t>, dijelom </a:t>
            </a:r>
            <a:r>
              <a:rPr lang="hr-HR" sz="2000" b="1" dirty="0" smtClean="0">
                <a:solidFill>
                  <a:srgbClr val="FF0000"/>
                </a:solidFill>
              </a:rPr>
              <a:t>državnom regulacijom </a:t>
            </a:r>
            <a:r>
              <a:rPr lang="hr-HR" sz="2000" dirty="0" smtClean="0">
                <a:solidFill>
                  <a:schemeClr val="bg1"/>
                </a:solidFill>
              </a:rPr>
              <a:t>i dijelom se zasnivaju na </a:t>
            </a:r>
            <a:r>
              <a:rPr lang="hr-HR" sz="2000" b="1" dirty="0" smtClean="0">
                <a:solidFill>
                  <a:srgbClr val="FF0000"/>
                </a:solidFill>
              </a:rPr>
              <a:t>običajima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većina današnjih gospodarstava</a:t>
            </a:r>
          </a:p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država ispravlja neuspjeh tržišta </a:t>
            </a:r>
            <a:r>
              <a:rPr lang="hr-HR" sz="2000" dirty="0" smtClean="0">
                <a:solidFill>
                  <a:schemeClr val="bg1"/>
                </a:solidFill>
              </a:rPr>
              <a:t>i brine se o makroekonomskoj stabilnosti</a:t>
            </a:r>
          </a:p>
          <a:p>
            <a:pPr marL="252000" indent="-252000">
              <a:buFont typeface="Arial" pitchFamily="34" charset="0"/>
              <a:buChar char="–"/>
            </a:pPr>
            <a:endParaRPr lang="hr-HR" sz="2000" dirty="0" smtClean="0">
              <a:solidFill>
                <a:schemeClr val="bg1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endParaRPr lang="hr-HR" sz="2000" dirty="0" smtClean="0">
              <a:solidFill>
                <a:schemeClr val="bg1"/>
              </a:solidFill>
            </a:endParaRPr>
          </a:p>
          <a:p>
            <a:pPr marL="252000" indent="-252000">
              <a:buFont typeface="Arial" pitchFamily="34" charset="0"/>
              <a:buChar char="–"/>
            </a:pP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39" name="Picture 38" descr="mjesano_gospodarstvo.jp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71406" y="3000372"/>
            <a:ext cx="4214842" cy="2502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9" name="Picture 48" descr="visible_hand.png" hidden="1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 flipH="1">
            <a:off x="-285784" y="3999600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Rounded Rectangular Callout 49" hidden="1"/>
          <p:cNvSpPr/>
          <p:nvPr/>
        </p:nvSpPr>
        <p:spPr>
          <a:xfrm>
            <a:off x="2571736" y="3786190"/>
            <a:ext cx="4357718" cy="1800000"/>
          </a:xfrm>
          <a:prstGeom prst="wedgeRoundRectCallout">
            <a:avLst>
              <a:gd name="adj1" fmla="val -65386"/>
              <a:gd name="adj2" fmla="val -1682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kad se </a:t>
            </a:r>
            <a:r>
              <a:rPr lang="hr-HR" sz="2000" b="1" dirty="0" smtClean="0">
                <a:solidFill>
                  <a:srgbClr val="FF0000"/>
                </a:solidFill>
              </a:rPr>
              <a:t>država upliće </a:t>
            </a:r>
            <a:r>
              <a:rPr lang="hr-HR" sz="20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0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000" dirty="0" smtClean="0">
                <a:solidFill>
                  <a:schemeClr val="bg1"/>
                </a:solidFill>
              </a:rPr>
              <a:t> to se zove </a:t>
            </a:r>
            <a:r>
              <a:rPr lang="hr-HR" sz="2000" b="1" dirty="0" smtClean="0">
                <a:solidFill>
                  <a:srgbClr val="FF0000"/>
                </a:solidFill>
              </a:rPr>
              <a:t>DRŽAVNI INTERVENCIONIZAM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schemeClr val="bg1"/>
                </a:solidFill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</a:rPr>
              <a:t>UTJECAJ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51" name="Rounded Rectangular Callout 50" hidden="1"/>
          <p:cNvSpPr/>
          <p:nvPr/>
        </p:nvSpPr>
        <p:spPr>
          <a:xfrm>
            <a:off x="2285984" y="5714992"/>
            <a:ext cx="4643470" cy="857280"/>
          </a:xfrm>
          <a:prstGeom prst="wedgeRoundRectCallout">
            <a:avLst>
              <a:gd name="adj1" fmla="val 56933"/>
              <a:gd name="adj2" fmla="val -36927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</a:rPr>
              <a:t>tamo gdje se </a:t>
            </a:r>
            <a:r>
              <a:rPr lang="hr-HR" sz="2000" b="1" dirty="0" smtClean="0">
                <a:solidFill>
                  <a:srgbClr val="FF0000"/>
                </a:solidFill>
              </a:rPr>
              <a:t>država ne upliće </a:t>
            </a:r>
            <a:r>
              <a:rPr lang="hr-HR" sz="2000" dirty="0" smtClean="0">
                <a:solidFill>
                  <a:schemeClr val="bg1"/>
                </a:solidFill>
              </a:rPr>
              <a:t>kažemo da djeluje </a:t>
            </a:r>
            <a:r>
              <a:rPr lang="hr-HR" sz="2000" b="1" dirty="0" smtClean="0">
                <a:solidFill>
                  <a:srgbClr val="FF0000"/>
                </a:solidFill>
              </a:rPr>
              <a:t>TRŽIŠTE NEVIDLJIVE RUKE</a:t>
            </a:r>
            <a:endParaRPr lang="hr-HR" sz="2000" dirty="0" smtClean="0">
              <a:solidFill>
                <a:schemeClr val="bg1"/>
              </a:solidFill>
            </a:endParaRPr>
          </a:p>
        </p:txBody>
      </p:sp>
      <p:pic>
        <p:nvPicPr>
          <p:cNvPr id="52" name="Picture 51" descr="invisible_hand.png" hidden="1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6571384" y="3999600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26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2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5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allAtOnce" animBg="1"/>
      <p:bldP spid="15" grpId="0" build="allAtOnce" animBg="1"/>
      <p:bldP spid="16" grpId="0" build="allAtOnce" animBg="1"/>
      <p:bldP spid="22" grpId="0" build="allAtOnce" animBg="1"/>
      <p:bldP spid="55" grpId="0" build="allAtOnce" animBg="1"/>
      <p:bldP spid="55" grpId="1" build="allAtOnce" animBg="1"/>
      <p:bldP spid="31" grpId="0" build="allAtOnce" animBg="1"/>
      <p:bldP spid="31" grpId="1" build="allAtOnce" animBg="1"/>
      <p:bldP spid="34" grpId="0" build="allAtOnce" animBg="1"/>
      <p:bldP spid="34" grpId="1" build="allAtOnce" animBg="1"/>
      <p:bldP spid="38" grpId="0" build="allAtOnce" animBg="1"/>
      <p:bldP spid="38" grpId="1" build="allAtOnce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6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ponude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potražnje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formiranja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cijena</a:t>
            </a:r>
            <a:endParaRPr lang="hr-HR" sz="2000" b="1" dirty="0" smtClean="0">
              <a:solidFill>
                <a:srgbClr val="FFC000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količinu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nekog dobra</a:t>
            </a:r>
          </a:p>
          <a:p>
            <a:pPr marL="288000" lvl="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96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35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/>
          <p:cNvSpPr/>
          <p:nvPr/>
        </p:nvSpPr>
        <p:spPr>
          <a:xfrm>
            <a:off x="4391474" y="4500570"/>
            <a:ext cx="1785950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3534218" y="3643314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676962" y="2714620"/>
            <a:ext cx="857256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1819706" y="1500174"/>
            <a:ext cx="857256" cy="121444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230536" y="47858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9439" y="6315014"/>
            <a:ext cx="2436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KOL. POTRAŽIVANJA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89101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53342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2650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650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650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50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650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650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650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650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0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238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876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6238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6116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710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19904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608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933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6311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4257" y="1296574"/>
            <a:ext cx="2671552" cy="1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Elbow Connector 58"/>
          <p:cNvCxnSpPr/>
          <p:nvPr/>
        </p:nvCxnSpPr>
        <p:spPr>
          <a:xfrm rot="16200000" flipH="1">
            <a:off x="-752062" y="3214686"/>
            <a:ext cx="4357718" cy="785818"/>
          </a:xfrm>
          <a:prstGeom prst="bentConnector3">
            <a:avLst>
              <a:gd name="adj1" fmla="val 57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748268" y="141069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6200000" flipH="1">
            <a:off x="319508" y="3500438"/>
            <a:ext cx="3071834" cy="1643074"/>
          </a:xfrm>
          <a:prstGeom prst="bentConnector3">
            <a:avLst>
              <a:gd name="adj1" fmla="val -85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05524" y="26431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>
            <a:off x="1033888" y="3643314"/>
            <a:ext cx="2571768" cy="2143140"/>
          </a:xfrm>
          <a:prstGeom prst="bentConnector3">
            <a:avLst>
              <a:gd name="adj1" fmla="val 9771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462780" y="357187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5" name="Elbow Connector 124"/>
          <p:cNvCxnSpPr/>
          <p:nvPr/>
        </p:nvCxnSpPr>
        <p:spPr>
          <a:xfrm>
            <a:off x="1066256" y="4500570"/>
            <a:ext cx="3429024" cy="1285884"/>
          </a:xfrm>
          <a:prstGeom prst="bentConnector3">
            <a:avLst>
              <a:gd name="adj1" fmla="val 9842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360496" y="44291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/>
          <p:nvPr/>
        </p:nvCxnSpPr>
        <p:spPr>
          <a:xfrm>
            <a:off x="1033888" y="5357826"/>
            <a:ext cx="5143536" cy="428628"/>
          </a:xfrm>
          <a:prstGeom prst="bentConnector3">
            <a:avLst>
              <a:gd name="adj1" fmla="val 99876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05986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43" name="Rounded Rectangular Callout 142"/>
          <p:cNvSpPr/>
          <p:nvPr/>
        </p:nvSpPr>
        <p:spPr>
          <a:xfrm>
            <a:off x="2534086" y="214290"/>
            <a:ext cx="1857388" cy="928694"/>
          </a:xfrm>
          <a:prstGeom prst="wedgeRoundRectCallout">
            <a:avLst>
              <a:gd name="adj1" fmla="val -80320"/>
              <a:gd name="adj2" fmla="val 753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ljudi ne kupuju jer je </a:t>
            </a:r>
            <a:r>
              <a:rPr lang="hr-HR" b="1" dirty="0" smtClean="0">
                <a:solidFill>
                  <a:srgbClr val="FF0000"/>
                </a:solidFill>
              </a:rPr>
              <a:t>preskupo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2534086" y="1357298"/>
            <a:ext cx="2000264" cy="928694"/>
          </a:xfrm>
          <a:prstGeom prst="wedgeRoundRectCallout">
            <a:avLst>
              <a:gd name="adj1" fmla="val -37781"/>
              <a:gd name="adj2" fmla="val 821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cijena,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se potražnja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4034284" y="2857496"/>
            <a:ext cx="2500330" cy="928694"/>
          </a:xfrm>
          <a:prstGeom prst="wedgeRoundRectCallout">
            <a:avLst>
              <a:gd name="adj1" fmla="val -65525"/>
              <a:gd name="adj2" fmla="val 274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daljnjim </a:t>
            </a:r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dirty="0" smtClean="0">
                <a:solidFill>
                  <a:prstClr val="black"/>
                </a:solidFill>
              </a:rPr>
              <a:t>, još više se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8" name="Rounded Rectangular Callout 147"/>
          <p:cNvSpPr/>
          <p:nvPr/>
        </p:nvSpPr>
        <p:spPr>
          <a:xfrm>
            <a:off x="5463044" y="3929066"/>
            <a:ext cx="2928958" cy="928694"/>
          </a:xfrm>
          <a:prstGeom prst="wedgeRoundRectCallout">
            <a:avLst>
              <a:gd name="adj1" fmla="val -81047"/>
              <a:gd name="adj2" fmla="val 83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proizvod postaje dostupan širokim masama radi još većeg pojeftinjenja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897065" y="95785"/>
            <a:ext cx="4178743" cy="1118598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hr-HR" sz="1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NEGATIVAN ODNOS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CIJENE I KOLIČINE</a:t>
            </a: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 – 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–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MANJA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982" y="6548020"/>
            <a:ext cx="3786183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POTRAŽNJE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27" grpId="0" animBg="1"/>
      <p:bldP spid="98" grpId="0" animBg="1"/>
      <p:bldP spid="63" grpId="0" animBg="1"/>
      <p:bldP spid="20" grpId="0" build="allAtOnce"/>
      <p:bldP spid="21" grpId="0" build="allAtOnce"/>
      <p:bldP spid="62" grpId="0" animBg="1"/>
      <p:bldP spid="93" grpId="0" animBg="1"/>
      <p:bldP spid="99" grpId="0" animBg="1"/>
      <p:bldP spid="128" grpId="0" animBg="1"/>
      <p:bldP spid="133" grpId="0" animBg="1"/>
      <p:bldP spid="143" grpId="0" build="allAtOnce" animBg="1"/>
      <p:bldP spid="144" grpId="0" build="allAtOnce" animBg="1"/>
      <p:bldP spid="147" grpId="0" build="allAtOnce" animBg="1"/>
      <p:bldP spid="148" grpId="0" build="allAtOnce" animBg="1"/>
      <p:bldP spid="15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-157135" y="105008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151498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66464" y="46759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6464" y="2883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6464" y="12022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24108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50561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1178727" y="1357298"/>
            <a:ext cx="3429025" cy="4857784"/>
            <a:chOff x="1178727" y="1357298"/>
            <a:chExt cx="3429025" cy="4857784"/>
          </a:xfrm>
        </p:grpSpPr>
        <p:sp>
          <p:nvSpPr>
            <p:cNvPr id="98" name="Freeform 97"/>
            <p:cNvSpPr/>
            <p:nvPr/>
          </p:nvSpPr>
          <p:spPr>
            <a:xfrm>
              <a:off x="2821802" y="3071810"/>
              <a:ext cx="1678760" cy="1785950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964545" y="1428736"/>
              <a:ext cx="857257" cy="1643074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>
            <a:xfrm rot="16200000" flipH="1">
              <a:off x="-821537" y="3357562"/>
              <a:ext cx="4786346" cy="785817"/>
            </a:xfrm>
            <a:prstGeom prst="bentConnector3">
              <a:avLst>
                <a:gd name="adj1" fmla="val 73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93107" y="135729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76" name="Elbow Connector 75"/>
            <p:cNvCxnSpPr/>
            <p:nvPr/>
          </p:nvCxnSpPr>
          <p:spPr>
            <a:xfrm rot="16200000" flipH="1">
              <a:off x="464348" y="3857628"/>
              <a:ext cx="3071834" cy="1643074"/>
            </a:xfrm>
            <a:prstGeom prst="bentConnector3">
              <a:avLst>
                <a:gd name="adj1" fmla="val -852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750364" y="300037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125" name="Elbow Connector 124"/>
            <p:cNvCxnSpPr/>
            <p:nvPr/>
          </p:nvCxnSpPr>
          <p:spPr>
            <a:xfrm>
              <a:off x="1178728" y="4857760"/>
              <a:ext cx="3429024" cy="1285884"/>
            </a:xfrm>
            <a:prstGeom prst="bentConnector3">
              <a:avLst>
                <a:gd name="adj1" fmla="val 9842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464876" y="478632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857488" y="274638"/>
            <a:ext cx="6000792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POTRAŽNJA ZA MOBITELIMA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3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71470" y="908720"/>
            <a:ext cx="9001188" cy="54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GOSPODARSTVO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ljudska djelatnost koju čine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proizvodnja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,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potrošnja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razmjena</a:t>
            </a:r>
            <a:endParaRPr kumimoji="0" lang="hr-H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EKONOMIJA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znanost koja proučava način na koji društva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upotrebljavaju ograničene resurse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za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proizvodnju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korisnih dobara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kako ih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raspodjeljuju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između različitih skupina ljudi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ZAKON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OGRANIČENOSTI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dobra su rijetka jer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nema dovoljno resursa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kako bi se proizvela sva dobra koja ljudi žele potrošiti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OPORTUNITETNI TROŠAK 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</a:t>
            </a:r>
            <a:r>
              <a:rPr kumimoji="0" lang="de-AT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druga želja od koje se odustaje</a:t>
            </a:r>
            <a:r>
              <a:rPr kumimoji="0" lang="hr-HR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(druga</a:t>
            </a:r>
            <a:r>
              <a:rPr kumimoji="0" lang="hr-HR" sz="2400" b="0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najpoželjnija stvar od koje se odustaje)</a:t>
            </a:r>
          </a:p>
          <a:p>
            <a:pPr marL="548640" indent="-288000" fontAlgn="base"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godina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nastanka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ekonomije kao znanost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endParaRPr kumimoji="0" lang="hr-HR" sz="2200" b="0" i="1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8" name="Picture 7" descr="AdamSmith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7593261" y="4586335"/>
            <a:ext cx="1468726" cy="219199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1694799" y="4572008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 flipH="1">
            <a:off x="2552055" y="3714752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flipH="1">
            <a:off x="3409311" y="2786058"/>
            <a:ext cx="928694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>
            <a:off x="908981" y="1500174"/>
            <a:ext cx="5143536" cy="4357718"/>
          </a:xfrm>
          <a:prstGeom prst="bentConnector3">
            <a:avLst>
              <a:gd name="adj1" fmla="val 9962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4338005" y="1500174"/>
            <a:ext cx="1714512" cy="128588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91162" y="58573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757" y="642939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 KOJA SE NUDI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766105" y="357166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408517" y="3071016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01597" y="528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597" y="4838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597" y="4390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1597" y="3942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1597" y="34939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1597" y="304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1597" y="2597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1597" y="2149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1597" y="1701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7477" y="1253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3857" y="805299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7477" y="3571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36261" y="6072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6219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94997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1117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68429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3820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981079" y="142873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2" name="Elbow Connector 91"/>
          <p:cNvCxnSpPr/>
          <p:nvPr/>
        </p:nvCxnSpPr>
        <p:spPr>
          <a:xfrm>
            <a:off x="908981" y="2786058"/>
            <a:ext cx="3429024" cy="3071834"/>
          </a:xfrm>
          <a:prstGeom prst="bentConnector3">
            <a:avLst>
              <a:gd name="adj1" fmla="val 9925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66567" y="271462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>
            <a:off x="908981" y="3714752"/>
            <a:ext cx="2500330" cy="2143140"/>
          </a:xfrm>
          <a:prstGeom prst="bentConnector3">
            <a:avLst>
              <a:gd name="adj1" fmla="val 9977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337873" y="364331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>
            <a:off x="908981" y="4572008"/>
            <a:ext cx="1643074" cy="1285884"/>
          </a:xfrm>
          <a:prstGeom prst="bentConnector3">
            <a:avLst>
              <a:gd name="adj1" fmla="val 10101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480617" y="450057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32" name="Elbow Connector 131"/>
          <p:cNvCxnSpPr/>
          <p:nvPr/>
        </p:nvCxnSpPr>
        <p:spPr>
          <a:xfrm>
            <a:off x="908981" y="5429264"/>
            <a:ext cx="785818" cy="428628"/>
          </a:xfrm>
          <a:prstGeom prst="bentConnector3">
            <a:avLst>
              <a:gd name="adj1" fmla="val 10189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623361" y="53578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3384111"/>
            <a:ext cx="3556036" cy="213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ular Callout 144"/>
          <p:cNvSpPr/>
          <p:nvPr/>
        </p:nvSpPr>
        <p:spPr>
          <a:xfrm>
            <a:off x="5954946" y="1886183"/>
            <a:ext cx="3143272" cy="1071546"/>
          </a:xfrm>
          <a:prstGeom prst="wedgeRoundRectCallout">
            <a:avLst>
              <a:gd name="adj1" fmla="val -45592"/>
              <a:gd name="adj2" fmla="val -83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radi </a:t>
            </a:r>
            <a:r>
              <a:rPr lang="hr-HR" b="1" dirty="0" smtClean="0">
                <a:solidFill>
                  <a:srgbClr val="FF0000"/>
                </a:solidFill>
              </a:rPr>
              <a:t>velike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potražnje</a:t>
            </a:r>
            <a:r>
              <a:rPr lang="hr-HR" dirty="0" smtClean="0">
                <a:solidFill>
                  <a:prstClr val="black"/>
                </a:solidFill>
              </a:rPr>
              <a:t>,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visoka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– proizvođači proizvode više radi dobre cijene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2194865" y="642918"/>
            <a:ext cx="3143272" cy="1285860"/>
          </a:xfrm>
          <a:prstGeom prst="wedgeRoundRectCallout">
            <a:avLst>
              <a:gd name="adj1" fmla="val 18365"/>
              <a:gd name="adj2" fmla="val 103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kada </a:t>
            </a:r>
            <a:r>
              <a:rPr lang="hr-HR" b="1" dirty="0" smtClean="0">
                <a:solidFill>
                  <a:srgbClr val="FF0000"/>
                </a:solidFill>
              </a:rPr>
              <a:t>cijena počne padati</a:t>
            </a:r>
            <a:r>
              <a:rPr lang="hr-HR" dirty="0" smtClean="0">
                <a:solidFill>
                  <a:srgbClr val="FF0000"/>
                </a:solidFill>
              </a:rPr>
              <a:t>,</a:t>
            </a:r>
            <a:r>
              <a:rPr lang="hr-HR" dirty="0" smtClean="0">
                <a:solidFill>
                  <a:prstClr val="black"/>
                </a:solidFill>
              </a:rPr>
              <a:t> proizvođači će </a:t>
            </a:r>
            <a:r>
              <a:rPr lang="hr-HR" b="1" dirty="0" smtClean="0">
                <a:solidFill>
                  <a:srgbClr val="FF0000"/>
                </a:solidFill>
              </a:rPr>
              <a:t>smanjiti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proizvodnju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i="1" dirty="0" smtClean="0">
                <a:solidFill>
                  <a:prstClr val="black"/>
                </a:solidFill>
              </a:rPr>
              <a:t>(jer im se manje nego prije isplati proizvoditi)</a:t>
            </a:r>
            <a:endParaRPr lang="hr-HR" b="1" i="1" dirty="0">
              <a:solidFill>
                <a:prstClr val="black"/>
              </a:solidFill>
            </a:endParaRPr>
          </a:p>
        </p:txBody>
      </p:sp>
      <p:sp>
        <p:nvSpPr>
          <p:cNvPr id="149" name="Rounded Rectangular Callout 148"/>
          <p:cNvSpPr/>
          <p:nvPr/>
        </p:nvSpPr>
        <p:spPr>
          <a:xfrm>
            <a:off x="1123295" y="2214554"/>
            <a:ext cx="2571768" cy="1071546"/>
          </a:xfrm>
          <a:prstGeom prst="wedgeRoundRectCallout">
            <a:avLst>
              <a:gd name="adj1" fmla="val 34839"/>
              <a:gd name="adj2" fmla="val 7500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daljnje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utječe na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proizvodnje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31453" y="55616"/>
            <a:ext cx="2866765" cy="1341811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ts val="600"/>
              </a:spcBef>
            </a:pPr>
            <a:r>
              <a:rPr lang="hr-HR" sz="1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POZITIVAN ODNOS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</a:t>
            </a:r>
            <a:b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</a:b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CIJENE I KOLIČINE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MANJA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1804" y="6492812"/>
            <a:ext cx="3221819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PONUDE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2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0" grpId="0" animBg="1"/>
      <p:bldP spid="117" grpId="0" animBg="1"/>
      <p:bldP spid="63" grpId="0" animBg="1"/>
      <p:bldP spid="20" grpId="0" build="allAtOnce"/>
      <p:bldP spid="21" grpId="0" build="allAtOnce"/>
      <p:bldP spid="62" grpId="0" animBg="1"/>
      <p:bldP spid="96" grpId="0" animBg="1"/>
      <p:bldP spid="115" grpId="0" animBg="1"/>
      <p:bldP spid="126" grpId="0" animBg="1"/>
      <p:bldP spid="135" grpId="0" animBg="1"/>
      <p:bldP spid="145" grpId="0" build="allAtOnce" animBg="1"/>
      <p:bldP spid="146" grpId="0" build="allAtOnce" animBg="1"/>
      <p:bldP spid="149" grpId="0" build="allAtOnce" animBg="1"/>
      <p:bldP spid="155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307197" y="452933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256707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52896" y="4675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896" y="2883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2896" y="1202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4515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2540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78726" y="1293943"/>
            <a:ext cx="3429026" cy="4921139"/>
            <a:chOff x="1178726" y="1293943"/>
            <a:chExt cx="3429026" cy="4921139"/>
          </a:xfrm>
        </p:grpSpPr>
        <p:cxnSp>
          <p:nvCxnSpPr>
            <p:cNvPr id="59" name="Elbow Connector 58"/>
            <p:cNvCxnSpPr/>
            <p:nvPr/>
          </p:nvCxnSpPr>
          <p:spPr>
            <a:xfrm rot="16200000" flipH="1">
              <a:off x="66065" y="2499607"/>
              <a:ext cx="4756698" cy="2531375"/>
            </a:xfrm>
            <a:prstGeom prst="bentConnector3">
              <a:avLst>
                <a:gd name="adj1" fmla="val -15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178728" y="1293943"/>
              <a:ext cx="3429024" cy="4921139"/>
              <a:chOff x="1178728" y="1293943"/>
              <a:chExt cx="3429024" cy="4921139"/>
            </a:xfrm>
          </p:grpSpPr>
          <p:sp>
            <p:nvSpPr>
              <p:cNvPr id="98" name="Freeform 97"/>
              <p:cNvSpPr/>
              <p:nvPr/>
            </p:nvSpPr>
            <p:spPr>
              <a:xfrm flipH="1">
                <a:off x="2000232" y="3071810"/>
                <a:ext cx="821570" cy="1785950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2821802" y="1386946"/>
                <a:ext cx="886102" cy="1684864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636466" y="1293943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Elbow Connector 75"/>
              <p:cNvCxnSpPr/>
              <p:nvPr/>
            </p:nvCxnSpPr>
            <p:spPr>
              <a:xfrm rot="16200000" flipH="1">
                <a:off x="464348" y="3857628"/>
                <a:ext cx="3071834" cy="1643074"/>
              </a:xfrm>
              <a:prstGeom prst="bentConnector3">
                <a:avLst>
                  <a:gd name="adj1" fmla="val -852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734180" y="3032740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>
                <a:off x="1178728" y="4857760"/>
                <a:ext cx="3429024" cy="1285884"/>
              </a:xfrm>
              <a:prstGeom prst="bentConnector3">
                <a:avLst>
                  <a:gd name="adj1" fmla="val 22983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1896426" y="4786322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0331"/>
              </p:ext>
            </p:extLst>
          </p:nvPr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15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428860" y="274638"/>
            <a:ext cx="6429420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PONUDA VIDEO IGARA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83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SAVRŠENA I NESAVRŠENA</a:t>
            </a:r>
            <a:r>
              <a:rPr kumimoji="0" lang="hr-HR" sz="3700" b="1" i="0" u="none" strike="noStrike" kern="1200" cap="none" spc="0" normalizeH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KONKURENCIJA</a:t>
            </a:r>
            <a:endParaRPr kumimoji="0" lang="hr-HR" sz="37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NESAVRŠENA KONKURENCIJA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/>
              <a:t>Tržište gdje postoji velik broj ponuđača istog proizvoda</a:t>
            </a:r>
          </a:p>
          <a:p>
            <a:r>
              <a:rPr lang="hr-HR" dirty="0" smtClean="0"/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chemeClr val="bg1"/>
                </a:solidFill>
              </a:rPr>
              <a:t>ponuđača</a:t>
            </a:r>
            <a:endParaRPr lang="hr-HR" b="1" i="1" dirty="0">
              <a:solidFill>
                <a:schemeClr val="bg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chemeClr val="bg1"/>
                </a:solidFill>
              </a:rPr>
              <a:t>kupaca</a:t>
            </a:r>
            <a:endParaRPr lang="hr-H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32" cy="5857916"/>
          </a:xfrm>
        </p:spPr>
        <p:txBody>
          <a:bodyPr>
            <a:normAutofit/>
          </a:bodyPr>
          <a:lstStyle/>
          <a:p>
            <a:pPr marL="360000" indent="-360000"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osnovni makroekonomski pokazatelji gospodarstva: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nezaposlenosti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inflacije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uloga države je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kontrolirati</a:t>
            </a:r>
            <a:r>
              <a:rPr lang="hr-HR" dirty="0" smtClean="0">
                <a:latin typeface="+mn-lt"/>
              </a:rPr>
              <a:t> navedene pokazatelje</a:t>
            </a:r>
          </a:p>
          <a:p>
            <a:pPr marL="0" indent="0">
              <a:spcBef>
                <a:spcPts val="36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 </a:t>
            </a:r>
            <a:r>
              <a:rPr lang="hr-HR" sz="2400" dirty="0" smtClean="0">
                <a:latin typeface="+mn-lt"/>
              </a:rPr>
              <a:t>– mjera ukupne gospodarske aktivnosti, tj. ukupnog proizvoda nekog gospodarstva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BDP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Bruto Domaći Proizvod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400" dirty="0" smtClean="0">
                <a:latin typeface="+mn-lt"/>
              </a:rPr>
              <a:t>GDP </a:t>
            </a:r>
            <a:r>
              <a:rPr lang="hr-HR" sz="2400" i="1" dirty="0" smtClean="0">
                <a:latin typeface="+mn-lt"/>
              </a:rPr>
              <a:t>- Gross Domestic Product)</a:t>
            </a:r>
          </a:p>
          <a:p>
            <a:pPr marL="471325" indent="-288000">
              <a:lnSpc>
                <a:spcPts val="28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uključuje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stranih investicija u domaću privredu</a:t>
            </a:r>
            <a:r>
              <a:rPr lang="hr-HR" sz="2200" dirty="0" smtClean="0">
                <a:latin typeface="+mn-lt"/>
              </a:rPr>
              <a:t> ali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isključuje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domaćih investicija u inozemstvu</a:t>
            </a:r>
            <a:r>
              <a:rPr lang="hr-HR" sz="2200" b="1" i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i="1" dirty="0" smtClean="0">
                <a:latin typeface="+mn-lt"/>
              </a:rPr>
              <a:t>– npr. Toyota otvori novu tvornicu automobila u SAD-u, ta investicija ide u američki ali ne i japanski BDP</a:t>
            </a:r>
          </a:p>
        </p:txBody>
      </p:sp>
    </p:spTree>
    <p:extLst>
      <p:ext uri="{BB962C8B-B14F-4D97-AF65-F5344CB8AC3E}">
        <p14:creationId xmlns:p14="http://schemas.microsoft.com/office/powerpoint/2010/main" val="166263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928694"/>
            <a:ext cx="9286908" cy="5929330"/>
          </a:xfrm>
        </p:spPr>
        <p:txBody>
          <a:bodyPr>
            <a:normAutofit/>
          </a:bodyPr>
          <a:lstStyle/>
          <a:p>
            <a:pPr marL="259688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INFLACIJA </a:t>
            </a:r>
            <a:r>
              <a:rPr lang="hr-HR" sz="2400" dirty="0" smtClean="0">
                <a:latin typeface="+mn-lt"/>
              </a:rPr>
              <a:t>– </a:t>
            </a:r>
            <a:r>
              <a:rPr lang="it-IT" sz="2400" dirty="0" smtClean="0">
                <a:latin typeface="+mn-lt"/>
              </a:rPr>
              <a:t>ozna</a:t>
            </a:r>
            <a:r>
              <a:rPr lang="hr-HR" sz="2400" dirty="0" err="1" smtClean="0">
                <a:latin typeface="+mn-lt"/>
              </a:rPr>
              <a:t>čava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</a:t>
            </a:r>
            <a:r>
              <a:rPr lang="it-IT" sz="2400" dirty="0" smtClean="0">
                <a:latin typeface="+mn-lt"/>
              </a:rPr>
              <a:t> opće razine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it-IT" sz="2400" dirty="0" smtClean="0">
                <a:latin typeface="+mn-lt"/>
              </a:rPr>
              <a:t> svih dobara i usluga, a time i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kupovne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snage</a:t>
            </a:r>
            <a:r>
              <a:rPr lang="it-IT" sz="2400" dirty="0" smtClean="0">
                <a:latin typeface="+mn-lt"/>
              </a:rPr>
              <a:t>, odnosno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vrijednosti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novca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59688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INFLACIJE</a:t>
            </a: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UMJERENA 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spor i predvidljiv rast cijena (jednoznamenkaste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GALOPIRAJUĆA </a:t>
            </a:r>
            <a:r>
              <a:rPr lang="hr-HR" dirty="0" smtClean="0"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cijene brzo rastu (dvoznamenkaste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HIPERINFLACIJA</a:t>
            </a:r>
            <a:r>
              <a:rPr lang="hr-HR" i="1" dirty="0" smtClean="0">
                <a:latin typeface="+mn-lt"/>
              </a:rPr>
              <a:t> – potpuna nestabilnost cijena i novca (rast cijena od 50% mjesečno do više milijuna posto godišnje)</a:t>
            </a:r>
          </a:p>
          <a:p>
            <a:pPr marL="259688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DEFLACIJA</a:t>
            </a:r>
            <a:r>
              <a:rPr lang="hr-HR" i="1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dirty="0" smtClean="0">
                <a:latin typeface="+mn-lt"/>
              </a:rPr>
              <a:t> opće razine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uzrokovan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vrijednosti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novca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43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350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77280" cy="5805264"/>
          </a:xfrm>
        </p:spPr>
        <p:txBody>
          <a:bodyPr>
            <a:noAutofit/>
          </a:bodyPr>
          <a:lstStyle/>
          <a:p>
            <a:pPr marL="3240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 </a:t>
            </a:r>
            <a:r>
              <a:rPr lang="hr-HR" sz="2400" dirty="0" smtClean="0">
                <a:latin typeface="+mj-lt"/>
              </a:rPr>
              <a:t>– sve što služi kao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općeprihvaćeno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sredstvo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razmjene</a:t>
            </a:r>
            <a:r>
              <a:rPr lang="hr-HR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ili sredstvo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plaćanja</a:t>
            </a:r>
          </a:p>
          <a:p>
            <a:pPr lvl="1" indent="-288000">
              <a:spcBef>
                <a:spcPts val="600"/>
              </a:spcBef>
              <a:buFont typeface="Arial" pitchFamily="34" charset="0"/>
              <a:buChar char="–"/>
            </a:pPr>
            <a:r>
              <a:rPr lang="hr-HR" dirty="0" smtClean="0">
                <a:latin typeface="+mj-lt"/>
              </a:rPr>
              <a:t>gotovina, </a:t>
            </a:r>
            <a:r>
              <a:rPr lang="hr-HR" u="sng" dirty="0" smtClean="0">
                <a:latin typeface="+mj-lt"/>
              </a:rPr>
              <a:t>kreditne</a:t>
            </a:r>
            <a:r>
              <a:rPr lang="hr-HR" dirty="0" smtClean="0">
                <a:latin typeface="+mj-lt"/>
              </a:rPr>
              <a:t> i </a:t>
            </a:r>
            <a:r>
              <a:rPr lang="hr-HR" u="sng" dirty="0" smtClean="0">
                <a:latin typeface="+mj-lt"/>
              </a:rPr>
              <a:t>debitne</a:t>
            </a:r>
            <a:r>
              <a:rPr lang="hr-HR" dirty="0" smtClean="0">
                <a:latin typeface="+mj-lt"/>
              </a:rPr>
              <a:t> kartice, </a:t>
            </a:r>
            <a:r>
              <a:rPr lang="hr-HR" u="sng" dirty="0" smtClean="0">
                <a:latin typeface="+mj-lt"/>
              </a:rPr>
              <a:t>čekovi</a:t>
            </a:r>
            <a:r>
              <a:rPr lang="hr-HR" dirty="0" smtClean="0">
                <a:latin typeface="+mj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latin typeface="+mj-lt"/>
              </a:rPr>
              <a:t>bankarski (depozitni) novac</a:t>
            </a:r>
            <a:r>
              <a:rPr lang="hr-HR" dirty="0" smtClean="0">
                <a:latin typeface="+mj-lt"/>
              </a:rPr>
              <a:t>, </a:t>
            </a:r>
            <a:r>
              <a:rPr lang="hr-HR" u="sng" dirty="0" smtClean="0">
                <a:latin typeface="+mj-lt"/>
              </a:rPr>
              <a:t>robni novac (trampa)</a:t>
            </a:r>
            <a:r>
              <a:rPr lang="hr-HR" dirty="0" smtClean="0">
                <a:latin typeface="+mj-lt"/>
              </a:rPr>
              <a:t>, digitalni (kriptovalute</a:t>
            </a:r>
            <a:r>
              <a:rPr lang="hr-HR" dirty="0">
                <a:latin typeface="+mj-lt"/>
              </a:rPr>
              <a:t>)</a:t>
            </a:r>
            <a:endParaRPr lang="hr-HR" dirty="0" smtClean="0">
              <a:latin typeface="+mj-lt"/>
            </a:endParaRPr>
          </a:p>
          <a:p>
            <a:pPr marL="3240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NOVCA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materijalna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</a:rPr>
              <a:t>(vrijednost materijala od kojeg je napravljen)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funkcionalna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</a:rPr>
              <a:t>(vrijednost novca kao sredstva razmjene)</a:t>
            </a:r>
          </a:p>
          <a:p>
            <a:pPr marL="324000" indent="0">
              <a:spcBef>
                <a:spcPts val="24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SREDIŠNJA (EMISIJSKA) BANKA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kontrolira količinu novca u opticaju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u RH je to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Hrvatska narodna banka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sz="2400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90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036496" cy="5715040"/>
          </a:xfrm>
        </p:spPr>
        <p:txBody>
          <a:bodyPr>
            <a:noAutofit/>
          </a:bodyPr>
          <a:lstStyle/>
          <a:p>
            <a:pPr marL="180000" lvl="1" indent="0">
              <a:spcBef>
                <a:spcPts val="1800"/>
              </a:spcBef>
              <a:buClr>
                <a:prstClr val="white"/>
              </a:buClr>
              <a:buSzPct val="100000"/>
              <a:buNone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BURZA</a:t>
            </a:r>
            <a:r>
              <a:rPr lang="hr-HR" sz="28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dirty="0">
                <a:solidFill>
                  <a:prstClr val="white"/>
                </a:solidFill>
                <a:latin typeface="Calibri"/>
              </a:rPr>
              <a:t>– mjesto trgovine (prodaje i kupnje) </a:t>
            </a:r>
            <a:r>
              <a:rPr lang="hr-HR" b="1" dirty="0">
                <a:solidFill>
                  <a:srgbClr val="FFC000"/>
                </a:solidFill>
                <a:latin typeface="Calibri"/>
              </a:rPr>
              <a:t>vrijednosnih</a:t>
            </a:r>
            <a:r>
              <a:rPr lang="hr-HR" dirty="0">
                <a:solidFill>
                  <a:srgbClr val="FFC000"/>
                </a:solidFill>
                <a:latin typeface="Calibri"/>
              </a:rPr>
              <a:t> </a:t>
            </a:r>
            <a:r>
              <a:rPr lang="hr-HR" b="1" dirty="0">
                <a:solidFill>
                  <a:srgbClr val="FFC000"/>
                </a:solidFill>
                <a:latin typeface="Calibri"/>
              </a:rPr>
              <a:t>papira</a:t>
            </a:r>
          </a:p>
          <a:p>
            <a:pPr marL="180000" indent="0">
              <a:spcBef>
                <a:spcPts val="18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BROKERI</a:t>
            </a:r>
            <a:r>
              <a:rPr lang="hr-HR" dirty="0" smtClean="0"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trguju dionicama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tuđe ime </a:t>
            </a:r>
            <a:r>
              <a:rPr lang="hr-HR" sz="2400" dirty="0" smtClean="0">
                <a:latin typeface="+mn-lt"/>
              </a:rPr>
              <a:t>i za to dobivaju određenu </a:t>
            </a:r>
            <a:r>
              <a:rPr lang="hr-HR" sz="2400" dirty="0" smtClean="0">
                <a:latin typeface="+mn-lt"/>
              </a:rPr>
              <a:t>proviziju</a:t>
            </a:r>
          </a:p>
          <a:p>
            <a:pPr marL="180000" lvl="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DIONICE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– vrijednosni papiri koji govore o određenom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vlasničkom udjelu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 u dioničkom društvu (poduzeću ili poslovnoj organizaciji)</a:t>
            </a:r>
          </a:p>
          <a:p>
            <a:pPr marL="180000" lvl="0" indent="0">
              <a:spcBef>
                <a:spcPts val="1800"/>
              </a:spcBef>
              <a:buNone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OBVEZNICE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– vrijednosni papiri kojima se izdavatelj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obvezuje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 da će vlasniku obveznice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isplatiti do određenog roka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iznos naznačen na obveznici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uz pripadajuće kamate</a:t>
            </a:r>
          </a:p>
          <a:p>
            <a:pPr marL="824675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>
                <a:solidFill>
                  <a:prstClr val="white"/>
                </a:solidFill>
                <a:latin typeface="Calibri"/>
              </a:rPr>
              <a:t>obveznice su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oblik zajma, </a:t>
            </a:r>
            <a:r>
              <a:rPr lang="hr-H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tj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. POTVRDA 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DUGU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49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RAZLIKA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902199"/>
              </p:ext>
            </p:extLst>
          </p:nvPr>
        </p:nvGraphicFramePr>
        <p:xfrm>
          <a:off x="435934" y="928670"/>
          <a:ext cx="8329642" cy="332261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38249"/>
                <a:gridCol w="2389661"/>
                <a:gridCol w="2901732"/>
              </a:tblGrid>
              <a:tr h="631033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DIONICE</a:t>
                      </a:r>
                      <a:endParaRPr lang="hr-HR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OBVEZNICE</a:t>
                      </a:r>
                      <a:endParaRPr lang="hr-HR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potvrda o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aseline="0" smtClean="0"/>
                        <a:t>vlasništvu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dugu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dobit u obliku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dividende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kamate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rizik ulaganja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veći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manji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rok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trajanja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neograničen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ograničen</a:t>
                      </a:r>
                      <a:endParaRPr lang="hr-HR" sz="200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isplata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u slučaju bankrota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/>
                        <a:t>posljednji</a:t>
                      </a:r>
                      <a:endParaRPr lang="hr-HR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dolaze</a:t>
                      </a:r>
                      <a:r>
                        <a:rPr lang="hr-HR" sz="2000" baseline="0" dirty="0" smtClean="0"/>
                        <a:t> </a:t>
                      </a:r>
                      <a:r>
                        <a:rPr lang="hr-HR" sz="2000" b="1" baseline="0" dirty="0" smtClean="0"/>
                        <a:t>prije</a:t>
                      </a:r>
                      <a:r>
                        <a:rPr lang="hr-HR" sz="2000" baseline="0" dirty="0" smtClean="0"/>
                        <a:t> na naplatu</a:t>
                      </a:r>
                      <a:endParaRPr lang="hr-HR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71470" y="4500570"/>
            <a:ext cx="921547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obveznice su slične kreditu, ali</a:t>
            </a:r>
            <a:r>
              <a:rPr kumimoji="0" lang="hr-HR" sz="2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nisu isto:</a:t>
            </a:r>
          </a:p>
          <a:p>
            <a:pPr marL="828000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="1" baseline="0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kredit</a:t>
            </a:r>
            <a:r>
              <a:rPr lang="hr-HR" sz="2400" dirty="0" smtClean="0">
                <a:latin typeface="+mj-lt"/>
                <a:cs typeface="Arial" pitchFamily="34" charset="0"/>
              </a:rPr>
              <a:t> se posuđuje od banaka 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nije </a:t>
            </a:r>
            <a:r>
              <a:rPr lang="hr-HR" sz="2400" dirty="0" smtClean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prenosiv</a:t>
            </a:r>
            <a:r>
              <a:rPr lang="hr-HR" sz="2400" dirty="0">
                <a:latin typeface="+mj-lt"/>
                <a:cs typeface="Arial" pitchFamily="34" charset="0"/>
              </a:rPr>
              <a:t> </a:t>
            </a:r>
            <a:r>
              <a:rPr lang="hr-HR" sz="2400" dirty="0" smtClean="0">
                <a:latin typeface="+mj-lt"/>
                <a:cs typeface="Arial" pitchFamily="34" charset="0"/>
              </a:rPr>
              <a:t>(isplaćuje se jednoj banci do kraja isplate kredita)</a:t>
            </a:r>
          </a:p>
          <a:p>
            <a:pPr marL="828000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obveznice</a:t>
            </a:r>
            <a:r>
              <a:rPr kumimoji="0" lang="hr-HR" sz="2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se mogu kupiti od različitih gospodarskih subjekata (npr. osiguravajućih društava, korporacija…) 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prenosive su</a:t>
            </a:r>
          </a:p>
        </p:txBody>
      </p:sp>
    </p:spTree>
    <p:extLst>
      <p:ext uri="{BB962C8B-B14F-4D97-AF65-F5344CB8AC3E}">
        <p14:creationId xmlns:p14="http://schemas.microsoft.com/office/powerpoint/2010/main" val="26387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proučava način na koji društva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upotrebljavaju ograničene resurse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za proizvodnju korisnih dobara i kako ih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gospodarstvo u cjelini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 dijelova gospodarstva 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poduzeća i kućanstva </a:t>
            </a:r>
            <a:r>
              <a:rPr lang="hr-HR" sz="22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proizvođači i potrošači</a:t>
            </a:r>
          </a:p>
          <a:p>
            <a:pPr lvl="0"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ljudska djelatnost koju čine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dobra su rijetka jer nema dovoljno resursa kako bi se proizvela sva dobra koja ljudi žele potrošiti</a:t>
            </a:r>
          </a:p>
          <a:p>
            <a:pPr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vrijednost napuštene mogućnosti, tj. druga najbolja opcija od koje se odustaje</a:t>
            </a:r>
          </a:p>
        </p:txBody>
      </p:sp>
    </p:spTree>
    <p:extLst>
      <p:ext uri="{BB962C8B-B14F-4D97-AF65-F5344CB8AC3E}">
        <p14:creationId xmlns:p14="http://schemas.microsoft.com/office/powerpoint/2010/main" val="29483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108000" indent="0">
              <a:spcBef>
                <a:spcPts val="6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</a:rPr>
              <a:t>DOBRO</a:t>
            </a:r>
            <a:r>
              <a:rPr lang="hr-HR" sz="2200" dirty="0"/>
              <a:t> – sredstvo koje može zadovoljiti neku </a:t>
            </a:r>
            <a:r>
              <a:rPr lang="hr-HR" sz="2200" dirty="0" smtClean="0"/>
              <a:t>potrebu</a:t>
            </a:r>
            <a:endParaRPr lang="hr-HR" sz="2200" dirty="0"/>
          </a:p>
          <a:p>
            <a:pPr marL="720000"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razlikujemo </a:t>
            </a:r>
            <a:r>
              <a:rPr lang="hr-HR" sz="2000" b="1" dirty="0">
                <a:solidFill>
                  <a:srgbClr val="FFC000"/>
                </a:solidFill>
              </a:rPr>
              <a:t>slobodna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(neograničena) i </a:t>
            </a:r>
            <a:r>
              <a:rPr lang="hr-HR" sz="2000" b="1" dirty="0">
                <a:solidFill>
                  <a:srgbClr val="FFC000"/>
                </a:solidFill>
              </a:rPr>
              <a:t>ekonomska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(ograničena) dobra</a:t>
            </a:r>
          </a:p>
          <a:p>
            <a:pPr marL="108000" indent="0">
              <a:spcBef>
                <a:spcPts val="12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EKONOMSKO DOBRO </a:t>
            </a:r>
            <a:r>
              <a:rPr lang="hr-HR" sz="2200" dirty="0"/>
              <a:t>– svaka stvar ili usluga koja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željena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ograničena</a:t>
            </a:r>
          </a:p>
          <a:p>
            <a:pPr marL="720000" lvl="1" indent="-288000">
              <a:spcBef>
                <a:spcPts val="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ekonomska dobra se dijele 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PROIZVODE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</a:p>
          <a:p>
            <a:pPr marL="72000" indent="0">
              <a:spcBef>
                <a:spcPts val="18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PROIZVODNJE:</a:t>
            </a:r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PRIRODNI </a:t>
            </a:r>
            <a:r>
              <a:rPr lang="hr-HR" sz="2200" b="1" dirty="0">
                <a:solidFill>
                  <a:srgbClr val="FFC000"/>
                </a:solidFill>
              </a:rPr>
              <a:t>IZVORI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prirodne </a:t>
            </a:r>
            <a:r>
              <a:rPr lang="hr-HR" sz="2000" b="1" dirty="0">
                <a:solidFill>
                  <a:srgbClr val="FFC000"/>
                </a:solidFill>
              </a:rPr>
              <a:t>sirovine </a:t>
            </a:r>
            <a:r>
              <a:rPr lang="hr-HR" sz="2000" dirty="0"/>
              <a:t>koje koriste ljudi u proizvodnji </a:t>
            </a:r>
            <a:r>
              <a:rPr lang="hr-HR" sz="2000" i="1" dirty="0"/>
              <a:t>(energija i materija iz prirode</a:t>
            </a:r>
            <a:r>
              <a:rPr lang="hr-HR" sz="2000" i="1" dirty="0" smtClean="0"/>
              <a:t>) – ugljen, </a:t>
            </a:r>
            <a:r>
              <a:rPr lang="hr-HR" sz="2000" i="1" dirty="0"/>
              <a:t>nafta, Zemljina površina, šume, </a:t>
            </a:r>
            <a:r>
              <a:rPr lang="hr-HR" sz="2000" i="1" dirty="0" smtClean="0"/>
              <a:t>voda </a:t>
            </a:r>
            <a:r>
              <a:rPr lang="hr-HR" sz="2000" i="1" dirty="0"/>
              <a:t>za </a:t>
            </a:r>
            <a:r>
              <a:rPr lang="hr-HR" sz="2000" i="1" dirty="0" smtClean="0"/>
              <a:t>piće…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RAD</a:t>
            </a:r>
            <a:r>
              <a:rPr lang="hr-HR" b="1" dirty="0" smtClean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</a:t>
            </a:r>
            <a:r>
              <a:rPr lang="pl-PL" sz="2000" b="1" dirty="0" smtClean="0">
                <a:solidFill>
                  <a:srgbClr val="FFC000"/>
                </a:solidFill>
              </a:rPr>
              <a:t>fizičke i </a:t>
            </a:r>
            <a:r>
              <a:rPr lang="pl-PL" sz="2000" b="1" dirty="0">
                <a:solidFill>
                  <a:srgbClr val="FFC000"/>
                </a:solidFill>
              </a:rPr>
              <a:t>umne sposobnosti ljudi </a:t>
            </a:r>
            <a:r>
              <a:rPr lang="pl-PL" sz="2000" dirty="0"/>
              <a:t>koje koriste u proizvodnji dobara i </a:t>
            </a:r>
            <a:r>
              <a:rPr lang="pl-PL" sz="2000" dirty="0" smtClean="0"/>
              <a:t>usluga – </a:t>
            </a:r>
            <a:r>
              <a:rPr lang="hr-HR" sz="2000" i="1" dirty="0" smtClean="0"/>
              <a:t>kuhar, </a:t>
            </a:r>
            <a:r>
              <a:rPr lang="hr-HR" sz="2000" i="1" dirty="0"/>
              <a:t>konobar, učitelj, </a:t>
            </a:r>
            <a:r>
              <a:rPr lang="hr-HR" sz="2000" i="1" dirty="0" smtClean="0"/>
              <a:t>znanstvenik…</a:t>
            </a:r>
            <a:endParaRPr lang="pl-PL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vi-VN" sz="2200" b="1" dirty="0">
                <a:solidFill>
                  <a:srgbClr val="FFC000"/>
                </a:solidFill>
              </a:rPr>
              <a:t>KAPITAL</a:t>
            </a:r>
            <a:r>
              <a:rPr lang="vi-VN" dirty="0"/>
              <a:t> </a:t>
            </a:r>
            <a:r>
              <a:rPr lang="hr-HR" sz="2000" dirty="0" smtClean="0"/>
              <a:t>– </a:t>
            </a:r>
            <a:r>
              <a:rPr lang="pl-PL" sz="2000" dirty="0" smtClean="0"/>
              <a:t>dobra koja </a:t>
            </a:r>
            <a:r>
              <a:rPr lang="hr-HR" sz="2000" dirty="0"/>
              <a:t>se </a:t>
            </a:r>
            <a:r>
              <a:rPr lang="hr-HR" sz="2000" b="1" dirty="0">
                <a:solidFill>
                  <a:srgbClr val="FFC000"/>
                </a:solidFill>
              </a:rPr>
              <a:t>koriste za proizvodnju drugih dobara </a:t>
            </a:r>
            <a:r>
              <a:rPr lang="hr-HR" sz="2000" dirty="0">
                <a:solidFill>
                  <a:srgbClr val="FFC000"/>
                </a:solidFill>
              </a:rPr>
              <a:t>i </a:t>
            </a:r>
            <a:r>
              <a:rPr lang="hr-HR" sz="2000" b="1" dirty="0">
                <a:solidFill>
                  <a:srgbClr val="FFC000"/>
                </a:solidFill>
              </a:rPr>
              <a:t>usluga</a:t>
            </a:r>
            <a:r>
              <a:rPr lang="hr-HR" sz="2000" dirty="0"/>
              <a:t> (razlikujemo </a:t>
            </a:r>
            <a:r>
              <a:rPr lang="hr-HR" sz="2000" b="1" dirty="0">
                <a:solidFill>
                  <a:srgbClr val="FFC000"/>
                </a:solidFill>
              </a:rPr>
              <a:t>kapitalno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C000"/>
                </a:solidFill>
              </a:rPr>
              <a:t>potrošačko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b="1" dirty="0">
                <a:solidFill>
                  <a:srgbClr val="FFC000"/>
                </a:solidFill>
              </a:rPr>
              <a:t>dobro</a:t>
            </a:r>
            <a:r>
              <a:rPr lang="hr-HR" sz="2000" dirty="0" smtClean="0"/>
              <a:t>) – </a:t>
            </a:r>
            <a:r>
              <a:rPr lang="hr-HR" sz="2000" i="1" dirty="0" smtClean="0"/>
              <a:t>skladišta, </a:t>
            </a:r>
            <a:r>
              <a:rPr lang="hr-HR" sz="2000" i="1" dirty="0"/>
              <a:t>vlak, uredski stol, bušilica, </a:t>
            </a:r>
            <a:r>
              <a:rPr lang="hr-HR" sz="2000" i="1" dirty="0" smtClean="0"/>
              <a:t>računalo…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>
                <a:solidFill>
                  <a:srgbClr val="FFC000"/>
                </a:solidFill>
              </a:rPr>
              <a:t>PODUZETNIŠTVO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sposobnost organiziranja </a:t>
            </a:r>
            <a:r>
              <a:rPr lang="hr-HR" sz="2000" b="1" dirty="0">
                <a:solidFill>
                  <a:srgbClr val="FFC000"/>
                </a:solidFill>
              </a:rPr>
              <a:t>proizvodnje</a:t>
            </a:r>
            <a:r>
              <a:rPr lang="hr-HR" sz="2000" dirty="0"/>
              <a:t>, pronalaska inovacija i preuzimanja </a:t>
            </a:r>
            <a:r>
              <a:rPr lang="hr-HR" sz="2000" dirty="0" smtClean="0"/>
              <a:t>rizika – </a:t>
            </a:r>
            <a:r>
              <a:rPr lang="hr-HR" sz="2000" i="1" dirty="0" smtClean="0"/>
              <a:t>poduzetnici, rukovoditelji poduzeća…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6290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TEMELJNA GOSPODARSKA PITANJA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 PITANJA </a:t>
            </a:r>
            <a:r>
              <a:rPr lang="hr-HR" sz="2200" dirty="0"/>
              <a:t>na koja mora odgovoriti gospodarstvo </a:t>
            </a:r>
            <a:r>
              <a:rPr lang="hr-HR" sz="2200" dirty="0" smtClean="0"/>
              <a:t>svake države: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ŠTO PROIZVODITI </a:t>
            </a:r>
            <a:r>
              <a:rPr lang="de-A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odlučuju </a:t>
            </a:r>
            <a:r>
              <a:rPr lang="de-A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potrošači </a:t>
            </a:r>
            <a:r>
              <a:rPr lang="de-AT" sz="2000" i="1" dirty="0"/>
              <a:t>(što tržište traži) </a:t>
            </a:r>
            <a:endParaRPr lang="hr-HR" sz="2000" i="1" dirty="0" smtClean="0"/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 smtClean="0"/>
              <a:t>ponekad odlučuje država </a:t>
            </a:r>
            <a:r>
              <a:rPr lang="hr-HR" sz="2000" i="1" dirty="0" smtClean="0"/>
              <a:t>(npr. oružje za vrijeme rata)</a:t>
            </a:r>
            <a:endParaRPr lang="hr-HR" sz="2000" dirty="0"/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ZA KOGA PROIZVODITI </a:t>
            </a:r>
            <a:r>
              <a:rPr lang="pl-PL" sz="2000" dirty="0" smtClean="0"/>
              <a:t>odlučuje </a:t>
            </a:r>
            <a:r>
              <a:rPr lang="pl-PL" sz="2000" dirty="0"/>
              <a:t>se na tržištu</a:t>
            </a:r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/>
              <a:t>a</a:t>
            </a:r>
            <a:r>
              <a:rPr lang="vi-VN" sz="2000" dirty="0"/>
              <a:t>ko tržište </a:t>
            </a:r>
            <a:r>
              <a:rPr lang="vi-VN" sz="2000" b="1" dirty="0">
                <a:solidFill>
                  <a:srgbClr val="FFC000"/>
                </a:solidFill>
              </a:rPr>
              <a:t>ne prihvaća </a:t>
            </a:r>
            <a:r>
              <a:rPr lang="vi-VN" sz="2000" dirty="0"/>
              <a:t>proizvod proizvođač ga </a:t>
            </a:r>
            <a:r>
              <a:rPr lang="vi-VN" sz="2000" b="1" dirty="0">
                <a:solidFill>
                  <a:srgbClr val="FFC000"/>
                </a:solidFill>
              </a:rPr>
              <a:t>neće proizvoditi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KOJI </a:t>
            </a:r>
            <a:r>
              <a:rPr lang="hr-HR" sz="2000" b="1" dirty="0">
                <a:solidFill>
                  <a:srgbClr val="FFC000"/>
                </a:solidFill>
              </a:rPr>
              <a:t>NAČIN PROIZVODITI </a:t>
            </a:r>
            <a:r>
              <a:rPr lang="hr-HR" sz="2000" dirty="0" smtClean="0"/>
              <a:t>određuje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</a:t>
            </a:r>
            <a:r>
              <a:rPr lang="de-AT" sz="2000" dirty="0" smtClean="0"/>
              <a:t> </a:t>
            </a:r>
            <a:r>
              <a:rPr lang="hr-HR" sz="2000" dirty="0"/>
              <a:t>među</a:t>
            </a:r>
            <a:r>
              <a:rPr lang="de-AT" sz="2000" dirty="0"/>
              <a:t> </a:t>
            </a:r>
            <a:r>
              <a:rPr lang="hr-HR" sz="2000" dirty="0"/>
              <a:t>proizvođačima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tehnologija</a:t>
            </a:r>
            <a:r>
              <a:rPr lang="hr-HR" sz="2000" dirty="0" smtClean="0"/>
              <a:t> </a:t>
            </a:r>
            <a:r>
              <a:rPr lang="hr-HR" sz="2000" dirty="0"/>
              <a:t>kojom se </a:t>
            </a:r>
            <a:r>
              <a:rPr lang="hr-HR" sz="2000" dirty="0" smtClean="0"/>
              <a:t>raspolaže </a:t>
            </a:r>
            <a:r>
              <a:rPr lang="hr-HR" sz="2000" i="1" dirty="0" smtClean="0"/>
              <a:t>(pojedinačno, serijski, masovno)</a:t>
            </a:r>
          </a:p>
          <a:p>
            <a:pPr marL="565200" indent="-4572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endParaRPr lang="hr-HR" sz="2000" dirty="0"/>
          </a:p>
          <a:p>
            <a:pPr marL="468000" indent="-360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9827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GOSPODARSTAVA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048672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Font typeface="Arial" pitchFamily="34" charset="0"/>
              <a:buChar char="−"/>
            </a:pPr>
            <a:r>
              <a:rPr lang="pl-PL" sz="2200" dirty="0"/>
              <a:t>ovisno o odgovoru na tri temeljna ekonomska pitanja, razlikujemo </a:t>
            </a:r>
            <a:r>
              <a:rPr lang="pl-PL" sz="2200" b="1" dirty="0">
                <a:solidFill>
                  <a:srgbClr val="FFC000"/>
                </a:solidFill>
              </a:rPr>
              <a:t>četiri tipa gospodarstva</a:t>
            </a:r>
            <a:r>
              <a:rPr lang="pl-PL" sz="2200" dirty="0"/>
              <a:t>:</a:t>
            </a:r>
          </a:p>
          <a:p>
            <a:pPr marL="360000" lvl="2" indent="-43200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OBIČAJNO 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proizvodnja za vlastite potrebe i jak utjecaj tradicije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prisutna u prošlosti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danas prisutna u industrijski nerazvijenim dijelovima</a:t>
            </a:r>
            <a:endParaRPr lang="pl-PL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2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KOMANDNO</a:t>
            </a:r>
            <a:r>
              <a:rPr lang="pl-PL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dirty="0"/>
              <a:t>ili</a:t>
            </a:r>
            <a:r>
              <a:rPr lang="pl-PL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PLANSKO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što, kako i za koga će se proizvoditi odlučuje država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plan </a:t>
            </a:r>
            <a:r>
              <a:rPr lang="pl-PL" sz="1800" dirty="0" smtClean="0"/>
              <a:t>razvoja gospodarstva donosi </a:t>
            </a:r>
            <a:r>
              <a:rPr lang="pl-PL" sz="1800" dirty="0"/>
              <a:t>država </a:t>
            </a:r>
            <a:r>
              <a:rPr lang="pl-PL" sz="1800" i="1" dirty="0" smtClean="0"/>
              <a:t>(</a:t>
            </a:r>
            <a:r>
              <a:rPr lang="pl-PL" sz="1800" i="1" dirty="0"/>
              <a:t>npr. </a:t>
            </a:r>
            <a:r>
              <a:rPr lang="pl-PL" sz="1800" i="1" dirty="0" smtClean="0"/>
              <a:t>petoljetke </a:t>
            </a:r>
            <a:r>
              <a:rPr lang="pl-PL" sz="1800" i="1" dirty="0"/>
              <a:t>u SSSR-u)</a:t>
            </a:r>
            <a:endParaRPr lang="pl-PL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3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TRŽIŠNO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dominira načelo slobodnog </a:t>
            </a:r>
            <a:r>
              <a:rPr lang="pl-PL" sz="1800" dirty="0" smtClean="0"/>
              <a:t>tržišta, slab utjecaj države na tržište</a:t>
            </a:r>
            <a:endParaRPr lang="pl-PL" sz="1800" dirty="0"/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cijena se formira na temelju ponude i potražnje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 smtClean="0">
                <a:solidFill>
                  <a:srgbClr val="FFC000"/>
                </a:solidFill>
              </a:rPr>
              <a:t>UTJECAJ NEVIDLJIVE RUKE</a:t>
            </a:r>
            <a:r>
              <a:rPr lang="pl-PL" sz="1800" dirty="0">
                <a:solidFill>
                  <a:prstClr val="white"/>
                </a:solidFill>
              </a:rPr>
              <a:t> </a:t>
            </a:r>
            <a:r>
              <a:rPr lang="pl-PL" sz="1800" dirty="0" smtClean="0">
                <a:solidFill>
                  <a:prstClr val="white"/>
                </a:solidFill>
              </a:rPr>
              <a:t>– država se ne upliće u tržište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4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MJEŠOVITO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većina današnjih gospodarstava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odluke </a:t>
            </a:r>
            <a:r>
              <a:rPr lang="pl-PL" sz="1800" dirty="0"/>
              <a:t>se donose dijelom preko </a:t>
            </a:r>
            <a:r>
              <a:rPr lang="pl-PL" sz="1800" b="1" dirty="0">
                <a:solidFill>
                  <a:srgbClr val="FFC000"/>
                </a:solidFill>
              </a:rPr>
              <a:t>tržišta</a:t>
            </a:r>
            <a:r>
              <a:rPr lang="pl-PL" sz="1800" dirty="0"/>
              <a:t>, dijelom </a:t>
            </a:r>
            <a:r>
              <a:rPr lang="pl-PL" sz="1800" b="1" dirty="0">
                <a:solidFill>
                  <a:srgbClr val="FFC000"/>
                </a:solidFill>
              </a:rPr>
              <a:t>državnom regulacijom</a:t>
            </a:r>
            <a:r>
              <a:rPr lang="pl-PL" sz="1800" dirty="0">
                <a:solidFill>
                  <a:srgbClr val="FFC000"/>
                </a:solidFill>
              </a:rPr>
              <a:t> </a:t>
            </a:r>
            <a:r>
              <a:rPr lang="pl-PL" sz="1800" dirty="0"/>
              <a:t>i dijelom se zasnivaju na </a:t>
            </a:r>
            <a:r>
              <a:rPr lang="pl-PL" sz="1800" b="1" dirty="0" smtClean="0">
                <a:solidFill>
                  <a:srgbClr val="FFC000"/>
                </a:solidFill>
              </a:rPr>
              <a:t>običajima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>
                <a:solidFill>
                  <a:srgbClr val="FFC000"/>
                </a:solidFill>
              </a:rPr>
              <a:t>DRŽAVNI INTERVENCIONIZAM </a:t>
            </a:r>
            <a:r>
              <a:rPr lang="pl-PL" sz="1800" dirty="0"/>
              <a:t>ili </a:t>
            </a:r>
            <a:r>
              <a:rPr lang="pl-PL" sz="1800" b="1" dirty="0">
                <a:solidFill>
                  <a:srgbClr val="FFC000"/>
                </a:solidFill>
              </a:rPr>
              <a:t>UTJECAJ VIDLJIVE RUKE </a:t>
            </a:r>
            <a:r>
              <a:rPr lang="pl-PL" sz="1800" dirty="0"/>
              <a:t>– kad se država upliće u tržište putem zakona (poreza, subvencija, poticaja, kamata)</a:t>
            </a:r>
          </a:p>
        </p:txBody>
      </p:sp>
    </p:spTree>
    <p:extLst>
      <p:ext uri="{BB962C8B-B14F-4D97-AF65-F5344CB8AC3E}">
        <p14:creationId xmlns:p14="http://schemas.microsoft.com/office/powerpoint/2010/main" val="16364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95963"/>
            <a:ext cx="9108504" cy="5698122"/>
          </a:xfrm>
        </p:spPr>
        <p:txBody>
          <a:bodyPr>
            <a:noAutofit/>
          </a:bodyPr>
          <a:lstStyle/>
          <a:p>
            <a:pPr marL="136525" indent="0">
              <a:spcBef>
                <a:spcPts val="600"/>
              </a:spcBef>
              <a:buSzPct val="100000"/>
              <a:buNone/>
            </a:pPr>
            <a:r>
              <a:rPr lang="hr-HR" sz="2400" b="1" dirty="0">
                <a:solidFill>
                  <a:srgbClr val="FFC000"/>
                </a:solidFill>
              </a:rPr>
              <a:t>TRŽIŠTE – mjesto </a:t>
            </a:r>
            <a:r>
              <a:rPr lang="hr-HR" sz="2400" dirty="0">
                <a:solidFill>
                  <a:prstClr val="white"/>
                </a:solidFill>
              </a:rPr>
              <a:t>sučeljavanja </a:t>
            </a:r>
            <a:r>
              <a:rPr lang="hr-HR" sz="2400" b="1" dirty="0">
                <a:solidFill>
                  <a:srgbClr val="FFC000"/>
                </a:solidFill>
              </a:rPr>
              <a:t>ponude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</a:t>
            </a:r>
            <a:r>
              <a:rPr lang="hr-HR" sz="2400" b="1" dirty="0">
                <a:solidFill>
                  <a:srgbClr val="FFC000"/>
                </a:solidFill>
              </a:rPr>
              <a:t>potražnje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formiranja </a:t>
            </a:r>
            <a:r>
              <a:rPr lang="hr-HR" sz="2400" b="1" dirty="0">
                <a:solidFill>
                  <a:srgbClr val="FFC000"/>
                </a:solidFill>
              </a:rPr>
              <a:t>cijena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dirty="0">
                <a:solidFill>
                  <a:prstClr val="white"/>
                </a:solidFill>
              </a:rPr>
              <a:t>tržište je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mehanizam</a:t>
            </a:r>
            <a:r>
              <a:rPr lang="hr-HR" dirty="0">
                <a:solidFill>
                  <a:prstClr val="white"/>
                </a:solidFill>
              </a:rPr>
              <a:t> putem kojeg kupci i prodavači </a:t>
            </a:r>
            <a:r>
              <a:rPr lang="hr-HR" b="1" dirty="0">
                <a:solidFill>
                  <a:srgbClr val="FFC000"/>
                </a:solidFill>
              </a:rPr>
              <a:t>određuju cijenu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i </a:t>
            </a:r>
            <a:r>
              <a:rPr lang="hr-HR" b="1" dirty="0">
                <a:solidFill>
                  <a:srgbClr val="FFC000"/>
                </a:solidFill>
              </a:rPr>
              <a:t>količinu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nekog </a:t>
            </a:r>
            <a:r>
              <a:rPr lang="hr-HR" dirty="0" smtClean="0">
                <a:solidFill>
                  <a:prstClr val="white"/>
                </a:solidFill>
              </a:rPr>
              <a:t>dobra</a:t>
            </a:r>
          </a:p>
          <a:p>
            <a:pPr marL="288000" indent="-216000">
              <a:spcBef>
                <a:spcPts val="3000"/>
              </a:spcBef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</a:rPr>
              <a:t>PODJELA TRŽIŠTA</a:t>
            </a:r>
          </a:p>
          <a:p>
            <a:pPr marL="720000" lvl="1" indent="-396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PROSTORNOM OBUHVATU </a:t>
            </a:r>
            <a:r>
              <a:rPr lang="hr-HR" dirty="0">
                <a:solidFill>
                  <a:prstClr val="white"/>
                </a:solidFill>
              </a:rPr>
              <a:t>– lokalno, regionalno, nacionalno, </a:t>
            </a:r>
            <a:r>
              <a:rPr lang="hr-HR" dirty="0" smtClean="0">
                <a:solidFill>
                  <a:prstClr val="white"/>
                </a:solidFill>
              </a:rPr>
              <a:t>i međunarodno</a:t>
            </a:r>
            <a:endParaRPr lang="hr-HR" dirty="0">
              <a:solidFill>
                <a:prstClr val="white"/>
              </a:solidFill>
            </a:endParaRPr>
          </a:p>
          <a:p>
            <a:pPr marL="720000" lvl="1" indent="-39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VRSTI PREDMETA RAZMJENE </a:t>
            </a:r>
            <a:r>
              <a:rPr lang="hr-HR" dirty="0">
                <a:solidFill>
                  <a:prstClr val="white"/>
                </a:solidFill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</a:rPr>
              <a:t>(</a:t>
            </a:r>
            <a:r>
              <a:rPr lang="hr-HR" i="1" dirty="0">
                <a:solidFill>
                  <a:prstClr val="white"/>
                </a:solidFill>
              </a:rPr>
              <a:t>npr. tržište kože, dijamanata, tržište rada, vrijednosnih papira, devizno </a:t>
            </a:r>
            <a:r>
              <a:rPr lang="hr-HR" i="1" dirty="0" err="1">
                <a:solidFill>
                  <a:prstClr val="white"/>
                </a:solidFill>
              </a:rPr>
              <a:t>tržište..</a:t>
            </a:r>
            <a:r>
              <a:rPr lang="hr-HR" i="1" dirty="0">
                <a:solidFill>
                  <a:prstClr val="white"/>
                </a:solidFill>
              </a:rPr>
              <a:t>.)</a:t>
            </a: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endParaRPr lang="hr-HR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38697"/>
            <a:ext cx="9108504" cy="58126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OSNOVNE FUNKCIJE TRŽIŠTA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SELEKTIVNA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učinkovit odabir potrebnih proizvoda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ALOKACIJSKA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djelotvorna uporaba raspoloživih činitelja proizvodnje i učinkovit izbor proizvodnih postupaka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raspodjela ukupno ostvarenog dohotka putem cijena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ekonomiziranje informacija, jer se svaki sudionik u sustavu ograničava na dio informacija koje su njemu potrebne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unosi se racionalnost u ekonomsko ponašanje gospodarskih subjekata te se konkurencijom prisiljavaju na stalnu brigu o razvoju</a:t>
            </a:r>
          </a:p>
        </p:txBody>
      </p:sp>
    </p:spTree>
    <p:extLst>
      <p:ext uri="{BB962C8B-B14F-4D97-AF65-F5344CB8AC3E}">
        <p14:creationId xmlns:p14="http://schemas.microsoft.com/office/powerpoint/2010/main" val="344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PONUDA I POTRAŽNJA		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455"/>
            <a:ext cx="9144000" cy="3517625"/>
          </a:xfrm>
        </p:spPr>
        <p:txBody>
          <a:bodyPr>
            <a:noAutofit/>
          </a:bodyPr>
          <a:lstStyle/>
          <a:p>
            <a:pPr marL="144000" indent="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POTRAŽNJA</a:t>
            </a:r>
            <a:r>
              <a:rPr lang="hr-HR" sz="2400" dirty="0" smtClean="0"/>
              <a:t> </a:t>
            </a:r>
            <a:r>
              <a:rPr lang="hr-HR" sz="2100" dirty="0" smtClean="0"/>
              <a:t>– ukupna količina </a:t>
            </a:r>
            <a:r>
              <a:rPr lang="hr-HR" sz="2100" dirty="0"/>
              <a:t>dobara i usluga koje će </a:t>
            </a:r>
            <a:r>
              <a:rPr lang="hr-HR" sz="2100" b="1" dirty="0">
                <a:solidFill>
                  <a:srgbClr val="FFC000"/>
                </a:solidFill>
              </a:rPr>
              <a:t>potrošači </a:t>
            </a:r>
            <a:r>
              <a:rPr lang="pl-PL" sz="2100" b="1" dirty="0">
                <a:solidFill>
                  <a:srgbClr val="FFC000"/>
                </a:solidFill>
              </a:rPr>
              <a:t>kupiti </a:t>
            </a:r>
            <a:r>
              <a:rPr lang="pl-PL" sz="2100" dirty="0"/>
              <a:t>po određenim </a:t>
            </a:r>
            <a:r>
              <a:rPr lang="pl-PL" sz="2100" b="1" dirty="0">
                <a:solidFill>
                  <a:srgbClr val="FFC000"/>
                </a:solidFill>
              </a:rPr>
              <a:t>cijenama</a:t>
            </a:r>
            <a:r>
              <a:rPr lang="pl-PL" sz="2100" dirty="0"/>
              <a:t> na određenom </a:t>
            </a:r>
            <a:r>
              <a:rPr lang="pl-PL" sz="2100" b="1" dirty="0">
                <a:solidFill>
                  <a:srgbClr val="FFC000"/>
                </a:solidFill>
              </a:rPr>
              <a:t>tržištu</a:t>
            </a:r>
            <a:r>
              <a:rPr lang="pl-PL" sz="2100" dirty="0"/>
              <a:t> i u određenom </a:t>
            </a:r>
            <a:r>
              <a:rPr lang="pl-PL" sz="2100" b="1" dirty="0">
                <a:solidFill>
                  <a:srgbClr val="FFC000"/>
                </a:solidFill>
              </a:rPr>
              <a:t>vremenu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pl-PL" sz="2100" dirty="0">
                <a:solidFill>
                  <a:prstClr val="white"/>
                </a:solidFill>
              </a:rPr>
              <a:t>kolika </a:t>
            </a:r>
            <a:r>
              <a:rPr lang="pl-PL" sz="2100" b="1" dirty="0">
                <a:solidFill>
                  <a:srgbClr val="FFC000"/>
                </a:solidFill>
              </a:rPr>
              <a:t>količina</a:t>
            </a:r>
            <a:r>
              <a:rPr lang="pl-PL" sz="2100" dirty="0">
                <a:solidFill>
                  <a:prstClr val="white"/>
                </a:solidFill>
              </a:rPr>
              <a:t> dobara će biti prodana ovisi o njihovoj </a:t>
            </a:r>
            <a:r>
              <a:rPr lang="pl-PL" sz="2100" b="1" dirty="0">
                <a:solidFill>
                  <a:srgbClr val="FFC000"/>
                </a:solidFill>
              </a:rPr>
              <a:t>cijeni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</a:rPr>
              <a:t>OPĆI ZAKON POTRAŽNJE </a:t>
            </a:r>
            <a:r>
              <a:rPr lang="hr-HR" sz="2100" b="1" dirty="0"/>
              <a:t>–</a:t>
            </a:r>
            <a:r>
              <a:rPr lang="hr-HR" sz="2100" b="1" dirty="0">
                <a:solidFill>
                  <a:srgbClr val="FFC000"/>
                </a:solidFill>
              </a:rPr>
              <a:t> </a:t>
            </a:r>
            <a:r>
              <a:rPr lang="hr-HR" sz="2100" dirty="0"/>
              <a:t>kad </a:t>
            </a:r>
            <a:r>
              <a:rPr lang="hr-HR" sz="2100" b="1" dirty="0">
                <a:solidFill>
                  <a:srgbClr val="FFC000"/>
                </a:solidFill>
              </a:rPr>
              <a:t>cijena</a:t>
            </a:r>
            <a:r>
              <a:rPr lang="hr-HR" sz="2100" dirty="0"/>
              <a:t> dobra </a:t>
            </a:r>
            <a:r>
              <a:rPr lang="hr-HR" sz="2100" b="1" dirty="0">
                <a:solidFill>
                  <a:srgbClr val="FFC000"/>
                </a:solidFill>
              </a:rPr>
              <a:t>raste</a:t>
            </a:r>
            <a:r>
              <a:rPr lang="hr-HR" sz="2100" dirty="0"/>
              <a:t>, </a:t>
            </a:r>
            <a:r>
              <a:rPr lang="hr-HR" sz="2100" b="1" dirty="0">
                <a:solidFill>
                  <a:srgbClr val="FFC000"/>
                </a:solidFill>
              </a:rPr>
              <a:t>potraživana</a:t>
            </a:r>
            <a:r>
              <a:rPr lang="hr-HR" sz="2100" dirty="0"/>
              <a:t> se količina </a:t>
            </a:r>
            <a:r>
              <a:rPr lang="hr-HR" sz="2100" b="1" dirty="0">
                <a:solidFill>
                  <a:srgbClr val="FFC000"/>
                </a:solidFill>
              </a:rPr>
              <a:t>smanjuje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</a:p>
          <a:p>
            <a:pPr marL="180000" indent="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PONUDA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100" dirty="0" smtClean="0"/>
              <a:t>– ukupna </a:t>
            </a:r>
            <a:r>
              <a:rPr lang="vi-VN" sz="2100" dirty="0" smtClean="0"/>
              <a:t>količin</a:t>
            </a:r>
            <a:r>
              <a:rPr lang="hr-HR" sz="2100" dirty="0"/>
              <a:t>a</a:t>
            </a:r>
            <a:r>
              <a:rPr lang="vi-VN" sz="2100" dirty="0"/>
              <a:t> dobara i usluga koje će se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nuditi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prodaju </a:t>
            </a:r>
            <a:r>
              <a:rPr lang="vi-VN" sz="2100" dirty="0"/>
              <a:t>po određenim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cijenama</a:t>
            </a:r>
            <a:r>
              <a:rPr lang="vi-VN" sz="2100" dirty="0"/>
              <a:t> na određenom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tržištu</a:t>
            </a:r>
            <a:r>
              <a:rPr lang="vi-VN" sz="2100" dirty="0"/>
              <a:t> u određenom</a:t>
            </a:r>
            <a:r>
              <a:rPr lang="hr-HR" sz="2100" dirty="0"/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vremenu</a:t>
            </a:r>
            <a:endParaRPr lang="hr-HR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04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OPĆI ZAKON PONUDE</a:t>
            </a: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100" b="1" dirty="0"/>
              <a:t>– </a:t>
            </a:r>
            <a:r>
              <a:rPr lang="hr-HR" sz="2100" dirty="0"/>
              <a:t>proizvođači će uvijek biti voljni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ponuditi veću količinu </a:t>
            </a:r>
            <a:r>
              <a:rPr lang="hr-HR" sz="2100" dirty="0"/>
              <a:t>određenoga dobra kad mu je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 veća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  <a:endParaRPr lang="hr-HR" sz="21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164" y="4351948"/>
            <a:ext cx="16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POTRAŽNJE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958622" y="4235259"/>
            <a:ext cx="2841940" cy="2560532"/>
            <a:chOff x="288101" y="3670837"/>
            <a:chExt cx="3408450" cy="3070951"/>
          </a:xfrm>
        </p:grpSpPr>
        <p:sp>
          <p:nvSpPr>
            <p:cNvPr id="10" name="Freeform 9"/>
            <p:cNvSpPr/>
            <p:nvPr/>
          </p:nvSpPr>
          <p:spPr>
            <a:xfrm rot="120000">
              <a:off x="909001" y="4057932"/>
              <a:ext cx="2188517" cy="2005057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88101" y="3670837"/>
              <a:ext cx="3408450" cy="3070951"/>
              <a:chOff x="4633524" y="3670837"/>
              <a:chExt cx="3408450" cy="3070951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4308004" y="4028120"/>
                <a:ext cx="1067123" cy="41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660232" y="6335746"/>
                <a:ext cx="1381742" cy="40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0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3" name="TextBox 132"/>
          <p:cNvSpPr txBox="1"/>
          <p:nvPr/>
        </p:nvSpPr>
        <p:spPr>
          <a:xfrm>
            <a:off x="5969827" y="4294677"/>
            <a:ext cx="1320748" cy="66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PONUDE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5308954" y="4283383"/>
            <a:ext cx="2691128" cy="2464284"/>
            <a:chOff x="4689391" y="3670837"/>
            <a:chExt cx="3294897" cy="3017159"/>
          </a:xfrm>
        </p:grpSpPr>
        <p:sp>
          <p:nvSpPr>
            <p:cNvPr id="132" name="Freeform 131"/>
            <p:cNvSpPr/>
            <p:nvPr/>
          </p:nvSpPr>
          <p:spPr>
            <a:xfrm rot="16200000">
              <a:off x="5302525" y="3938850"/>
              <a:ext cx="2166849" cy="2140698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89391" y="3670837"/>
              <a:ext cx="3294897" cy="3017159"/>
              <a:chOff x="4641511" y="3670837"/>
              <a:chExt cx="3294897" cy="3017159"/>
            </a:xfrm>
          </p:grpSpPr>
          <p:sp>
            <p:nvSpPr>
              <p:cNvPr id="136" name="TextBox 135"/>
              <p:cNvSpPr txBox="1"/>
              <p:nvPr/>
            </p:nvSpPr>
            <p:spPr>
              <a:xfrm rot="16200000">
                <a:off x="4308004" y="4036107"/>
                <a:ext cx="10671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60233" y="6287886"/>
                <a:ext cx="1276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8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6" name="Rectangle 165"/>
          <p:cNvSpPr/>
          <p:nvPr/>
        </p:nvSpPr>
        <p:spPr>
          <a:xfrm>
            <a:off x="920242" y="4210619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114435" y="4202527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KRUŽNI TOK U GOSPODARSTVU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03463"/>
            <a:ext cx="9144000" cy="6109913"/>
          </a:xfrm>
        </p:spPr>
        <p:txBody>
          <a:bodyPr>
            <a:no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SAVRŠENA KONKURENCIJA NA TRŽIŠTU</a:t>
            </a:r>
            <a:r>
              <a:rPr lang="hr-HR" sz="2400" b="1" dirty="0" smtClean="0"/>
              <a:t> </a:t>
            </a:r>
            <a:r>
              <a:rPr lang="hr-HR" sz="2000" b="1" dirty="0" smtClean="0"/>
              <a:t>– </a:t>
            </a:r>
            <a:r>
              <a:rPr lang="hr-HR" sz="2000" dirty="0">
                <a:solidFill>
                  <a:prstClr val="white"/>
                </a:solidFill>
              </a:rPr>
              <a:t>postoji velik broj ponuđača istog </a:t>
            </a:r>
            <a:r>
              <a:rPr lang="hr-HR" sz="2000" dirty="0" smtClean="0">
                <a:solidFill>
                  <a:prstClr val="white"/>
                </a:solidFill>
              </a:rPr>
              <a:t>proizvoda ili </a:t>
            </a:r>
            <a:r>
              <a:rPr lang="hr-HR" sz="2000" dirty="0">
                <a:solidFill>
                  <a:prstClr val="white"/>
                </a:solidFill>
              </a:rPr>
              <a:t>usluge, te velik broj  zainteresiranih </a:t>
            </a:r>
            <a:r>
              <a:rPr lang="hr-HR" sz="2000" dirty="0" smtClean="0">
                <a:solidFill>
                  <a:prstClr val="white"/>
                </a:solidFill>
              </a:rPr>
              <a:t>kupaca – nitko nije dovoljno moćan da može utjecati na cijenu</a:t>
            </a:r>
          </a:p>
          <a:p>
            <a:r>
              <a:rPr lang="hr-HR" sz="2200" b="1" dirty="0" smtClean="0">
                <a:solidFill>
                  <a:srgbClr val="FFC000"/>
                </a:solidFill>
              </a:rPr>
              <a:t>NESAVRŠENA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</a:rPr>
              <a:t>KONKURENCIJA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>
                <a:solidFill>
                  <a:prstClr val="white"/>
                </a:solidFill>
              </a:rPr>
              <a:t>– kada je ravnoteža na strani ponude ili potražnje</a:t>
            </a:r>
          </a:p>
          <a:p>
            <a:r>
              <a:rPr lang="hr-HR" sz="2000" dirty="0" smtClean="0"/>
              <a:t>ravnoteža na strani ponude: 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MONOPOL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1 ponuđač (trgovac),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DUOPOL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ponuđača,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više od 2 ponuđača, veći broj kupaca</a:t>
            </a:r>
          </a:p>
          <a:p>
            <a:pPr>
              <a:spcBef>
                <a:spcPts val="1200"/>
              </a:spcBef>
            </a:pPr>
            <a:r>
              <a:rPr lang="hr-HR" sz="2000" dirty="0"/>
              <a:t>ravnoteža </a:t>
            </a:r>
            <a:r>
              <a:rPr lang="hr-HR" sz="2000" dirty="0" smtClean="0"/>
              <a:t>na strani potražnje:</a:t>
            </a:r>
          </a:p>
          <a:p>
            <a:pPr lvl="1"/>
            <a:r>
              <a:rPr lang="hr-HR" sz="2000" b="1" dirty="0">
                <a:solidFill>
                  <a:srgbClr val="FFC000"/>
                </a:solidFill>
              </a:rPr>
              <a:t>MONOPSON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1 kupac, više ponuđača (trgovaca)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kupca, više ponuđača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više od 2 kupca, veći broj ponuđača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dirty="0" smtClean="0"/>
              <a:t>postoje </a:t>
            </a:r>
            <a:r>
              <a:rPr lang="hr-HR" sz="2000" dirty="0"/>
              <a:t>dva </a:t>
            </a:r>
            <a:r>
              <a:rPr lang="hr-HR" sz="2000" dirty="0" smtClean="0"/>
              <a:t>kružna toka u gospodarstvu: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DOBARA </a:t>
            </a:r>
            <a:r>
              <a:rPr lang="hr-HR" sz="2000" dirty="0"/>
              <a:t>– </a:t>
            </a:r>
            <a:r>
              <a:rPr lang="hr-HR" sz="2000" dirty="0" smtClean="0"/>
              <a:t>uvijek se iznova obnavlja jer se stvaraju nova dobra, a stara troše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NOVCA </a:t>
            </a:r>
            <a:r>
              <a:rPr lang="hr-HR" sz="2000" dirty="0"/>
              <a:t>– </a:t>
            </a:r>
            <a:r>
              <a:rPr lang="hr-HR" sz="2000" dirty="0" smtClean="0"/>
              <a:t>ostaje stalno isti, jer novac kruži u gospodarstvu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7674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60" y="2143116"/>
            <a:ext cx="2000264" cy="78581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VOJSKU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357166"/>
            <a:ext cx="4286280" cy="107157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PRORAČUN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(država je prisiljena na odabir)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0694" y="2143116"/>
            <a:ext cx="1928826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ZNANOST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3497" y="233597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786190"/>
            <a:ext cx="3071834" cy="857256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 ODABIRE ULAGANJE U VOJSKU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5143512"/>
            <a:ext cx="4143404" cy="857256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 JE </a:t>
            </a:r>
          </a:p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TROŠAK?</a:t>
            </a: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607719" y="4893479"/>
            <a:ext cx="50006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786182" y="1071546"/>
            <a:ext cx="714380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4" idx="0"/>
          </p:cNvCxnSpPr>
          <p:nvPr/>
        </p:nvCxnSpPr>
        <p:spPr>
          <a:xfrm rot="16200000" flipH="1">
            <a:off x="5304239" y="982248"/>
            <a:ext cx="714380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714744" y="2643182"/>
            <a:ext cx="857256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232802" y="2553885"/>
            <a:ext cx="857256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3.bp.blogspot.com/-bP1ehjAHC_E/UJpmrT8AnvI/AAAAAAAANZU/eHRpS7tfk5c/s1600/F+16+Fighter+Jet+Wallpapers+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74350"/>
            <a:ext cx="1974070" cy="14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−"/>
            </a:pPr>
            <a:r>
              <a:rPr lang="hr-HR" dirty="0" smtClean="0">
                <a:latin typeface="+mj-lt"/>
              </a:rPr>
              <a:t>dva su osnovna područja ekonomije:</a:t>
            </a:r>
            <a:endParaRPr lang="hr-HR" dirty="0" smtClean="0">
              <a:solidFill>
                <a:srgbClr val="FFC000"/>
              </a:solidFill>
              <a:latin typeface="+mj-lt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643050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8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06" y="308960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gospodarstvo u cjelini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3089600"/>
            <a:ext cx="4500594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pojedinačnih  gospodarskih dijelova 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kao što su poduzeća i kućanstva tj. proizvođači i potrošači, te 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862562" y="3352488"/>
            <a:ext cx="327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1821637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22459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 animBg="1"/>
      <p:bldP spid="5" grpId="0" build="allAtOnce" animBg="1"/>
      <p:bldP spid="7" grpId="0" build="allAtOnce"/>
      <p:bldP spid="9" grpId="0" build="allAtOnce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 PRIMJERI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4469792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ministar gospodarstva predložio je smanjenje stope </a:t>
            </a:r>
            <a:b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PDV-a za 10% 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158" y="1744379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Slavonska je banka od EBRD-a dobila zajam od 20 milijuna eura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Slavonsku banku)</a:t>
            </a:r>
            <a:endParaRPr lang="hr-HR" sz="2000" i="1" dirty="0" smtClean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8926" y="3896698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1182054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DOBRA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60007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DOBRO</a:t>
            </a:r>
            <a:r>
              <a:rPr lang="hr-HR" sz="2400" dirty="0" smtClean="0">
                <a:latin typeface="+mj-lt"/>
              </a:rPr>
              <a:t> – sredstvo koje može zadovoljiti neku potrebu</a:t>
            </a:r>
          </a:p>
          <a:p>
            <a:pPr>
              <a:spcBef>
                <a:spcPts val="1200"/>
              </a:spcBef>
              <a:buSzPct val="100000"/>
              <a:buNone/>
            </a:pP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364" y="2143116"/>
            <a:ext cx="3071834" cy="85725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DOBRO</a:t>
            </a:r>
            <a:endParaRPr lang="hr-HR" sz="28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3714752"/>
            <a:ext cx="2571768" cy="128588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DOSTUPNOST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0760" y="3714752"/>
            <a:ext cx="2571768" cy="128588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NAMJENU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2911067" y="2089538"/>
            <a:ext cx="714380" cy="25360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554272" y="1982380"/>
            <a:ext cx="714380" cy="275036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uiExpand="1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144" y="462534"/>
            <a:ext cx="5868369" cy="551141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DOSTUPNOST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831499" y="-31905"/>
            <a:ext cx="772251" cy="2863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74704" y="188299"/>
            <a:ext cx="772251" cy="24230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4337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70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2" idx="0"/>
          </p:cNvCxnSpPr>
          <p:nvPr/>
        </p:nvCxnSpPr>
        <p:spPr>
          <a:xfrm rot="5400000">
            <a:off x="5625711" y="2768199"/>
            <a:ext cx="1071570" cy="18216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13" idx="0"/>
          </p:cNvCxnSpPr>
          <p:nvPr/>
        </p:nvCxnSpPr>
        <p:spPr>
          <a:xfrm rot="16200000" flipH="1">
            <a:off x="6875875" y="3339702"/>
            <a:ext cx="1071570" cy="678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67903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 prirodi ih ima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 beskonačno velikim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količinama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(zrak, sunčeva toplina, svjetlost, more...)</a:t>
            </a:r>
            <a:endParaRPr lang="hr-H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398905" y="1887820"/>
            <a:ext cx="2143140" cy="1428760"/>
          </a:xfrm>
          <a:prstGeom prst="wedgeRoundRectCallout">
            <a:avLst>
              <a:gd name="adj1" fmla="val 65593"/>
              <a:gd name="adj2" fmla="val -3278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svaka stvar ili usluga koja je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ograničena</a:t>
            </a:r>
            <a:endParaRPr lang="hr-H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643306" y="5157192"/>
            <a:ext cx="2143140" cy="1428760"/>
          </a:xfrm>
          <a:prstGeom prst="wedgeRoundRectCallout">
            <a:avLst>
              <a:gd name="adj1" fmla="val -9635"/>
              <a:gd name="adj2" fmla="val -723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kao zalihe 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715140" y="5157192"/>
            <a:ext cx="2143140" cy="1428760"/>
          </a:xfrm>
          <a:prstGeom prst="wedgeRoundRectCallout">
            <a:avLst>
              <a:gd name="adj1" fmla="val 7768"/>
              <a:gd name="adj2" fmla="val -740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 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niti prenositi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  <p:bldP spid="13" grpId="0" animBg="1"/>
      <p:bldP spid="19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428604"/>
            <a:ext cx="5214974" cy="64294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NAMJENI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8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768191" y="89274"/>
            <a:ext cx="714380" cy="26789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11396" y="124992"/>
            <a:ext cx="714380" cy="260748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71475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i usluge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za potrošnju </a:t>
            </a:r>
          </a:p>
          <a:p>
            <a:pPr algn="ctr"/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osobni automobil, mobitel, kuća, odjeća)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786182" y="3714752"/>
            <a:ext cx="5143536" cy="1500198"/>
          </a:xfrm>
          <a:prstGeom prst="wedgeRoundRectCallout">
            <a:avLst>
              <a:gd name="adj1" fmla="val 9304"/>
              <a:gd name="adj2" fmla="val -96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nekoj daljnjoj proizvodnji drugih proizvoda i usluga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stvaraju zaradu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službeni automobil, kuća za iznajmljivanje, zaštitna odjeća).</a:t>
            </a:r>
            <a:endParaRPr lang="hr-HR" sz="20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http://www.accordionchiarenza.com/wp-content/uploads/2010/11/taxi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92" y="5314104"/>
            <a:ext cx="2608715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edia.gqindia.com/wp-content/uploads/2014/12/elvis-pink-cadilla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5" y="5301208"/>
            <a:ext cx="2608547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  <p:bldP spid="4" grpId="0" build="allAtOnce" animBg="1"/>
      <p:bldP spid="19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8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2420</Words>
  <Application>Microsoft Office PowerPoint</Application>
  <PresentationFormat>On-screen Show (4:3)</PresentationFormat>
  <Paragraphs>420</Paragraphs>
  <Slides>36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marketing_tema</vt:lpstr>
      <vt:lpstr>3_marketing_tema</vt:lpstr>
      <vt:lpstr>1_marketing_tema</vt:lpstr>
      <vt:lpstr>2_marketing_tema</vt:lpstr>
      <vt:lpstr>4_marketing_tema</vt:lpstr>
      <vt:lpstr>5_marketing_tema</vt:lpstr>
      <vt:lpstr>6_marketing_tema</vt:lpstr>
      <vt:lpstr>7_marketing_tema</vt:lpstr>
      <vt:lpstr>8_marketing_tema</vt:lpstr>
      <vt:lpstr>PowerPoint Presentation</vt:lpstr>
      <vt:lpstr>EKONOMIJA I GOSPODARSTVO</vt:lpstr>
      <vt:lpstr>PowerPoint Presentation</vt:lpstr>
      <vt:lpstr>PowerPoint Presentation</vt:lpstr>
      <vt:lpstr>PODRUČJA EKONOMIJE</vt:lpstr>
      <vt:lpstr>PODRUČJA EKONOMIJE - PRIMJERI</vt:lpstr>
      <vt:lpstr>EKONOMSKA DOBRA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TRŽIŠTE VIDLJIVE I NEVIDLJIVE RUKE</vt:lpstr>
      <vt:lpstr>TRŽIŠTE</vt:lpstr>
      <vt:lpstr>POTRAŽNJA</vt:lpstr>
      <vt:lpstr>PowerPoint Presentation</vt:lpstr>
      <vt:lpstr>PowerPoint Presentation</vt:lpstr>
      <vt:lpstr>PONUDA</vt:lpstr>
      <vt:lpstr>PowerPoint Presentation</vt:lpstr>
      <vt:lpstr>PowerPoint Presentation</vt:lpstr>
      <vt:lpstr>PowerPoint Presentation</vt:lpstr>
      <vt:lpstr>PowerPoint Presentation</vt:lpstr>
      <vt:lpstr>DRŽAVA I NACIONALNO GOSPODARSTVO</vt:lpstr>
      <vt:lpstr>DRŽAVA I NACIONALNO GOSPODARSTVO</vt:lpstr>
      <vt:lpstr>NOVAC</vt:lpstr>
      <vt:lpstr>DIONICE I OBVEZNICE – VRIJEDNOSNI PAPIRI</vt:lpstr>
      <vt:lpstr>DIONICE I OBVEZNICE – RAZLIKA</vt:lpstr>
      <vt:lpstr>UVOD U EKONOMIJU           (plan ploče)</vt:lpstr>
      <vt:lpstr>UVOD U EKONOMIJU           (plan ploče)</vt:lpstr>
      <vt:lpstr>TEMELJNA GOSPODARSKA PITANJA    (plan ploče)</vt:lpstr>
      <vt:lpstr>TIPOVI GOSPODARSTAVA         (plan ploče)</vt:lpstr>
      <vt:lpstr>TRŽIŠTE             (plan ploče)</vt:lpstr>
      <vt:lpstr>TRŽIŠTE             (plan ploče)</vt:lpstr>
      <vt:lpstr>PONUDA I POTRAŽNJA          (plan ploče)</vt:lpstr>
      <vt:lpstr>KRUŽNI TOK U GOSPODARSTVU        (plan ploče)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PONAVLJANJE</dc:title>
  <dc:creator>Mr. Data</dc:creator>
  <cp:lastModifiedBy>cornx</cp:lastModifiedBy>
  <cp:revision>40</cp:revision>
  <dcterms:created xsi:type="dcterms:W3CDTF">2014-03-11T12:34:54Z</dcterms:created>
  <dcterms:modified xsi:type="dcterms:W3CDTF">2019-04-16T09:41:37Z</dcterms:modified>
</cp:coreProperties>
</file>