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handoutMasterIdLst>
    <p:handoutMasterId r:id="rId14"/>
  </p:handoutMasterIdLst>
  <p:sldIdLst>
    <p:sldId id="319" r:id="rId2"/>
    <p:sldId id="359" r:id="rId3"/>
    <p:sldId id="321" r:id="rId4"/>
    <p:sldId id="358" r:id="rId5"/>
    <p:sldId id="327" r:id="rId6"/>
    <p:sldId id="357" r:id="rId7"/>
    <p:sldId id="360" r:id="rId8"/>
    <p:sldId id="322" r:id="rId9"/>
    <p:sldId id="323" r:id="rId10"/>
    <p:sldId id="324" r:id="rId11"/>
    <p:sldId id="325" r:id="rId12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589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78" autoAdjust="0"/>
    <p:restoredTop sz="94660" autoAdjust="0"/>
  </p:normalViewPr>
  <p:slideViewPr>
    <p:cSldViewPr>
      <p:cViewPr varScale="1">
        <p:scale>
          <a:sx n="75" d="100"/>
          <a:sy n="75" d="100"/>
        </p:scale>
        <p:origin x="-6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45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5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22A3-0C2E-4D94-AFF5-90A2C0AB44AC}" type="datetimeFigureOut">
              <a:rPr lang="hr-HR" smtClean="0"/>
              <a:pPr/>
              <a:t>13.10.2019.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70EB3-D2D6-4311-910A-DD567C618A7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192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2121D-D7BC-4175-A702-9B7BBD6019B1}" type="datetimeFigureOut">
              <a:rPr lang="sr-Latn-CS" smtClean="0"/>
              <a:pPr/>
              <a:t>13.10.2019.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65E94-152C-4414-B1E4-5F0BC632C15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520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Uredite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13.10.2019.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52636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13.10.2019.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77606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13.10.2019.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12251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44624"/>
            <a:ext cx="8858312" cy="576064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8" name="Rezervirano mjesto sadržaja 2"/>
          <p:cNvSpPr>
            <a:spLocks noGrp="1"/>
          </p:cNvSpPr>
          <p:nvPr>
            <p:ph idx="1"/>
          </p:nvPr>
        </p:nvSpPr>
        <p:spPr>
          <a:xfrm>
            <a:off x="179512" y="692696"/>
            <a:ext cx="8783078" cy="5951014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548680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92832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13.10.2019.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62258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13.10.2019.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7435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13.10.2019.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61997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13.10.2019.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70417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13.10.2019.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04138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13.10.2019.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08751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13.10.2019.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02276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247F4-8497-4C19-A3B5-0A75475EBA66}" type="datetimeFigureOut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13.10.2019.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6B6CA-05D1-4FCD-A8FD-AF14C8403EF6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tci.cornell.edu/wp-content/uploads/resized/20cac2b39dfd4c19ef9a6e0f26e0693f/field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03"/>
          <a:stretch/>
        </p:blipFill>
        <p:spPr bwMode="auto">
          <a:xfrm>
            <a:off x="-8841" y="-103462"/>
            <a:ext cx="2972477" cy="696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34223" y="1"/>
            <a:ext cx="297247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6058238" y="64532"/>
            <a:ext cx="3112154" cy="6793468"/>
            <a:chOff x="6058238" y="64532"/>
            <a:chExt cx="3112154" cy="6793468"/>
          </a:xfrm>
        </p:grpSpPr>
        <p:pic>
          <p:nvPicPr>
            <p:cNvPr id="3076" name="Picture 4" descr="https://static.wixstatic.com/media/e8ff0ccb464a46ef8bee95ba4a19c861.jpg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071434" y="4578084"/>
              <a:ext cx="3085763" cy="2279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https://www.bls.gov/ooh/images/3608.jpg"/>
            <p:cNvPicPr>
              <a:picLocks noChangeAspect="1" noChangeArrowheads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071435" y="2212470"/>
              <a:ext cx="3085761" cy="2286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http://upperhandchiro.com/wp-content/uploads/2016/10/Medical_Professional_stock.jp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8238" y="64532"/>
              <a:ext cx="3112154" cy="2068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Naslov 1"/>
          <p:cNvSpPr txBox="1">
            <a:spLocks/>
          </p:cNvSpPr>
          <p:nvPr/>
        </p:nvSpPr>
        <p:spPr>
          <a:xfrm>
            <a:off x="228634" y="5445224"/>
            <a:ext cx="5508104" cy="9635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6000"/>
              </a:lnSpc>
            </a:pPr>
            <a:r>
              <a:rPr lang="hr-HR" sz="7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tx1">
                      <a:alpha val="77000"/>
                    </a:schemeClr>
                  </a:outerShdw>
                </a:effectLst>
              </a:rPr>
              <a:t>EKONOMSKI SEKTORI</a:t>
            </a:r>
            <a:endParaRPr lang="hr-HR" sz="7200" dirty="0">
              <a:solidFill>
                <a:schemeClr val="bg1"/>
              </a:solidFill>
              <a:effectLst>
                <a:outerShdw blurRad="50800" dist="38100" dir="2700000" algn="tl" rotWithShape="0">
                  <a:schemeClr val="tx1">
                    <a:alpha val="77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889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9497"/>
            <a:ext cx="8858312" cy="576064"/>
          </a:xfrm>
        </p:spPr>
        <p:txBody>
          <a:bodyPr/>
          <a:lstStyle/>
          <a:p>
            <a:r>
              <a:rPr lang="hr-HR" sz="2800" dirty="0" smtClean="0">
                <a:solidFill>
                  <a:srgbClr val="FF0000"/>
                </a:solidFill>
              </a:rPr>
              <a:t>RAZLIKE U UDJELIMA SEKTORA DJELATNOSTI PO DRŽAVAMA</a:t>
            </a:r>
            <a:endParaRPr lang="hr-HR" sz="3200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2952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/>
            <a:r>
              <a:rPr lang="hr-HR" sz="2200" b="1" dirty="0" smtClean="0">
                <a:solidFill>
                  <a:srgbClr val="FF0000"/>
                </a:solidFill>
              </a:rPr>
              <a:t>slabije razvijene zemlje</a:t>
            </a:r>
            <a:r>
              <a:rPr lang="hr-HR" sz="2200" dirty="0" smtClean="0"/>
              <a:t> imaju veći udio stanovništva u </a:t>
            </a:r>
            <a:r>
              <a:rPr lang="hr-HR" sz="2200" b="1" dirty="0" smtClean="0">
                <a:solidFill>
                  <a:srgbClr val="FF0000"/>
                </a:solidFill>
              </a:rPr>
              <a:t>primarnom</a:t>
            </a:r>
            <a:r>
              <a:rPr lang="hr-HR" sz="2200" dirty="0" smtClean="0"/>
              <a:t> sektoru</a:t>
            </a:r>
          </a:p>
          <a:p>
            <a:pPr marL="688050" lvl="1" indent="-288000"/>
            <a:r>
              <a:rPr lang="hr-HR" sz="2000" i="1" dirty="0" smtClean="0"/>
              <a:t>npr. Nepal i Burundi imaju više od 90% poljoprivrednog stanovništva</a:t>
            </a:r>
          </a:p>
          <a:p>
            <a:pPr marL="288000" indent="-288000"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razvijenije zemlje</a:t>
            </a:r>
            <a:r>
              <a:rPr lang="hr-HR" sz="2200" dirty="0" smtClean="0"/>
              <a:t> imaju veći udio st. u </a:t>
            </a:r>
            <a:r>
              <a:rPr lang="hr-HR" sz="2200" b="1" dirty="0" smtClean="0">
                <a:solidFill>
                  <a:srgbClr val="FF0000"/>
                </a:solidFill>
              </a:rPr>
              <a:t>tercijarnim</a:t>
            </a:r>
            <a:r>
              <a:rPr lang="hr-HR" sz="2200" dirty="0" smtClean="0"/>
              <a:t>, </a:t>
            </a:r>
            <a:r>
              <a:rPr lang="hr-HR" sz="2200" b="1" dirty="0" smtClean="0">
                <a:solidFill>
                  <a:srgbClr val="FF0000"/>
                </a:solidFill>
              </a:rPr>
              <a:t>kvartarnim</a:t>
            </a:r>
            <a:r>
              <a:rPr lang="hr-HR" sz="2200" dirty="0" smtClean="0"/>
              <a:t> i </a:t>
            </a:r>
            <a:r>
              <a:rPr lang="hr-HR" sz="2200" b="1" dirty="0" err="1" smtClean="0">
                <a:solidFill>
                  <a:srgbClr val="FF0000"/>
                </a:solidFill>
              </a:rPr>
              <a:t>kvintalnim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djelatnostima, dok u primarnim udio jako mali (do 2%)</a:t>
            </a:r>
          </a:p>
          <a:p>
            <a:pPr marL="688050" lvl="1" indent="-288000"/>
            <a:r>
              <a:rPr lang="hr-HR" sz="2000" i="1" dirty="0" smtClean="0"/>
              <a:t>npr. SAD ima 1,6% poljoprivrednog stanovništva</a:t>
            </a:r>
          </a:p>
          <a:p>
            <a:pPr marL="288000" indent="-288000"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BRUTO DOMAĆI PROIZVOD (BDP) </a:t>
            </a:r>
            <a:r>
              <a:rPr lang="hr-HR" sz="2200" dirty="0" smtClean="0"/>
              <a:t>– vrijednost proizvedenih dobara i usluga u jednoj godini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224604" y="3284984"/>
            <a:ext cx="2883900" cy="3212976"/>
            <a:chOff x="6144252" y="3573016"/>
            <a:chExt cx="2883900" cy="3212976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bright="10000" contrast="-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4252" y="3573016"/>
              <a:ext cx="2883900" cy="3212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Connector 6"/>
            <p:cNvCxnSpPr/>
            <p:nvPr/>
          </p:nvCxnSpPr>
          <p:spPr>
            <a:xfrm flipV="1">
              <a:off x="7652160" y="3964604"/>
              <a:ext cx="0" cy="2592288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7232840" y="4058721"/>
              <a:ext cx="299662" cy="2504618"/>
            </a:xfrm>
            <a:prstGeom prst="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460432" y="6090070"/>
              <a:ext cx="299662" cy="473269"/>
            </a:xfrm>
            <a:prstGeom prst="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910161" y="5925612"/>
              <a:ext cx="299662" cy="63772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124207" y="6345630"/>
              <a:ext cx="299662" cy="21770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88224" y="6517620"/>
              <a:ext cx="299662" cy="45719"/>
            </a:xfrm>
            <a:prstGeom prst="rect">
              <a:avLst/>
            </a:prstGeom>
            <a:solidFill>
              <a:srgbClr val="C0000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777435" y="4000154"/>
              <a:ext cx="299662" cy="2563185"/>
            </a:xfrm>
            <a:prstGeom prst="rect">
              <a:avLst/>
            </a:prstGeom>
            <a:solidFill>
              <a:srgbClr val="C0000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53321" y="3651226"/>
              <a:ext cx="269805" cy="185760"/>
            </a:xfrm>
            <a:prstGeom prst="rect">
              <a:avLst/>
            </a:prstGeom>
            <a:solidFill>
              <a:srgbClr val="C0000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43523" y="3651226"/>
              <a:ext cx="269805" cy="185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172121" y="3651226"/>
              <a:ext cx="269805" cy="185760"/>
            </a:xfrm>
            <a:prstGeom prst="rect">
              <a:avLst/>
            </a:prstGeom>
            <a:solidFill>
              <a:srgbClr val="00B05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11220" y="3576206"/>
            <a:ext cx="6120680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buFont typeface="Calibri" panose="020F0502020204030204" pitchFamily="34" charset="0"/>
              <a:buChar char="‒"/>
            </a:pPr>
            <a:r>
              <a:rPr lang="hr-HR" sz="2200" b="1" dirty="0">
                <a:solidFill>
                  <a:srgbClr val="FF0000"/>
                </a:solidFill>
              </a:rPr>
              <a:t>prema udjelu BDP-a:</a:t>
            </a:r>
          </a:p>
          <a:p>
            <a:pPr marL="688050" lvl="1" indent="-288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sz="2000" b="1" dirty="0">
                <a:solidFill>
                  <a:srgbClr val="FF0000"/>
                </a:solidFill>
              </a:rPr>
              <a:t>primarni sektor </a:t>
            </a:r>
            <a:r>
              <a:rPr lang="hr-HR" sz="2000" dirty="0"/>
              <a:t>najviše pridonosi BDP-u </a:t>
            </a:r>
            <a:r>
              <a:rPr lang="hr-HR" sz="2000" dirty="0" err="1"/>
              <a:t>u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 siromašnim</a:t>
            </a:r>
            <a:r>
              <a:rPr lang="hr-HR" dirty="0"/>
              <a:t> </a:t>
            </a:r>
            <a:r>
              <a:rPr lang="hr-HR" sz="2000" dirty="0" smtClean="0"/>
              <a:t>zemljama (Somalija, Liberija, Gvineja Bisau)</a:t>
            </a:r>
          </a:p>
          <a:p>
            <a:pPr marL="688050" lvl="1" indent="-288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sz="2000" dirty="0" smtClean="0"/>
              <a:t>udio </a:t>
            </a:r>
            <a:r>
              <a:rPr lang="hr-HR" sz="2000" b="1" dirty="0" smtClean="0">
                <a:solidFill>
                  <a:srgbClr val="FF0000"/>
                </a:solidFill>
              </a:rPr>
              <a:t>sekundarnog sektora </a:t>
            </a:r>
            <a:r>
              <a:rPr lang="hr-HR" sz="2000" dirty="0" smtClean="0"/>
              <a:t>u BDP-u najveći je u državama 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bogatim naftom</a:t>
            </a:r>
            <a:r>
              <a:rPr lang="hr-HR" sz="2000" b="1" dirty="0" smtClean="0">
                <a:solidFill>
                  <a:srgbClr val="FF0000"/>
                </a:solidFill>
              </a:rPr>
              <a:t> </a:t>
            </a:r>
            <a:r>
              <a:rPr lang="hr-HR" sz="2000" dirty="0" smtClean="0"/>
              <a:t>(Saudijska Arabija, Katar…)</a:t>
            </a:r>
          </a:p>
          <a:p>
            <a:pPr marL="688050" lvl="1" indent="-288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sz="2000" dirty="0" smtClean="0"/>
              <a:t>udio </a:t>
            </a:r>
            <a:r>
              <a:rPr lang="hr-HR" sz="2000" b="1" dirty="0" smtClean="0">
                <a:solidFill>
                  <a:srgbClr val="FF0000"/>
                </a:solidFill>
              </a:rPr>
              <a:t>tercijarnog, kvartarnog i </a:t>
            </a:r>
            <a:r>
              <a:rPr lang="hr-HR" sz="2000" b="1" dirty="0" err="1" smtClean="0">
                <a:solidFill>
                  <a:srgbClr val="FF0000"/>
                </a:solidFill>
              </a:rPr>
              <a:t>kvintalnog</a:t>
            </a:r>
            <a:r>
              <a:rPr lang="hr-HR" sz="2000" b="1" dirty="0" smtClean="0">
                <a:solidFill>
                  <a:srgbClr val="FF0000"/>
                </a:solidFill>
              </a:rPr>
              <a:t> </a:t>
            </a:r>
            <a:r>
              <a:rPr lang="hr-HR" sz="2000" dirty="0" smtClean="0"/>
              <a:t>sektora u BDP-u najveći je u 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razvijenim zemljama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96136" y="6525344"/>
            <a:ext cx="3397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200" dirty="0" smtClean="0"/>
              <a:t>Gospodarska struktura stanovništva SAD-a i Etiopije</a:t>
            </a:r>
            <a:endParaRPr lang="hr-HR" sz="1200" dirty="0"/>
          </a:p>
        </p:txBody>
      </p:sp>
    </p:spTree>
    <p:extLst>
      <p:ext uri="{BB962C8B-B14F-4D97-AF65-F5344CB8AC3E}">
        <p14:creationId xmlns:p14="http://schemas.microsoft.com/office/powerpoint/2010/main" val="277071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17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95341"/>
          <a:stretch/>
        </p:blipFill>
        <p:spPr bwMode="auto">
          <a:xfrm>
            <a:off x="-33331" y="1016931"/>
            <a:ext cx="428868" cy="462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395536" y="4346054"/>
            <a:ext cx="85689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95536" y="4038972"/>
            <a:ext cx="85689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95536" y="3734558"/>
            <a:ext cx="85689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95536" y="3437636"/>
            <a:ext cx="85689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95536" y="3140968"/>
            <a:ext cx="85689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95536" y="2849487"/>
            <a:ext cx="85689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95536" y="2539899"/>
            <a:ext cx="85689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95536" y="2257926"/>
            <a:ext cx="85689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95536" y="1942169"/>
            <a:ext cx="85689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95536" y="1647850"/>
            <a:ext cx="85689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372195" y="1849239"/>
            <a:ext cx="415190" cy="2768108"/>
          </a:xfrm>
          <a:prstGeom prst="rect">
            <a:avLst/>
          </a:prstGeom>
          <a:solidFill>
            <a:srgbClr val="FFC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" name="Rectangle 3"/>
          <p:cNvSpPr/>
          <p:nvPr/>
        </p:nvSpPr>
        <p:spPr>
          <a:xfrm>
            <a:off x="3908280" y="2257926"/>
            <a:ext cx="415190" cy="2359421"/>
          </a:xfrm>
          <a:prstGeom prst="rect">
            <a:avLst/>
          </a:prstGeom>
          <a:solidFill>
            <a:srgbClr val="FFC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Rectangle 4"/>
          <p:cNvSpPr/>
          <p:nvPr/>
        </p:nvSpPr>
        <p:spPr>
          <a:xfrm>
            <a:off x="4444365" y="2425303"/>
            <a:ext cx="415190" cy="2192044"/>
          </a:xfrm>
          <a:prstGeom prst="rect">
            <a:avLst/>
          </a:prstGeom>
          <a:solidFill>
            <a:srgbClr val="FFC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Rectangle 5"/>
          <p:cNvSpPr/>
          <p:nvPr/>
        </p:nvSpPr>
        <p:spPr>
          <a:xfrm>
            <a:off x="4980450" y="2569319"/>
            <a:ext cx="415190" cy="2048028"/>
          </a:xfrm>
          <a:prstGeom prst="rect">
            <a:avLst/>
          </a:prstGeom>
          <a:solidFill>
            <a:srgbClr val="FFC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5516533" y="2561165"/>
            <a:ext cx="415190" cy="2056182"/>
          </a:xfrm>
          <a:prstGeom prst="rect">
            <a:avLst/>
          </a:prstGeom>
          <a:solidFill>
            <a:srgbClr val="FFC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6228184" y="1769077"/>
            <a:ext cx="415190" cy="2848270"/>
          </a:xfrm>
          <a:prstGeom prst="rect">
            <a:avLst/>
          </a:prstGeom>
          <a:solidFill>
            <a:srgbClr val="0070C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Rectangle 8"/>
          <p:cNvSpPr/>
          <p:nvPr/>
        </p:nvSpPr>
        <p:spPr>
          <a:xfrm>
            <a:off x="6768244" y="1913093"/>
            <a:ext cx="415190" cy="2704254"/>
          </a:xfrm>
          <a:prstGeom prst="rect">
            <a:avLst/>
          </a:prstGeom>
          <a:solidFill>
            <a:srgbClr val="0070C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Rectangle 9"/>
          <p:cNvSpPr/>
          <p:nvPr/>
        </p:nvSpPr>
        <p:spPr>
          <a:xfrm>
            <a:off x="7308304" y="2031507"/>
            <a:ext cx="415190" cy="2585840"/>
          </a:xfrm>
          <a:prstGeom prst="rect">
            <a:avLst/>
          </a:prstGeom>
          <a:solidFill>
            <a:srgbClr val="0070C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Rectangle 10"/>
          <p:cNvSpPr/>
          <p:nvPr/>
        </p:nvSpPr>
        <p:spPr>
          <a:xfrm>
            <a:off x="7848364" y="2116135"/>
            <a:ext cx="415190" cy="2501212"/>
          </a:xfrm>
          <a:prstGeom prst="rect">
            <a:avLst/>
          </a:prstGeom>
          <a:solidFill>
            <a:srgbClr val="0070C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Rectangle 11"/>
          <p:cNvSpPr/>
          <p:nvPr/>
        </p:nvSpPr>
        <p:spPr>
          <a:xfrm>
            <a:off x="8388424" y="2166765"/>
            <a:ext cx="415190" cy="2450582"/>
          </a:xfrm>
          <a:prstGeom prst="rect">
            <a:avLst/>
          </a:prstGeom>
          <a:solidFill>
            <a:srgbClr val="0070C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Rectangle 12"/>
          <p:cNvSpPr/>
          <p:nvPr/>
        </p:nvSpPr>
        <p:spPr>
          <a:xfrm>
            <a:off x="2683890" y="3019381"/>
            <a:ext cx="415190" cy="1597966"/>
          </a:xfrm>
          <a:prstGeom prst="rect">
            <a:avLst/>
          </a:prstGeom>
          <a:solidFill>
            <a:srgbClr val="C00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Rectangle 13"/>
          <p:cNvSpPr/>
          <p:nvPr/>
        </p:nvSpPr>
        <p:spPr>
          <a:xfrm>
            <a:off x="2142082" y="3019381"/>
            <a:ext cx="415190" cy="1597966"/>
          </a:xfrm>
          <a:prstGeom prst="rect">
            <a:avLst/>
          </a:prstGeom>
          <a:solidFill>
            <a:srgbClr val="C00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Rectangle 14"/>
          <p:cNvSpPr/>
          <p:nvPr/>
        </p:nvSpPr>
        <p:spPr>
          <a:xfrm>
            <a:off x="1600273" y="2938635"/>
            <a:ext cx="415190" cy="1678712"/>
          </a:xfrm>
          <a:prstGeom prst="rect">
            <a:avLst/>
          </a:prstGeom>
          <a:solidFill>
            <a:srgbClr val="C00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Rectangle 15"/>
          <p:cNvSpPr/>
          <p:nvPr/>
        </p:nvSpPr>
        <p:spPr>
          <a:xfrm>
            <a:off x="1058464" y="2794619"/>
            <a:ext cx="415190" cy="1822728"/>
          </a:xfrm>
          <a:prstGeom prst="rect">
            <a:avLst/>
          </a:prstGeom>
          <a:solidFill>
            <a:srgbClr val="C00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7" name="Rectangle 16"/>
          <p:cNvSpPr/>
          <p:nvPr/>
        </p:nvSpPr>
        <p:spPr>
          <a:xfrm>
            <a:off x="516655" y="2294249"/>
            <a:ext cx="415190" cy="2323098"/>
          </a:xfrm>
          <a:prstGeom prst="rect">
            <a:avLst/>
          </a:prstGeom>
          <a:solidFill>
            <a:srgbClr val="C00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grpSp>
        <p:nvGrpSpPr>
          <p:cNvPr id="22" name="Group 21"/>
          <p:cNvGrpSpPr/>
          <p:nvPr/>
        </p:nvGrpSpPr>
        <p:grpSpPr>
          <a:xfrm>
            <a:off x="409981" y="1016932"/>
            <a:ext cx="8568951" cy="489912"/>
            <a:chOff x="409981" y="1016932"/>
            <a:chExt cx="8568951" cy="489912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brightnessContrast bright="17000" contrast="-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00" t="-130" r="2211" b="89544"/>
            <a:stretch/>
          </p:blipFill>
          <p:spPr bwMode="auto">
            <a:xfrm>
              <a:off x="409981" y="1016932"/>
              <a:ext cx="8568951" cy="489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ectangle 17"/>
            <p:cNvSpPr/>
            <p:nvPr/>
          </p:nvSpPr>
          <p:spPr>
            <a:xfrm>
              <a:off x="596165" y="1230055"/>
              <a:ext cx="415190" cy="276788"/>
            </a:xfrm>
            <a:prstGeom prst="rect">
              <a:avLst/>
            </a:prstGeom>
            <a:solidFill>
              <a:srgbClr val="C0000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445298" y="1230055"/>
              <a:ext cx="415190" cy="276788"/>
            </a:xfrm>
            <a:prstGeom prst="rect">
              <a:avLst/>
            </a:prstGeom>
            <a:solidFill>
              <a:srgbClr val="FFC00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21250" y="1230055"/>
              <a:ext cx="415190" cy="276788"/>
            </a:xfrm>
            <a:prstGeom prst="rect">
              <a:avLst/>
            </a:prstGeom>
            <a:solidFill>
              <a:srgbClr val="0070C0"/>
            </a:solidFill>
            <a:ln w="762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395536" y="4625063"/>
            <a:ext cx="85689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520843" y="4636298"/>
            <a:ext cx="8282772" cy="1745029"/>
            <a:chOff x="520843" y="4636298"/>
            <a:chExt cx="8282772" cy="1745029"/>
          </a:xfrm>
          <a:noFill/>
        </p:grpSpPr>
        <p:sp>
          <p:nvSpPr>
            <p:cNvPr id="3" name="TextBox 2"/>
            <p:cNvSpPr txBox="1"/>
            <p:nvPr/>
          </p:nvSpPr>
          <p:spPr>
            <a:xfrm rot="16200000">
              <a:off x="270133" y="4887008"/>
              <a:ext cx="87075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r"/>
              <a:r>
                <a:rPr lang="hr-HR" dirty="0" smtClean="0"/>
                <a:t>Liberija</a:t>
              </a:r>
              <a:endParaRPr lang="hr-HR" dirty="0"/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780631" y="4940709"/>
              <a:ext cx="97815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r"/>
              <a:r>
                <a:rPr lang="hr-HR" dirty="0" smtClean="0"/>
                <a:t>Somalija</a:t>
              </a:r>
              <a:endParaRPr lang="hr-HR" dirty="0"/>
            </a:p>
          </p:txBody>
        </p:sp>
        <p:sp>
          <p:nvSpPr>
            <p:cNvPr id="37" name="TextBox 36"/>
            <p:cNvSpPr txBox="1"/>
            <p:nvPr/>
          </p:nvSpPr>
          <p:spPr>
            <a:xfrm rot="16200000">
              <a:off x="1065065" y="5171509"/>
              <a:ext cx="143975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r"/>
              <a:r>
                <a:rPr lang="hr-HR" dirty="0" smtClean="0"/>
                <a:t>Gvineja Bisau</a:t>
              </a:r>
              <a:endParaRPr lang="hr-HR" dirty="0"/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1564524" y="5142366"/>
              <a:ext cx="1524455" cy="512320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hr-HR" dirty="0" smtClean="0"/>
                <a:t>Srednjoafrička</a:t>
              </a:r>
            </a:p>
            <a:p>
              <a:pPr algn="r">
                <a:lnSpc>
                  <a:spcPts val="1600"/>
                </a:lnSpc>
              </a:pPr>
              <a:r>
                <a:rPr lang="hr-HR" dirty="0" smtClean="0"/>
                <a:t> republika</a:t>
              </a:r>
              <a:endParaRPr lang="hr-HR" dirty="0"/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2598293" y="4721899"/>
              <a:ext cx="54053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r"/>
              <a:r>
                <a:rPr lang="hr-HR" dirty="0" smtClean="0"/>
                <a:t>Čad</a:t>
              </a:r>
              <a:endParaRPr lang="hr-HR" dirty="0"/>
            </a:p>
          </p:txBody>
        </p:sp>
        <p:sp>
          <p:nvSpPr>
            <p:cNvPr id="40" name="TextBox 39"/>
            <p:cNvSpPr txBox="1"/>
            <p:nvPr/>
          </p:nvSpPr>
          <p:spPr>
            <a:xfrm rot="16200000">
              <a:off x="2982679" y="4976776"/>
              <a:ext cx="1183657" cy="502702"/>
            </a:xfrm>
            <a:prstGeom prst="rect">
              <a:avLst/>
            </a:prstGeom>
            <a:grpFill/>
          </p:spPr>
          <p:txBody>
            <a:bodyPr wrap="none" rtlCol="0" anchor="ctr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hr-HR" dirty="0" smtClean="0"/>
                <a:t>Ekvatorska</a:t>
              </a:r>
            </a:p>
            <a:p>
              <a:pPr algn="r">
                <a:lnSpc>
                  <a:spcPts val="1600"/>
                </a:lnSpc>
              </a:pPr>
              <a:r>
                <a:rPr lang="hr-HR" dirty="0" smtClean="0"/>
                <a:t>Gvineja</a:t>
              </a:r>
              <a:endParaRPr lang="hr-HR" dirty="0"/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3755740" y="4788840"/>
              <a:ext cx="67441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r"/>
              <a:r>
                <a:rPr lang="hr-HR" dirty="0" smtClean="0"/>
                <a:t>Katar</a:t>
              </a:r>
              <a:endParaRPr lang="hr-HR" dirty="0"/>
            </a:p>
          </p:txBody>
        </p:sp>
        <p:sp>
          <p:nvSpPr>
            <p:cNvPr id="42" name="TextBox 41"/>
            <p:cNvSpPr txBox="1"/>
            <p:nvPr/>
          </p:nvSpPr>
          <p:spPr>
            <a:xfrm rot="16200000">
              <a:off x="4249038" y="4853345"/>
              <a:ext cx="80342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r"/>
              <a:r>
                <a:rPr lang="hr-HR" dirty="0" smtClean="0"/>
                <a:t>Brunej</a:t>
              </a:r>
              <a:endParaRPr lang="hr-HR" dirty="0"/>
            </a:p>
          </p:txBody>
        </p:sp>
        <p:sp>
          <p:nvSpPr>
            <p:cNvPr id="43" name="TextBox 42"/>
            <p:cNvSpPr txBox="1"/>
            <p:nvPr/>
          </p:nvSpPr>
          <p:spPr>
            <a:xfrm rot="16200000">
              <a:off x="4326162" y="5324147"/>
              <a:ext cx="1745029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r"/>
              <a:r>
                <a:rPr lang="hr-HR" dirty="0" smtClean="0"/>
                <a:t>Republika Kongo</a:t>
              </a:r>
              <a:endParaRPr lang="hr-HR" dirty="0"/>
            </a:p>
          </p:txBody>
        </p:sp>
        <p:sp>
          <p:nvSpPr>
            <p:cNvPr id="44" name="TextBox 43"/>
            <p:cNvSpPr txBox="1"/>
            <p:nvPr/>
          </p:nvSpPr>
          <p:spPr>
            <a:xfrm rot="16200000">
              <a:off x="5187732" y="4988030"/>
              <a:ext cx="107279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r"/>
              <a:r>
                <a:rPr lang="hr-HR" dirty="0" smtClean="0"/>
                <a:t>S- Arabija</a:t>
              </a:r>
              <a:endParaRPr lang="hr-HR" dirty="0"/>
            </a:p>
          </p:txBody>
        </p:sp>
        <p:sp>
          <p:nvSpPr>
            <p:cNvPr id="45" name="TextBox 44"/>
            <p:cNvSpPr txBox="1"/>
            <p:nvPr/>
          </p:nvSpPr>
          <p:spPr>
            <a:xfrm rot="16200000">
              <a:off x="5935669" y="4928815"/>
              <a:ext cx="95436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r"/>
              <a:r>
                <a:rPr lang="hr-HR" dirty="0" smtClean="0"/>
                <a:t>Monako</a:t>
              </a:r>
              <a:endParaRPr lang="hr-HR" dirty="0"/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6539534" y="4896626"/>
              <a:ext cx="88998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r"/>
              <a:r>
                <a:rPr lang="hr-HR" dirty="0" smtClean="0"/>
                <a:t>Bahami</a:t>
              </a:r>
              <a:endParaRPr lang="hr-HR" dirty="0"/>
            </a:p>
          </p:txBody>
        </p:sp>
        <p:sp>
          <p:nvSpPr>
            <p:cNvPr id="47" name="TextBox 46"/>
            <p:cNvSpPr txBox="1"/>
            <p:nvPr/>
          </p:nvSpPr>
          <p:spPr>
            <a:xfrm rot="16200000">
              <a:off x="6830195" y="5114411"/>
              <a:ext cx="132555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r"/>
              <a:r>
                <a:rPr lang="hr-HR" dirty="0" smtClean="0"/>
                <a:t>Luksemburg</a:t>
              </a:r>
              <a:endParaRPr lang="hr-HR" dirty="0"/>
            </a:p>
          </p:txBody>
        </p:sp>
        <p:sp>
          <p:nvSpPr>
            <p:cNvPr id="48" name="TextBox 47"/>
            <p:cNvSpPr txBox="1"/>
            <p:nvPr/>
          </p:nvSpPr>
          <p:spPr>
            <a:xfrm rot="16200000">
              <a:off x="7499872" y="4984792"/>
              <a:ext cx="106631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r"/>
              <a:r>
                <a:rPr lang="hr-HR" dirty="0" smtClean="0"/>
                <a:t>Barbados</a:t>
              </a:r>
              <a:endParaRPr lang="hr-HR" dirty="0"/>
            </a:p>
          </p:txBody>
        </p:sp>
        <p:sp>
          <p:nvSpPr>
            <p:cNvPr id="49" name="TextBox 48"/>
            <p:cNvSpPr txBox="1"/>
            <p:nvPr/>
          </p:nvSpPr>
          <p:spPr>
            <a:xfrm rot="16200000">
              <a:off x="8282158" y="4788423"/>
              <a:ext cx="673582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r"/>
              <a:r>
                <a:rPr lang="hr-HR" dirty="0" smtClean="0"/>
                <a:t>Cipar</a:t>
              </a:r>
              <a:endParaRPr lang="hr-HR" dirty="0"/>
            </a:p>
          </p:txBody>
        </p:sp>
      </p:grpSp>
    </p:spTree>
    <p:extLst>
      <p:ext uri="{BB962C8B-B14F-4D97-AF65-F5344CB8AC3E}">
        <p14:creationId xmlns:p14="http://schemas.microsoft.com/office/powerpoint/2010/main" val="403698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25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5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5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2176" y="149363"/>
            <a:ext cx="6107218" cy="654618"/>
          </a:xfrm>
          <a:prstGeom prst="rect">
            <a:avLst/>
          </a:prstGeom>
          <a:solidFill>
            <a:schemeClr val="tx2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800" b="1" dirty="0">
                <a:solidFill>
                  <a:schemeClr val="bg1"/>
                </a:solidFill>
              </a:rPr>
              <a:t>EKONOMSKI SASTAV STANOVNIŠTVA</a:t>
            </a:r>
          </a:p>
        </p:txBody>
      </p:sp>
      <p:sp>
        <p:nvSpPr>
          <p:cNvPr id="3" name="Rectangle 2"/>
          <p:cNvSpPr/>
          <p:nvPr/>
        </p:nvSpPr>
        <p:spPr>
          <a:xfrm>
            <a:off x="1187623" y="1346922"/>
            <a:ext cx="3196961" cy="654618"/>
          </a:xfrm>
          <a:prstGeom prst="rect">
            <a:avLst/>
          </a:prstGeom>
          <a:solidFill>
            <a:srgbClr val="FFC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400" b="1" dirty="0" smtClean="0"/>
              <a:t>PREMA AKTIVNOSTI</a:t>
            </a:r>
            <a:endParaRPr lang="hr-HR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5368038" y="1346922"/>
            <a:ext cx="3196961" cy="654618"/>
          </a:xfrm>
          <a:prstGeom prst="rect">
            <a:avLst/>
          </a:prstGeom>
          <a:solidFill>
            <a:srgbClr val="0070C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</a:rPr>
              <a:t>PREMA DJELATNOSTI</a:t>
            </a:r>
            <a:endParaRPr lang="hr-HR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9053" y="2768760"/>
            <a:ext cx="4228931" cy="639965"/>
          </a:xfrm>
          <a:prstGeom prst="rect">
            <a:avLst/>
          </a:prstGeom>
          <a:solidFill>
            <a:srgbClr val="008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</a:rPr>
              <a:t>GOSPODARSKI AKTIVNO ST.</a:t>
            </a:r>
            <a:endParaRPr lang="hr-HR" sz="24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06174" y="2747244"/>
            <a:ext cx="4037625" cy="682996"/>
          </a:xfrm>
          <a:prstGeom prst="rect">
            <a:avLst/>
          </a:prstGeom>
          <a:solidFill>
            <a:srgbClr val="C00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400" b="1" dirty="0">
                <a:solidFill>
                  <a:schemeClr val="bg1"/>
                </a:solidFill>
              </a:rPr>
              <a:t>GOSPODARSKI </a:t>
            </a:r>
            <a:r>
              <a:rPr lang="hr-HR" sz="2400" b="1" dirty="0" smtClean="0">
                <a:solidFill>
                  <a:schemeClr val="bg1"/>
                </a:solidFill>
              </a:rPr>
              <a:t>NEAKTIVNO </a:t>
            </a:r>
            <a:r>
              <a:rPr lang="hr-HR" sz="2400" b="1" dirty="0">
                <a:solidFill>
                  <a:schemeClr val="bg1"/>
                </a:solidFill>
              </a:rPr>
              <a:t>ST.</a:t>
            </a:r>
          </a:p>
        </p:txBody>
      </p:sp>
      <p:cxnSp>
        <p:nvCxnSpPr>
          <p:cNvPr id="8" name="Elbow Connector 7"/>
          <p:cNvCxnSpPr>
            <a:stCxn id="2" idx="2"/>
            <a:endCxn id="3" idx="0"/>
          </p:cNvCxnSpPr>
          <p:nvPr/>
        </p:nvCxnSpPr>
        <p:spPr>
          <a:xfrm rot="5400000">
            <a:off x="3439475" y="150611"/>
            <a:ext cx="542941" cy="1849681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2" idx="2"/>
          </p:cNvCxnSpPr>
          <p:nvPr/>
        </p:nvCxnSpPr>
        <p:spPr>
          <a:xfrm rot="16200000" flipV="1">
            <a:off x="5529682" y="-89915"/>
            <a:ext cx="542941" cy="2330734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" idx="2"/>
            <a:endCxn id="5" idx="0"/>
          </p:cNvCxnSpPr>
          <p:nvPr/>
        </p:nvCxnSpPr>
        <p:spPr>
          <a:xfrm rot="5400000">
            <a:off x="2166202" y="2148858"/>
            <a:ext cx="767220" cy="472585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0"/>
            <a:endCxn id="3" idx="2"/>
          </p:cNvCxnSpPr>
          <p:nvPr/>
        </p:nvCxnSpPr>
        <p:spPr>
          <a:xfrm rot="16200000" flipV="1">
            <a:off x="4532694" y="254950"/>
            <a:ext cx="745704" cy="4238883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4015" y="3467323"/>
            <a:ext cx="4499993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200"/>
              </a:spcBef>
              <a:buClr>
                <a:prstClr val="black"/>
              </a:buClr>
              <a:buFont typeface="Calibri" panose="020F0502020204030204" pitchFamily="34" charset="0"/>
              <a:buChar char="–"/>
            </a:pPr>
            <a:r>
              <a:rPr lang="hr-HR" sz="2200" dirty="0">
                <a:solidFill>
                  <a:prstClr val="black"/>
                </a:solidFill>
              </a:rPr>
              <a:t>svi </a:t>
            </a:r>
            <a:r>
              <a:rPr lang="hr-HR" sz="2200" b="1" dirty="0">
                <a:solidFill>
                  <a:srgbClr val="FF0000"/>
                </a:solidFill>
              </a:rPr>
              <a:t>zaposleni</a:t>
            </a:r>
          </a:p>
          <a:p>
            <a:pPr marL="342900" lvl="0" indent="-342900">
              <a:spcBef>
                <a:spcPts val="1200"/>
              </a:spcBef>
              <a:buClr>
                <a:prstClr val="black"/>
              </a:buClr>
              <a:buFont typeface="Calibri" panose="020F0502020204030204" pitchFamily="34" charset="0"/>
              <a:buChar char="–"/>
            </a:pPr>
            <a:r>
              <a:rPr lang="hr-HR" sz="2200" b="1" dirty="0">
                <a:solidFill>
                  <a:srgbClr val="FF0000"/>
                </a:solidFill>
              </a:rPr>
              <a:t>trenutačno nezaposleni </a:t>
            </a:r>
            <a:r>
              <a:rPr lang="hr-HR" sz="2200" dirty="0">
                <a:solidFill>
                  <a:prstClr val="black"/>
                </a:solidFill>
              </a:rPr>
              <a:t>i oni koji </a:t>
            </a:r>
            <a:r>
              <a:rPr lang="hr-HR" sz="2200" b="1" dirty="0">
                <a:solidFill>
                  <a:srgbClr val="FF0000"/>
                </a:solidFill>
              </a:rPr>
              <a:t>traže posao </a:t>
            </a:r>
            <a:r>
              <a:rPr lang="hr-HR" sz="2200" dirty="0">
                <a:solidFill>
                  <a:prstClr val="black"/>
                </a:solidFill>
              </a:rPr>
              <a:t>po prvi put</a:t>
            </a:r>
          </a:p>
          <a:p>
            <a:pPr marL="342900" lvl="0" indent="-342900">
              <a:spcBef>
                <a:spcPts val="1200"/>
              </a:spcBef>
              <a:buClr>
                <a:prstClr val="black"/>
              </a:buClr>
              <a:buFont typeface="Calibri" panose="020F0502020204030204" pitchFamily="34" charset="0"/>
              <a:buChar char="–"/>
            </a:pPr>
            <a:r>
              <a:rPr lang="hr-HR" sz="2200" dirty="0">
                <a:solidFill>
                  <a:prstClr val="black"/>
                </a:solidFill>
              </a:rPr>
              <a:t>svi koji </a:t>
            </a:r>
            <a:r>
              <a:rPr lang="hr-HR" sz="2200" b="1" dirty="0">
                <a:solidFill>
                  <a:srgbClr val="FF0000"/>
                </a:solidFill>
              </a:rPr>
              <a:t>obavljaju neki posao ali nisu u radnom odnosu </a:t>
            </a:r>
            <a:r>
              <a:rPr lang="hr-HR" sz="2200" i="1" dirty="0">
                <a:solidFill>
                  <a:prstClr val="black"/>
                </a:solidFill>
              </a:rPr>
              <a:t>(slobodni umjetnici, poljoprivreda, ribarstvo…)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52527" y="3467324"/>
            <a:ext cx="442798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spcBef>
                <a:spcPts val="1200"/>
              </a:spcBef>
              <a:buClr>
                <a:prstClr val="black"/>
              </a:buClr>
              <a:buFont typeface="Calibri" panose="020F0502020204030204" pitchFamily="34" charset="0"/>
              <a:buChar char="–"/>
            </a:pPr>
            <a:r>
              <a:rPr lang="hr-HR" sz="2200" dirty="0">
                <a:solidFill>
                  <a:prstClr val="black"/>
                </a:solidFill>
              </a:rPr>
              <a:t>osobe koje </a:t>
            </a:r>
            <a:r>
              <a:rPr lang="hr-HR" sz="2200" b="1" dirty="0">
                <a:solidFill>
                  <a:srgbClr val="FF0000"/>
                </a:solidFill>
              </a:rPr>
              <a:t>imaju vlastita primanja </a:t>
            </a:r>
            <a:r>
              <a:rPr lang="hr-HR" sz="2200" dirty="0">
                <a:solidFill>
                  <a:prstClr val="black"/>
                </a:solidFill>
              </a:rPr>
              <a:t>ali ne obavljaju neku djelatnost </a:t>
            </a:r>
            <a:r>
              <a:rPr lang="hr-HR" sz="2200" i="1" dirty="0">
                <a:solidFill>
                  <a:prstClr val="black"/>
                </a:solidFill>
              </a:rPr>
              <a:t>(umirovljenici, stipendisti…)</a:t>
            </a:r>
          </a:p>
          <a:p>
            <a:pPr marL="342900" lvl="1" indent="-342900">
              <a:spcBef>
                <a:spcPts val="1200"/>
              </a:spcBef>
              <a:buClr>
                <a:prstClr val="black"/>
              </a:buClr>
              <a:buFont typeface="Calibri" panose="020F0502020204030204" pitchFamily="34" charset="0"/>
              <a:buChar char="–"/>
            </a:pPr>
            <a:r>
              <a:rPr lang="hr-HR" sz="2200" b="1" dirty="0">
                <a:solidFill>
                  <a:srgbClr val="FF0000"/>
                </a:solidFill>
              </a:rPr>
              <a:t>uzdržavane osobe</a:t>
            </a:r>
            <a:r>
              <a:rPr lang="hr-HR" sz="2200" dirty="0">
                <a:solidFill>
                  <a:prstClr val="black"/>
                </a:solidFill>
              </a:rPr>
              <a:t>, </a:t>
            </a:r>
            <a:r>
              <a:rPr lang="hr-HR" sz="2200" dirty="0" err="1">
                <a:solidFill>
                  <a:prstClr val="black"/>
                </a:solidFill>
              </a:rPr>
              <a:t>tj</a:t>
            </a:r>
            <a:r>
              <a:rPr lang="hr-HR" sz="2200" dirty="0">
                <a:solidFill>
                  <a:prstClr val="black"/>
                </a:solidFill>
              </a:rPr>
              <a:t>. gospodarski ovisne osobe </a:t>
            </a:r>
            <a:r>
              <a:rPr lang="hr-HR" sz="2200" i="1" dirty="0">
                <a:solidFill>
                  <a:prstClr val="black"/>
                </a:solidFill>
              </a:rPr>
              <a:t>(djeca, učenici, studenti…)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0" y="852286"/>
            <a:ext cx="9144000" cy="41647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400" dirty="0" smtClean="0"/>
              <a:t>ekonomski sastav dijeli stanovništvo prema </a:t>
            </a:r>
            <a:r>
              <a:rPr lang="hr-HR" sz="2400" b="1" dirty="0" smtClean="0">
                <a:solidFill>
                  <a:srgbClr val="FF0000"/>
                </a:solidFill>
              </a:rPr>
              <a:t>aktivnosti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djelatnosti</a:t>
            </a:r>
          </a:p>
        </p:txBody>
      </p:sp>
    </p:spTree>
    <p:extLst>
      <p:ext uri="{BB962C8B-B14F-4D97-AF65-F5344CB8AC3E}">
        <p14:creationId xmlns:p14="http://schemas.microsoft.com/office/powerpoint/2010/main" val="3875057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33" grpId="0" uiExpand="1" build="p" animBg="1"/>
      <p:bldP spid="33" grpId="1" uiExpand="1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9497"/>
            <a:ext cx="8858312" cy="576064"/>
          </a:xfrm>
        </p:spPr>
        <p:txBody>
          <a:bodyPr/>
          <a:lstStyle/>
          <a:p>
            <a:r>
              <a:rPr lang="hr-HR" sz="2800" b="1" dirty="0" smtClean="0">
                <a:solidFill>
                  <a:srgbClr val="FF0000"/>
                </a:solidFill>
              </a:rPr>
              <a:t>EKONOMSKI SASTAV STANOVNIŠTVA</a:t>
            </a:r>
            <a:endParaRPr lang="hr-HR" sz="32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623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400" dirty="0" smtClean="0"/>
              <a:t>ekonomski sastav dijeli stanovništvo prema </a:t>
            </a:r>
            <a:r>
              <a:rPr lang="hr-HR" sz="2400" b="1" dirty="0" smtClean="0">
                <a:solidFill>
                  <a:srgbClr val="FF0000"/>
                </a:solidFill>
              </a:rPr>
              <a:t>aktivnosti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djelatnosti</a:t>
            </a:r>
          </a:p>
          <a:p>
            <a:r>
              <a:rPr lang="hr-HR" sz="2400" dirty="0" smtClean="0"/>
              <a:t>prema aktivnosti: gospodarski </a:t>
            </a:r>
            <a:r>
              <a:rPr lang="hr-HR" sz="2400" b="1" dirty="0" smtClean="0">
                <a:solidFill>
                  <a:srgbClr val="FF0000"/>
                </a:solidFill>
              </a:rPr>
              <a:t>aktivno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neaktivno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b="1" dirty="0" smtClean="0">
                <a:solidFill>
                  <a:srgbClr val="FF0000"/>
                </a:solidFill>
              </a:rPr>
              <a:t>stanovništvo</a:t>
            </a:r>
          </a:p>
          <a:p>
            <a:r>
              <a:rPr lang="hr-HR" sz="2400" dirty="0" smtClean="0"/>
              <a:t>podjela gospodarski aktivnog stanovništva:</a:t>
            </a:r>
          </a:p>
          <a:p>
            <a:pPr lvl="1"/>
            <a:r>
              <a:rPr lang="hr-HR" sz="2400" dirty="0" smtClean="0"/>
              <a:t>prema </a:t>
            </a:r>
            <a:r>
              <a:rPr lang="hr-HR" sz="2400" b="1" dirty="0" smtClean="0">
                <a:solidFill>
                  <a:srgbClr val="FF0000"/>
                </a:solidFill>
              </a:rPr>
              <a:t>kriteriju radne snage</a:t>
            </a:r>
            <a:r>
              <a:rPr lang="hr-HR" sz="2400" dirty="0" smtClean="0"/>
              <a:t>: </a:t>
            </a:r>
          </a:p>
          <a:p>
            <a:pPr lvl="2"/>
            <a:r>
              <a:rPr lang="hr-HR" b="1" dirty="0" smtClean="0">
                <a:solidFill>
                  <a:srgbClr val="FF0000"/>
                </a:solidFill>
              </a:rPr>
              <a:t>aktivno</a:t>
            </a:r>
            <a:r>
              <a:rPr lang="hr-HR" b="1" dirty="0" smtClean="0"/>
              <a:t> </a:t>
            </a:r>
            <a:r>
              <a:rPr lang="hr-HR" dirty="0" smtClean="0"/>
              <a:t>stanovništvo</a:t>
            </a:r>
            <a:r>
              <a:rPr lang="hr-HR" b="1" dirty="0" smtClean="0"/>
              <a:t>:</a:t>
            </a:r>
          </a:p>
          <a:p>
            <a:pPr marL="1828800" lvl="3" indent="-457200">
              <a:buFont typeface="+mj-lt"/>
              <a:buAutoNum type="arabicPeriod"/>
            </a:pPr>
            <a:r>
              <a:rPr lang="hr-HR" sz="2400" dirty="0" smtClean="0"/>
              <a:t>svi </a:t>
            </a:r>
            <a:r>
              <a:rPr lang="hr-HR" sz="2400" b="1" dirty="0" smtClean="0">
                <a:solidFill>
                  <a:srgbClr val="FF0000"/>
                </a:solidFill>
              </a:rPr>
              <a:t>zaposleni</a:t>
            </a:r>
          </a:p>
          <a:p>
            <a:pPr marL="1828800" lvl="3" indent="-457200">
              <a:buFont typeface="+mj-lt"/>
              <a:buAutoNum type="arabicPeriod"/>
            </a:pPr>
            <a:r>
              <a:rPr lang="hr-HR" sz="2400" b="1" dirty="0" smtClean="0">
                <a:solidFill>
                  <a:srgbClr val="FF0000"/>
                </a:solidFill>
              </a:rPr>
              <a:t>trenutačno nezaposleni </a:t>
            </a:r>
            <a:r>
              <a:rPr lang="hr-HR" sz="2400" dirty="0" smtClean="0"/>
              <a:t>i oni koji </a:t>
            </a:r>
            <a:r>
              <a:rPr lang="hr-HR" sz="2400" b="1" dirty="0" smtClean="0">
                <a:solidFill>
                  <a:srgbClr val="FF0000"/>
                </a:solidFill>
              </a:rPr>
              <a:t>traže posao </a:t>
            </a:r>
            <a:r>
              <a:rPr lang="hr-HR" sz="2400" dirty="0" smtClean="0"/>
              <a:t>po prvi put</a:t>
            </a:r>
          </a:p>
          <a:p>
            <a:pPr marL="1828800" lvl="3" indent="-457200">
              <a:buFont typeface="+mj-lt"/>
              <a:buAutoNum type="arabicPeriod"/>
            </a:pPr>
            <a:r>
              <a:rPr lang="hr-HR" sz="2400" dirty="0" smtClean="0"/>
              <a:t>svi koji </a:t>
            </a:r>
            <a:r>
              <a:rPr lang="hr-HR" sz="2400" b="1" dirty="0" smtClean="0">
                <a:solidFill>
                  <a:srgbClr val="FF0000"/>
                </a:solidFill>
              </a:rPr>
              <a:t>obavljaju neki posao ali nisu u radnom odnosu </a:t>
            </a:r>
            <a:r>
              <a:rPr lang="hr-HR" sz="2400" i="1" dirty="0" smtClean="0"/>
              <a:t>(slobodni umjetnici, poljoprivreda, ribarstvo…) </a:t>
            </a:r>
          </a:p>
          <a:p>
            <a:pPr lvl="2">
              <a:buFont typeface="Calibri" panose="020F0502020204030204" pitchFamily="34" charset="0"/>
              <a:buChar char="‒"/>
            </a:pPr>
            <a:r>
              <a:rPr lang="hr-HR" b="1" dirty="0" smtClean="0">
                <a:solidFill>
                  <a:srgbClr val="FF0000"/>
                </a:solidFill>
              </a:rPr>
              <a:t>neaktivno</a:t>
            </a:r>
            <a:r>
              <a:rPr lang="hr-HR" b="1" dirty="0" smtClean="0"/>
              <a:t> </a:t>
            </a:r>
            <a:r>
              <a:rPr lang="hr-HR" dirty="0" smtClean="0"/>
              <a:t>stanovništvo</a:t>
            </a:r>
          </a:p>
          <a:p>
            <a:pPr marL="1714500" lvl="3" indent="-342900">
              <a:buFont typeface="+mj-lt"/>
              <a:buAutoNum type="arabicPeriod"/>
            </a:pPr>
            <a:r>
              <a:rPr lang="hr-HR" sz="2400" dirty="0" smtClean="0"/>
              <a:t>osobe koje </a:t>
            </a:r>
            <a:r>
              <a:rPr lang="hr-HR" sz="2400" b="1" dirty="0" smtClean="0">
                <a:solidFill>
                  <a:srgbClr val="FF0000"/>
                </a:solidFill>
              </a:rPr>
              <a:t>imaju vlastita primanja </a:t>
            </a:r>
            <a:r>
              <a:rPr lang="hr-HR" sz="2400" dirty="0" smtClean="0"/>
              <a:t>ali ne obavljaju neku djelatnost </a:t>
            </a:r>
            <a:r>
              <a:rPr lang="hr-HR" sz="2400" i="1" dirty="0" smtClean="0"/>
              <a:t>(umirovljenici, stipendisti…)</a:t>
            </a:r>
          </a:p>
          <a:p>
            <a:pPr marL="1714500" lvl="3" indent="-342900">
              <a:buFont typeface="+mj-lt"/>
              <a:buAutoNum type="arabicPeriod"/>
            </a:pPr>
            <a:r>
              <a:rPr lang="hr-HR" sz="2400" b="1" dirty="0" smtClean="0">
                <a:solidFill>
                  <a:srgbClr val="FF0000"/>
                </a:solidFill>
              </a:rPr>
              <a:t>uzdržavane osobe</a:t>
            </a:r>
            <a:r>
              <a:rPr lang="hr-HR" sz="2400" dirty="0" smtClean="0"/>
              <a:t>, </a:t>
            </a:r>
            <a:r>
              <a:rPr lang="hr-HR" sz="2400" dirty="0" err="1" smtClean="0"/>
              <a:t>tj</a:t>
            </a:r>
            <a:r>
              <a:rPr lang="hr-HR" sz="2400" dirty="0" smtClean="0"/>
              <a:t>. gospodarski ovisne osobe </a:t>
            </a:r>
            <a:r>
              <a:rPr lang="hr-HR" sz="2400" i="1" dirty="0" smtClean="0"/>
              <a:t>(djeca, učenici, studenti…)</a:t>
            </a:r>
          </a:p>
        </p:txBody>
      </p:sp>
    </p:spTree>
    <p:extLst>
      <p:ext uri="{BB962C8B-B14F-4D97-AF65-F5344CB8AC3E}">
        <p14:creationId xmlns:p14="http://schemas.microsoft.com/office/powerpoint/2010/main" val="354993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9497"/>
            <a:ext cx="8858312" cy="576064"/>
          </a:xfrm>
        </p:spPr>
        <p:txBody>
          <a:bodyPr/>
          <a:lstStyle/>
          <a:p>
            <a:r>
              <a:rPr lang="hr-HR" sz="2800" b="1" dirty="0" smtClean="0">
                <a:solidFill>
                  <a:srgbClr val="FF0000"/>
                </a:solidFill>
              </a:rPr>
              <a:t>EKONOMSKI SASTAV STANOVNIŠTVA</a:t>
            </a:r>
            <a:endParaRPr lang="hr-HR" sz="32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623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400" dirty="0" smtClean="0"/>
              <a:t>ekonomski sastav dijeli stanovništvo prema </a:t>
            </a:r>
            <a:r>
              <a:rPr lang="hr-HR" sz="2400" b="1" dirty="0" smtClean="0">
                <a:solidFill>
                  <a:srgbClr val="FF0000"/>
                </a:solidFill>
              </a:rPr>
              <a:t>aktivnosti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djelatnosti</a:t>
            </a:r>
          </a:p>
          <a:p>
            <a:r>
              <a:rPr lang="hr-HR" sz="2400" dirty="0" smtClean="0"/>
              <a:t>prema aktivnosti: gospodarski </a:t>
            </a:r>
            <a:r>
              <a:rPr lang="hr-HR" sz="2400" b="1" dirty="0" smtClean="0">
                <a:solidFill>
                  <a:srgbClr val="FF0000"/>
                </a:solidFill>
              </a:rPr>
              <a:t>aktivno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neaktivno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b="1" dirty="0" smtClean="0">
                <a:solidFill>
                  <a:srgbClr val="FF0000"/>
                </a:solidFill>
              </a:rPr>
              <a:t>stanovništvo</a:t>
            </a:r>
          </a:p>
          <a:p>
            <a:pPr lvl="1"/>
            <a:r>
              <a:rPr lang="hr-HR" sz="2400" b="1" dirty="0" smtClean="0">
                <a:solidFill>
                  <a:srgbClr val="FF0000"/>
                </a:solidFill>
              </a:rPr>
              <a:t>aktivno</a:t>
            </a:r>
            <a:r>
              <a:rPr lang="hr-HR" sz="2400" b="1" dirty="0" smtClean="0"/>
              <a:t> </a:t>
            </a:r>
            <a:r>
              <a:rPr lang="hr-HR" sz="2400" dirty="0" smtClean="0"/>
              <a:t>stanovništvo</a:t>
            </a:r>
            <a:r>
              <a:rPr lang="hr-HR" sz="2400" b="1" dirty="0" smtClean="0"/>
              <a:t>:</a:t>
            </a:r>
          </a:p>
          <a:p>
            <a:pPr marL="1371600" lvl="2" indent="-457200">
              <a:buFont typeface="+mj-lt"/>
              <a:buAutoNum type="arabicPeriod"/>
            </a:pPr>
            <a:r>
              <a:rPr lang="hr-HR" dirty="0" smtClean="0"/>
              <a:t>svi </a:t>
            </a:r>
            <a:r>
              <a:rPr lang="hr-HR" b="1" dirty="0" smtClean="0">
                <a:solidFill>
                  <a:srgbClr val="FF0000"/>
                </a:solidFill>
              </a:rPr>
              <a:t>zaposleni</a:t>
            </a:r>
          </a:p>
          <a:p>
            <a:pPr marL="1371600" lvl="2" indent="-457200">
              <a:buFont typeface="+mj-lt"/>
              <a:buAutoNum type="arabicPeriod"/>
            </a:pPr>
            <a:r>
              <a:rPr lang="hr-HR" b="1" dirty="0" smtClean="0">
                <a:solidFill>
                  <a:srgbClr val="FF0000"/>
                </a:solidFill>
              </a:rPr>
              <a:t>trenutačno nezaposleni </a:t>
            </a:r>
            <a:r>
              <a:rPr lang="hr-HR" dirty="0" smtClean="0"/>
              <a:t>i oni koji </a:t>
            </a:r>
            <a:r>
              <a:rPr lang="hr-HR" b="1" dirty="0" smtClean="0">
                <a:solidFill>
                  <a:srgbClr val="FF0000"/>
                </a:solidFill>
              </a:rPr>
              <a:t>traže posao </a:t>
            </a:r>
            <a:r>
              <a:rPr lang="hr-HR" dirty="0" smtClean="0"/>
              <a:t>po prvi put</a:t>
            </a:r>
          </a:p>
          <a:p>
            <a:pPr marL="1371600" lvl="2" indent="-457200">
              <a:buFont typeface="+mj-lt"/>
              <a:buAutoNum type="arabicPeriod"/>
            </a:pPr>
            <a:r>
              <a:rPr lang="hr-HR" dirty="0" smtClean="0"/>
              <a:t>svi koji </a:t>
            </a:r>
            <a:r>
              <a:rPr lang="hr-HR" b="1" dirty="0" smtClean="0">
                <a:solidFill>
                  <a:srgbClr val="FF0000"/>
                </a:solidFill>
              </a:rPr>
              <a:t>obavljaju neki posao ali nisu u radnom odnosu </a:t>
            </a:r>
            <a:r>
              <a:rPr lang="hr-HR" i="1" dirty="0" smtClean="0"/>
              <a:t>(slobodni umjetnici, poljoprivreda, ribarstvo…) 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hr-HR" sz="2400" b="1" dirty="0" smtClean="0">
                <a:solidFill>
                  <a:srgbClr val="FF0000"/>
                </a:solidFill>
              </a:rPr>
              <a:t>neaktivno</a:t>
            </a:r>
            <a:r>
              <a:rPr lang="hr-HR" sz="2400" b="1" dirty="0" smtClean="0"/>
              <a:t> </a:t>
            </a:r>
            <a:r>
              <a:rPr lang="hr-HR" sz="2400" dirty="0" smtClean="0"/>
              <a:t>stanovništvo</a:t>
            </a:r>
          </a:p>
          <a:p>
            <a:pPr marL="1257300" lvl="2" indent="-342900">
              <a:buFont typeface="+mj-lt"/>
              <a:buAutoNum type="arabicPeriod"/>
            </a:pPr>
            <a:r>
              <a:rPr lang="hr-HR" dirty="0" smtClean="0"/>
              <a:t>osobe koje </a:t>
            </a:r>
            <a:r>
              <a:rPr lang="hr-HR" b="1" dirty="0" smtClean="0">
                <a:solidFill>
                  <a:srgbClr val="FF0000"/>
                </a:solidFill>
              </a:rPr>
              <a:t>imaju vlastita primanja </a:t>
            </a:r>
            <a:r>
              <a:rPr lang="hr-HR" dirty="0" smtClean="0"/>
              <a:t>ali ne obavljaju neku djelatnost </a:t>
            </a:r>
            <a:r>
              <a:rPr lang="hr-HR" i="1" dirty="0" smtClean="0"/>
              <a:t>(umirovljenici, stipendisti…)</a:t>
            </a:r>
          </a:p>
          <a:p>
            <a:pPr marL="1257300" lvl="2" indent="-342900">
              <a:buFont typeface="+mj-lt"/>
              <a:buAutoNum type="arabicPeriod"/>
            </a:pPr>
            <a:r>
              <a:rPr lang="hr-HR" b="1" dirty="0" smtClean="0">
                <a:solidFill>
                  <a:srgbClr val="FF0000"/>
                </a:solidFill>
              </a:rPr>
              <a:t>uzdržavane osobe</a:t>
            </a:r>
            <a:r>
              <a:rPr lang="hr-HR" dirty="0" smtClean="0"/>
              <a:t>, </a:t>
            </a:r>
            <a:r>
              <a:rPr lang="hr-HR" dirty="0" err="1" smtClean="0"/>
              <a:t>tj</a:t>
            </a:r>
            <a:r>
              <a:rPr lang="hr-HR" dirty="0" smtClean="0"/>
              <a:t>. gospodarski ovisne osobe </a:t>
            </a:r>
            <a:r>
              <a:rPr lang="hr-HR" i="1" dirty="0" smtClean="0"/>
              <a:t>(djeca, učenici, studenti…)</a:t>
            </a:r>
          </a:p>
        </p:txBody>
      </p:sp>
    </p:spTree>
    <p:extLst>
      <p:ext uri="{BB962C8B-B14F-4D97-AF65-F5344CB8AC3E}">
        <p14:creationId xmlns:p14="http://schemas.microsoft.com/office/powerpoint/2010/main" val="55159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9497"/>
            <a:ext cx="8858312" cy="576064"/>
          </a:xfrm>
        </p:spPr>
        <p:txBody>
          <a:bodyPr/>
          <a:lstStyle/>
          <a:p>
            <a:r>
              <a:rPr lang="hr-HR" sz="2800" b="1" dirty="0" smtClean="0">
                <a:solidFill>
                  <a:srgbClr val="FF0000"/>
                </a:solidFill>
              </a:rPr>
              <a:t>EKONOMSKI SASTAV STANOVNIŠTVA</a:t>
            </a:r>
            <a:endParaRPr lang="hr-HR" sz="32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623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hr-HR" sz="2400" dirty="0" smtClean="0"/>
              <a:t>prema </a:t>
            </a:r>
            <a:r>
              <a:rPr lang="hr-HR" sz="2400" b="1" dirty="0" smtClean="0">
                <a:solidFill>
                  <a:srgbClr val="FF0000"/>
                </a:solidFill>
              </a:rPr>
              <a:t>kriteriju prihoda</a:t>
            </a:r>
            <a:r>
              <a:rPr lang="hr-HR" sz="2400" dirty="0" smtClean="0"/>
              <a:t>: </a:t>
            </a:r>
          </a:p>
          <a:p>
            <a:pPr lvl="2"/>
            <a:r>
              <a:rPr lang="hr-HR" b="1" dirty="0" smtClean="0"/>
              <a:t>aktivno stanovništvo</a:t>
            </a:r>
            <a:r>
              <a:rPr lang="hr-HR" dirty="0" smtClean="0"/>
              <a:t>: isto kao i prema kriteriju radne snage, samo se još dodaju i osobe sa samostalnim primanjima, svi drugi se smatraju </a:t>
            </a:r>
            <a:r>
              <a:rPr lang="hr-HR" b="1" dirty="0" smtClean="0"/>
              <a:t>neaktivnim</a:t>
            </a:r>
            <a:r>
              <a:rPr lang="hr-HR" dirty="0" smtClean="0"/>
              <a:t> </a:t>
            </a:r>
            <a:r>
              <a:rPr lang="hr-HR" b="1" dirty="0" smtClean="0"/>
              <a:t>stanovništvom</a:t>
            </a:r>
          </a:p>
        </p:txBody>
      </p:sp>
    </p:spTree>
    <p:extLst>
      <p:ext uri="{BB962C8B-B14F-4D97-AF65-F5344CB8AC3E}">
        <p14:creationId xmlns:p14="http://schemas.microsoft.com/office/powerpoint/2010/main" val="421908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5771" y="195120"/>
            <a:ext cx="4588443" cy="541006"/>
          </a:xfrm>
          <a:prstGeom prst="rect">
            <a:avLst/>
          </a:prstGeom>
          <a:solidFill>
            <a:schemeClr val="tx2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000" b="1" dirty="0">
                <a:solidFill>
                  <a:schemeClr val="bg1"/>
                </a:solidFill>
              </a:rPr>
              <a:t>EKONOMSKI SASTAV STANOVNIŠTVA</a:t>
            </a:r>
          </a:p>
        </p:txBody>
      </p:sp>
      <p:sp>
        <p:nvSpPr>
          <p:cNvPr id="3" name="Rectangle 2"/>
          <p:cNvSpPr/>
          <p:nvPr/>
        </p:nvSpPr>
        <p:spPr>
          <a:xfrm>
            <a:off x="1187624" y="980729"/>
            <a:ext cx="3196961" cy="541006"/>
          </a:xfrm>
          <a:prstGeom prst="rect">
            <a:avLst/>
          </a:prstGeom>
          <a:solidFill>
            <a:srgbClr val="FFC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000" b="1" dirty="0" smtClean="0"/>
              <a:t>PREMA AKTIVNOSTI</a:t>
            </a:r>
            <a:endParaRPr lang="hr-HR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5565807" y="980728"/>
            <a:ext cx="3196961" cy="541006"/>
          </a:xfrm>
          <a:prstGeom prst="rect">
            <a:avLst/>
          </a:prstGeom>
          <a:solidFill>
            <a:srgbClr val="0070C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</a:rPr>
              <a:t>PREMA DJELATNOSTI</a:t>
            </a:r>
            <a:endParaRPr lang="hr-HR" sz="20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1061" y="1862605"/>
            <a:ext cx="3763421" cy="528896"/>
          </a:xfrm>
          <a:prstGeom prst="rect">
            <a:avLst/>
          </a:prstGeom>
          <a:solidFill>
            <a:srgbClr val="008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</a:rPr>
              <a:t>GOSPODARSKI AKTIVNO ST.</a:t>
            </a:r>
            <a:endParaRPr lang="hr-HR" sz="20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08684" y="1844824"/>
            <a:ext cx="3635115" cy="564459"/>
          </a:xfrm>
          <a:prstGeom prst="rect">
            <a:avLst/>
          </a:prstGeom>
          <a:solidFill>
            <a:srgbClr val="C00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000" b="1" dirty="0">
                <a:solidFill>
                  <a:schemeClr val="bg1"/>
                </a:solidFill>
              </a:rPr>
              <a:t>GOSPODARSKI </a:t>
            </a:r>
            <a:r>
              <a:rPr lang="hr-HR" sz="2000" b="1" dirty="0" smtClean="0">
                <a:solidFill>
                  <a:schemeClr val="bg1"/>
                </a:solidFill>
              </a:rPr>
              <a:t>NEAKTIVNO </a:t>
            </a:r>
            <a:r>
              <a:rPr lang="hr-HR" sz="2000" b="1" dirty="0">
                <a:solidFill>
                  <a:schemeClr val="bg1"/>
                </a:solidFill>
              </a:rPr>
              <a:t>ST.</a:t>
            </a:r>
          </a:p>
        </p:txBody>
      </p:sp>
      <p:cxnSp>
        <p:nvCxnSpPr>
          <p:cNvPr id="8" name="Elbow Connector 7"/>
          <p:cNvCxnSpPr>
            <a:stCxn id="2" idx="2"/>
            <a:endCxn id="3" idx="0"/>
          </p:cNvCxnSpPr>
          <p:nvPr/>
        </p:nvCxnSpPr>
        <p:spPr>
          <a:xfrm rot="5400000">
            <a:off x="3520748" y="1483"/>
            <a:ext cx="244603" cy="1713888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2" idx="2"/>
          </p:cNvCxnSpPr>
          <p:nvPr/>
        </p:nvCxnSpPr>
        <p:spPr>
          <a:xfrm rot="16200000" flipV="1">
            <a:off x="5709840" y="-473721"/>
            <a:ext cx="244602" cy="2664295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" idx="2"/>
            <a:endCxn id="5" idx="0"/>
          </p:cNvCxnSpPr>
          <p:nvPr/>
        </p:nvCxnSpPr>
        <p:spPr>
          <a:xfrm rot="5400000">
            <a:off x="2299004" y="1375504"/>
            <a:ext cx="340870" cy="633333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0"/>
            <a:endCxn id="3" idx="2"/>
          </p:cNvCxnSpPr>
          <p:nvPr/>
        </p:nvCxnSpPr>
        <p:spPr>
          <a:xfrm rot="16200000" flipV="1">
            <a:off x="4844630" y="-536789"/>
            <a:ext cx="323089" cy="4440137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18609" y="2708920"/>
            <a:ext cx="3868323" cy="541006"/>
          </a:xfrm>
          <a:prstGeom prst="rect">
            <a:avLst/>
          </a:prstGeom>
          <a:solidFill>
            <a:schemeClr val="accent6">
              <a:lumMod val="50000"/>
            </a:schemeClr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</a:rPr>
              <a:t>PREMA KRITERIJU RADNE SNAGE</a:t>
            </a:r>
            <a:endParaRPr lang="hr-HR" sz="2000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195733" y="2708920"/>
            <a:ext cx="3196961" cy="541006"/>
          </a:xfrm>
          <a:prstGeom prst="rect">
            <a:avLst/>
          </a:prstGeom>
          <a:solidFill>
            <a:srgbClr val="FF0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</a:rPr>
              <a:t>PREMA KRITERIJU PRIHODA</a:t>
            </a:r>
            <a:endParaRPr lang="hr-HR" sz="2000" b="1" dirty="0">
              <a:solidFill>
                <a:schemeClr val="bg1"/>
              </a:solidFill>
            </a:endParaRPr>
          </a:p>
        </p:txBody>
      </p:sp>
      <p:cxnSp>
        <p:nvCxnSpPr>
          <p:cNvPr id="25" name="Elbow Connector 24"/>
          <p:cNvCxnSpPr>
            <a:stCxn id="5" idx="2"/>
            <a:endCxn id="22" idx="0"/>
          </p:cNvCxnSpPr>
          <p:nvPr/>
        </p:nvCxnSpPr>
        <p:spPr>
          <a:xfrm rot="5400000">
            <a:off x="1994063" y="2550210"/>
            <a:ext cx="317419" cy="1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3" idx="0"/>
            <a:endCxn id="5" idx="2"/>
          </p:cNvCxnSpPr>
          <p:nvPr/>
        </p:nvCxnSpPr>
        <p:spPr>
          <a:xfrm rot="16200000" flipV="1">
            <a:off x="4314784" y="229490"/>
            <a:ext cx="317419" cy="4641442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6521954" y="1789208"/>
            <a:ext cx="4509830" cy="238043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lvl="1" indent="-288000"/>
            <a:endParaRPr lang="hr-HR" sz="2200" i="1" dirty="0"/>
          </a:p>
        </p:txBody>
      </p:sp>
      <p:sp>
        <p:nvSpPr>
          <p:cNvPr id="31" name="Rectangle 30"/>
          <p:cNvSpPr/>
          <p:nvPr/>
        </p:nvSpPr>
        <p:spPr>
          <a:xfrm>
            <a:off x="2049173" y="3541515"/>
            <a:ext cx="1804601" cy="613139"/>
          </a:xfrm>
          <a:prstGeom prst="rect">
            <a:avLst/>
          </a:prstGeom>
          <a:solidFill>
            <a:srgbClr val="008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</a:rPr>
              <a:t>AKTIVNO</a:t>
            </a:r>
            <a:endParaRPr lang="hr-HR" sz="2400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78240" y="3560981"/>
            <a:ext cx="1804601" cy="613139"/>
          </a:xfrm>
          <a:prstGeom prst="rect">
            <a:avLst/>
          </a:prstGeom>
          <a:solidFill>
            <a:srgbClr val="FF0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</a:rPr>
              <a:t>NEAKTIVNO</a:t>
            </a:r>
            <a:endParaRPr lang="hr-HR" sz="2400" b="1" dirty="0">
              <a:solidFill>
                <a:schemeClr val="bg1"/>
              </a:solidFill>
            </a:endParaRPr>
          </a:p>
        </p:txBody>
      </p:sp>
      <p:cxnSp>
        <p:nvCxnSpPr>
          <p:cNvPr id="34" name="Elbow Connector 33"/>
          <p:cNvCxnSpPr>
            <a:stCxn id="22" idx="2"/>
            <a:endCxn id="31" idx="0"/>
          </p:cNvCxnSpPr>
          <p:nvPr/>
        </p:nvCxnSpPr>
        <p:spPr>
          <a:xfrm rot="16200000" flipH="1">
            <a:off x="2406328" y="2996368"/>
            <a:ext cx="291589" cy="798703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2" idx="0"/>
            <a:endCxn id="22" idx="2"/>
          </p:cNvCxnSpPr>
          <p:nvPr/>
        </p:nvCxnSpPr>
        <p:spPr>
          <a:xfrm rot="16200000" flipV="1">
            <a:off x="4161129" y="1241569"/>
            <a:ext cx="311055" cy="4327770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ular Callout 36"/>
          <p:cNvSpPr/>
          <p:nvPr/>
        </p:nvSpPr>
        <p:spPr>
          <a:xfrm>
            <a:off x="74385" y="4378756"/>
            <a:ext cx="4425609" cy="2404708"/>
          </a:xfrm>
          <a:prstGeom prst="wedgeRoundRectCallout">
            <a:avLst>
              <a:gd name="adj1" fmla="val -942"/>
              <a:gd name="adj2" fmla="val -67446"/>
              <a:gd name="adj3" fmla="val 1666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36000" tIns="0" rIns="36000" bIns="0" rtlCol="0" anchor="ctr"/>
          <a:lstStyle/>
          <a:p>
            <a:pPr marL="342900" lvl="0" indent="-342900">
              <a:buClr>
                <a:schemeClr val="tx1"/>
              </a:buClr>
              <a:buFont typeface="Calibri" panose="020F0502020204030204" pitchFamily="34" charset="0"/>
              <a:buChar char="–"/>
            </a:pPr>
            <a:r>
              <a:rPr lang="hr-HR" sz="2200" dirty="0">
                <a:solidFill>
                  <a:prstClr val="black"/>
                </a:solidFill>
              </a:rPr>
              <a:t>svi </a:t>
            </a:r>
            <a:r>
              <a:rPr lang="hr-HR" sz="2200" b="1" dirty="0">
                <a:solidFill>
                  <a:srgbClr val="FF0000"/>
                </a:solidFill>
              </a:rPr>
              <a:t>zaposleni</a:t>
            </a:r>
          </a:p>
          <a:p>
            <a:pPr marL="342900" lvl="0" indent="-342900">
              <a:buClr>
                <a:schemeClr val="tx1"/>
              </a:buClr>
              <a:buFont typeface="Calibri" panose="020F0502020204030204" pitchFamily="34" charset="0"/>
              <a:buChar char="–"/>
            </a:pPr>
            <a:r>
              <a:rPr lang="hr-HR" sz="2200" b="1" dirty="0">
                <a:solidFill>
                  <a:srgbClr val="FF0000"/>
                </a:solidFill>
              </a:rPr>
              <a:t>trenutačno nezaposleni </a:t>
            </a:r>
            <a:r>
              <a:rPr lang="hr-HR" sz="2200" dirty="0">
                <a:solidFill>
                  <a:prstClr val="black"/>
                </a:solidFill>
              </a:rPr>
              <a:t>i oni koji </a:t>
            </a:r>
            <a:r>
              <a:rPr lang="hr-HR" sz="2200" b="1" dirty="0">
                <a:solidFill>
                  <a:srgbClr val="FF0000"/>
                </a:solidFill>
              </a:rPr>
              <a:t>traže posao </a:t>
            </a:r>
            <a:r>
              <a:rPr lang="hr-HR" sz="2200" dirty="0">
                <a:solidFill>
                  <a:prstClr val="black"/>
                </a:solidFill>
              </a:rPr>
              <a:t>po prvi put</a:t>
            </a:r>
          </a:p>
          <a:p>
            <a:pPr marL="342900" lvl="0" indent="-342900">
              <a:buClr>
                <a:schemeClr val="tx1"/>
              </a:buClr>
              <a:buFont typeface="Calibri" panose="020F0502020204030204" pitchFamily="34" charset="0"/>
              <a:buChar char="–"/>
            </a:pPr>
            <a:r>
              <a:rPr lang="hr-HR" sz="2200" dirty="0">
                <a:solidFill>
                  <a:prstClr val="black"/>
                </a:solidFill>
              </a:rPr>
              <a:t>svi koji </a:t>
            </a:r>
            <a:r>
              <a:rPr lang="hr-HR" sz="2200" b="1" dirty="0">
                <a:solidFill>
                  <a:srgbClr val="FF0000"/>
                </a:solidFill>
              </a:rPr>
              <a:t>obavljaju neki posao ali nisu u radnom odnosu </a:t>
            </a:r>
            <a:r>
              <a:rPr lang="hr-HR" sz="2200" i="1" dirty="0">
                <a:solidFill>
                  <a:prstClr val="black"/>
                </a:solidFill>
              </a:rPr>
              <a:t>(slobodni umjetnici, poljoprivreda, ribarstvo…) </a:t>
            </a:r>
          </a:p>
        </p:txBody>
      </p:sp>
      <p:sp>
        <p:nvSpPr>
          <p:cNvPr id="40" name="Rounded Rectangular Callout 39"/>
          <p:cNvSpPr/>
          <p:nvPr/>
        </p:nvSpPr>
        <p:spPr>
          <a:xfrm>
            <a:off x="4860032" y="4378757"/>
            <a:ext cx="4140004" cy="2404708"/>
          </a:xfrm>
          <a:prstGeom prst="wedgeRoundRectCallout">
            <a:avLst>
              <a:gd name="adj1" fmla="val 4743"/>
              <a:gd name="adj2" fmla="val -67088"/>
              <a:gd name="adj3" fmla="val 16667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0" rIns="36000" bIns="0" rtlCol="0" anchor="ctr"/>
          <a:lstStyle/>
          <a:p>
            <a:pPr marL="342900" lvl="1" indent="-342900">
              <a:buClr>
                <a:schemeClr val="tx1"/>
              </a:buClr>
              <a:buFont typeface="Calibri" panose="020F0502020204030204" pitchFamily="34" charset="0"/>
              <a:buChar char="–"/>
            </a:pPr>
            <a:r>
              <a:rPr lang="hr-HR" sz="2200" dirty="0">
                <a:solidFill>
                  <a:prstClr val="black"/>
                </a:solidFill>
              </a:rPr>
              <a:t>osobe koje </a:t>
            </a:r>
            <a:r>
              <a:rPr lang="hr-HR" sz="2200" b="1" dirty="0">
                <a:solidFill>
                  <a:srgbClr val="FF0000"/>
                </a:solidFill>
              </a:rPr>
              <a:t>imaju vlastita primanja </a:t>
            </a:r>
            <a:r>
              <a:rPr lang="hr-HR" sz="2200" dirty="0">
                <a:solidFill>
                  <a:prstClr val="black"/>
                </a:solidFill>
              </a:rPr>
              <a:t>ali ne obavljaju neku djelatnost </a:t>
            </a:r>
            <a:r>
              <a:rPr lang="hr-HR" sz="2200" i="1" dirty="0">
                <a:solidFill>
                  <a:prstClr val="black"/>
                </a:solidFill>
              </a:rPr>
              <a:t>(umirovljenici, stipendisti…)</a:t>
            </a:r>
          </a:p>
          <a:p>
            <a:pPr marL="342900" lvl="1" indent="-342900">
              <a:buClr>
                <a:schemeClr val="tx1"/>
              </a:buClr>
              <a:buFont typeface="Calibri" panose="020F0502020204030204" pitchFamily="34" charset="0"/>
              <a:buChar char="–"/>
            </a:pPr>
            <a:r>
              <a:rPr lang="hr-HR" sz="2200" b="1" dirty="0">
                <a:solidFill>
                  <a:srgbClr val="FF0000"/>
                </a:solidFill>
              </a:rPr>
              <a:t>uzdržavane osobe</a:t>
            </a:r>
            <a:r>
              <a:rPr lang="hr-HR" sz="2200" dirty="0">
                <a:solidFill>
                  <a:prstClr val="black"/>
                </a:solidFill>
              </a:rPr>
              <a:t>, </a:t>
            </a:r>
            <a:r>
              <a:rPr lang="hr-HR" sz="2200" dirty="0" err="1">
                <a:solidFill>
                  <a:prstClr val="black"/>
                </a:solidFill>
              </a:rPr>
              <a:t>tj</a:t>
            </a:r>
            <a:r>
              <a:rPr lang="hr-HR" sz="2200" dirty="0">
                <a:solidFill>
                  <a:prstClr val="black"/>
                </a:solidFill>
              </a:rPr>
              <a:t>. gospodarski ovisne osobe </a:t>
            </a:r>
            <a:r>
              <a:rPr lang="hr-HR" sz="2200" i="1" dirty="0">
                <a:solidFill>
                  <a:prstClr val="black"/>
                </a:solidFill>
              </a:rPr>
              <a:t>(djeca, učenici, studenti…)</a:t>
            </a:r>
          </a:p>
        </p:txBody>
      </p:sp>
    </p:spTree>
    <p:extLst>
      <p:ext uri="{BB962C8B-B14F-4D97-AF65-F5344CB8AC3E}">
        <p14:creationId xmlns:p14="http://schemas.microsoft.com/office/powerpoint/2010/main" val="30034940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2176" y="149363"/>
            <a:ext cx="6107218" cy="654618"/>
          </a:xfrm>
          <a:prstGeom prst="rect">
            <a:avLst/>
          </a:prstGeom>
          <a:solidFill>
            <a:schemeClr val="tx2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800" b="1" dirty="0">
                <a:solidFill>
                  <a:schemeClr val="bg1"/>
                </a:solidFill>
              </a:rPr>
              <a:t>EKONOMSKI SASTAV STANOVNIŠTVA</a:t>
            </a:r>
          </a:p>
        </p:txBody>
      </p:sp>
      <p:sp>
        <p:nvSpPr>
          <p:cNvPr id="3" name="Rectangle 2"/>
          <p:cNvSpPr/>
          <p:nvPr/>
        </p:nvSpPr>
        <p:spPr>
          <a:xfrm>
            <a:off x="1187623" y="1349786"/>
            <a:ext cx="3196961" cy="654618"/>
          </a:xfrm>
          <a:prstGeom prst="rect">
            <a:avLst/>
          </a:prstGeom>
          <a:solidFill>
            <a:srgbClr val="FFC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400" b="1" dirty="0" smtClean="0"/>
              <a:t>PREMA AKTIVNOSTI</a:t>
            </a:r>
            <a:endParaRPr lang="hr-HR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5368038" y="1349786"/>
            <a:ext cx="3196961" cy="654618"/>
          </a:xfrm>
          <a:prstGeom prst="rect">
            <a:avLst/>
          </a:prstGeom>
          <a:solidFill>
            <a:srgbClr val="0070C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</a:rPr>
              <a:t>PREMA DJELATNOSTI</a:t>
            </a:r>
            <a:endParaRPr lang="hr-HR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499" y="2672219"/>
            <a:ext cx="1707295" cy="876264"/>
          </a:xfrm>
          <a:prstGeom prst="rect">
            <a:avLst/>
          </a:prstGeom>
          <a:solidFill>
            <a:srgbClr val="008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</a:rPr>
              <a:t>PRIMARNI SEKTOR</a:t>
            </a:r>
            <a:endParaRPr lang="hr-HR" sz="20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84306" y="2672219"/>
            <a:ext cx="1722747" cy="8762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</a:rPr>
              <a:t>SEKUNDARNI SEKTOR</a:t>
            </a:r>
            <a:endParaRPr lang="hr-HR" sz="2000" b="1" dirty="0">
              <a:solidFill>
                <a:schemeClr val="bg1"/>
              </a:solidFill>
            </a:endParaRPr>
          </a:p>
        </p:txBody>
      </p:sp>
      <p:cxnSp>
        <p:nvCxnSpPr>
          <p:cNvPr id="8" name="Elbow Connector 7"/>
          <p:cNvCxnSpPr>
            <a:stCxn id="2" idx="2"/>
            <a:endCxn id="3" idx="0"/>
          </p:cNvCxnSpPr>
          <p:nvPr/>
        </p:nvCxnSpPr>
        <p:spPr>
          <a:xfrm rot="5400000">
            <a:off x="3438043" y="152043"/>
            <a:ext cx="545805" cy="1849681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0"/>
            <a:endCxn id="2" idx="2"/>
          </p:cNvCxnSpPr>
          <p:nvPr/>
        </p:nvCxnSpPr>
        <p:spPr>
          <a:xfrm rot="16200000" flipV="1">
            <a:off x="5528250" y="-88483"/>
            <a:ext cx="545805" cy="2330734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2"/>
            <a:endCxn id="5" idx="0"/>
          </p:cNvCxnSpPr>
          <p:nvPr/>
        </p:nvCxnSpPr>
        <p:spPr>
          <a:xfrm rot="5400000">
            <a:off x="3616926" y="-677375"/>
            <a:ext cx="667815" cy="6031372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0"/>
            <a:endCxn id="4" idx="2"/>
          </p:cNvCxnSpPr>
          <p:nvPr/>
        </p:nvCxnSpPr>
        <p:spPr>
          <a:xfrm rot="5400000" flipH="1" flipV="1">
            <a:off x="4522192" y="227893"/>
            <a:ext cx="667815" cy="4220839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02565" y="2672219"/>
            <a:ext cx="1722747" cy="876264"/>
          </a:xfrm>
          <a:prstGeom prst="rect">
            <a:avLst/>
          </a:prstGeom>
          <a:solidFill>
            <a:srgbClr val="C00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</a:rPr>
              <a:t>TERCIJARNI SEKTOR</a:t>
            </a:r>
            <a:endParaRPr lang="hr-HR" sz="2000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20824" y="2672219"/>
            <a:ext cx="1722747" cy="876264"/>
          </a:xfrm>
          <a:prstGeom prst="rect">
            <a:avLst/>
          </a:prstGeom>
          <a:solidFill>
            <a:srgbClr val="00206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</a:rPr>
              <a:t>KVARTARNI SEKTOR</a:t>
            </a:r>
            <a:endParaRPr lang="hr-HR" sz="2000" b="1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39082" y="2672219"/>
            <a:ext cx="1722747" cy="87626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</a:rPr>
              <a:t>KVINTALNI SEKTOR</a:t>
            </a:r>
            <a:endParaRPr lang="hr-HR" sz="2000" b="1" dirty="0">
              <a:solidFill>
                <a:schemeClr val="bg1"/>
              </a:solidFill>
            </a:endParaRPr>
          </a:p>
        </p:txBody>
      </p:sp>
      <p:cxnSp>
        <p:nvCxnSpPr>
          <p:cNvPr id="27" name="Elbow Connector 26"/>
          <p:cNvCxnSpPr>
            <a:stCxn id="22" idx="0"/>
            <a:endCxn id="4" idx="2"/>
          </p:cNvCxnSpPr>
          <p:nvPr/>
        </p:nvCxnSpPr>
        <p:spPr>
          <a:xfrm rot="5400000" flipH="1" flipV="1">
            <a:off x="5431322" y="1137022"/>
            <a:ext cx="667815" cy="2402580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3" idx="0"/>
            <a:endCxn id="4" idx="2"/>
          </p:cNvCxnSpPr>
          <p:nvPr/>
        </p:nvCxnSpPr>
        <p:spPr>
          <a:xfrm rot="5400000" flipH="1" flipV="1">
            <a:off x="6340451" y="2046152"/>
            <a:ext cx="667815" cy="584321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4" idx="0"/>
            <a:endCxn id="4" idx="2"/>
          </p:cNvCxnSpPr>
          <p:nvPr/>
        </p:nvCxnSpPr>
        <p:spPr>
          <a:xfrm rot="16200000" flipV="1">
            <a:off x="7249581" y="1721343"/>
            <a:ext cx="667815" cy="1233937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01575" y="3618595"/>
            <a:ext cx="1612352" cy="200054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marL="0" lvl="1" algn="ctr"/>
            <a:r>
              <a:rPr lang="hr-HR" sz="2000" dirty="0">
                <a:solidFill>
                  <a:prstClr val="black"/>
                </a:solidFill>
              </a:rPr>
              <a:t>poljoprivreda, ribarstvo, šumarstvo i </a:t>
            </a:r>
            <a:r>
              <a:rPr lang="hr-HR" sz="2000" dirty="0" smtClean="0">
                <a:solidFill>
                  <a:prstClr val="black"/>
                </a:solidFill>
              </a:rPr>
              <a:t>lov</a:t>
            </a:r>
          </a:p>
          <a:p>
            <a:pPr marL="0" lvl="1" algn="ctr">
              <a:spcBef>
                <a:spcPts val="1200"/>
              </a:spcBef>
            </a:pP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poljoprivredna civilizacija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945804" y="3618595"/>
            <a:ext cx="1612352" cy="261610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marL="0" lvl="1" algn="ctr"/>
            <a:r>
              <a:rPr lang="hr-HR" sz="2000" dirty="0"/>
              <a:t>industrija, rudarstvo, energetika, građevinarstvo i proizvodno </a:t>
            </a:r>
            <a:r>
              <a:rPr lang="hr-HR" sz="2000" dirty="0" smtClean="0"/>
              <a:t>zanatstvo</a:t>
            </a:r>
          </a:p>
          <a:p>
            <a:pPr marL="0" lvl="1" algn="ctr">
              <a:spcBef>
                <a:spcPts val="1200"/>
              </a:spcBef>
            </a:pP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industrijska civilizacija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727695" y="3617260"/>
            <a:ext cx="1681479" cy="2154436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marL="0" lvl="1" algn="ctr"/>
            <a:r>
              <a:rPr lang="hr-HR" sz="2000" dirty="0">
                <a:cs typeface="Times New Roman" panose="02020603050405020304" pitchFamily="18" charset="0"/>
              </a:rPr>
              <a:t>promet</a:t>
            </a:r>
            <a:r>
              <a:rPr lang="hr-HR" sz="2000" dirty="0"/>
              <a:t>, trgovina, turizam, ugostiteljstvo, novčarstvo i uslužno </a:t>
            </a:r>
            <a:r>
              <a:rPr lang="hr-HR" sz="2000" dirty="0" smtClean="0"/>
              <a:t>zanatstvo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576021" y="3618595"/>
            <a:ext cx="1612352" cy="1538883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marL="0" lvl="1" algn="ctr"/>
            <a:r>
              <a:rPr lang="hr-HR" sz="2000" dirty="0">
                <a:cs typeface="Times New Roman" panose="02020603050405020304" pitchFamily="18" charset="0"/>
              </a:rPr>
              <a:t>školstvo, zdravstvo, vojska, policija, uprava, znanost, kultura i sport</a:t>
            </a:r>
            <a:endParaRPr lang="hr-HR" sz="2000" dirty="0">
              <a:solidFill>
                <a:prstClr val="black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287371" y="3618595"/>
            <a:ext cx="1773587" cy="615553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marL="0" lvl="1" algn="ctr">
              <a:spcBef>
                <a:spcPts val="1200"/>
              </a:spcBef>
            </a:pPr>
            <a:r>
              <a:rPr lang="hr-HR" sz="2000" dirty="0">
                <a:cs typeface="Times New Roman" panose="02020603050405020304" pitchFamily="18" charset="0"/>
              </a:rPr>
              <a:t>informatičke djelatnosti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635896" y="5854973"/>
            <a:ext cx="18650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uslužno društvo </a:t>
            </a:r>
            <a:r>
              <a:rPr lang="hr-HR" dirty="0"/>
              <a:t>ili 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tercijarna civilizacija</a:t>
            </a:r>
            <a:endParaRPr lang="hr-HR" sz="2000" dirty="0">
              <a:solidFill>
                <a:prstClr val="black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673996" y="2691240"/>
            <a:ext cx="5425062" cy="857041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7" name="Rectangle 46"/>
          <p:cNvSpPr/>
          <p:nvPr/>
        </p:nvSpPr>
        <p:spPr>
          <a:xfrm>
            <a:off x="3673996" y="2670535"/>
            <a:ext cx="5425062" cy="883010"/>
          </a:xfrm>
          <a:prstGeom prst="rect">
            <a:avLst/>
          </a:prstGeom>
          <a:solidFill>
            <a:srgbClr val="C00000"/>
          </a:solidFill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solidFill>
                  <a:schemeClr val="bg1"/>
                </a:solidFill>
              </a:rPr>
              <a:t>TERCIJARNI SEKTOR</a:t>
            </a:r>
            <a:endParaRPr lang="hr-HR" sz="3200" b="1" dirty="0">
              <a:solidFill>
                <a:schemeClr val="bg1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505643" y="956303"/>
            <a:ext cx="2880321" cy="1341454"/>
            <a:chOff x="899592" y="2321833"/>
            <a:chExt cx="2880321" cy="1341454"/>
          </a:xfrm>
        </p:grpSpPr>
        <p:sp>
          <p:nvSpPr>
            <p:cNvPr id="53" name="Rounded Rectangular Callout 52"/>
            <p:cNvSpPr/>
            <p:nvPr/>
          </p:nvSpPr>
          <p:spPr>
            <a:xfrm>
              <a:off x="899592" y="2321833"/>
              <a:ext cx="2880321" cy="1341454"/>
            </a:xfrm>
            <a:prstGeom prst="wedgeRoundRectCallout">
              <a:avLst>
                <a:gd name="adj1" fmla="val 33841"/>
                <a:gd name="adj2" fmla="val 84275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 dirty="0"/>
            </a:p>
          </p:txBody>
        </p:sp>
        <p:sp>
          <p:nvSpPr>
            <p:cNvPr id="54" name="Rounded Rectangular Callout 53"/>
            <p:cNvSpPr/>
            <p:nvPr/>
          </p:nvSpPr>
          <p:spPr>
            <a:xfrm>
              <a:off x="899592" y="2321833"/>
              <a:ext cx="2880321" cy="1341454"/>
            </a:xfrm>
            <a:prstGeom prst="wedgeRoundRectCallout">
              <a:avLst>
                <a:gd name="adj1" fmla="val -35824"/>
                <a:gd name="adj2" fmla="val 81435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hr-HR" sz="3200" b="1" dirty="0" smtClean="0">
                  <a:solidFill>
                    <a:srgbClr val="FF0000"/>
                  </a:solidFill>
                </a:rPr>
                <a:t>PROIZVODNI</a:t>
              </a:r>
              <a:r>
                <a:rPr lang="hr-HR" sz="3200" dirty="0" smtClean="0"/>
                <a:t> SEKTORI</a:t>
              </a:r>
              <a:endParaRPr lang="hr-HR" sz="32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076056" y="1006368"/>
            <a:ext cx="2880321" cy="1341454"/>
            <a:chOff x="2267744" y="2996952"/>
            <a:chExt cx="2880321" cy="1341454"/>
          </a:xfrm>
        </p:grpSpPr>
        <p:sp>
          <p:nvSpPr>
            <p:cNvPr id="56" name="Rounded Rectangular Callout 55"/>
            <p:cNvSpPr/>
            <p:nvPr/>
          </p:nvSpPr>
          <p:spPr>
            <a:xfrm>
              <a:off x="2267744" y="2996952"/>
              <a:ext cx="2880321" cy="1341454"/>
            </a:xfrm>
            <a:prstGeom prst="wedgeRoundRectCallout">
              <a:avLst>
                <a:gd name="adj1" fmla="val 38507"/>
                <a:gd name="adj2" fmla="val 82198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 dirty="0"/>
            </a:p>
          </p:txBody>
        </p:sp>
        <p:sp>
          <p:nvSpPr>
            <p:cNvPr id="57" name="Rounded Rectangular Callout 56"/>
            <p:cNvSpPr/>
            <p:nvPr/>
          </p:nvSpPr>
          <p:spPr>
            <a:xfrm>
              <a:off x="2267744" y="2996952"/>
              <a:ext cx="2880321" cy="1341454"/>
            </a:xfrm>
            <a:prstGeom prst="wedgeRoundRectCallout">
              <a:avLst>
                <a:gd name="adj1" fmla="val -3238"/>
                <a:gd name="adj2" fmla="val 80152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 dirty="0"/>
            </a:p>
          </p:txBody>
        </p:sp>
        <p:sp>
          <p:nvSpPr>
            <p:cNvPr id="58" name="Rounded Rectangular Callout 57"/>
            <p:cNvSpPr/>
            <p:nvPr/>
          </p:nvSpPr>
          <p:spPr>
            <a:xfrm>
              <a:off x="2267744" y="2996952"/>
              <a:ext cx="2880321" cy="1341454"/>
            </a:xfrm>
            <a:prstGeom prst="wedgeRoundRectCallout">
              <a:avLst>
                <a:gd name="adj1" fmla="val -40803"/>
                <a:gd name="adj2" fmla="val 80091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hr-HR" sz="3200" b="1" dirty="0" smtClean="0">
                  <a:solidFill>
                    <a:srgbClr val="FF0000"/>
                  </a:solidFill>
                </a:rPr>
                <a:t>USLUŽNI</a:t>
              </a:r>
              <a:r>
                <a:rPr lang="hr-HR" sz="3200" dirty="0" smtClean="0">
                  <a:solidFill>
                    <a:srgbClr val="FF0000"/>
                  </a:solidFill>
                </a:rPr>
                <a:t> </a:t>
              </a:r>
              <a:r>
                <a:rPr lang="hr-HR" sz="3200" dirty="0" smtClean="0"/>
                <a:t>SEKTORI</a:t>
              </a:r>
              <a:endParaRPr lang="hr-HR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2331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50"/>
                            </p:stCondLst>
                            <p:childTnLst>
                              <p:par>
                                <p:cTn id="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25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2" grpId="0" animBg="1"/>
      <p:bldP spid="23" grpId="0" animBg="1"/>
      <p:bldP spid="24" grpId="0" animBg="1"/>
      <p:bldP spid="35" grpId="0"/>
      <p:bldP spid="36" grpId="0"/>
      <p:bldP spid="37" grpId="0"/>
      <p:bldP spid="38" grpId="0"/>
      <p:bldP spid="39" grpId="0"/>
      <p:bldP spid="43" grpId="0"/>
      <p:bldP spid="46" grpId="0" animBg="1"/>
      <p:bldP spid="46" grpId="1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9497"/>
            <a:ext cx="8858312" cy="576064"/>
          </a:xfrm>
        </p:spPr>
        <p:txBody>
          <a:bodyPr/>
          <a:lstStyle/>
          <a:p>
            <a:r>
              <a:rPr lang="hr-HR" sz="2800" dirty="0" smtClean="0"/>
              <a:t>SASTAV STANOVNIŠTVA </a:t>
            </a:r>
            <a:r>
              <a:rPr lang="hr-HR" sz="2800" b="1" dirty="0" smtClean="0">
                <a:solidFill>
                  <a:srgbClr val="FF0000"/>
                </a:solidFill>
              </a:rPr>
              <a:t>PREMA DJELATNOSTI</a:t>
            </a:r>
            <a:endParaRPr lang="hr-HR" sz="32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620688"/>
            <a:ext cx="9144000" cy="6237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/>
            <a:r>
              <a:rPr lang="hr-HR" sz="2200" dirty="0" smtClean="0"/>
              <a:t>sektori djelatnosti:</a:t>
            </a:r>
          </a:p>
          <a:p>
            <a:pPr marL="800100" lvl="1" indent="-342900">
              <a:spcBef>
                <a:spcPts val="0"/>
              </a:spcBef>
              <a:buFont typeface="+mj-lt"/>
              <a:buAutoNum type="arabicPeriod"/>
            </a:pPr>
            <a:r>
              <a:rPr lang="hr-HR" sz="2200" b="1" dirty="0" smtClean="0">
                <a:solidFill>
                  <a:srgbClr val="FF0000"/>
                </a:solidFill>
              </a:rPr>
              <a:t>primarni</a:t>
            </a:r>
            <a:r>
              <a:rPr lang="hr-HR" sz="2200" dirty="0" smtClean="0"/>
              <a:t> (</a:t>
            </a:r>
            <a:r>
              <a:rPr lang="hr-H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hr-HR" sz="2200" dirty="0" smtClean="0"/>
              <a:t>): poljoprivreda, ribarstvo, šumarstvo i lov – </a:t>
            </a: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poljoprivredna civilizacija</a:t>
            </a:r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</a:pPr>
            <a:r>
              <a:rPr lang="hr-HR" sz="2200" b="1" dirty="0" smtClean="0">
                <a:solidFill>
                  <a:srgbClr val="FF0000"/>
                </a:solidFill>
              </a:rPr>
              <a:t>sekundarni</a:t>
            </a:r>
            <a:r>
              <a:rPr lang="hr-HR" sz="2200" dirty="0" smtClean="0"/>
              <a:t> (</a:t>
            </a:r>
            <a:r>
              <a:rPr lang="hr-H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hr-HR" sz="2200" dirty="0" smtClean="0">
                <a:latin typeface="+mj-lt"/>
              </a:rPr>
              <a:t>): industrija, rudarstvo, energetika, građevinarstvo i proizvodno zanatstvo – </a:t>
            </a: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industrijska civilizacija</a:t>
            </a:r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</a:pPr>
            <a:r>
              <a:rPr lang="hr-HR" sz="2200" b="1" dirty="0" smtClean="0">
                <a:solidFill>
                  <a:srgbClr val="FF0000"/>
                </a:solidFill>
                <a:latin typeface="+mj-lt"/>
              </a:rPr>
              <a:t>tercijarni</a:t>
            </a:r>
            <a:r>
              <a:rPr lang="hr-HR" sz="2200" dirty="0" smtClean="0">
                <a:latin typeface="+mj-lt"/>
              </a:rPr>
              <a:t> (</a:t>
            </a:r>
            <a:r>
              <a:rPr lang="hr-H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hr-HR" sz="2200" dirty="0" smtClean="0">
                <a:latin typeface="+mj-lt"/>
                <a:cs typeface="Times New Roman" panose="02020603050405020304" pitchFamily="18" charset="0"/>
              </a:rPr>
              <a:t>): promet</a:t>
            </a:r>
            <a:r>
              <a:rPr lang="hr-HR" sz="2200" dirty="0" smtClean="0"/>
              <a:t>, trgovina, turizam, ugostiteljstvo, novčarstvo i uslužno zanatstvo – </a:t>
            </a:r>
            <a:r>
              <a:rPr lang="hr-HR" sz="2200" dirty="0">
                <a:highlight>
                  <a:srgbClr val="FFFF00"/>
                </a:highlight>
                <a:ea typeface="Calibri"/>
                <a:cs typeface="Times New Roman"/>
              </a:rPr>
              <a:t>uslužno društvo ili tercijarna civilizacija</a:t>
            </a:r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</a:pPr>
            <a:r>
              <a:rPr lang="hr-HR" sz="2200" b="1" dirty="0" smtClean="0">
                <a:solidFill>
                  <a:srgbClr val="FF0000"/>
                </a:solidFill>
              </a:rPr>
              <a:t>kvartarni</a:t>
            </a:r>
            <a:r>
              <a:rPr lang="hr-HR" sz="2200" dirty="0" smtClean="0"/>
              <a:t> (</a:t>
            </a:r>
            <a:r>
              <a:rPr lang="hr-H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hr-HR" sz="2200" dirty="0" smtClean="0">
                <a:cs typeface="Times New Roman" panose="02020603050405020304" pitchFamily="18" charset="0"/>
              </a:rPr>
              <a:t>): školstvo, zdravstvo, vojska, policija, uprava, znanost, kultura i sport – zanimanja koja ne privređuju izravno već se financiraju iz proračuna</a:t>
            </a:r>
          </a:p>
          <a:p>
            <a:pPr marL="800100" lvl="1" indent="-342900">
              <a:spcBef>
                <a:spcPts val="1200"/>
              </a:spcBef>
              <a:buFont typeface="+mj-lt"/>
              <a:buAutoNum type="arabicPeriod"/>
            </a:pPr>
            <a:r>
              <a:rPr lang="hr-HR" sz="22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kvintalni</a:t>
            </a:r>
            <a:r>
              <a:rPr lang="hr-HR" sz="22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hr-HR" sz="2200" dirty="0" smtClean="0">
                <a:cs typeface="Times New Roman" panose="02020603050405020304" pitchFamily="18" charset="0"/>
              </a:rPr>
              <a:t>(</a:t>
            </a:r>
            <a:r>
              <a:rPr lang="hr-H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hr-HR" sz="2200" dirty="0" smtClean="0">
                <a:cs typeface="Times New Roman" panose="02020603050405020304" pitchFamily="18" charset="0"/>
              </a:rPr>
              <a:t>): informatičke djelatnosti</a:t>
            </a:r>
          </a:p>
          <a:p>
            <a:pPr marL="288000" indent="-288000">
              <a:spcBef>
                <a:spcPts val="1800"/>
              </a:spcBef>
              <a:buFont typeface="Calibri" panose="020F0502020204030204" pitchFamily="34" charset="0"/>
              <a:buChar char="‒"/>
            </a:pPr>
            <a:r>
              <a:rPr lang="hr-HR" sz="2200" dirty="0" smtClean="0">
                <a:cs typeface="Times New Roman" panose="02020603050405020304" pitchFamily="18" charset="0"/>
              </a:rPr>
              <a:t>primarni i sekundarni sektor su </a:t>
            </a:r>
            <a:r>
              <a:rPr lang="hr-HR" sz="2200" b="1" dirty="0" smtClean="0">
                <a:cs typeface="Times New Roman" panose="02020603050405020304" pitchFamily="18" charset="0"/>
              </a:rPr>
              <a:t>proizvodni</a:t>
            </a:r>
            <a:r>
              <a:rPr lang="hr-HR" sz="2200" dirty="0" smtClean="0">
                <a:cs typeface="Times New Roman" panose="02020603050405020304" pitchFamily="18" charset="0"/>
              </a:rPr>
              <a:t>, dok su ostali </a:t>
            </a:r>
            <a:r>
              <a:rPr lang="hr-HR" sz="2200" b="1" dirty="0" smtClean="0">
                <a:cs typeface="Times New Roman" panose="02020603050405020304" pitchFamily="18" charset="0"/>
              </a:rPr>
              <a:t>uslužni</a:t>
            </a:r>
            <a:r>
              <a:rPr lang="hr-HR" sz="2200" dirty="0" smtClean="0">
                <a:cs typeface="Times New Roman" panose="02020603050405020304" pitchFamily="18" charset="0"/>
              </a:rPr>
              <a:t> (neproizvodni) sektori</a:t>
            </a:r>
          </a:p>
          <a:p>
            <a:pPr marL="288000" indent="-288000">
              <a:spcBef>
                <a:spcPts val="1200"/>
              </a:spcBef>
              <a:buFont typeface="Calibri" panose="020F0502020204030204" pitchFamily="34" charset="0"/>
              <a:buChar char="‒"/>
            </a:pPr>
            <a:r>
              <a:rPr lang="hr-HR" sz="2200" dirty="0" smtClean="0">
                <a:cs typeface="Times New Roman" panose="02020603050405020304" pitchFamily="18" charset="0"/>
              </a:rPr>
              <a:t>u statistici se tercijarni, kvartarni i kvintalni sektor svrstavaju zajedno u </a:t>
            </a:r>
            <a:r>
              <a:rPr lang="hr-HR" sz="22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tercijarni sektor</a:t>
            </a:r>
            <a:endParaRPr lang="hr-HR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74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9497"/>
            <a:ext cx="8858312" cy="576064"/>
          </a:xfrm>
        </p:spPr>
        <p:txBody>
          <a:bodyPr/>
          <a:lstStyle/>
          <a:p>
            <a:r>
              <a:rPr lang="hr-HR" sz="2800" dirty="0" smtClean="0"/>
              <a:t>SASTAV STANOVNIŠTVA </a:t>
            </a:r>
            <a:r>
              <a:rPr lang="hr-HR" sz="2800" b="1" dirty="0" smtClean="0">
                <a:solidFill>
                  <a:srgbClr val="FF0000"/>
                </a:solidFill>
              </a:rPr>
              <a:t>PREMA DJELATNOSTI</a:t>
            </a:r>
            <a:endParaRPr lang="hr-HR" sz="32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548680"/>
            <a:ext cx="9144000" cy="3456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indent="-288000"/>
            <a:r>
              <a:rPr lang="hr-HR" sz="2200" dirty="0" smtClean="0"/>
              <a:t>prema redoslijedu sektora države se svrstavaju u tipove: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hr-HR" sz="2200" b="1" dirty="0" smtClean="0">
                <a:solidFill>
                  <a:srgbClr val="FF0000"/>
                </a:solidFill>
              </a:rPr>
              <a:t>poljoprivredni tip </a:t>
            </a:r>
            <a:r>
              <a:rPr lang="hr-HR" sz="2200" dirty="0" smtClean="0"/>
              <a:t>(</a:t>
            </a:r>
            <a:r>
              <a:rPr lang="hr-H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I-II-III</a:t>
            </a:r>
            <a:r>
              <a:rPr lang="hr-HR" sz="2200" dirty="0" smtClean="0"/>
              <a:t>)</a:t>
            </a:r>
          </a:p>
          <a:p>
            <a:pPr marL="1080000" lvl="2" indent="-252000">
              <a:spcBef>
                <a:spcPts val="0"/>
              </a:spcBef>
            </a:pPr>
            <a:r>
              <a:rPr lang="hr-HR" sz="1800" dirty="0" smtClean="0"/>
              <a:t>do sredine 19. st</a:t>
            </a:r>
          </a:p>
          <a:p>
            <a:pPr marL="1080000" lvl="2" indent="-252000">
              <a:spcBef>
                <a:spcPts val="0"/>
              </a:spcBef>
            </a:pPr>
            <a:r>
              <a:rPr lang="hr-HR" sz="1800" dirty="0" smtClean="0"/>
              <a:t>većina stanovništva radi u </a:t>
            </a:r>
            <a:r>
              <a:rPr lang="hr-HR" sz="1800" b="1" dirty="0" smtClean="0">
                <a:solidFill>
                  <a:srgbClr val="FF0000"/>
                </a:solidFill>
              </a:rPr>
              <a:t>poljoprivredi</a:t>
            </a:r>
            <a:r>
              <a:rPr lang="hr-HR" sz="1800" dirty="0" smtClean="0">
                <a:solidFill>
                  <a:srgbClr val="FF0000"/>
                </a:solidFill>
              </a:rPr>
              <a:t> </a:t>
            </a:r>
            <a:r>
              <a:rPr lang="hr-HR" sz="1800" dirty="0" smtClean="0"/>
              <a:t>(80%)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hr-HR" sz="2200" b="1" dirty="0" smtClean="0">
                <a:solidFill>
                  <a:srgbClr val="FF0000"/>
                </a:solidFill>
              </a:rPr>
              <a:t>industrijski tip </a:t>
            </a:r>
            <a:r>
              <a:rPr lang="hr-HR" sz="2200" dirty="0" smtClean="0"/>
              <a:t>(</a:t>
            </a:r>
            <a:r>
              <a:rPr lang="hr-H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II-III-I </a:t>
            </a:r>
            <a:r>
              <a:rPr lang="hr-H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ili</a:t>
            </a:r>
            <a:r>
              <a:rPr lang="hr-H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II-I-III</a:t>
            </a:r>
            <a:r>
              <a:rPr lang="hr-HR" sz="2200" dirty="0" smtClean="0">
                <a:latin typeface="+mj-lt"/>
              </a:rPr>
              <a:t>)</a:t>
            </a:r>
          </a:p>
          <a:p>
            <a:pPr marL="1080000" lvl="2" indent="-252000">
              <a:spcBef>
                <a:spcPts val="0"/>
              </a:spcBef>
            </a:pPr>
            <a:r>
              <a:rPr lang="hr-HR" sz="1800" dirty="0" smtClean="0">
                <a:latin typeface="+mj-lt"/>
              </a:rPr>
              <a:t>u prvoj polovici 20. st</a:t>
            </a:r>
          </a:p>
          <a:p>
            <a:pPr marL="1080000" lvl="2" indent="-252000">
              <a:spcBef>
                <a:spcPts val="0"/>
              </a:spcBef>
            </a:pPr>
            <a:r>
              <a:rPr lang="hr-HR" sz="1800" dirty="0" smtClean="0">
                <a:latin typeface="+mj-lt"/>
              </a:rPr>
              <a:t>većina stanovništva radi u </a:t>
            </a:r>
            <a:r>
              <a:rPr lang="hr-HR" sz="1800" b="1" dirty="0" smtClean="0">
                <a:solidFill>
                  <a:srgbClr val="FF0000"/>
                </a:solidFill>
                <a:latin typeface="+mj-lt"/>
              </a:rPr>
              <a:t>industriji</a:t>
            </a:r>
            <a:r>
              <a:rPr lang="hr-HR" sz="1800" dirty="0" smtClean="0">
                <a:latin typeface="+mj-lt"/>
              </a:rPr>
              <a:t>, najmanje u poljoprivredi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rabicPeriod"/>
            </a:pPr>
            <a:r>
              <a:rPr lang="hr-HR" sz="2200" b="1" dirty="0" smtClean="0">
                <a:solidFill>
                  <a:srgbClr val="FF0000"/>
                </a:solidFill>
              </a:rPr>
              <a:t>uslužni tip </a:t>
            </a:r>
            <a:r>
              <a:rPr lang="hr-HR" sz="2200" dirty="0" smtClean="0">
                <a:latin typeface="+mj-lt"/>
              </a:rPr>
              <a:t>(</a:t>
            </a:r>
            <a:r>
              <a:rPr lang="hr-HR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III-II-I</a:t>
            </a:r>
            <a:r>
              <a:rPr lang="hr-HR" sz="2200" dirty="0" smtClean="0">
                <a:latin typeface="+mj-lt"/>
                <a:cs typeface="Times New Roman" panose="02020603050405020304" pitchFamily="18" charset="0"/>
              </a:rPr>
              <a:t>) </a:t>
            </a:r>
          </a:p>
          <a:p>
            <a:pPr marL="1080000" lvl="2" indent="-252000">
              <a:spcBef>
                <a:spcPts val="0"/>
              </a:spcBef>
            </a:pPr>
            <a:r>
              <a:rPr lang="hr-HR" sz="1800" dirty="0" smtClean="0"/>
              <a:t>sredinom 20. st</a:t>
            </a:r>
          </a:p>
          <a:p>
            <a:pPr marL="1080000" lvl="2" indent="-252000">
              <a:spcBef>
                <a:spcPts val="0"/>
              </a:spcBef>
            </a:pPr>
            <a:r>
              <a:rPr lang="hr-HR" sz="1800" dirty="0" smtClean="0"/>
              <a:t>najviše ljudi radi u </a:t>
            </a:r>
            <a:r>
              <a:rPr lang="hr-HR" sz="1800" b="1" dirty="0" smtClean="0">
                <a:solidFill>
                  <a:srgbClr val="FF0000"/>
                </a:solidFill>
              </a:rPr>
              <a:t>uslužnom</a:t>
            </a:r>
            <a:r>
              <a:rPr lang="hr-HR" sz="1800" dirty="0" smtClean="0">
                <a:solidFill>
                  <a:srgbClr val="FF0000"/>
                </a:solidFill>
              </a:rPr>
              <a:t> </a:t>
            </a:r>
            <a:r>
              <a:rPr lang="hr-HR" sz="1800" b="1" dirty="0" smtClean="0">
                <a:solidFill>
                  <a:srgbClr val="FF0000"/>
                </a:solidFill>
              </a:rPr>
              <a:t>sektoru</a:t>
            </a:r>
            <a:r>
              <a:rPr lang="hr-HR" sz="1800" dirty="0" smtClean="0"/>
              <a:t>, a najmanje u poljoprivredi (do 5%)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95536" y="4005064"/>
            <a:ext cx="2664296" cy="2793282"/>
            <a:chOff x="395536" y="4005064"/>
            <a:chExt cx="2664296" cy="2793282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brightnessContrast bright="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3328"/>
            <a:stretch/>
          </p:blipFill>
          <p:spPr bwMode="auto">
            <a:xfrm>
              <a:off x="395536" y="4005064"/>
              <a:ext cx="2664296" cy="2793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" name="Straight Connector 3"/>
            <p:cNvCxnSpPr/>
            <p:nvPr/>
          </p:nvCxnSpPr>
          <p:spPr>
            <a:xfrm flipV="1">
              <a:off x="1583668" y="4230216"/>
              <a:ext cx="0" cy="2568130"/>
            </a:xfrm>
            <a:prstGeom prst="line">
              <a:avLst/>
            </a:prstGeom>
            <a:ln w="1905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2087724" y="4230216"/>
              <a:ext cx="0" cy="2568130"/>
            </a:xfrm>
            <a:prstGeom prst="line">
              <a:avLst/>
            </a:prstGeom>
            <a:ln w="1905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816980" y="5330813"/>
              <a:ext cx="2113254" cy="254360"/>
              <a:chOff x="816980" y="5330813"/>
              <a:chExt cx="2113254" cy="25436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816980" y="5330813"/>
                <a:ext cx="626486" cy="25436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hr-HR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hr-H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-II-III</a:t>
                </a:r>
                <a:endParaRPr lang="hr-HR" sz="1600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568636" y="5330813"/>
                <a:ext cx="651925" cy="25436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hr-HR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</a:t>
                </a:r>
                <a:r>
                  <a:rPr lang="hr-H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-III-I</a:t>
                </a:r>
                <a:endParaRPr lang="hr-HR" sz="16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303748" y="5330813"/>
                <a:ext cx="626486" cy="25436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hr-HR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III</a:t>
                </a:r>
                <a:r>
                  <a:rPr lang="hr-H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-II-I</a:t>
                </a:r>
                <a:endParaRPr lang="hr-HR" sz="1600" dirty="0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275856" y="4005065"/>
            <a:ext cx="5822630" cy="2842216"/>
            <a:chOff x="3275856" y="4005065"/>
            <a:chExt cx="5822630" cy="2842216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2" r="1339"/>
            <a:stretch/>
          </p:blipFill>
          <p:spPr bwMode="auto">
            <a:xfrm>
              <a:off x="3275856" y="4005065"/>
              <a:ext cx="5822630" cy="2842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7506137" y="5194348"/>
              <a:ext cx="950901" cy="40011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ctr"/>
              <a:r>
                <a:rPr lang="hr-HR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III</a:t>
              </a:r>
              <a:r>
                <a:rPr lang="hr-HR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-II-I</a:t>
              </a:r>
              <a:endParaRPr lang="hr-HR" sz="20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49753" y="5194348"/>
              <a:ext cx="950901" cy="40011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ctr"/>
              <a:r>
                <a:rPr lang="hr-HR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hr-HR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-II-III</a:t>
              </a:r>
              <a:endParaRPr lang="hr-HR" sz="2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77945" y="5194348"/>
              <a:ext cx="950901" cy="40011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ctr"/>
              <a:r>
                <a:rPr lang="hr-HR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II</a:t>
              </a:r>
              <a:r>
                <a:rPr lang="hr-HR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-III-I</a:t>
              </a:r>
              <a:endParaRPr lang="hr-H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485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762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38100"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bijela_tema</Template>
  <TotalTime>2541</TotalTime>
  <Words>822</Words>
  <Application>Microsoft Office PowerPoint</Application>
  <PresentationFormat>On-screen Show (4:3)</PresentationFormat>
  <Paragraphs>124</Paragraphs>
  <Slides>11</Slides>
  <Notes>0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Tema sustava Office</vt:lpstr>
      <vt:lpstr>PowerPoint Presentation</vt:lpstr>
      <vt:lpstr>PowerPoint Presentation</vt:lpstr>
      <vt:lpstr>EKONOMSKI SASTAV STANOVNIŠTVA</vt:lpstr>
      <vt:lpstr>EKONOMSKI SASTAV STANOVNIŠTVA</vt:lpstr>
      <vt:lpstr>EKONOMSKI SASTAV STANOVNIŠTVA</vt:lpstr>
      <vt:lpstr>PowerPoint Presentation</vt:lpstr>
      <vt:lpstr>PowerPoint Presentation</vt:lpstr>
      <vt:lpstr>SASTAV STANOVNIŠTVA PREMA DJELATNOSTI</vt:lpstr>
      <vt:lpstr>SASTAV STANOVNIŠTVA PREMA DJELATNOSTI</vt:lpstr>
      <vt:lpstr>RAZLIKE U UDJELIMA SEKTORA DJELATNOSTI PO DRŽAVAMA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Pojam organizacije</dc:title>
  <dc:creator>cornx</dc:creator>
  <cp:lastModifiedBy>korisnik</cp:lastModifiedBy>
  <cp:revision>323</cp:revision>
  <dcterms:created xsi:type="dcterms:W3CDTF">2016-09-01T16:32:16Z</dcterms:created>
  <dcterms:modified xsi:type="dcterms:W3CDTF">2019-10-13T12:04:00Z</dcterms:modified>
</cp:coreProperties>
</file>