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notesMasterIdLst>
    <p:notesMasterId r:id="rId27"/>
  </p:notesMasterIdLst>
  <p:handoutMasterIdLst>
    <p:handoutMasterId r:id="rId28"/>
  </p:handoutMasterIdLst>
  <p:sldIdLst>
    <p:sldId id="481" r:id="rId5"/>
    <p:sldId id="535" r:id="rId6"/>
    <p:sldId id="532" r:id="rId7"/>
    <p:sldId id="534" r:id="rId8"/>
    <p:sldId id="500" r:id="rId9"/>
    <p:sldId id="526" r:id="rId10"/>
    <p:sldId id="525" r:id="rId11"/>
    <p:sldId id="529" r:id="rId12"/>
    <p:sldId id="530" r:id="rId13"/>
    <p:sldId id="528" r:id="rId14"/>
    <p:sldId id="501" r:id="rId15"/>
    <p:sldId id="502" r:id="rId16"/>
    <p:sldId id="504" r:id="rId17"/>
    <p:sldId id="506" r:id="rId18"/>
    <p:sldId id="510" r:id="rId19"/>
    <p:sldId id="507" r:id="rId20"/>
    <p:sldId id="508" r:id="rId21"/>
    <p:sldId id="511" r:id="rId22"/>
    <p:sldId id="512" r:id="rId23"/>
    <p:sldId id="513" r:id="rId24"/>
    <p:sldId id="514" r:id="rId25"/>
    <p:sldId id="53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61A"/>
    <a:srgbClr val="98B86C"/>
    <a:srgbClr val="66FF33"/>
    <a:srgbClr val="00FF00"/>
    <a:srgbClr val="FF6600"/>
    <a:srgbClr val="06520A"/>
    <a:srgbClr val="0000FF"/>
    <a:srgbClr val="FF0000"/>
    <a:srgbClr val="CC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88833" autoAdjust="0"/>
  </p:normalViewPr>
  <p:slideViewPr>
    <p:cSldViewPr>
      <p:cViewPr varScale="1">
        <p:scale>
          <a:sx n="118" d="100"/>
          <a:sy n="118" d="100"/>
        </p:scale>
        <p:origin x="-16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3.5.2020.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5457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3.5.2020.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36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8970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3548-5B00-4535-954E-8D7B8CEF7586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9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44624"/>
            <a:ext cx="8856984" cy="720080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/>
          <a:lstStyle>
            <a:lvl1pPr marL="324000" indent="-324000">
              <a:buFont typeface="Calibri" panose="020F0502020204030204" pitchFamily="34" charset="0"/>
              <a:buChar char="–"/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­"/>
              <a:defRPr/>
            </a:lvl3pPr>
            <a:lvl5pPr marL="2057400" indent="-228600">
              <a:buFont typeface="Courier New" panose="02070309020205020404" pitchFamily="49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1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8021-67C1-4496-83B1-1F9E4B9DB491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5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9D60-93F8-475B-A45F-5383F655B640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1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881B-EA68-46EE-9F7F-48CE1ABA4DAA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5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EFBE-C773-479A-A872-F1F424DFC0DB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27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462-D16F-4307-8594-DB057E8E97E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5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083-1C34-4772-9C28-08EEDCFD5D87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4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9312-FFF3-47F7-A4AB-03138DD6690E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45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54C-5A2C-4BAB-B677-87EED47E040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8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01C4-5C51-4AFA-8A1D-18D972451034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0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03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78" y="107732"/>
            <a:ext cx="8229601" cy="445599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28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38" y="692696"/>
            <a:ext cx="8886158" cy="6048672"/>
          </a:xfrm>
        </p:spPr>
        <p:txBody>
          <a:bodyPr/>
          <a:lstStyle>
            <a:lvl1pPr marL="288000" indent="-288000">
              <a:spcBef>
                <a:spcPts val="0"/>
              </a:spcBef>
              <a:buFont typeface="Calibri" panose="020F0502020204030204" pitchFamily="34" charset="0"/>
              <a:buChar char="—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88000">
              <a:spcBef>
                <a:spcPts val="0"/>
              </a:spcBef>
              <a:buFont typeface="Calibri" panose="020F050202020403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Font typeface="Calibri" panose="020F050202020403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Font typeface="Calibri" panose="020F050202020403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Font typeface="Calibri" panose="020F050202020403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0338" y="556701"/>
            <a:ext cx="881415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7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537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93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12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0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2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003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61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81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784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3548-5B00-4535-954E-8D7B8CEF7586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7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44624"/>
            <a:ext cx="8856984" cy="720080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/>
          <a:lstStyle>
            <a:lvl1pPr marL="324000" indent="-324000">
              <a:buFont typeface="Calibri" panose="020F0502020204030204" pitchFamily="34" charset="0"/>
              <a:buChar char="–"/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­"/>
              <a:defRPr/>
            </a:lvl3pPr>
            <a:lvl5pPr marL="2057400" indent="-228600">
              <a:buFont typeface="Courier New" panose="02070309020205020404" pitchFamily="49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4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8021-67C1-4496-83B1-1F9E4B9DB491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13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9D60-93F8-475B-A45F-5383F655B640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16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881B-EA68-46EE-9F7F-48CE1ABA4DAA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53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EFBE-C773-479A-A872-F1F424DFC0DB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4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462-D16F-4307-8594-DB057E8E97E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464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083-1C34-4772-9C28-08EEDCFD5D87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122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9312-FFF3-47F7-A4AB-03138DD6690E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61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54C-5A2C-4BAB-B677-87EED47E040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92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01C4-5C51-4AFA-8A1D-18D972451034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9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5/3/2020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EC570A-7FBD-4165-9679-9B2102C5923F}" type="slidenum">
              <a:rPr lang="hr-HR" altLang="de-DE" smtClean="0">
                <a:solidFill>
                  <a:prstClr val="white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2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5/3/2020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7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EC570A-7FBD-4165-9679-9B2102C5923F}" type="slidenum">
              <a:rPr lang="hr-HR" altLang="de-DE" smtClean="0">
                <a:solidFill>
                  <a:prstClr val="white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86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d0VeRfCw4c" TargetMode="External"/><Relationship Id="rId7" Type="http://schemas.openxmlformats.org/officeDocument/2006/relationships/hyperlink" Target="https://www.youtube.com/playlist?list=PLfmZbWB7p5WNIYDqg4aaf8ELS9GmX1K-4" TargetMode="External"/><Relationship Id="rId2" Type="http://schemas.openxmlformats.org/officeDocument/2006/relationships/hyperlink" Target="https://www.youtube.com/watch?v=uXdYvKyBytA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youtube.com/playlist?list=PL8dPuuaLjXtPNZwz5_o_5uirJ8gQXnhEO" TargetMode="External"/><Relationship Id="rId5" Type="http://schemas.openxmlformats.org/officeDocument/2006/relationships/hyperlink" Target="https://www.youtube.com/playlist?list=PL8dPuuaLjXtNamNKW5qlS-nKgA0on7Qze" TargetMode="External"/><Relationship Id="rId4" Type="http://schemas.openxmlformats.org/officeDocument/2006/relationships/hyperlink" Target="https://www.youtube.com/watch?v=KNkSL6Tv5b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3"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14" y="968592"/>
            <a:ext cx="4168574" cy="464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0" y="125776"/>
            <a:ext cx="9144000" cy="1142984"/>
          </a:xfrm>
          <a:prstGeom prst="rect">
            <a:avLst/>
          </a:prstGeom>
          <a:effectLst/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6600"/>
                </a:solidFill>
                <a:uLnTx/>
                <a:uFillTx/>
                <a:latin typeface="+mj-lt"/>
                <a:ea typeface="+mj-ea"/>
                <a:cs typeface="Arial" pitchFamily="34" charset="0"/>
              </a:rPr>
              <a:t>GOSPODARSTVO</a:t>
            </a:r>
          </a:p>
        </p:txBody>
      </p:sp>
      <p:sp>
        <p:nvSpPr>
          <p:cNvPr id="3" name="Rectangle 2"/>
          <p:cNvSpPr/>
          <p:nvPr/>
        </p:nvSpPr>
        <p:spPr>
          <a:xfrm>
            <a:off x="-4144" y="5303924"/>
            <a:ext cx="9144000" cy="150945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hr-HR" sz="5400" b="1" dirty="0" smtClean="0">
                <a:ln w="3175">
                  <a:noFill/>
                </a:ln>
                <a:solidFill>
                  <a:srgbClr val="FF6600"/>
                </a:solidFill>
                <a:latin typeface="+mj-lt"/>
                <a:cs typeface="Arial" pitchFamily="34" charset="0"/>
              </a:rPr>
              <a:t>PODUZETNIŠTVO, POSLOVNA ORGANIZACIJA I MARKETING</a:t>
            </a:r>
            <a:endParaRPr lang="hr-HR" sz="2400" dirty="0">
              <a:ln w="3175">
                <a:noFill/>
              </a:ln>
              <a:solidFill>
                <a:srgbClr val="FF66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11" y="0"/>
            <a:ext cx="457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11" y="0"/>
            <a:ext cx="457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9489" y="5517232"/>
            <a:ext cx="9144000" cy="134076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-9489" y="5616124"/>
            <a:ext cx="9144000" cy="11429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8188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198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MARKETING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80528" y="928670"/>
            <a:ext cx="9324528" cy="5715040"/>
          </a:xfrm>
        </p:spPr>
        <p:txBody>
          <a:bodyPr>
            <a:noAutofit/>
          </a:bodyPr>
          <a:lstStyle/>
          <a:p>
            <a:pPr marL="360000" indent="0">
              <a:spcBef>
                <a:spcPts val="12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MARKETING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dirty="0" smtClean="0">
                <a:latin typeface="+mj-lt"/>
              </a:rPr>
              <a:t>– društveni proces koji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usmjerava gospodarski tijek dobara i usluga</a:t>
            </a:r>
            <a:r>
              <a:rPr lang="hr-HR" sz="2600" dirty="0" smtClean="0">
                <a:latin typeface="+mj-lt"/>
              </a:rPr>
              <a:t> od proizvođača do potrošača, prilagođavajući </a:t>
            </a:r>
            <a:r>
              <a:rPr lang="hr-HR" sz="2600" b="1" dirty="0" smtClean="0">
                <a:solidFill>
                  <a:srgbClr val="FFC000"/>
                </a:solidFill>
                <a:latin typeface="+mj-lt"/>
              </a:rPr>
              <a:t>ponudu</a:t>
            </a:r>
            <a:r>
              <a:rPr lang="hr-HR" sz="2600" dirty="0" smtClean="0">
                <a:latin typeface="+mj-lt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latin typeface="+mj-lt"/>
              </a:rPr>
              <a:t>potražnju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marketing 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u najširem smislu može definirati kao proces u kojem se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proizvodnja povezuje s potrošnjom</a:t>
            </a:r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 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kako bi se zadovoljile potrebe društva (potrošača)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marketing nastoji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identificirati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,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predvidjeti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zadovoljiti potrebe 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kupaca vodeći računa 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profitu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 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marketing se javlja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u uvjetima razvijene konkurencije na tržištu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71546"/>
            <a:ext cx="8963380" cy="5572164"/>
          </a:xfrm>
        </p:spPr>
        <p:txBody>
          <a:bodyPr>
            <a:noAutofit/>
          </a:bodyPr>
          <a:lstStyle/>
          <a:p>
            <a:pPr indent="-288000">
              <a:spcBef>
                <a:spcPts val="1200"/>
              </a:spcBef>
              <a:buNone/>
            </a:pP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3 razdoblja u razvoju marketinga:</a:t>
            </a: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proizvodna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(od ind. revolucije do 1930-ih)</a:t>
            </a:r>
            <a:endParaRPr lang="hr-HR" sz="2800" i="1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prodajna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(od 1930-ih do 1950-ih)</a:t>
            </a: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marketinška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(nakon 1950-ih)</a:t>
            </a: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302675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716888" indent="-4572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danas se nalazimo u eri</a:t>
            </a:r>
            <a:r>
              <a:rPr lang="hr-HR" b="1" dirty="0" smtClean="0">
                <a:latin typeface="+mj-lt"/>
                <a:ea typeface="WenQuanYi Micro Hei" charset="0"/>
                <a:cs typeface="WenQuanYi Micro Hei" charset="0"/>
              </a:rPr>
              <a:t>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megamarketinške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 koncepcije </a:t>
            </a: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ili u eri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društveno odgovornog marketinga</a:t>
            </a:r>
          </a:p>
          <a:p>
            <a:pPr marL="1037563" lvl="1" indent="-4572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800" i="1" dirty="0" smtClean="0">
                <a:latin typeface="+mj-lt"/>
                <a:ea typeface="WenQuanYi Micro Hei" charset="0"/>
                <a:cs typeface="WenQuanYi Micro Hei" charset="0"/>
              </a:rPr>
              <a:t>osim profita, gledaju se socijalne, ekološke, kulturne i druge potrebe građana i društva u cjelini</a:t>
            </a:r>
          </a:p>
          <a:p>
            <a:pPr marL="716888" indent="-457200">
              <a:spcBef>
                <a:spcPts val="1200"/>
              </a:spcBef>
              <a:buSzPct val="100000"/>
              <a:buFont typeface="+mj-lt"/>
              <a:buAutoNum type="arabicPeriod"/>
            </a:pPr>
            <a:endParaRPr lang="hr-HR" dirty="0" smtClean="0">
              <a:latin typeface="+mj-lt"/>
              <a:ea typeface="WenQuanYi Micro Hei" charset="0"/>
              <a:cs typeface="WenQuanYi Micro Hei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9181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FAZE/ERE RAZVOJA MARKETINGA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020272" y="1643050"/>
            <a:ext cx="266372" cy="1107996"/>
          </a:xfrm>
          <a:prstGeom prst="rightBrace">
            <a:avLst>
              <a:gd name="adj1" fmla="val 72267"/>
              <a:gd name="adj2" fmla="val 49467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7215238" y="1643050"/>
            <a:ext cx="1928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200" b="1" dirty="0" smtClean="0"/>
              <a:t>ERE KOJE SU PRETHODILE MARKETINGU</a:t>
            </a:r>
            <a:endParaRPr lang="hr-HR" sz="2200" b="1" dirty="0"/>
          </a:p>
        </p:txBody>
      </p:sp>
      <p:pic>
        <p:nvPicPr>
          <p:cNvPr id="8" name="Picture 2" descr="http://static.nacional.hr/img/f5af85ec44e21bac1b70118fab4172ba_700x5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125775"/>
            <a:ext cx="6667500" cy="3095625"/>
          </a:xfrm>
          <a:prstGeom prst="rect">
            <a:avLst/>
          </a:prstGeom>
          <a:noFill/>
          <a:effectLst/>
        </p:spPr>
      </p:pic>
      <p:pic>
        <p:nvPicPr>
          <p:cNvPr id="9" name="Picture 4" descr="http://www.lerotic.de/reDesign/ina_greenw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3307034"/>
            <a:ext cx="6667500" cy="3362326"/>
          </a:xfrm>
          <a:prstGeom prst="rect">
            <a:avLst/>
          </a:prstGeom>
          <a:noFill/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114300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  <a:buNone/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MARKETINŠKI SPLET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– sjedinjuje sve važne aktivnosti za marketing</a:t>
            </a:r>
          </a:p>
          <a:p>
            <a:pPr>
              <a:spcBef>
                <a:spcPts val="1200"/>
              </a:spcBef>
              <a:buNone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3889156" y="1714488"/>
            <a:ext cx="2392125" cy="2392124"/>
            <a:chOff x="1696033" y="314898"/>
            <a:chExt cx="2392125" cy="2392124"/>
          </a:xfrm>
        </p:grpSpPr>
        <p:sp>
          <p:nvSpPr>
            <p:cNvPr id="17" name="Pie 16"/>
            <p:cNvSpPr/>
            <p:nvPr/>
          </p:nvSpPr>
          <p:spPr>
            <a:xfrm>
              <a:off x="1696033" y="314898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679E2A">
                    <a:shade val="30000"/>
                    <a:satMod val="115000"/>
                  </a:srgbClr>
                </a:gs>
                <a:gs pos="50000">
                  <a:srgbClr val="679E2A">
                    <a:shade val="67500"/>
                    <a:satMod val="115000"/>
                  </a:srgbClr>
                </a:gs>
                <a:gs pos="100000">
                  <a:srgbClr val="679E2A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ie 4"/>
            <p:cNvSpPr/>
            <p:nvPr/>
          </p:nvSpPr>
          <p:spPr>
            <a:xfrm>
              <a:off x="2093126" y="772906"/>
              <a:ext cx="1995032" cy="1691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cijena</a:t>
              </a: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6389486" y="1714488"/>
            <a:ext cx="2392124" cy="2392124"/>
            <a:chOff x="4198649" y="314898"/>
            <a:chExt cx="2392124" cy="2392124"/>
          </a:xfrm>
        </p:grpSpPr>
        <p:sp>
          <p:nvSpPr>
            <p:cNvPr id="20" name="Pie 19"/>
            <p:cNvSpPr/>
            <p:nvPr/>
          </p:nvSpPr>
          <p:spPr>
            <a:xfrm rot="5400000">
              <a:off x="4198649" y="314898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ie 4"/>
            <p:cNvSpPr/>
            <p:nvPr/>
          </p:nvSpPr>
          <p:spPr>
            <a:xfrm>
              <a:off x="4198649" y="743526"/>
              <a:ext cx="1691489" cy="16914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proizvod</a:t>
              </a:r>
              <a:endParaRPr lang="hr-H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3889156" y="4214818"/>
            <a:ext cx="2392124" cy="2392124"/>
            <a:chOff x="1696033" y="2817514"/>
            <a:chExt cx="2392124" cy="2392124"/>
          </a:xfrm>
        </p:grpSpPr>
        <p:sp>
          <p:nvSpPr>
            <p:cNvPr id="23" name="Pie 22"/>
            <p:cNvSpPr/>
            <p:nvPr/>
          </p:nvSpPr>
          <p:spPr>
            <a:xfrm rot="16200000">
              <a:off x="1696033" y="2817514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FF7F00">
                    <a:shade val="30000"/>
                    <a:satMod val="115000"/>
                  </a:srgbClr>
                </a:gs>
                <a:gs pos="50000">
                  <a:srgbClr val="FF7F00">
                    <a:shade val="67500"/>
                    <a:satMod val="115000"/>
                  </a:srgbClr>
                </a:gs>
                <a:gs pos="100000">
                  <a:srgbClr val="FF7F00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ie 4"/>
            <p:cNvSpPr/>
            <p:nvPr/>
          </p:nvSpPr>
          <p:spPr>
            <a:xfrm rot="21600000">
              <a:off x="2396668" y="2817514"/>
              <a:ext cx="1691489" cy="16914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promocija</a:t>
              </a:r>
              <a:endParaRPr lang="hr-H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6389486" y="4214818"/>
            <a:ext cx="2392124" cy="2392124"/>
            <a:chOff x="4198649" y="2817514"/>
            <a:chExt cx="2392124" cy="2392124"/>
          </a:xfrm>
        </p:grpSpPr>
        <p:sp>
          <p:nvSpPr>
            <p:cNvPr id="26" name="Pie 25"/>
            <p:cNvSpPr/>
            <p:nvPr/>
          </p:nvSpPr>
          <p:spPr>
            <a:xfrm rot="10800000">
              <a:off x="4198649" y="2817514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ie 4"/>
            <p:cNvSpPr/>
            <p:nvPr/>
          </p:nvSpPr>
          <p:spPr>
            <a:xfrm>
              <a:off x="4198649" y="2817514"/>
              <a:ext cx="1968728" cy="1691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plasman</a:t>
              </a: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3746280" y="1571612"/>
            <a:ext cx="5112000" cy="5112000"/>
            <a:chOff x="2526182" y="1173785"/>
            <a:chExt cx="5112000" cy="5112000"/>
          </a:xfrm>
        </p:grpSpPr>
        <p:sp>
          <p:nvSpPr>
            <p:cNvPr id="29" name="Oval 28"/>
            <p:cNvSpPr/>
            <p:nvPr/>
          </p:nvSpPr>
          <p:spPr>
            <a:xfrm>
              <a:off x="2526182" y="1173785"/>
              <a:ext cx="5112000" cy="511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2572017" y="1214703"/>
              <a:ext cx="5020330" cy="5030165"/>
              <a:chOff x="777621" y="1058464"/>
              <a:chExt cx="5020330" cy="5030165"/>
            </a:xfrm>
          </p:grpSpPr>
          <p:grpSp>
            <p:nvGrpSpPr>
              <p:cNvPr id="10" name="Group 15"/>
              <p:cNvGrpSpPr/>
              <p:nvPr/>
            </p:nvGrpSpPr>
            <p:grpSpPr>
              <a:xfrm>
                <a:off x="777621" y="1058464"/>
                <a:ext cx="5020330" cy="5030165"/>
                <a:chOff x="2500298" y="1133149"/>
                <a:chExt cx="5020330" cy="5030165"/>
              </a:xfrm>
            </p:grpSpPr>
            <p:grpSp>
              <p:nvGrpSpPr>
                <p:cNvPr id="11" name="Group 7"/>
                <p:cNvGrpSpPr/>
                <p:nvPr/>
              </p:nvGrpSpPr>
              <p:grpSpPr>
                <a:xfrm>
                  <a:off x="2500298" y="3643314"/>
                  <a:ext cx="2611108" cy="2520000"/>
                  <a:chOff x="1609548" y="2817514"/>
                  <a:chExt cx="2478609" cy="2392124"/>
                </a:xfrm>
              </p:grpSpPr>
              <p:sp>
                <p:nvSpPr>
                  <p:cNvPr id="43" name="Pie 8"/>
                  <p:cNvSpPr/>
                  <p:nvPr/>
                </p:nvSpPr>
                <p:spPr>
                  <a:xfrm rot="16200000">
                    <a:off x="1609548" y="2817514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FF7F00">
                          <a:shade val="30000"/>
                          <a:satMod val="115000"/>
                        </a:srgbClr>
                      </a:gs>
                      <a:gs pos="50000">
                        <a:srgbClr val="FF7F00">
                          <a:shade val="67500"/>
                          <a:satMod val="115000"/>
                        </a:srgbClr>
                      </a:gs>
                      <a:gs pos="100000">
                        <a:srgbClr val="FF7F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4" name="Pie 4"/>
                  <p:cNvSpPr/>
                  <p:nvPr/>
                </p:nvSpPr>
                <p:spPr>
                  <a:xfrm rot="21600000">
                    <a:off x="2396668" y="2817514"/>
                    <a:ext cx="1691489" cy="16914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288000" bIns="612000" numCol="1" spcCol="1270" anchor="b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promocija</a:t>
                    </a:r>
                    <a:endParaRPr lang="hr-HR" sz="28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12" name="Group 10"/>
                <p:cNvGrpSpPr/>
                <p:nvPr/>
              </p:nvGrpSpPr>
              <p:grpSpPr>
                <a:xfrm>
                  <a:off x="4994695" y="3643314"/>
                  <a:ext cx="2525933" cy="2520000"/>
                  <a:chOff x="4193017" y="2817514"/>
                  <a:chExt cx="2397756" cy="2392124"/>
                </a:xfrm>
              </p:grpSpPr>
              <p:sp>
                <p:nvSpPr>
                  <p:cNvPr id="41" name="Pie 40"/>
                  <p:cNvSpPr/>
                  <p:nvPr/>
                </p:nvSpPr>
                <p:spPr>
                  <a:xfrm rot="10800000">
                    <a:off x="4198649" y="2817514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chemeClr val="accent4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" name="Pie 4"/>
                  <p:cNvSpPr/>
                  <p:nvPr/>
                </p:nvSpPr>
                <p:spPr>
                  <a:xfrm>
                    <a:off x="4193017" y="3430052"/>
                    <a:ext cx="1966575" cy="103460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360000" numCol="1" spcCol="1270" anchor="ctr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plasman</a:t>
                    </a:r>
                  </a:p>
                </p:txBody>
              </p:sp>
            </p:grpSp>
            <p:grpSp>
              <p:nvGrpSpPr>
                <p:cNvPr id="13" name="Group 1"/>
                <p:cNvGrpSpPr/>
                <p:nvPr/>
              </p:nvGrpSpPr>
              <p:grpSpPr>
                <a:xfrm>
                  <a:off x="2500298" y="1133149"/>
                  <a:ext cx="2520000" cy="2520000"/>
                  <a:chOff x="1560407" y="314898"/>
                  <a:chExt cx="2392124" cy="2392124"/>
                </a:xfrm>
              </p:grpSpPr>
              <p:sp>
                <p:nvSpPr>
                  <p:cNvPr id="39" name="Pie 38"/>
                  <p:cNvSpPr/>
                  <p:nvPr/>
                </p:nvSpPr>
                <p:spPr>
                  <a:xfrm>
                    <a:off x="1560407" y="314898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679E2A">
                          <a:shade val="30000"/>
                          <a:satMod val="115000"/>
                        </a:srgbClr>
                      </a:gs>
                      <a:gs pos="50000">
                        <a:srgbClr val="679E2A">
                          <a:shade val="67500"/>
                          <a:satMod val="115000"/>
                        </a:srgbClr>
                      </a:gs>
                      <a:gs pos="100000">
                        <a:srgbClr val="679E2A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0" name="Pie 4"/>
                  <p:cNvSpPr/>
                  <p:nvPr/>
                </p:nvSpPr>
                <p:spPr>
                  <a:xfrm>
                    <a:off x="2097278" y="1030675"/>
                    <a:ext cx="1691485" cy="163025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504000" rIns="0" bIns="0" numCol="1" spcCol="1270" anchor="t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cijena</a:t>
                    </a:r>
                    <a:endParaRPr lang="hr-HR" sz="2000" i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14" name="Group 4"/>
                <p:cNvGrpSpPr/>
                <p:nvPr/>
              </p:nvGrpSpPr>
              <p:grpSpPr>
                <a:xfrm>
                  <a:off x="5000628" y="1133149"/>
                  <a:ext cx="2520000" cy="2520000"/>
                  <a:chOff x="4198649" y="314898"/>
                  <a:chExt cx="2392124" cy="2392124"/>
                </a:xfrm>
              </p:grpSpPr>
              <p:sp>
                <p:nvSpPr>
                  <p:cNvPr id="37" name="Pie 36"/>
                  <p:cNvSpPr/>
                  <p:nvPr/>
                </p:nvSpPr>
                <p:spPr>
                  <a:xfrm rot="5400000">
                    <a:off x="4198649" y="314898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" name="Pie 4"/>
                  <p:cNvSpPr/>
                  <p:nvPr/>
                </p:nvSpPr>
                <p:spPr>
                  <a:xfrm>
                    <a:off x="4198649" y="1286789"/>
                    <a:ext cx="1691489" cy="8202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216000" rIns="0" bIns="0" numCol="1" spcCol="1270" anchor="t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proizvod</a:t>
                    </a:r>
                    <a:endParaRPr lang="hr-HR" sz="28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795621" y="3156378"/>
                <a:ext cx="49292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MARKETINŠKI SPLET</a:t>
                </a:r>
                <a:endParaRPr lang="hr-H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5" name="Group 47"/>
          <p:cNvGrpSpPr/>
          <p:nvPr/>
        </p:nvGrpSpPr>
        <p:grpSpPr>
          <a:xfrm>
            <a:off x="428596" y="2500306"/>
            <a:ext cx="2643206" cy="2928958"/>
            <a:chOff x="571472" y="2714620"/>
            <a:chExt cx="2643206" cy="2928958"/>
          </a:xfrm>
        </p:grpSpPr>
        <p:sp>
          <p:nvSpPr>
            <p:cNvPr id="45" name="Content Placeholder 2"/>
            <p:cNvSpPr txBox="1">
              <a:spLocks/>
            </p:cNvSpPr>
            <p:nvPr/>
          </p:nvSpPr>
          <p:spPr bwMode="auto">
            <a:xfrm>
              <a:off x="571472" y="2714620"/>
              <a:ext cx="2643206" cy="29289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547688" marR="0" lvl="0" indent="-411163" algn="ctr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F9F9F9"/>
                </a:buClr>
                <a:buSzPct val="65000"/>
                <a:buFont typeface="Wingdings 2" pitchFamily="18" charset="2"/>
                <a:buNone/>
                <a:tabLst/>
                <a:defRPr/>
              </a:pPr>
              <a:r>
                <a:rPr kumimoji="0" lang="hr-HR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4P</a:t>
              </a:r>
              <a:endPara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product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place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promotion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price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71472" y="3427412"/>
              <a:ext cx="2643206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>
          <a:xfrm>
            <a:off x="428660" y="71414"/>
            <a:ext cx="8429620" cy="86834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MARKETINŠKI SPLET</a:t>
            </a:r>
            <a:endParaRPr kumimoji="0" lang="hr-HR" sz="40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marL="252000" indent="-2520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obuhvaća nekoliko elemenata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kojima se može utjecati na razinu prodaje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asortiman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ambalaža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marka proizvoda</a:t>
            </a:r>
            <a:endParaRPr lang="vi-V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52000" indent="-252000">
              <a:lnSpc>
                <a:spcPct val="110000"/>
              </a:lnSpc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ASORTIMAN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skup svih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srodnih proizvoda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koje nudi proizvođač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612000" lvl="1" indent="-252000">
              <a:lnSpc>
                <a:spcPct val="110000"/>
              </a:lnSpc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vi-VN" sz="2200" i="1" dirty="0" smtClean="0">
                <a:latin typeface="Calibri" pitchFamily="34" charset="0"/>
                <a:cs typeface="Calibri" pitchFamily="34" charset="0"/>
              </a:rPr>
              <a:t>Palmolive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pjena </a:t>
            </a:r>
            <a:r>
              <a:rPr lang="vi-VN" sz="2200" i="1" dirty="0" smtClean="0">
                <a:latin typeface="Calibri" pitchFamily="34" charset="0"/>
                <a:cs typeface="Calibri" pitchFamily="34" charset="0"/>
              </a:rPr>
              <a:t>za brijanje,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sapun, šampon za kosu, tuširanje…</a:t>
            </a:r>
            <a:endParaRPr lang="vi-VN" sz="2200" i="1" dirty="0" smtClean="0">
              <a:latin typeface="Calibri" pitchFamily="34" charset="0"/>
              <a:cs typeface="Calibri" pitchFamily="34" charset="0"/>
            </a:endParaRPr>
          </a:p>
          <a:p>
            <a:pPr marL="612000" lvl="1" indent="-252000">
              <a:lnSpc>
                <a:spcPct val="110000"/>
              </a:lnSpc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vi-VN" sz="2200" i="1" dirty="0">
                <a:latin typeface="Calibri" pitchFamily="34" charset="0"/>
                <a:cs typeface="Calibri" pitchFamily="34" charset="0"/>
              </a:rPr>
              <a:t>ima određena svojstva koja pojednostavljuju kupnju i jamče kvalitetu</a:t>
            </a:r>
            <a:endParaRPr lang="hr-HR" sz="2200" i="1" dirty="0">
              <a:latin typeface="Calibri" pitchFamily="34" charset="0"/>
              <a:cs typeface="Calibri" pitchFamily="34" charset="0"/>
            </a:endParaRPr>
          </a:p>
          <a:p>
            <a:pPr marL="252000" indent="-2520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AMBALAŽA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ima ulogu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privlačenja pozornosti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zaštite proizvoda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 vana</a:t>
            </a:r>
            <a:endParaRPr lang="vi-VN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PROIZVOD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D:\BackUp_skola\Marketing\slike\cips_sirluk_mala.png"/>
          <p:cNvPicPr>
            <a:picLocks noChangeAspect="1" noChangeArrowheads="1"/>
          </p:cNvPicPr>
          <p:nvPr/>
        </p:nvPicPr>
        <p:blipFill>
          <a:blip r:embed="rId2" cstate="email"/>
          <a:srcRect b="-57"/>
          <a:stretch>
            <a:fillRect/>
          </a:stretch>
        </p:blipFill>
        <p:spPr bwMode="auto">
          <a:xfrm>
            <a:off x="2714612" y="3249066"/>
            <a:ext cx="2685148" cy="3740000"/>
          </a:xfrm>
          <a:prstGeom prst="rect">
            <a:avLst/>
          </a:prstGeom>
          <a:noFill/>
        </p:spPr>
      </p:pic>
      <p:pic>
        <p:nvPicPr>
          <p:cNvPr id="1027" name="Picture 3" descr="D:\BackUp_skola\Marketing\slike\standard-cips-slani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40983" y="3575380"/>
            <a:ext cx="2202420" cy="3124000"/>
          </a:xfrm>
          <a:prstGeom prst="rect">
            <a:avLst/>
          </a:prstGeom>
          <a:noFill/>
        </p:spPr>
      </p:pic>
      <p:pic>
        <p:nvPicPr>
          <p:cNvPr id="1029" name="Picture 5" descr="http://www.freshfresco.com/images/products/7857.png"/>
          <p:cNvPicPr>
            <a:picLocks noChangeAspect="1" noChangeArrowheads="1"/>
          </p:cNvPicPr>
          <p:nvPr/>
        </p:nvPicPr>
        <p:blipFill>
          <a:blip r:embed="rId4"/>
          <a:srcRect l="28125" t="14062" r="29687"/>
          <a:stretch>
            <a:fillRect/>
          </a:stretch>
        </p:blipFill>
        <p:spPr bwMode="auto">
          <a:xfrm>
            <a:off x="7429520" y="3429000"/>
            <a:ext cx="1571636" cy="32014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ctor-gamble-subsidiari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8628" y="0"/>
            <a:ext cx="8429652" cy="68637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3928" y="2852936"/>
            <a:ext cx="14401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 rot="16200000">
            <a:off x="2016335" y="4049776"/>
            <a:ext cx="89423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460401" y="4782866"/>
            <a:ext cx="14401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PROIZVOD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071546"/>
            <a:ext cx="9036496" cy="5572164"/>
          </a:xfrm>
        </p:spPr>
        <p:txBody>
          <a:bodyPr>
            <a:noAutofit/>
          </a:bodyPr>
          <a:lstStyle/>
          <a:p>
            <a:pPr marL="252000" indent="-252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(robna marka ili brend)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 ime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znak, simbol ili drugo što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identificira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 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diferencira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ga od proizvoda konkurenata</a:t>
            </a:r>
            <a:endParaRPr lang="vi-VN" sz="2600" dirty="0" smtClean="0">
              <a:latin typeface="Calibri" pitchFamily="34" charset="0"/>
              <a:cs typeface="Calibri" pitchFamily="34" charset="0"/>
            </a:endParaRPr>
          </a:p>
          <a:p>
            <a:pPr marL="252000" lvl="0" indent="-252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pl-PL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GENERIČKA MARKA </a:t>
            </a:r>
            <a:r>
              <a:rPr lang="pl-PL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označava kategoriju proizvoda</a:t>
            </a:r>
          </a:p>
          <a:p>
            <a:pPr marL="745200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npr. aspirin, žilet, digitron, kola i dr.</a:t>
            </a:r>
          </a:p>
          <a:p>
            <a:pPr marL="252000" lvl="0" indent="-252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TRGOVAČKA MARKA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vi-VN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trgovci kupuju od proizvođača proizvode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vi-VN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pakiraju ih te mogu staviti svoju marku</a:t>
            </a:r>
            <a:endParaRPr lang="hr-HR" sz="26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npr. K plus, Aro, </a:t>
            </a:r>
            <a:r>
              <a:rPr lang="hr-HR" sz="2600" i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Rumke</a:t>
            </a:r>
            <a:r>
              <a:rPr lang="hr-HR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Plodine, DM…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BackUp_skola\Marketing\slike\marke\podravka-logo-5cm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8596" y="214290"/>
            <a:ext cx="2502536" cy="1071570"/>
          </a:xfrm>
          <a:prstGeom prst="rect">
            <a:avLst/>
          </a:prstGeom>
          <a:noFill/>
        </p:spPr>
      </p:pic>
      <p:pic>
        <p:nvPicPr>
          <p:cNvPr id="16" name="Picture 15" descr="aro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714876" y="2928934"/>
            <a:ext cx="2786082" cy="1768266"/>
          </a:xfrm>
          <a:prstGeom prst="rect">
            <a:avLst/>
          </a:prstGeom>
        </p:spPr>
      </p:pic>
      <p:pic>
        <p:nvPicPr>
          <p:cNvPr id="18" name="Picture 17" descr="k_plu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714876" y="1071546"/>
            <a:ext cx="2786082" cy="1541634"/>
          </a:xfrm>
          <a:prstGeom prst="rect">
            <a:avLst/>
          </a:prstGeom>
        </p:spPr>
      </p:pic>
      <p:pic>
        <p:nvPicPr>
          <p:cNvPr id="20" name="Picture 19" descr="solana_pag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142844" y="1928802"/>
            <a:ext cx="2097051" cy="1000132"/>
          </a:xfrm>
          <a:prstGeom prst="rect">
            <a:avLst/>
          </a:prstGeom>
        </p:spPr>
      </p:pic>
      <p:pic>
        <p:nvPicPr>
          <p:cNvPr id="23" name="Picture 22" descr="vindija.jp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142844" y="3286124"/>
            <a:ext cx="2214578" cy="785174"/>
          </a:xfrm>
          <a:prstGeom prst="rect">
            <a:avLst/>
          </a:prstGeom>
        </p:spPr>
      </p:pic>
      <p:pic>
        <p:nvPicPr>
          <p:cNvPr id="24" name="Picture 23" descr="kras_logo.jp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>
            <a:off x="928662" y="4572008"/>
            <a:ext cx="2000264" cy="1563843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817618">
            <a:off x="3159943" y="916972"/>
            <a:ext cx="1357322" cy="1000132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571736" y="2000240"/>
            <a:ext cx="1285884" cy="928694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643174" y="3143248"/>
            <a:ext cx="1285884" cy="928694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9972154">
            <a:off x="3225169" y="4397841"/>
            <a:ext cx="1357322" cy="1000132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9" name="Picture 28" descr="Rasierklinge.jp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5887770" y="4857760"/>
            <a:ext cx="3256230" cy="2000240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7072330" y="214290"/>
            <a:ext cx="1785950" cy="928694"/>
          </a:xfrm>
          <a:prstGeom prst="wedgeRoundRectCallout">
            <a:avLst>
              <a:gd name="adj1" fmla="val -40024"/>
              <a:gd name="adj2" fmla="val 76257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TRGOVAČKA MARKA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571736" y="3643314"/>
            <a:ext cx="1785950" cy="928694"/>
          </a:xfrm>
          <a:prstGeom prst="wedgeRoundRectCallout">
            <a:avLst>
              <a:gd name="adj1" fmla="val -40024"/>
              <a:gd name="adj2" fmla="val 76257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MARKA PROIZVODA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4643438" y="5000636"/>
            <a:ext cx="1785950" cy="928694"/>
          </a:xfrm>
          <a:prstGeom prst="wedgeRoundRectCallout">
            <a:avLst>
              <a:gd name="adj1" fmla="val 34081"/>
              <a:gd name="adj2" fmla="val 78848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GENERIČKA MARKA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CIJENA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864096"/>
            <a:ext cx="9001156" cy="5949280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vrijednost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proizvoda ili usluge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izražena u novcu </a:t>
            </a:r>
          </a:p>
          <a:p>
            <a:pPr marL="288000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dirty="0" smtClean="0">
                <a:latin typeface="Calibri" pitchFamily="34" charset="0"/>
                <a:cs typeface="Calibri" pitchFamily="34" charset="0"/>
              </a:rPr>
              <a:t>mogu biti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JEDINSTVENE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jednake za sve kupce </a:t>
            </a:r>
            <a:r>
              <a:rPr lang="vi-VN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(novine, benzin)</a:t>
            </a:r>
            <a:r>
              <a:rPr lang="vi-VN" sz="2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DIFERENCIRANE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koje vrijede za određenu skupinu kupaca ili  r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zličite prema drugim kriterijima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(studenti, umirovljenici…)</a:t>
            </a:r>
          </a:p>
          <a:p>
            <a:pPr marL="288000" indent="-288000">
              <a:spcBef>
                <a:spcPts val="18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podjela cijena: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vremenu kupnje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(sezonske, predsezonske…)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prostoru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(isti proizvod može imati različitu cijenu na različitim mjestima)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opsegu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(maloprodajne i veleprodajne cijene)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promotivne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(npr. prilikom uvođenja nekog novog proizvoda)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prigodne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(za neki praznik ili sezonsko sniženje)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psihološke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(one koje završavaju s 9 –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npr. 9,99 kn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linije cijena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(niže, srednje i više cijene)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PLASMAN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06" y="928670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plasman obuhvaća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prodaju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distribuciju</a:t>
            </a:r>
          </a:p>
          <a:p>
            <a:pPr marL="288000" indent="-288000">
              <a:spcBef>
                <a:spcPts val="18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VRSTE PRODAJE: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prodaja – proizvođač svoje proizvode prodaje izravno potrošačima (prodaja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 posrednika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08675" lvl="1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NEIZRAVNA (POSREDNIČKA)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prodaja – karakteristična za proizvode krajnje potrošnje kada proizvođač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preko posrednika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prodaje svoje proizvode potrošačima</a:t>
            </a:r>
          </a:p>
          <a:p>
            <a:pPr marL="873787" lvl="2" indent="-252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to mogu biti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trgovački posrednici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agenti posrednici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facilitatori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0606" y="4864705"/>
            <a:ext cx="6641754" cy="1832552"/>
            <a:chOff x="214282" y="3214686"/>
            <a:chExt cx="8544171" cy="2357454"/>
          </a:xfrm>
        </p:grpSpPr>
        <p:sp>
          <p:nvSpPr>
            <p:cNvPr id="9" name="Rectangle 8"/>
            <p:cNvSpPr/>
            <p:nvPr/>
          </p:nvSpPr>
          <p:spPr>
            <a:xfrm>
              <a:off x="2571736" y="3214686"/>
              <a:ext cx="1643074" cy="1143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AGENT POSREDNIK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00628" y="3714752"/>
              <a:ext cx="1643074" cy="1285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TRGOVAČKI POSREDNIK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082" y="3571875"/>
              <a:ext cx="1400371" cy="64294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KUPAC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4282" y="3214686"/>
              <a:ext cx="1643074" cy="23574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PROIZVOĐAČ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928794" y="3784602"/>
              <a:ext cx="571504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46248" y="4643446"/>
              <a:ext cx="2988000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286248" y="3929066"/>
              <a:ext cx="648000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15140" y="3929066"/>
              <a:ext cx="571504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8"/>
            <p:cNvGrpSpPr/>
            <p:nvPr/>
          </p:nvGrpSpPr>
          <p:grpSpPr>
            <a:xfrm>
              <a:off x="1928794" y="4286257"/>
              <a:ext cx="6216694" cy="1044000"/>
              <a:chOff x="1928794" y="4318884"/>
              <a:chExt cx="6216694" cy="104400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928794" y="5356238"/>
                <a:ext cx="6215106" cy="158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>
                <a:off x="7622694" y="4840090"/>
                <a:ext cx="1044000" cy="158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9"/>
            <p:cNvGrpSpPr/>
            <p:nvPr/>
          </p:nvGrpSpPr>
          <p:grpSpPr>
            <a:xfrm>
              <a:off x="6786578" y="4286257"/>
              <a:ext cx="792000" cy="432000"/>
              <a:chOff x="6786578" y="4286257"/>
              <a:chExt cx="792000" cy="4320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6786578" y="4716669"/>
                <a:ext cx="792000" cy="1588"/>
              </a:xfrm>
              <a:prstGeom prst="straightConnector1">
                <a:avLst/>
              </a:prstGeom>
              <a:ln w="57150">
                <a:solidFill>
                  <a:srgbClr val="FF0D0D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6200000">
                <a:off x="7355605" y="4501466"/>
                <a:ext cx="432000" cy="1582"/>
              </a:xfrm>
              <a:prstGeom prst="straightConnector1">
                <a:avLst/>
              </a:prstGeom>
              <a:ln w="57150">
                <a:solidFill>
                  <a:srgbClr val="FF0D0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856984" cy="72008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PODUZETNIK I PODUZETNIŠTVO</a:t>
            </a:r>
            <a:endParaRPr lang="hr-HR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620" y="836712"/>
            <a:ext cx="8964488" cy="5832648"/>
          </a:xfrm>
        </p:spPr>
        <p:txBody>
          <a:bodyPr>
            <a:noAutofit/>
          </a:bodyPr>
          <a:lstStyle/>
          <a:p>
            <a:pPr marL="288000" indent="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PODUZETNIŠTVO </a:t>
            </a:r>
            <a:r>
              <a:rPr lang="hr-HR" sz="2400" dirty="0" smtClean="0">
                <a:latin typeface="+mj-lt"/>
              </a:rPr>
              <a:t>– djelatnost ljudi koja se sastoji od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kombiniranja činitelja proizvodnje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radi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maksimiziranja dobiti</a:t>
            </a:r>
          </a:p>
          <a:p>
            <a:pPr indent="-288000">
              <a:spcBef>
                <a:spcPts val="30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 POSLOVNOJ ORGANIZACIJI RAZLIKUJEMO:</a:t>
            </a:r>
          </a:p>
          <a:p>
            <a:pPr indent="-288000">
              <a:spcBef>
                <a:spcPts val="5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VLASNIKE</a:t>
            </a:r>
            <a:r>
              <a:rPr lang="hr-HR" sz="2400" dirty="0" smtClean="0">
                <a:latin typeface="+mj-lt"/>
              </a:rPr>
              <a:t> 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indent="-288000">
              <a:spcBef>
                <a:spcPts val="37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PODUZETNIKE</a:t>
            </a:r>
            <a:r>
              <a:rPr lang="hr-HR" sz="2400" dirty="0" smtClean="0">
                <a:latin typeface="+mj-lt"/>
              </a:rPr>
              <a:t> 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MENADŽERE</a:t>
            </a:r>
            <a:r>
              <a:rPr lang="hr-HR" sz="2400" dirty="0" smtClean="0">
                <a:latin typeface="+mj-lt"/>
              </a:rPr>
              <a:t> 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200" dirty="0" smtClean="0">
              <a:latin typeface="+mj-lt"/>
            </a:endParaRP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RADNIKE</a:t>
            </a:r>
            <a:r>
              <a:rPr lang="hr-HR" sz="2400" dirty="0" smtClean="0">
                <a:latin typeface="+mj-lt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188620" y="2049440"/>
            <a:ext cx="910638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indent="-288000" fontAlgn="base"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547688" indent="-288000" fontAlgn="base">
              <a:spcBef>
                <a:spcPts val="7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VLASNIKE</a:t>
            </a:r>
            <a:r>
              <a:rPr lang="hr-HR" sz="2400" dirty="0" smtClean="0">
                <a:solidFill>
                  <a:prstClr val="white"/>
                </a:solidFill>
                <a:cs typeface="Arial" pitchFamily="34" charset="0"/>
              </a:rPr>
              <a:t> – osoba koja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ulaže temeljni kapital </a:t>
            </a:r>
            <a:r>
              <a:rPr lang="hr-HR" sz="2400" dirty="0" smtClean="0">
                <a:solidFill>
                  <a:prstClr val="white"/>
                </a:solidFill>
                <a:cs typeface="Arial" pitchFamily="34" charset="0"/>
              </a:rPr>
              <a:t>za izgradnju neke poslovne organizacije </a:t>
            </a:r>
            <a:r>
              <a:rPr lang="hr-HR" sz="2400" i="1" dirty="0" smtClean="0">
                <a:solidFill>
                  <a:prstClr val="white"/>
                </a:solidFill>
                <a:cs typeface="Arial" pitchFamily="34" charset="0"/>
              </a:rPr>
              <a:t>(može biti poduzetnik, menadžer i radnik)</a:t>
            </a:r>
          </a:p>
          <a:p>
            <a:pPr marL="868363" lvl="1" indent="-288000" fontAlgn="base">
              <a:spcAft>
                <a:spcPct val="0"/>
              </a:spcAft>
              <a:buClr>
                <a:prstClr val="white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snosi rizik poslovanja</a:t>
            </a:r>
          </a:p>
          <a:p>
            <a:pPr marL="547688" indent="-288000" fontAlgn="base">
              <a:spcBef>
                <a:spcPts val="14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PODUZETNIKE</a:t>
            </a:r>
            <a:r>
              <a:rPr lang="hr-HR" sz="2400" dirty="0" smtClean="0">
                <a:solidFill>
                  <a:prstClr val="white"/>
                </a:solidFill>
                <a:cs typeface="Arial" pitchFamily="34" charset="0"/>
              </a:rPr>
              <a:t> – osoba koja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odlučuje kako će se proizvoditi</a:t>
            </a:r>
          </a:p>
          <a:p>
            <a:pPr marL="868363" lvl="1" indent="-288000" fontAlgn="base">
              <a:spcAft>
                <a:spcPct val="0"/>
              </a:spcAft>
              <a:buClr>
                <a:prstClr val="white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poduzima poslovne pothvate i preuzima rizik poslovanja</a:t>
            </a:r>
          </a:p>
          <a:p>
            <a:pPr marL="547688" indent="-288000" fontAlgn="base"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MENADŽERE</a:t>
            </a:r>
            <a:r>
              <a:rPr lang="hr-HR" sz="2400" dirty="0" smtClean="0">
                <a:solidFill>
                  <a:prstClr val="white"/>
                </a:solidFill>
                <a:cs typeface="Arial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vodi poslovanje </a:t>
            </a:r>
            <a:r>
              <a:rPr lang="hr-HR" sz="2400" dirty="0" smtClean="0">
                <a:solidFill>
                  <a:prstClr val="white"/>
                </a:solidFill>
                <a:cs typeface="Arial" pitchFamily="34" charset="0"/>
              </a:rPr>
              <a:t>radi osiguranja njegove uspješnosti, ali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bez preuzimanja rizika</a:t>
            </a:r>
          </a:p>
          <a:p>
            <a:pPr marL="868363" lvl="1" indent="-288000" fontAlgn="base">
              <a:spcBef>
                <a:spcPts val="600"/>
              </a:spcBef>
              <a:spcAft>
                <a:spcPct val="0"/>
              </a:spcAft>
              <a:buClr>
                <a:prstClr val="white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200" dirty="0" smtClean="0">
                <a:solidFill>
                  <a:prstClr val="white"/>
                </a:solidFill>
                <a:cs typeface="Arial" pitchFamily="34" charset="0"/>
              </a:rPr>
              <a:t>poduzetnik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osmišljava</a:t>
            </a:r>
            <a:r>
              <a:rPr lang="hr-HR" sz="2200" dirty="0" smtClean="0">
                <a:solidFill>
                  <a:prstClr val="white"/>
                </a:solidFill>
                <a:cs typeface="Arial" pitchFamily="34" charset="0"/>
              </a:rPr>
              <a:t> proizvodnju dok menadžer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vodi</a:t>
            </a:r>
            <a:r>
              <a:rPr lang="hr-HR" sz="2200" dirty="0" smtClean="0">
                <a:solidFill>
                  <a:prstClr val="white"/>
                </a:solidFill>
                <a:cs typeface="Arial" pitchFamily="34" charset="0"/>
              </a:rPr>
              <a:t> proizvodnju</a:t>
            </a:r>
          </a:p>
          <a:p>
            <a:pPr marL="547688" indent="-288000" fontAlgn="base"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RADNIKE</a:t>
            </a:r>
            <a:r>
              <a:rPr lang="hr-HR" sz="2400" dirty="0" smtClean="0">
                <a:solidFill>
                  <a:prstClr val="white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1026" name="Picture 2" descr="https://www.mafca.com/images/HenryFo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b="15191"/>
          <a:stretch/>
        </p:blipFill>
        <p:spPr bwMode="auto">
          <a:xfrm>
            <a:off x="6583053" y="3691664"/>
            <a:ext cx="2560947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72400" y="6597352"/>
            <a:ext cx="916465" cy="166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err="1" smtClean="0">
                <a:solidFill>
                  <a:prstClr val="black"/>
                </a:solidFill>
              </a:rPr>
              <a:t>Henry</a:t>
            </a:r>
            <a:r>
              <a:rPr lang="hr-HR" sz="1200" dirty="0" smtClean="0">
                <a:solidFill>
                  <a:prstClr val="black"/>
                </a:solidFill>
              </a:rPr>
              <a:t> Ford</a:t>
            </a:r>
            <a:endParaRPr lang="hr-H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7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PROMOCIJA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PROMOCIJA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je komunikacija s potrošačima s ciljem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uvjeravanja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u pogodnosti nekog proizvoda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stvaranja pozitivnog stava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o proizvodu</a:t>
            </a:r>
          </a:p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PROMOCIJE: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promidžba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plaćeni oblik promocije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osobna prodaja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direktan kontakt s kupcima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unapređivanje ponude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nagradne igre, edukacija, savjetovanje, informiranje o proizvodu…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publicitet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neplaćeni oblik promocije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odnosi s javnošću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 konferencije za tisak i sl.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samopredstavljanje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spcBef>
                <a:spcPts val="600"/>
              </a:spcBef>
              <a:buClr>
                <a:srgbClr val="FFFFFF"/>
              </a:buClr>
              <a:buSzTx/>
              <a:buNone/>
            </a:pPr>
            <a:endParaRPr lang="hr-HR" sz="2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39" descr="ApG-POeCMAA1UNq.jp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4612" y="285728"/>
            <a:ext cx="3286148" cy="637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9001000" cy="59309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600" dirty="0" smtClean="0">
                <a:latin typeface="Calibri" pitchFamily="34" charset="0"/>
                <a:cs typeface="Calibri" pitchFamily="34" charset="0"/>
              </a:rPr>
              <a:t>KORISNI LINKOVI 				   </a:t>
            </a:r>
            <a:r>
              <a:rPr lang="hr-HR" sz="2400" b="0" i="1" dirty="0" smtClean="0">
                <a:latin typeface="Calibri" pitchFamily="34" charset="0"/>
                <a:cs typeface="Calibri" pitchFamily="34" charset="0"/>
              </a:rPr>
              <a:t>(za lakše učenje)</a:t>
            </a:r>
            <a:endParaRPr lang="hr-HR" sz="36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764704"/>
            <a:ext cx="9143999" cy="59504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OTVORITI TRGOVAČKO DRUŠTVO</a:t>
            </a:r>
          </a:p>
          <a:p>
            <a:pPr marL="74520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https://www.youtube.com/watch?v=uXdYvKyBytA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288000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OSNOVATI  j.d.o.o</a:t>
            </a:r>
            <a:endParaRPr lang="hr-HR" sz="2400" dirty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4520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</a:t>
            </a:r>
            <a:r>
              <a:rPr lang="en-US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www.youtube.com/watch?v=qd0VeRfCw4c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288000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OTVORITI OBRT</a:t>
            </a:r>
            <a:endParaRPr lang="hr-HR" sz="2400" dirty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4520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</a:t>
            </a:r>
            <a:r>
              <a:rPr lang="en-US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www.youtube.com/watch?v=KNkSL6Tv5b0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288000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Business Entrepreneurship </a:t>
            </a:r>
            <a:r>
              <a:rPr lang="hr-HR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(playlista o poduzetništvu)</a:t>
            </a:r>
          </a:p>
          <a:p>
            <a:pPr marL="74520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5"/>
              </a:rPr>
              <a:t>https://www.youtube.com/playlist?list=PL8dPuuaLjXtNamNKW5qlS-nKgA0on7Qze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288000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err="1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Economics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playlista </a:t>
            </a:r>
            <a:r>
              <a:rPr lang="hr-H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 ekonomije)</a:t>
            </a:r>
            <a:endParaRPr lang="hr-HR" sz="2400" dirty="0">
              <a:solidFill>
                <a:schemeClr val="bg1">
                  <a:lumMod val="50000"/>
                  <a:lumOff val="50000"/>
                </a:schemeClr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4520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6"/>
              </a:rPr>
              <a:t>https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6"/>
              </a:rPr>
              <a:t>://www.youtube.com/playlist?list=PL8dPuuaLjXtPNZwz5_o_5uirJ8gQXnhEO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288000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err="1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EconClips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(playlista tema iz ekonomije)</a:t>
            </a:r>
          </a:p>
          <a:p>
            <a:pPr marL="745200" lvl="1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7"/>
              </a:rPr>
              <a:t>https</a:t>
            </a: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7"/>
              </a:rPr>
              <a:t>://www.youtube.com/playlist?list=PLfmZbWB7p5WNIYDqg4aaf8ELS9GmX1K-4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19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PODUZETNIK I PODUZETNIŠTVO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764704"/>
            <a:ext cx="9144000" cy="31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8000"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za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poduzetnika je ključna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sposobnost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darovitost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želja za uspjehom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upornost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motiviranost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intuicija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procjena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rizik</a:t>
            </a:r>
            <a:r>
              <a:rPr kumimoji="0" lang="hr-H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rad</a:t>
            </a:r>
          </a:p>
          <a:p>
            <a:pPr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lang="hr-HR" sz="2200" b="1" baseline="0" dirty="0" smtClean="0">
                <a:latin typeface="+mj-lt"/>
                <a:cs typeface="Arial" pitchFamily="34" charset="0"/>
              </a:rPr>
              <a:t>PODUZETNIŠTVO</a:t>
            </a:r>
            <a:r>
              <a:rPr lang="hr-HR" sz="2200" b="1" baseline="0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=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POTHVAT + KAPITAL + RIZIK</a:t>
            </a:r>
          </a:p>
          <a:p>
            <a:pPr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poduzetnik</a:t>
            </a:r>
            <a:r>
              <a:rPr kumimoji="0" lang="hr-HR" sz="22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rPr>
              <a:t> je nositelj poduzetničke inicijative</a:t>
            </a:r>
          </a:p>
          <a:p>
            <a:pPr marL="288000" lvl="0" indent="-288000" fontAlgn="base"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200" noProof="0" dirty="0" smtClean="0">
                <a:latin typeface="+mj-lt"/>
                <a:cs typeface="Arial" pitchFamily="34" charset="0"/>
              </a:rPr>
              <a:t>većina poslovnih organizacija u Hrvatskoj su </a:t>
            </a:r>
            <a:r>
              <a:rPr lang="hr-HR" sz="2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male</a:t>
            </a:r>
            <a:r>
              <a:rPr lang="hr-HR" sz="2200" noProof="0" dirty="0" smtClean="0">
                <a:latin typeface="+mj-lt"/>
                <a:cs typeface="Arial" pitchFamily="34" charset="0"/>
              </a:rPr>
              <a:t> </a:t>
            </a:r>
            <a:r>
              <a:rPr lang="hr-HR" sz="2200" i="1" dirty="0">
                <a:solidFill>
                  <a:schemeClr val="bg1">
                    <a:lumMod val="50000"/>
                    <a:lumOff val="50000"/>
                  </a:schemeClr>
                </a:solidFill>
                <a:cs typeface="Arial" pitchFamily="34" charset="0"/>
              </a:rPr>
              <a:t>(1 do 15 vlasnika, uglavnom manje od 100 djelatnika i posluju lokalno)</a:t>
            </a:r>
            <a:r>
              <a:rPr lang="hr-HR" sz="2200" noProof="0" dirty="0" smtClean="0">
                <a:latin typeface="+mj-lt"/>
                <a:cs typeface="Arial" pitchFamily="34" charset="0"/>
              </a:rPr>
              <a:t>, pa su poduzetnici ujedno i vlasnici </a:t>
            </a:r>
            <a:r>
              <a:rPr lang="hr-HR" sz="2200" noProof="0" dirty="0" smtClean="0">
                <a:latin typeface="+mj-lt"/>
                <a:cs typeface="Arial" pitchFamily="34" charset="0"/>
                <a:sym typeface="Wingdings" panose="05000000000000000000" pitchFamily="2" charset="2"/>
              </a:rPr>
              <a:t> snose rizik poslovanja</a:t>
            </a:r>
          </a:p>
          <a:p>
            <a:pPr marL="288000"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20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  <a:sym typeface="Wingdings" panose="05000000000000000000" pitchFamily="2" charset="2"/>
              </a:rPr>
              <a:t>visok stupanj neuspjeha</a:t>
            </a:r>
            <a:r>
              <a:rPr kumimoji="0" lang="hr-HR" sz="220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  <a:sym typeface="Wingdings" panose="05000000000000000000" pitchFamily="2" charset="2"/>
              </a:rPr>
              <a:t> poduzetnika – velik broj ih propadne</a:t>
            </a:r>
          </a:p>
          <a:p>
            <a:pPr marL="745200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200" i="1" baseline="0" noProof="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  <a:sym typeface="Wingdings" panose="05000000000000000000" pitchFamily="2" charset="2"/>
              </a:rPr>
              <a:t>u SAD-u, od 600</a:t>
            </a:r>
            <a:r>
              <a:rPr lang="hr-HR" sz="2200" i="1" noProof="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  <a:sym typeface="Wingdings" panose="05000000000000000000" pitchFamily="2" charset="2"/>
              </a:rPr>
              <a:t> 000 novih gospodarskih subjekata, polovica ih ne doživi 18 mjeseci</a:t>
            </a:r>
            <a:endParaRPr kumimoji="0" lang="hr-HR" sz="2200" i="1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972" y="5041365"/>
            <a:ext cx="2965839" cy="1700003"/>
            <a:chOff x="51972" y="5041365"/>
            <a:chExt cx="2965839" cy="1700003"/>
          </a:xfrm>
        </p:grpSpPr>
        <p:pic>
          <p:nvPicPr>
            <p:cNvPr id="1028" name="Picture 4" descr="http://i2.cdn.turner.com/money/dam/assets/171206083546-elon-musk-spacex-tesla-780x43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10"/>
            <a:stretch/>
          </p:blipFill>
          <p:spPr bwMode="auto">
            <a:xfrm>
              <a:off x="51972" y="5041365"/>
              <a:ext cx="2965839" cy="170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40204" y="6521050"/>
              <a:ext cx="827525" cy="18466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200" dirty="0" smtClean="0">
                  <a:solidFill>
                    <a:schemeClr val="bg1"/>
                  </a:solidFill>
                </a:rPr>
                <a:t>ELON MUSK</a:t>
              </a:r>
              <a:endParaRPr lang="hr-H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0194" y="5036200"/>
            <a:ext cx="2964864" cy="1705168"/>
            <a:chOff x="3060194" y="5036200"/>
            <a:chExt cx="2964864" cy="1705168"/>
          </a:xfrm>
        </p:grpSpPr>
        <p:pic>
          <p:nvPicPr>
            <p:cNvPr id="4" name="Picture 2" descr="https://www.croatiaweek.com/wp-content/uploads/2015/12/MR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474"/>
            <a:stretch/>
          </p:blipFill>
          <p:spPr bwMode="auto">
            <a:xfrm>
              <a:off x="3060194" y="5036200"/>
              <a:ext cx="2964864" cy="1705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076056" y="6521050"/>
              <a:ext cx="891453" cy="18466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200" dirty="0" smtClean="0">
                  <a:solidFill>
                    <a:schemeClr val="bg1"/>
                  </a:solidFill>
                </a:rPr>
                <a:t>MATE RIMAC</a:t>
              </a:r>
              <a:endParaRPr lang="hr-H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67442" y="5036201"/>
            <a:ext cx="3041354" cy="1705168"/>
            <a:chOff x="6067442" y="5036201"/>
            <a:chExt cx="3041354" cy="1705168"/>
          </a:xfrm>
        </p:grpSpPr>
        <p:pic>
          <p:nvPicPr>
            <p:cNvPr id="1030" name="Picture 6" descr="https://cdn1.tnwcdn.com/wp-content/blogs.dir/1/files/2012/11/Jeff-Bezos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0" t="31987" r="26015"/>
            <a:stretch/>
          </p:blipFill>
          <p:spPr bwMode="auto">
            <a:xfrm>
              <a:off x="6067442" y="5036201"/>
              <a:ext cx="3041354" cy="1705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302074" y="6521050"/>
              <a:ext cx="775460" cy="18466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hr-HR" sz="1200" dirty="0" smtClean="0">
                  <a:solidFill>
                    <a:schemeClr val="bg1"/>
                  </a:solidFill>
                </a:rPr>
                <a:t>JEFF BEZOS</a:t>
              </a:r>
              <a:endParaRPr lang="hr-H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6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10"/>
          <a:stretch/>
        </p:blipFill>
        <p:spPr bwMode="auto">
          <a:xfrm>
            <a:off x="8238" y="836712"/>
            <a:ext cx="912007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947784" y="6407750"/>
            <a:ext cx="5257952" cy="299502"/>
            <a:chOff x="3907178" y="6178515"/>
            <a:chExt cx="5257952" cy="299502"/>
          </a:xfrm>
        </p:grpSpPr>
        <p:sp>
          <p:nvSpPr>
            <p:cNvPr id="10" name="TextBox 9"/>
            <p:cNvSpPr txBox="1"/>
            <p:nvPr/>
          </p:nvSpPr>
          <p:spPr>
            <a:xfrm>
              <a:off x="3907178" y="6178515"/>
              <a:ext cx="13356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050" dirty="0" smtClean="0">
                  <a:solidFill>
                    <a:schemeClr val="bg1"/>
                  </a:solidFill>
                </a:rPr>
                <a:t>BROJ PODUZETNIKA</a:t>
              </a:r>
              <a:endParaRPr lang="hr-HR"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92775" y="6224101"/>
              <a:ext cx="8723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r-HR" sz="1050" dirty="0" smtClean="0">
                  <a:solidFill>
                    <a:schemeClr val="bg1"/>
                  </a:solidFill>
                </a:rPr>
                <a:t>Izvor: </a:t>
              </a:r>
              <a:r>
                <a:rPr lang="hr-HR" sz="1050" dirty="0" err="1" smtClean="0">
                  <a:solidFill>
                    <a:schemeClr val="bg1"/>
                  </a:solidFill>
                </a:rPr>
                <a:t>fina.hr</a:t>
              </a:r>
              <a:endParaRPr lang="hr-HR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PODUZETNIŠTVO U HRVATSKOJ </a:t>
            </a:r>
            <a:r>
              <a:rPr lang="hr-HR" b="0" dirty="0" smtClean="0"/>
              <a:t>(2017.)</a:t>
            </a:r>
            <a:endParaRPr lang="hr-HR" b="0" dirty="0"/>
          </a:p>
        </p:txBody>
      </p:sp>
      <p:sp>
        <p:nvSpPr>
          <p:cNvPr id="16" name="Rectangle 15"/>
          <p:cNvSpPr/>
          <p:nvPr/>
        </p:nvSpPr>
        <p:spPr>
          <a:xfrm>
            <a:off x="285943" y="4804116"/>
            <a:ext cx="5302407" cy="275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4056304" y="898267"/>
            <a:ext cx="5052200" cy="2185214"/>
          </a:xfrm>
          <a:prstGeom prst="rect">
            <a:avLst/>
          </a:prstGeom>
          <a:solidFill>
            <a:schemeClr val="tx1"/>
          </a:solidFill>
        </p:spPr>
        <p:txBody>
          <a:bodyPr wrap="square" lIns="144000" anchor="ctr">
            <a:spAutoFit/>
          </a:bodyPr>
          <a:lstStyle/>
          <a:p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podacima 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 RH je 2018. godine od </a:t>
            </a:r>
            <a:b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rgbClr val="FF0000"/>
                </a:solidFill>
              </a:rPr>
              <a:t>131 </a:t>
            </a:r>
            <a:r>
              <a:rPr lang="hr-HR" b="1" dirty="0">
                <a:solidFill>
                  <a:srgbClr val="FF0000"/>
                </a:solidFill>
              </a:rPr>
              <a:t>117 </a:t>
            </a:r>
            <a:r>
              <a:rPr lang="hr-HR" dirty="0" smtClean="0">
                <a:solidFill>
                  <a:schemeClr val="bg1"/>
                </a:solidFill>
              </a:rPr>
              <a:t>poduzetnika njih </a:t>
            </a:r>
            <a:r>
              <a:rPr lang="hr-HR" b="1" dirty="0" smtClean="0">
                <a:solidFill>
                  <a:srgbClr val="FF0000"/>
                </a:solidFill>
              </a:rPr>
              <a:t>30,2%</a:t>
            </a:r>
            <a:r>
              <a:rPr lang="hr-HR" dirty="0" smtClean="0">
                <a:solidFill>
                  <a:schemeClr val="bg1"/>
                </a:solidFill>
              </a:rPr>
              <a:t> </a:t>
            </a:r>
            <a:r>
              <a:rPr lang="hr-HR" dirty="0">
                <a:solidFill>
                  <a:schemeClr val="bg1"/>
                </a:solidFill>
              </a:rPr>
              <a:t>(39 711</a:t>
            </a:r>
            <a:r>
              <a:rPr lang="hr-HR" dirty="0" smtClean="0">
                <a:solidFill>
                  <a:schemeClr val="bg1"/>
                </a:solidFill>
              </a:rPr>
              <a:t>) </a:t>
            </a:r>
            <a:r>
              <a:rPr lang="hr-HR" b="1" dirty="0">
                <a:solidFill>
                  <a:srgbClr val="FF0000"/>
                </a:solidFill>
              </a:rPr>
              <a:t>nije imalo zaposlenih</a:t>
            </a:r>
            <a:r>
              <a:rPr lang="hr-HR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ajveći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broj poduzetnika bez zaposlenih bio je u djelatnosti trgovine (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361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stručnim, znanstvenim i tehničkim djelatnostima (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923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 građevinarstvu (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454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hr-H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NAČINI ULASKA U POSAO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858280" cy="2643206"/>
          </a:xfrm>
        </p:spPr>
        <p:txBody>
          <a:bodyPr>
            <a:noAutofit/>
          </a:bodyPr>
          <a:lstStyle/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POČETI OD NULE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KUPOVINA POSTOJEĆEG POSLOVANJA</a:t>
            </a: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FRANŠIZA </a:t>
            </a:r>
            <a:r>
              <a:rPr lang="hr-HR" sz="3200" i="1" dirty="0" smtClean="0">
                <a:latin typeface="+mj-lt"/>
              </a:rPr>
              <a:t>(</a:t>
            </a:r>
            <a:r>
              <a:rPr lang="hr-HR" sz="3200" i="1" dirty="0" err="1" smtClean="0">
                <a:latin typeface="+mj-lt"/>
              </a:rPr>
              <a:t>franšizant</a:t>
            </a:r>
            <a:r>
              <a:rPr lang="hr-HR" sz="3200" i="1" dirty="0" smtClean="0">
                <a:latin typeface="+mj-lt"/>
              </a:rPr>
              <a:t> i </a:t>
            </a:r>
            <a:r>
              <a:rPr lang="hr-HR" sz="3200" i="1" dirty="0" err="1" smtClean="0">
                <a:latin typeface="+mj-lt"/>
              </a:rPr>
              <a:t>franšizor</a:t>
            </a:r>
            <a:r>
              <a:rPr lang="hr-HR" sz="3200" i="1" dirty="0" smtClean="0">
                <a:latin typeface="+mj-lt"/>
              </a:rPr>
              <a:t>)</a:t>
            </a: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OBITELJSKI POSAO</a:t>
            </a:r>
            <a:endParaRPr lang="hr-HR" sz="2400" dirty="0" smtClean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2844" y="3786190"/>
            <a:ext cx="8835860" cy="2786082"/>
            <a:chOff x="142844" y="3786190"/>
            <a:chExt cx="8835860" cy="2786082"/>
          </a:xfrm>
        </p:grpSpPr>
        <p:sp>
          <p:nvSpPr>
            <p:cNvPr id="8" name="Rectangle 7"/>
            <p:cNvSpPr/>
            <p:nvPr/>
          </p:nvSpPr>
          <p:spPr>
            <a:xfrm>
              <a:off x="142844" y="3786190"/>
              <a:ext cx="8835860" cy="27860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1027" name="Picture 3" descr="C:\Users\Mr. Data\Pictures\vlcsnap-2014-04-09-12h04m30s35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38196"/>
            <a:stretch/>
          </p:blipFill>
          <p:spPr bwMode="auto">
            <a:xfrm>
              <a:off x="2513399" y="4869160"/>
              <a:ext cx="6163057" cy="1623509"/>
            </a:xfrm>
            <a:prstGeom prst="rect">
              <a:avLst/>
            </a:prstGeom>
            <a:noFill/>
          </p:spPr>
        </p:pic>
        <p:pic>
          <p:nvPicPr>
            <p:cNvPr id="7" name="Picture 3" descr="C:\Users\Mr. Data\Pictures\vlcsnap-2014-04-09-12h04m30s35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37220"/>
            <a:stretch/>
          </p:blipFill>
          <p:spPr bwMode="auto">
            <a:xfrm>
              <a:off x="461252" y="4869160"/>
              <a:ext cx="2110483" cy="1225498"/>
            </a:xfrm>
            <a:prstGeom prst="rect">
              <a:avLst/>
            </a:prstGeom>
            <a:noFill/>
          </p:spPr>
        </p:pic>
        <p:sp>
          <p:nvSpPr>
            <p:cNvPr id="2" name="Rectangle 1"/>
            <p:cNvSpPr/>
            <p:nvPr/>
          </p:nvSpPr>
          <p:spPr>
            <a:xfrm>
              <a:off x="2740362" y="4039684"/>
              <a:ext cx="1763502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KUPOVIANA POSOTJEĆEG POSLOVANJA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66" y="4039684"/>
              <a:ext cx="1162360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POČETI OD NULE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35600" y="4039684"/>
              <a:ext cx="1324945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FRANŠIZA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3974152"/>
              <a:ext cx="1324945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OBITELJSKI POSAO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2267744" y="692696"/>
            <a:ext cx="3647640" cy="1358755"/>
          </a:xfrm>
          <a:prstGeom prst="wedgeRoundRectCallout">
            <a:avLst>
              <a:gd name="adj1" fmla="val -37017"/>
              <a:gd name="adj2" fmla="val 74920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Ugovor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koji 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kupcu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(</a:t>
            </a:r>
            <a:r>
              <a:rPr lang="hr-HR" sz="2000" i="1" dirty="0" err="1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franšizantu</a:t>
            </a:r>
            <a:r>
              <a:rPr kumimoji="0" lang="hr-HR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) dopušta prodaju proizvoda ili usluga</a:t>
            </a:r>
            <a:r>
              <a:rPr kumimoji="0" lang="hr-HR" sz="20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sz="20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prodavatelja</a:t>
            </a:r>
            <a:r>
              <a:rPr kumimoji="0" lang="hr-HR" sz="20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sz="20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(</a:t>
            </a:r>
            <a:r>
              <a:rPr lang="hr-HR" sz="2000" i="1" dirty="0" err="1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franšizora</a:t>
            </a:r>
            <a:r>
              <a:rPr kumimoji="0" lang="hr-HR" sz="200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)</a:t>
            </a:r>
            <a:endParaRPr kumimoji="0" lang="hr-HR" sz="200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pic>
        <p:nvPicPr>
          <p:cNvPr id="1026" name="Picture 2" descr="Slikovni rezultat za mcdonald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78" y="476672"/>
            <a:ext cx="1113731" cy="108926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POSLOVNE ORGANIZACIJE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-180528" y="764704"/>
            <a:ext cx="925252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lvl="0" indent="-288000" fontAlgn="base"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dirty="0" smtClean="0">
                <a:cs typeface="Arial" pitchFamily="34" charset="0"/>
              </a:rPr>
              <a:t>poduzeće,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poslovna organizacija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ili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trgovačko društvo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ili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gospodarski subjekt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288000" lvl="0" fontAlgn="base"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TRGOVAČKO DRUŠTVO </a:t>
            </a:r>
            <a:r>
              <a:rPr lang="hr-HR" sz="2400" dirty="0">
                <a:latin typeface="+mj-lt"/>
                <a:cs typeface="Arial" pitchFamily="34" charset="0"/>
              </a:rPr>
              <a:t>samostalne </a:t>
            </a:r>
            <a:r>
              <a:rPr lang="hr-HR" sz="2400" dirty="0" err="1">
                <a:latin typeface="+mj-lt"/>
                <a:cs typeface="Arial" pitchFamily="34" charset="0"/>
              </a:rPr>
              <a:t>gosp</a:t>
            </a:r>
            <a:r>
              <a:rPr lang="hr-HR" sz="2400" dirty="0">
                <a:latin typeface="+mj-lt"/>
                <a:cs typeface="Arial" pitchFamily="34" charset="0"/>
              </a:rPr>
              <a:t>. </a:t>
            </a:r>
            <a:r>
              <a:rPr lang="hr-HR" sz="2400" dirty="0" err="1">
                <a:latin typeface="+mj-lt"/>
                <a:cs typeface="Arial" pitchFamily="34" charset="0"/>
              </a:rPr>
              <a:t>org</a:t>
            </a:r>
            <a:r>
              <a:rPr lang="hr-HR" sz="2400" dirty="0">
                <a:latin typeface="+mj-lt"/>
                <a:cs typeface="Arial" pitchFamily="34" charset="0"/>
              </a:rPr>
              <a:t>. koja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unajmljuju rad i druge </a:t>
            </a:r>
            <a:r>
              <a:rPr lang="hr-HR" sz="2400" i="1" dirty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inpute</a:t>
            </a:r>
            <a:r>
              <a:rPr lang="hr-HR" sz="2400" dirty="0">
                <a:latin typeface="+mj-lt"/>
                <a:cs typeface="Arial" pitchFamily="34" charset="0"/>
              </a:rPr>
              <a:t> radi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proizvodnje</a:t>
            </a:r>
            <a:r>
              <a:rPr lang="hr-HR" sz="2400" dirty="0">
                <a:latin typeface="+mj-lt"/>
                <a:cs typeface="Arial" pitchFamily="34" charset="0"/>
              </a:rPr>
              <a:t> i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prodaje dobara</a:t>
            </a:r>
            <a:r>
              <a:rPr lang="hr-HR" sz="2400" dirty="0">
                <a:latin typeface="+mj-lt"/>
                <a:cs typeface="Arial" pitchFamily="34" charset="0"/>
              </a:rPr>
              <a:t> te ostvarivanja </a:t>
            </a:r>
            <a:r>
              <a:rPr lang="hr-HR" sz="2400" dirty="0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profita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poslovne organizacije nastaju krajem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14. i početkom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15. st. kada se ukidaju cehovi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lang="hr-HR" sz="2400" baseline="0" dirty="0" smtClean="0">
                <a:latin typeface="+mj-lt"/>
                <a:cs typeface="Arial" pitchFamily="34" charset="0"/>
              </a:rPr>
              <a:t>kriteriji</a:t>
            </a:r>
            <a:r>
              <a:rPr lang="hr-HR" sz="2400" dirty="0" smtClean="0">
                <a:latin typeface="+mj-lt"/>
                <a:cs typeface="Arial" pitchFamily="34" charset="0"/>
              </a:rPr>
              <a:t> podjele poslovnih organizacija: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prema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pitchFamily="34" charset="0"/>
              </a:rPr>
              <a:t>mjestu u reprodukcijskom procesu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– proizvodne, trgovačke i financijske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aseline="0" dirty="0" smtClean="0">
                <a:cs typeface="Arial" pitchFamily="34" charset="0"/>
              </a:rPr>
              <a:t>prema</a:t>
            </a:r>
            <a:r>
              <a:rPr lang="hr-HR" sz="2400" dirty="0" smtClean="0">
                <a:cs typeface="Arial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predmetu poslovanja </a:t>
            </a:r>
            <a:r>
              <a:rPr lang="hr-HR" sz="2400" dirty="0" smtClean="0">
                <a:cs typeface="Arial" pitchFamily="34" charset="0"/>
              </a:rPr>
              <a:t>– </a:t>
            </a:r>
            <a:r>
              <a:rPr lang="hr-HR" sz="2400" dirty="0">
                <a:cs typeface="Arial" pitchFamily="34" charset="0"/>
              </a:rPr>
              <a:t>u RH postoje 21 vrste po Nacionalnoj klasifikaciji djelatnosti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prema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pitchFamily="34" charset="0"/>
              </a:rPr>
              <a:t>tipu vlasništva </a:t>
            </a:r>
            <a:r>
              <a:rPr lang="hr-HR" sz="2400" dirty="0">
                <a:cs typeface="Arial" pitchFamily="34" charset="0"/>
              </a:rPr>
              <a:t>– privatne, javne i mješovite</a:t>
            </a:r>
            <a:endParaRPr kumimoji="0" lang="hr-HR" sz="2400" b="1" i="0" u="none" strike="noStrike" kern="1200" cap="none" spc="0" normalizeH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rial" pitchFamily="34" charset="0"/>
            </a:endParaRP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aseline="0" dirty="0" smtClean="0">
                <a:cs typeface="Arial" pitchFamily="34" charset="0"/>
              </a:rPr>
              <a:t>prema </a:t>
            </a:r>
            <a:r>
              <a:rPr lang="hr-HR" sz="2400" b="1" baseline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veličini</a:t>
            </a:r>
            <a:r>
              <a:rPr lang="hr-HR" sz="2400" baseline="0" dirty="0" smtClean="0">
                <a:cs typeface="Arial" pitchFamily="34" charset="0"/>
              </a:rPr>
              <a:t> </a:t>
            </a:r>
            <a:r>
              <a:rPr lang="hr-HR" sz="2400" dirty="0" smtClean="0">
                <a:cs typeface="Arial" pitchFamily="34" charset="0"/>
              </a:rPr>
              <a:t>– velika, srednja i mala poduzeća</a:t>
            </a:r>
            <a:endParaRPr kumimoji="0" lang="hr-H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883" y="1616942"/>
            <a:ext cx="8840586" cy="9624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4" y="454848"/>
            <a:ext cx="6301364" cy="648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PRAVNI OBLICI POSLOVNE ORGANIZACIJE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5802" y="1807674"/>
            <a:ext cx="2196000" cy="576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818" y="1807674"/>
            <a:ext cx="3481884" cy="576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TRGOVAČKO DRUŠTVO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Elbow Connector 10"/>
          <p:cNvCxnSpPr>
            <a:stCxn id="8" idx="2"/>
            <a:endCxn id="9" idx="0"/>
          </p:cNvCxnSpPr>
          <p:nvPr/>
        </p:nvCxnSpPr>
        <p:spPr>
          <a:xfrm rot="5400000">
            <a:off x="2281251" y="795399"/>
            <a:ext cx="704826" cy="13197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10" idx="0"/>
          </p:cNvCxnSpPr>
          <p:nvPr/>
        </p:nvCxnSpPr>
        <p:spPr>
          <a:xfrm rot="16200000" flipH="1">
            <a:off x="4843730" y="-447356"/>
            <a:ext cx="704826" cy="38052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6611606" y="55309"/>
            <a:ext cx="2456438" cy="1301643"/>
          </a:xfrm>
          <a:prstGeom prst="wedgeRoundRectCallout">
            <a:avLst>
              <a:gd name="adj1" fmla="val -60064"/>
              <a:gd name="adj2" fmla="val 13411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samostalne </a:t>
            </a:r>
            <a:r>
              <a:rPr lang="hr-HR" sz="1600" dirty="0" err="1" smtClean="0">
                <a:solidFill>
                  <a:schemeClr val="bg1"/>
                </a:solidFill>
                <a:cs typeface="Arial" pitchFamily="34" charset="0"/>
              </a:rPr>
              <a:t>gosp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hr-HR" sz="1600" dirty="0" err="1" smtClean="0">
                <a:solidFill>
                  <a:schemeClr val="bg1"/>
                </a:solidFill>
                <a:cs typeface="Arial" pitchFamily="34" charset="0"/>
              </a:rPr>
              <a:t>org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. koja </a:t>
            </a:r>
            <a:r>
              <a:rPr lang="hr-HR" sz="1600" b="1" dirty="0" smtClean="0">
                <a:solidFill>
                  <a:srgbClr val="FF0000"/>
                </a:solidFill>
                <a:cs typeface="Arial" pitchFamily="34" charset="0"/>
              </a:rPr>
              <a:t>unajmljuju rad i druge </a:t>
            </a:r>
            <a:r>
              <a:rPr lang="hr-HR" sz="1600" b="1" i="1" dirty="0" smtClean="0">
                <a:solidFill>
                  <a:srgbClr val="FF0000"/>
                </a:solidFill>
                <a:cs typeface="Arial" pitchFamily="34" charset="0"/>
              </a:rPr>
              <a:t>inpute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 radi </a:t>
            </a:r>
            <a:r>
              <a:rPr lang="hr-HR" sz="1600" b="1" dirty="0" smtClean="0">
                <a:solidFill>
                  <a:srgbClr val="FF0000"/>
                </a:solidFill>
                <a:cs typeface="Arial" pitchFamily="34" charset="0"/>
              </a:rPr>
              <a:t>proizvodnje</a:t>
            </a:r>
            <a:r>
              <a:rPr lang="hr-H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hr-H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1600" b="1" dirty="0" smtClean="0">
                <a:solidFill>
                  <a:srgbClr val="FF0000"/>
                </a:solidFill>
                <a:cs typeface="Arial" pitchFamily="34" charset="0"/>
              </a:rPr>
              <a:t>prodaje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 dobara te </a:t>
            </a:r>
            <a:r>
              <a:rPr lang="hr-HR" sz="1600" b="1" dirty="0" smtClean="0">
                <a:solidFill>
                  <a:srgbClr val="FF0000"/>
                </a:solidFill>
                <a:cs typeface="Arial" pitchFamily="34" charset="0"/>
              </a:rPr>
              <a:t>ostvarivanja profita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lupiga.com/repository/attachment/filename/2203/min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r="4551"/>
          <a:stretch/>
        </p:blipFill>
        <p:spPr bwMode="auto">
          <a:xfrm>
            <a:off x="614603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://www.konkursiza10.net/wp-content/uploads/2015/12/konob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25" r="11383" b="-25"/>
          <a:stretch/>
        </p:blipFill>
        <p:spPr bwMode="auto">
          <a:xfrm>
            <a:off x="334786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mok.hr/media/k2/galleries/10284/animacija_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9"/>
          <a:stretch/>
        </p:blipFill>
        <p:spPr bwMode="auto">
          <a:xfrm>
            <a:off x="529412" y="4365105"/>
            <a:ext cx="2664295" cy="19315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69770" y="1010747"/>
            <a:ext cx="1800200" cy="648072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410" y="3501008"/>
            <a:ext cx="2664296" cy="648072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SLOBODNI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722" y="3501008"/>
            <a:ext cx="2664296" cy="648072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VEZANI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6034" y="3501008"/>
            <a:ext cx="2664296" cy="648072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POVLAŠTENI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5400000">
            <a:off x="2344620" y="1175757"/>
            <a:ext cx="1842189" cy="2808312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3748776" y="2579913"/>
            <a:ext cx="1842189" cy="127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1" idx="0"/>
          </p:cNvCxnSpPr>
          <p:nvPr/>
        </p:nvCxnSpPr>
        <p:spPr>
          <a:xfrm rot="16200000" flipH="1">
            <a:off x="5152932" y="1175757"/>
            <a:ext cx="1842189" cy="2808312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5868144" y="260649"/>
            <a:ext cx="3168352" cy="1285386"/>
          </a:xfrm>
          <a:prstGeom prst="wedgeRoundRectCallout">
            <a:avLst>
              <a:gd name="adj1" fmla="val -62634"/>
              <a:gd name="adj2" fmla="val 27761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53234" y="308731"/>
            <a:ext cx="3055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dopuštene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gospodarske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djelatnosti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koje samostalno i trajno </a:t>
            </a:r>
            <a:r>
              <a:rPr lang="hr-HR" b="1" dirty="0">
                <a:solidFill>
                  <a:srgbClr val="FF0000"/>
                </a:solidFill>
                <a:cs typeface="Calibri" pitchFamily="34" charset="0"/>
              </a:rPr>
              <a:t>obavljaju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fizičke osobe 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sa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svrhom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postizanja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dobiti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251520" y="1854092"/>
            <a:ext cx="2520280" cy="1360013"/>
          </a:xfrm>
          <a:prstGeom prst="wedgeRoundRectCallout">
            <a:avLst>
              <a:gd name="adj1" fmla="val -5443"/>
              <a:gd name="adj2" fmla="val 78483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9512" y="1854093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nije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potrebna</a:t>
            </a:r>
            <a:r>
              <a:rPr lang="hr-HR" sz="2000" b="1" dirty="0">
                <a:solidFill>
                  <a:prstClr val="black"/>
                </a:solidFill>
                <a:cs typeface="Calibri" pitchFamily="34" charset="0"/>
              </a:rPr>
              <a:t> propisana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stručna</a:t>
            </a:r>
            <a:r>
              <a:rPr lang="hr-HR" sz="2000" b="1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sprema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(diploma ili majstorski ispit)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3046002" y="1854092"/>
            <a:ext cx="2520280" cy="1360013"/>
          </a:xfrm>
          <a:prstGeom prst="wedgeRoundRectCallout">
            <a:avLst>
              <a:gd name="adj1" fmla="val -3558"/>
              <a:gd name="adj2" fmla="val 7935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59832" y="1854093"/>
            <a:ext cx="250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potrebna je</a:t>
            </a: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diploma</a:t>
            </a:r>
            <a:r>
              <a:rPr lang="hr-HR" sz="2000" dirty="0" smtClean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ili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određena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stručna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sprema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(majstorski ispit)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868144" y="1885611"/>
            <a:ext cx="2520280" cy="1360013"/>
          </a:xfrm>
          <a:prstGeom prst="wedgeRoundRectCallout">
            <a:avLst>
              <a:gd name="adj1" fmla="val -8270"/>
              <a:gd name="adj2" fmla="val 77379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6136" y="1885612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obavljanje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isključivo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na temelju povlastice</a:t>
            </a:r>
            <a:r>
              <a:rPr lang="hr-HR" sz="2000" dirty="0">
                <a:solidFill>
                  <a:prstClr val="black"/>
                </a:solidFill>
                <a:cs typeface="Calibri" pitchFamily="34" charset="0"/>
              </a:rPr>
              <a:t>, koju izdaje nadležno ministarstvo</a:t>
            </a:r>
          </a:p>
        </p:txBody>
      </p:sp>
    </p:spTree>
    <p:extLst>
      <p:ext uri="{BB962C8B-B14F-4D97-AF65-F5344CB8AC3E}">
        <p14:creationId xmlns:p14="http://schemas.microsoft.com/office/powerpoint/2010/main" val="408552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4" grpId="0" animBg="1"/>
      <p:bldP spid="36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4" y="332656"/>
            <a:ext cx="6301364" cy="648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PRAVNI OBLICI POSLOVNE ORGANIZACIJE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5802" y="1685482"/>
            <a:ext cx="2196000" cy="576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818" y="1685482"/>
            <a:ext cx="3481884" cy="576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TRGOVAČKO DRUŠTVO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Elbow Connector 10"/>
          <p:cNvCxnSpPr>
            <a:stCxn id="8" idx="2"/>
            <a:endCxn id="9" idx="0"/>
          </p:cNvCxnSpPr>
          <p:nvPr/>
        </p:nvCxnSpPr>
        <p:spPr>
          <a:xfrm rot="5400000">
            <a:off x="2281251" y="673207"/>
            <a:ext cx="704826" cy="13197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10" idx="0"/>
          </p:cNvCxnSpPr>
          <p:nvPr/>
        </p:nvCxnSpPr>
        <p:spPr>
          <a:xfrm rot="16200000" flipH="1">
            <a:off x="4843730" y="-569548"/>
            <a:ext cx="704826" cy="38052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166" y="2547234"/>
            <a:ext cx="1285884" cy="504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SLOBODNI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1488" y="2547234"/>
            <a:ext cx="1143008" cy="50400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VEZANI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Elbow Connector 14"/>
          <p:cNvCxnSpPr>
            <a:stCxn id="9" idx="2"/>
            <a:endCxn id="13" idx="0"/>
          </p:cNvCxnSpPr>
          <p:nvPr/>
        </p:nvCxnSpPr>
        <p:spPr>
          <a:xfrm rot="5400000">
            <a:off x="1177579" y="1751011"/>
            <a:ext cx="285752" cy="13066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4" idx="0"/>
          </p:cNvCxnSpPr>
          <p:nvPr/>
        </p:nvCxnSpPr>
        <p:spPr>
          <a:xfrm rot="5400000">
            <a:off x="1830926" y="2404358"/>
            <a:ext cx="28575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2910" y="3505184"/>
            <a:ext cx="3000396" cy="504000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OSOBA</a:t>
            </a:r>
            <a:endParaRPr lang="hr-HR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223" y="3505184"/>
            <a:ext cx="3407074" cy="504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KAPITALA</a:t>
            </a:r>
            <a:endParaRPr lang="hr-HR" sz="22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Elbow Connector 18"/>
          <p:cNvCxnSpPr>
            <a:stCxn id="10" idx="2"/>
            <a:endCxn id="17" idx="0"/>
          </p:cNvCxnSpPr>
          <p:nvPr/>
        </p:nvCxnSpPr>
        <p:spPr>
          <a:xfrm rot="5400000">
            <a:off x="3999083" y="405507"/>
            <a:ext cx="1243702" cy="4955652"/>
          </a:xfrm>
          <a:prstGeom prst="bentConnector3">
            <a:avLst>
              <a:gd name="adj1" fmla="val 799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8" idx="0"/>
          </p:cNvCxnSpPr>
          <p:nvPr/>
        </p:nvCxnSpPr>
        <p:spPr>
          <a:xfrm rot="5400000">
            <a:off x="6476909" y="2883333"/>
            <a:ext cx="124370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95934" y="2547234"/>
            <a:ext cx="1476000" cy="504000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POVLAŠTENI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Elbow Connector 21"/>
          <p:cNvCxnSpPr>
            <a:stCxn id="9" idx="2"/>
            <a:endCxn id="21" idx="0"/>
          </p:cNvCxnSpPr>
          <p:nvPr/>
        </p:nvCxnSpPr>
        <p:spPr>
          <a:xfrm rot="16200000" flipH="1">
            <a:off x="2510992" y="1724292"/>
            <a:ext cx="285752" cy="13601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282" y="4362440"/>
            <a:ext cx="1857388" cy="899438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JAVNO TRGOVAČKO DRUŠTVO (J.T.D.)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4546" y="4362440"/>
            <a:ext cx="1714512" cy="899438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KOMANDITNO DRUŠTVO (K.T.D.)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Elbow Connector 24"/>
          <p:cNvCxnSpPr>
            <a:stCxn id="17" idx="2"/>
            <a:endCxn id="23" idx="0"/>
          </p:cNvCxnSpPr>
          <p:nvPr/>
        </p:nvCxnSpPr>
        <p:spPr>
          <a:xfrm rot="5400000">
            <a:off x="1466414" y="3685746"/>
            <a:ext cx="353256" cy="10001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24" idx="0"/>
          </p:cNvCxnSpPr>
          <p:nvPr/>
        </p:nvCxnSpPr>
        <p:spPr>
          <a:xfrm rot="16200000" flipH="1">
            <a:off x="2430827" y="3721465"/>
            <a:ext cx="353256" cy="9286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64975" y="5216324"/>
            <a:ext cx="1714512" cy="1260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S OGRANIČENOM ODGOVORNOŠĆU (D.O.O.)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14810" y="5216324"/>
            <a:ext cx="1143008" cy="1260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DIONIČKO DRUŠTVO (</a:t>
            </a:r>
            <a:r>
              <a:rPr lang="hr-HR" sz="16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D.D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Elbow Connector 28"/>
          <p:cNvCxnSpPr>
            <a:stCxn id="18" idx="2"/>
            <a:endCxn id="27" idx="0"/>
          </p:cNvCxnSpPr>
          <p:nvPr/>
        </p:nvCxnSpPr>
        <p:spPr>
          <a:xfrm rot="5400000">
            <a:off x="6106926" y="4224490"/>
            <a:ext cx="1207140" cy="7765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2"/>
            <a:endCxn id="28" idx="0"/>
          </p:cNvCxnSpPr>
          <p:nvPr/>
        </p:nvCxnSpPr>
        <p:spPr>
          <a:xfrm rot="5400000">
            <a:off x="5338967" y="3456531"/>
            <a:ext cx="1207140" cy="2312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2714612" y="2262276"/>
            <a:ext cx="2571768" cy="1101216"/>
          </a:xfrm>
          <a:prstGeom prst="wedgeRoundRectCallout">
            <a:avLst>
              <a:gd name="adj1" fmla="val -37513"/>
              <a:gd name="adj2" fmla="val 72622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temelj povezivanja su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osobe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 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odgovaraju </a:t>
            </a:r>
            <a:r>
              <a:rPr lang="hr-HR" sz="24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svojom imovinom</a:t>
            </a:r>
            <a:endParaRPr lang="hr-HR" sz="2000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Times New Roman"/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5535884" y="2261481"/>
            <a:ext cx="3501520" cy="1106611"/>
          </a:xfrm>
          <a:prstGeom prst="wedgeRoundRectCallout">
            <a:avLst>
              <a:gd name="adj1" fmla="val -35597"/>
              <a:gd name="adj2" fmla="val 6894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temelj povezivanja je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kapital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 članovi društva 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odgovaraju do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visine </a:t>
            </a:r>
            <a:r>
              <a:rPr lang="hr-HR" sz="24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svoga uloga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142844" y="5385270"/>
            <a:ext cx="1714512" cy="1161898"/>
          </a:xfrm>
          <a:prstGeom prst="wedgeRoundRectCallout">
            <a:avLst>
              <a:gd name="adj1" fmla="val 924"/>
              <a:gd name="adj2" fmla="val -7182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odgovaraju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svi članovi cijelom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svojom imovinom</a:t>
            </a:r>
            <a:endParaRPr lang="hr-HR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1973008" y="5340514"/>
            <a:ext cx="2098979" cy="1330393"/>
          </a:xfrm>
          <a:prstGeom prst="wedgeRoundRectCallout">
            <a:avLst>
              <a:gd name="adj1" fmla="val 2862"/>
              <a:gd name="adj2" fmla="val -6727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najmanje jedan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odgovara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cijelom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hr-HR" sz="1600" b="1" i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komplementar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) a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jedan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dijelom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svoje 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imovine (</a:t>
            </a:r>
            <a:r>
              <a:rPr lang="hr-HR" sz="1600" b="1" i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komanditor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hr-HR" sz="16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86644" y="5216324"/>
            <a:ext cx="1785950" cy="1260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JEDNOSTAVNO DRUŠTVO S OGRANIČENOM ODGOVORNOŠĆU (J.D.O.O.)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6" name="Elbow Connector 65"/>
          <p:cNvCxnSpPr>
            <a:stCxn id="18" idx="2"/>
            <a:endCxn id="57" idx="0"/>
          </p:cNvCxnSpPr>
          <p:nvPr/>
        </p:nvCxnSpPr>
        <p:spPr>
          <a:xfrm rot="16200000" flipH="1">
            <a:off x="7035619" y="4072324"/>
            <a:ext cx="1207140" cy="108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4143372" y="4229642"/>
            <a:ext cx="1571636" cy="866187"/>
          </a:xfrm>
          <a:prstGeom prst="wedgeRoundRectCallout">
            <a:avLst>
              <a:gd name="adj1" fmla="val 631"/>
              <a:gd name="adj2" fmla="val 7411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200 000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822165" y="4229631"/>
            <a:ext cx="1571636" cy="866209"/>
          </a:xfrm>
          <a:prstGeom prst="wedgeRoundRectCallout">
            <a:avLst>
              <a:gd name="adj1" fmla="val 2176"/>
              <a:gd name="adj2" fmla="val 7324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20 000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>
            <a:off x="7500958" y="4229643"/>
            <a:ext cx="1571636" cy="866209"/>
          </a:xfrm>
          <a:prstGeom prst="wedgeRoundRectCallout">
            <a:avLst>
              <a:gd name="adj1" fmla="val 116"/>
              <a:gd name="adj2" fmla="val 71503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10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3707904" y="3450824"/>
            <a:ext cx="1512168" cy="591617"/>
          </a:xfrm>
          <a:prstGeom prst="wedgeRoundRectCallout">
            <a:avLst>
              <a:gd name="adj1" fmla="val -65273"/>
              <a:gd name="adj2" fmla="val -14902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b="1" dirty="0" smtClean="0">
                <a:solidFill>
                  <a:schemeClr val="bg1"/>
                </a:solidFill>
                <a:cs typeface="Arial" pitchFamily="34" charset="0"/>
              </a:rPr>
              <a:t>nemaju temeljni kapital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0241118">
            <a:off x="395536" y="1506608"/>
            <a:ext cx="1461820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rgbClr val="FF0000"/>
                </a:solidFill>
              </a:rPr>
              <a:t>FIZIČKE OSOBE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3001">
            <a:off x="6068302" y="1383093"/>
            <a:ext cx="2922709" cy="26712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ZAKON O TRGOVAČKIM DRUŠTVIMA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20241118">
            <a:off x="4656967" y="1506609"/>
            <a:ext cx="1461820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rgbClr val="FF0000"/>
                </a:solidFill>
              </a:rPr>
              <a:t>PRAVNE OSOBE</a:t>
            </a:r>
            <a:endParaRPr lang="hr-H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4" grpId="0" animBg="1"/>
      <p:bldP spid="27" grpId="0" animBg="1"/>
      <p:bldP spid="28" grpId="0" animBg="1"/>
      <p:bldP spid="41" grpId="0" animBg="1"/>
      <p:bldP spid="42" grpId="0" animBg="1"/>
      <p:bldP spid="43" grpId="0" animBg="1"/>
      <p:bldP spid="44" grpId="0" animBg="1"/>
      <p:bldP spid="57" grpId="0" animBg="1"/>
      <p:bldP spid="46" grpId="0" animBg="1"/>
      <p:bldP spid="45" grpId="0" animBg="1"/>
      <p:bldP spid="74" grpId="0" animBg="1"/>
      <p:bldP spid="37" grpId="0" animBg="1"/>
      <p:bldP spid="2" grpId="0" animBg="1"/>
      <p:bldP spid="39" grpId="0" animBg="1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j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moj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12423</TotalTime>
  <Words>1133</Words>
  <Application>Microsoft Office PowerPoint</Application>
  <PresentationFormat>On-screen Show (4:3)</PresentationFormat>
  <Paragraphs>184</Paragraphs>
  <Slides>22</Slides>
  <Notes>1</Notes>
  <HiddenSlides>11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marketing_tema</vt:lpstr>
      <vt:lpstr>moja_tema</vt:lpstr>
      <vt:lpstr>2_marketing_tema</vt:lpstr>
      <vt:lpstr>1_moja_tema</vt:lpstr>
      <vt:lpstr>PowerPoint Presentation</vt:lpstr>
      <vt:lpstr>PODUZETNIK I PODUZETNIŠTVO</vt:lpstr>
      <vt:lpstr>PODUZETNIK I PODUZETNIŠTVO</vt:lpstr>
      <vt:lpstr>PODUZETNIŠTVO U HRVATSKOJ (2017.)</vt:lpstr>
      <vt:lpstr>NAČINI ULASKA U POSAO</vt:lpstr>
      <vt:lpstr>POSLOVNE ORGANIZACIJE</vt:lpstr>
      <vt:lpstr>PowerPoint Presentation</vt:lpstr>
      <vt:lpstr>PowerPoint Presentation</vt:lpstr>
      <vt:lpstr>PowerPoint Presentation</vt:lpstr>
      <vt:lpstr>PowerPoint Presentation</vt:lpstr>
      <vt:lpstr>MARKETING</vt:lpstr>
      <vt:lpstr>FAZE/ERE RAZVOJA MARKETINGA</vt:lpstr>
      <vt:lpstr>PowerPoint Presentation</vt:lpstr>
      <vt:lpstr>PROIZVOD</vt:lpstr>
      <vt:lpstr>PowerPoint Presentation</vt:lpstr>
      <vt:lpstr>PROIZVOD</vt:lpstr>
      <vt:lpstr>PowerPoint Presentation</vt:lpstr>
      <vt:lpstr>CIJENA</vt:lpstr>
      <vt:lpstr>PLASMAN</vt:lpstr>
      <vt:lpstr>PROMOCIJA</vt:lpstr>
      <vt:lpstr>PowerPoint Presentation</vt:lpstr>
      <vt:lpstr>KORISNI LINKOVI        (za lakše učenje)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1572</cp:revision>
  <dcterms:created xsi:type="dcterms:W3CDTF">2012-10-26T08:37:40Z</dcterms:created>
  <dcterms:modified xsi:type="dcterms:W3CDTF">2020-05-03T13:46:45Z</dcterms:modified>
</cp:coreProperties>
</file>