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2"/>
  </p:notesMasterIdLst>
  <p:handoutMasterIdLst>
    <p:handoutMasterId r:id="rId13"/>
  </p:handoutMasterIdLst>
  <p:sldIdLst>
    <p:sldId id="300" r:id="rId3"/>
    <p:sldId id="301" r:id="rId4"/>
    <p:sldId id="307" r:id="rId5"/>
    <p:sldId id="308" r:id="rId6"/>
    <p:sldId id="309" r:id="rId7"/>
    <p:sldId id="310" r:id="rId8"/>
    <p:sldId id="311" r:id="rId9"/>
    <p:sldId id="312" r:id="rId10"/>
    <p:sldId id="304" r:id="rId11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1" autoAdjust="0"/>
    <p:restoredTop sz="94660" autoAdjust="0"/>
  </p:normalViewPr>
  <p:slideViewPr>
    <p:cSldViewPr>
      <p:cViewPr varScale="1">
        <p:scale>
          <a:sx n="75" d="100"/>
          <a:sy n="75" d="100"/>
        </p:scale>
        <p:origin x="-11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4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22A3-0C2E-4D94-AFF5-90A2C0AB44AC}" type="datetimeFigureOut">
              <a:rPr lang="hr-HR" smtClean="0"/>
              <a:pPr/>
              <a:t>12.10.2019.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0EB3-D2D6-4311-910A-DD567C618A7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20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52636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2832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6225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7435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61997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041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4138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08751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02276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77606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2251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5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" y="0"/>
            <a:ext cx="9137847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013176"/>
            <a:ext cx="9140923" cy="1872208"/>
          </a:xfrm>
          <a:prstGeom prst="rect">
            <a:avLst/>
          </a:prstGeom>
          <a:solidFill>
            <a:schemeClr val="bg1">
              <a:alpha val="43000"/>
            </a:schemeClr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Naslov 1"/>
          <p:cNvSpPr txBox="1">
            <a:spLocks/>
          </p:cNvSpPr>
          <p:nvPr/>
        </p:nvSpPr>
        <p:spPr>
          <a:xfrm>
            <a:off x="238362" y="5445223"/>
            <a:ext cx="8294078" cy="963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6000"/>
              </a:lnSpc>
            </a:pPr>
            <a:r>
              <a:rPr lang="hr-H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Osnovni pojmovi </a:t>
            </a:r>
            <a:br>
              <a:rPr lang="hr-H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ekonomske geografije</a:t>
            </a:r>
            <a:endParaRPr lang="hr-HR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08104" y="332656"/>
            <a:ext cx="3888432" cy="238555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Rectangle 2"/>
          <p:cNvSpPr/>
          <p:nvPr/>
        </p:nvSpPr>
        <p:spPr>
          <a:xfrm>
            <a:off x="5646354" y="371272"/>
            <a:ext cx="34976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Calibri" pitchFamily="34" charset="0"/>
              <a:buChar char="–"/>
            </a:pPr>
            <a:r>
              <a:rPr lang="hr-HR" sz="2400" dirty="0" smtClean="0"/>
              <a:t>geografija</a:t>
            </a:r>
          </a:p>
          <a:p>
            <a:pPr marL="342900" lvl="0" indent="-342900">
              <a:buFont typeface="Calibri" pitchFamily="34" charset="0"/>
              <a:buChar char="–"/>
            </a:pPr>
            <a:r>
              <a:rPr lang="hr-HR" sz="2400" dirty="0" smtClean="0"/>
              <a:t>ekonomska </a:t>
            </a:r>
            <a:r>
              <a:rPr lang="hr-HR" sz="2400" dirty="0"/>
              <a:t>geografija</a:t>
            </a:r>
          </a:p>
          <a:p>
            <a:pPr marL="342900" lvl="0" indent="-342900">
              <a:buFont typeface="Calibri" pitchFamily="34" charset="0"/>
              <a:buChar char="–"/>
            </a:pPr>
            <a:r>
              <a:rPr lang="hr-HR" sz="2400" dirty="0"/>
              <a:t>ekonomija i ekonomika</a:t>
            </a:r>
          </a:p>
          <a:p>
            <a:pPr marL="342900" lvl="0" indent="-342900">
              <a:buFont typeface="Calibri" pitchFamily="34" charset="0"/>
              <a:buChar char="–"/>
            </a:pPr>
            <a:r>
              <a:rPr lang="hr-HR" sz="2400" dirty="0"/>
              <a:t>mikroekonomija i makroekonomija</a:t>
            </a:r>
          </a:p>
          <a:p>
            <a:pPr marL="342900" lvl="0" indent="-342900">
              <a:buFont typeface="Calibri" pitchFamily="34" charset="0"/>
              <a:buChar char="–"/>
            </a:pPr>
            <a:r>
              <a:rPr lang="hr-HR" sz="2400" dirty="0"/>
              <a:t>regije</a:t>
            </a:r>
          </a:p>
        </p:txBody>
      </p:sp>
    </p:spTree>
    <p:extLst>
      <p:ext uri="{BB962C8B-B14F-4D97-AF65-F5344CB8AC3E}">
        <p14:creationId xmlns:p14="http://schemas.microsoft.com/office/powerpoint/2010/main" val="333910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Pojmovi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hr-HR" dirty="0" smtClean="0"/>
              <a:t>ekonomska geografija</a:t>
            </a:r>
          </a:p>
          <a:p>
            <a:pPr lvl="0"/>
            <a:r>
              <a:rPr lang="hr-HR" dirty="0" smtClean="0"/>
              <a:t>ekonomija i ekonomika</a:t>
            </a:r>
          </a:p>
          <a:p>
            <a:pPr lvl="0"/>
            <a:r>
              <a:rPr lang="hr-HR" dirty="0" smtClean="0"/>
              <a:t>mikroekonomija i makroekonomija</a:t>
            </a:r>
          </a:p>
          <a:p>
            <a:pPr lvl="0"/>
            <a:r>
              <a:rPr lang="hr-HR" dirty="0" smtClean="0"/>
              <a:t>regije</a:t>
            </a:r>
          </a:p>
          <a:p>
            <a:pPr lvl="0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222705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620688"/>
            <a:ext cx="9133012" cy="604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hr-HR" sz="2400" dirty="0"/>
              <a:t>Geografija</a:t>
            </a:r>
            <a:r>
              <a:rPr lang="hr-HR" sz="2400" b="1" dirty="0"/>
              <a:t> – </a:t>
            </a:r>
            <a:r>
              <a:rPr lang="hr-HR" sz="2400" i="1" dirty="0"/>
              <a:t>grč. </a:t>
            </a:r>
            <a:r>
              <a:rPr lang="hr-HR" sz="2400" i="1" dirty="0" err="1" smtClean="0"/>
              <a:t>gea</a:t>
            </a:r>
            <a:r>
              <a:rPr lang="hr-HR" sz="2400" i="1" dirty="0" smtClean="0"/>
              <a:t> </a:t>
            </a:r>
            <a:r>
              <a:rPr lang="hr-HR" sz="2400" i="1" dirty="0"/>
              <a:t>i </a:t>
            </a:r>
            <a:r>
              <a:rPr lang="hr-HR" sz="2400" i="1" dirty="0" err="1" smtClean="0"/>
              <a:t>grafo</a:t>
            </a:r>
            <a:r>
              <a:rPr lang="hr-HR" sz="2400" i="1" dirty="0" smtClean="0"/>
              <a:t> </a:t>
            </a:r>
            <a:r>
              <a:rPr lang="hr-HR" sz="2400" dirty="0"/>
              <a:t>– pisati o Zemlji</a:t>
            </a:r>
          </a:p>
          <a:p>
            <a:r>
              <a:rPr lang="hr-HR" sz="2200" b="1" dirty="0" err="1" smtClean="0">
                <a:solidFill>
                  <a:srgbClr val="FF0000"/>
                </a:solidFill>
              </a:rPr>
              <a:t>Eratosten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3. st. </a:t>
            </a:r>
            <a:r>
              <a:rPr lang="hr-HR" sz="2200" dirty="0" err="1" smtClean="0"/>
              <a:t>pr</a:t>
            </a:r>
            <a:r>
              <a:rPr lang="hr-HR" sz="2200" dirty="0" smtClean="0"/>
              <a:t>. Kr – prvi upotrijebio naziv geografija</a:t>
            </a:r>
          </a:p>
          <a:p>
            <a:pPr lvl="1"/>
            <a:r>
              <a:rPr lang="hr-HR" sz="2200" dirty="0" smtClean="0"/>
              <a:t>otac geografije</a:t>
            </a:r>
          </a:p>
          <a:p>
            <a:pPr>
              <a:lnSpc>
                <a:spcPct val="120000"/>
              </a:lnSpc>
            </a:pPr>
            <a:r>
              <a:rPr lang="hr-HR" sz="2400" dirty="0" smtClean="0"/>
              <a:t>2 </a:t>
            </a:r>
            <a:r>
              <a:rPr lang="hr-HR" sz="2400" dirty="0"/>
              <a:t>etape razvoja geografije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hr-HR" sz="2200" dirty="0"/>
              <a:t>­do početka 19. st – zasnivala se na opisivanju (deskriptivna </a:t>
            </a:r>
            <a:r>
              <a:rPr lang="hr-HR" sz="2200" dirty="0" err="1"/>
              <a:t>geo</a:t>
            </a:r>
            <a:r>
              <a:rPr lang="hr-HR" sz="2200" dirty="0"/>
              <a:t>.)</a:t>
            </a:r>
          </a:p>
          <a:p>
            <a:pPr lvl="2"/>
            <a:r>
              <a:rPr lang="hr-HR" sz="1800" dirty="0" smtClean="0"/>
              <a:t>bavila se opisivanjem lokacija na Zemlji te odgovarala na pitanje gdje je što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hr-HR" sz="2200" dirty="0" smtClean="0"/>
              <a:t>od </a:t>
            </a:r>
            <a:r>
              <a:rPr lang="hr-HR" sz="2200" dirty="0"/>
              <a:t>19. st – razvoj geografije kao </a:t>
            </a:r>
            <a:r>
              <a:rPr lang="hr-HR" sz="2200" dirty="0" smtClean="0"/>
              <a:t>samostalne znanosti</a:t>
            </a:r>
          </a:p>
          <a:p>
            <a:pPr lvl="2"/>
            <a:r>
              <a:rPr lang="vi-VN" sz="1800" dirty="0">
                <a:latin typeface="Calibri" panose="020F0502020204030204" pitchFamily="34" charset="0"/>
                <a:cs typeface="Calibri" panose="020F0502020204030204" pitchFamily="34" charset="0"/>
              </a:rPr>
              <a:t>objašnjava uzroke pojedinih procesa i njihovu međusobnu povezanost, te odnose ljudi i prirode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GEOGRAFIJA</a:t>
            </a:r>
            <a:r>
              <a:rPr lang="hr-HR" sz="2400" i="1" dirty="0" smtClean="0"/>
              <a:t> – </a:t>
            </a:r>
            <a:r>
              <a:rPr lang="hr-HR" sz="2200" dirty="0" smtClean="0">
                <a:latin typeface="+mj-lt"/>
              </a:rPr>
              <a:t>znanost </a:t>
            </a:r>
            <a:r>
              <a:rPr lang="hr-HR" sz="2200" dirty="0" smtClean="0"/>
              <a:t>koja objašnjava uzroke pojedinih procesa i njihovu međusobnu povezanost, te odnos ljudi i prirode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hr-HR" sz="2000" i="1" dirty="0" smtClean="0"/>
              <a:t>predmet proučavanja geografije su sadržaji, procesi, veze, odnosi i modeli koji nastaju prožimanjem prirodnih i društvenih elemenata i faktora</a:t>
            </a:r>
            <a:endParaRPr lang="vi-VN" sz="2000" i="1" dirty="0"/>
          </a:p>
          <a:p>
            <a:pPr>
              <a:lnSpc>
                <a:spcPct val="120000"/>
              </a:lnSpc>
            </a:pPr>
            <a:endParaRPr lang="hr-HR" sz="2400" dirty="0" smtClean="0"/>
          </a:p>
          <a:p>
            <a:endParaRPr lang="hr-HR" sz="2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Pojava i razvoj geografije</a:t>
            </a:r>
            <a:endParaRPr lang="hr-HR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20271" y="99401"/>
            <a:ext cx="2044567" cy="20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0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GEOGRAFIJA KAO </a:t>
            </a:r>
            <a:r>
              <a:rPr lang="hr-HR" sz="3200" b="1" dirty="0" smtClean="0">
                <a:solidFill>
                  <a:srgbClr val="FF0000"/>
                </a:solidFill>
              </a:rPr>
              <a:t>MOSNA </a:t>
            </a:r>
            <a:r>
              <a:rPr lang="hr-HR" sz="3200" dirty="0" smtClean="0"/>
              <a:t>(         ) ZNANOST</a:t>
            </a:r>
            <a:endParaRPr lang="hr-HR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dirty="0" smtClean="0">
                <a:solidFill>
                  <a:prstClr val="black"/>
                </a:solidFill>
              </a:rPr>
              <a:t>geografija je </a:t>
            </a:r>
            <a:r>
              <a:rPr lang="hr-HR" sz="2400" b="1" dirty="0" smtClean="0">
                <a:solidFill>
                  <a:srgbClr val="FF0000"/>
                </a:solidFill>
              </a:rPr>
              <a:t>mosna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znanost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>
                <a:solidFill>
                  <a:prstClr val="black"/>
                </a:solidFill>
              </a:rPr>
              <a:t>– povezuje humanističke, prirodne i društvene znanosti</a:t>
            </a:r>
            <a:endParaRPr lang="hr-HR" sz="2400" b="1" dirty="0">
              <a:solidFill>
                <a:prstClr val="black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 rot="2396942">
            <a:off x="2242664" y="2107645"/>
            <a:ext cx="2930726" cy="2108538"/>
          </a:xfrm>
          <a:prstGeom prst="ellipse">
            <a:avLst/>
          </a:prstGeom>
          <a:solidFill>
            <a:srgbClr val="008000">
              <a:alpha val="33000"/>
            </a:srgbClr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black"/>
                </a:solidFill>
              </a:rPr>
              <a:t>prirodne </a:t>
            </a:r>
          </a:p>
          <a:p>
            <a:pPr algn="ctr"/>
            <a:r>
              <a:rPr lang="hr-HR" sz="2400" dirty="0" smtClean="0">
                <a:solidFill>
                  <a:prstClr val="black"/>
                </a:solidFill>
              </a:rPr>
              <a:t>znanosti</a:t>
            </a:r>
            <a:endParaRPr lang="hr-HR" sz="2400" dirty="0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1320000">
            <a:off x="4370668" y="3109078"/>
            <a:ext cx="2930726" cy="2108538"/>
          </a:xfrm>
          <a:prstGeom prst="ellipse">
            <a:avLst/>
          </a:prstGeom>
          <a:solidFill>
            <a:srgbClr val="FF0000">
              <a:alpha val="33000"/>
            </a:srgbClr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black"/>
                </a:solidFill>
              </a:rPr>
              <a:t>humanističke</a:t>
            </a:r>
            <a:r>
              <a:rPr lang="hr-HR" sz="2400" dirty="0" smtClean="0">
                <a:solidFill>
                  <a:prstClr val="black"/>
                </a:solidFill>
              </a:rPr>
              <a:t> znanosti</a:t>
            </a:r>
            <a:endParaRPr lang="hr-HR" sz="2400" dirty="0">
              <a:solidFill>
                <a:prstClr val="black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18840000">
            <a:off x="2338445" y="3729134"/>
            <a:ext cx="2930726" cy="2108538"/>
          </a:xfrm>
          <a:prstGeom prst="ellipse">
            <a:avLst/>
          </a:prstGeom>
          <a:solidFill>
            <a:srgbClr val="0070C0">
              <a:alpha val="33000"/>
            </a:srgbClr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black"/>
                </a:solidFill>
              </a:rPr>
              <a:t>društvene</a:t>
            </a:r>
            <a:r>
              <a:rPr lang="hr-HR" sz="2400" dirty="0" smtClean="0">
                <a:solidFill>
                  <a:prstClr val="black"/>
                </a:solidFill>
              </a:rPr>
              <a:t> znanosti</a:t>
            </a:r>
            <a:endParaRPr lang="hr-HR" sz="2400" dirty="0">
              <a:solidFill>
                <a:prstClr val="black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445482" y="3542422"/>
            <a:ext cx="495808" cy="777795"/>
          </a:xfrm>
          <a:custGeom>
            <a:avLst/>
            <a:gdLst>
              <a:gd name="connsiteX0" fmla="*/ 50743 w 495808"/>
              <a:gd name="connsiteY0" fmla="*/ 11622 h 777795"/>
              <a:gd name="connsiteX1" fmla="*/ 495805 w 495808"/>
              <a:gd name="connsiteY1" fmla="*/ 343396 h 777795"/>
              <a:gd name="connsiteX2" fmla="*/ 58835 w 495808"/>
              <a:gd name="connsiteY2" fmla="*/ 772274 h 777795"/>
              <a:gd name="connsiteX3" fmla="*/ 50743 w 495808"/>
              <a:gd name="connsiteY3" fmla="*/ 11622 h 77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808" h="777795">
                <a:moveTo>
                  <a:pt x="50743" y="11622"/>
                </a:moveTo>
                <a:cubicBezTo>
                  <a:pt x="123571" y="-59858"/>
                  <a:pt x="494456" y="216621"/>
                  <a:pt x="495805" y="343396"/>
                </a:cubicBezTo>
                <a:cubicBezTo>
                  <a:pt x="497154" y="470171"/>
                  <a:pt x="131663" y="826221"/>
                  <a:pt x="58835" y="772274"/>
                </a:cubicBezTo>
                <a:cubicBezTo>
                  <a:pt x="-13993" y="718327"/>
                  <a:pt x="-22085" y="83102"/>
                  <a:pt x="50743" y="11622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black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788025" y="2564904"/>
            <a:ext cx="595084" cy="108012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88025" y="2137935"/>
            <a:ext cx="179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prstClr val="black"/>
                </a:solidFill>
              </a:rPr>
              <a:t>GEOGRAFIJA</a:t>
            </a:r>
            <a:endParaRPr lang="hr-HR" sz="2400" b="1" dirty="0">
              <a:solidFill>
                <a:prstClr val="black"/>
              </a:solidFill>
            </a:endParaRPr>
          </a:p>
        </p:txBody>
      </p:sp>
      <p:pic>
        <p:nvPicPr>
          <p:cNvPr id="19" name="Picture 2" descr="E:\SK_GOD_2017-18\GEOGRAFIJA\STRUKOVNE\1_razred\slike\mos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02" b="25037"/>
          <a:stretch/>
        </p:blipFill>
        <p:spPr bwMode="auto">
          <a:xfrm>
            <a:off x="4761649" y="136705"/>
            <a:ext cx="829444" cy="42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59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 animBg="1"/>
      <p:bldP spid="9" grpId="0" animBg="1"/>
      <p:bldP spid="11" grpId="0" animBg="1"/>
      <p:bldP spid="7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GEOGRAFIJA – </a:t>
            </a:r>
            <a:r>
              <a:rPr lang="hr-HR" sz="3200" b="1" dirty="0" smtClean="0">
                <a:solidFill>
                  <a:srgbClr val="FF0000"/>
                </a:solidFill>
              </a:rPr>
              <a:t>INTERDISCIPLINARNA</a:t>
            </a:r>
            <a:r>
              <a:rPr lang="hr-HR" sz="3200" dirty="0" smtClean="0"/>
              <a:t> ZNANOST</a:t>
            </a:r>
            <a:endParaRPr lang="hr-HR" sz="3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91" t="3932" r="4174" b="4956"/>
          <a:stretch/>
        </p:blipFill>
        <p:spPr bwMode="auto">
          <a:xfrm>
            <a:off x="1763688" y="914671"/>
            <a:ext cx="5936277" cy="589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200" dirty="0" smtClean="0">
                <a:solidFill>
                  <a:prstClr val="black"/>
                </a:solidFill>
              </a:rPr>
              <a:t>geografija je </a:t>
            </a:r>
            <a:r>
              <a:rPr lang="hr-HR" sz="2200" b="1" dirty="0" smtClean="0">
                <a:solidFill>
                  <a:srgbClr val="FF0000"/>
                </a:solidFill>
              </a:rPr>
              <a:t>interdisciplinarna</a:t>
            </a:r>
            <a:r>
              <a:rPr lang="hr-HR" sz="2200" dirty="0" smtClean="0">
                <a:solidFill>
                  <a:prstClr val="black"/>
                </a:solidFill>
              </a:rPr>
              <a:t> znanost</a:t>
            </a:r>
            <a:endParaRPr lang="hr-HR" sz="2200" b="1" dirty="0">
              <a:solidFill>
                <a:prstClr val="black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746354" y="2903270"/>
            <a:ext cx="902098" cy="893166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2399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EKONOMSKA</a:t>
            </a:r>
            <a:r>
              <a:rPr lang="hr-HR" sz="3200" dirty="0" smtClean="0">
                <a:solidFill>
                  <a:prstClr val="black"/>
                </a:solidFill>
              </a:rPr>
              <a:t> GEOGRAFIJA – nastanak i razvoj</a:t>
            </a:r>
            <a:endParaRPr lang="hr-HR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200" b="1" dirty="0" smtClean="0">
                <a:solidFill>
                  <a:srgbClr val="FF0000"/>
                </a:solidFill>
              </a:rPr>
              <a:t>EKONOMSKA GEOGRAFIJA </a:t>
            </a:r>
            <a:r>
              <a:rPr lang="hr-HR" sz="2200" dirty="0" smtClean="0">
                <a:solidFill>
                  <a:prstClr val="black"/>
                </a:solidFill>
              </a:rPr>
              <a:t>dio </a:t>
            </a:r>
            <a:r>
              <a:rPr lang="hr-HR" sz="2200" dirty="0" smtClean="0">
                <a:solidFill>
                  <a:prstClr val="black"/>
                </a:solidFill>
              </a:rPr>
              <a:t>je društvene (ili socijalne) geografije</a:t>
            </a:r>
          </a:p>
          <a:p>
            <a:r>
              <a:rPr lang="hr-HR" sz="2200" dirty="0" smtClean="0">
                <a:solidFill>
                  <a:prstClr val="black"/>
                </a:solidFill>
              </a:rPr>
              <a:t>počinje se razvijati potkraj 19. st</a:t>
            </a:r>
          </a:p>
          <a:p>
            <a:r>
              <a:rPr lang="hr-HR" sz="2200" dirty="0" smtClean="0">
                <a:solidFill>
                  <a:prstClr val="black"/>
                </a:solidFill>
              </a:rPr>
              <a:t>u početku su ekonomski geografi najviše istraživali </a:t>
            </a:r>
            <a:r>
              <a:rPr lang="hr-HR" sz="2200" b="1" dirty="0" smtClean="0">
                <a:solidFill>
                  <a:srgbClr val="FF0000"/>
                </a:solidFill>
              </a:rPr>
              <a:t>trgovinu</a:t>
            </a:r>
            <a:r>
              <a:rPr lang="hr-HR" sz="2000" i="1" dirty="0" smtClean="0"/>
              <a:t> (pod utjecajem </a:t>
            </a:r>
            <a:r>
              <a:rPr lang="hr-HR" sz="2000" i="1" dirty="0" err="1" smtClean="0"/>
              <a:t>ind</a:t>
            </a:r>
            <a:r>
              <a:rPr lang="hr-HR" sz="2000" i="1" dirty="0" smtClean="0"/>
              <a:t>. revolucije kad se javljaju brojni novi proizvodi)</a:t>
            </a:r>
            <a:endParaRPr lang="hr-HR" sz="2200" i="1" dirty="0" smtClean="0"/>
          </a:p>
          <a:p>
            <a:r>
              <a:rPr lang="hr-HR" sz="2200" dirty="0" smtClean="0">
                <a:solidFill>
                  <a:prstClr val="black"/>
                </a:solidFill>
              </a:rPr>
              <a:t>u 20. st se razvijaju </a:t>
            </a:r>
            <a:r>
              <a:rPr lang="hr-HR" sz="2200" b="1" dirty="0" smtClean="0">
                <a:solidFill>
                  <a:prstClr val="black"/>
                </a:solidFill>
              </a:rPr>
              <a:t>druge grane ekonomske geografije </a:t>
            </a:r>
            <a:r>
              <a:rPr lang="hr-HR" sz="2000" i="1" dirty="0" smtClean="0">
                <a:solidFill>
                  <a:prstClr val="black"/>
                </a:solidFill>
              </a:rPr>
              <a:t>(kao posljedica razvoja novih gospodarskih grana)</a:t>
            </a:r>
            <a:r>
              <a:rPr lang="hr-HR" sz="2200" dirty="0" smtClean="0">
                <a:solidFill>
                  <a:prstClr val="black"/>
                </a:solidFill>
              </a:rPr>
              <a:t>: </a:t>
            </a:r>
          </a:p>
          <a:p>
            <a:pPr lvl="1"/>
            <a:r>
              <a:rPr lang="hr-HR" sz="2200" b="1" dirty="0" smtClean="0">
                <a:solidFill>
                  <a:srgbClr val="FF0000"/>
                </a:solidFill>
              </a:rPr>
              <a:t>turistička</a:t>
            </a:r>
            <a:r>
              <a:rPr lang="hr-HR" sz="2200" dirty="0" smtClean="0">
                <a:solidFill>
                  <a:prstClr val="black"/>
                </a:solidFill>
              </a:rPr>
              <a:t>, </a:t>
            </a:r>
            <a:r>
              <a:rPr lang="hr-HR" sz="2200" b="1" dirty="0" smtClean="0">
                <a:solidFill>
                  <a:srgbClr val="FF0000"/>
                </a:solidFill>
              </a:rPr>
              <a:t>industrijska</a:t>
            </a:r>
            <a:r>
              <a:rPr lang="hr-HR" sz="2200" dirty="0" smtClean="0">
                <a:solidFill>
                  <a:prstClr val="black"/>
                </a:solidFill>
              </a:rPr>
              <a:t>, </a:t>
            </a:r>
            <a:r>
              <a:rPr lang="hr-HR" sz="2200" b="1" dirty="0" smtClean="0">
                <a:solidFill>
                  <a:srgbClr val="FF0000"/>
                </a:solidFill>
              </a:rPr>
              <a:t>agrarna</a:t>
            </a:r>
            <a:r>
              <a:rPr lang="hr-HR" sz="2200" dirty="0" smtClean="0">
                <a:solidFill>
                  <a:prstClr val="black"/>
                </a:solidFill>
              </a:rPr>
              <a:t>, </a:t>
            </a:r>
            <a:r>
              <a:rPr lang="hr-HR" sz="2200" b="1" dirty="0" smtClean="0">
                <a:solidFill>
                  <a:srgbClr val="FF0000"/>
                </a:solidFill>
              </a:rPr>
              <a:t>prometna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>
                <a:solidFill>
                  <a:prstClr val="black"/>
                </a:solidFill>
              </a:rPr>
              <a:t>geografija…</a:t>
            </a:r>
          </a:p>
          <a:p>
            <a:pPr>
              <a:spcBef>
                <a:spcPts val="1200"/>
              </a:spcBef>
            </a:pPr>
            <a:r>
              <a:rPr lang="hr-HR" sz="2200" dirty="0" smtClean="0">
                <a:solidFill>
                  <a:prstClr val="black"/>
                </a:solidFill>
              </a:rPr>
              <a:t>2 faze razvoja ekonomske geografije:</a:t>
            </a:r>
          </a:p>
          <a:p>
            <a:pPr lvl="1"/>
            <a:r>
              <a:rPr lang="hr-HR" sz="2200" b="1" dirty="0" smtClean="0">
                <a:solidFill>
                  <a:srgbClr val="FF0000"/>
                </a:solidFill>
              </a:rPr>
              <a:t>prva polovica 20. st </a:t>
            </a:r>
            <a:r>
              <a:rPr lang="hr-HR" sz="2200" dirty="0" smtClean="0">
                <a:solidFill>
                  <a:prstClr val="black"/>
                </a:solidFill>
              </a:rPr>
              <a:t>– proučava utjecaj na okoliš i promjene pejzaža kao posljedica industrije i poljoprivrede</a:t>
            </a:r>
          </a:p>
          <a:p>
            <a:pPr lvl="1"/>
            <a:r>
              <a:rPr lang="hr-HR" sz="2200" b="1" dirty="0" smtClean="0">
                <a:solidFill>
                  <a:srgbClr val="FF0000"/>
                </a:solidFill>
              </a:rPr>
              <a:t>druga polovica 20.st </a:t>
            </a:r>
            <a:r>
              <a:rPr lang="hr-HR" sz="2200" dirty="0" smtClean="0">
                <a:solidFill>
                  <a:prstClr val="black"/>
                </a:solidFill>
              </a:rPr>
              <a:t>– istražuje se promet, turizam i trgovina</a:t>
            </a:r>
          </a:p>
          <a:p>
            <a:pPr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nova ekonomska geografija </a:t>
            </a:r>
            <a:r>
              <a:rPr lang="hr-HR" sz="2000" i="1" dirty="0" smtClean="0"/>
              <a:t>(od 1960-ih) </a:t>
            </a:r>
            <a:r>
              <a:rPr lang="hr-HR" sz="2200" dirty="0" smtClean="0">
                <a:solidFill>
                  <a:prstClr val="black"/>
                </a:solidFill>
              </a:rPr>
              <a:t>proučava ekonomske sustave u geografskom prostoru</a:t>
            </a:r>
          </a:p>
          <a:p>
            <a:pPr lvl="1"/>
            <a:r>
              <a:rPr lang="hr-HR" sz="2000" i="1" dirty="0" smtClean="0">
                <a:solidFill>
                  <a:prstClr val="black"/>
                </a:solidFill>
              </a:rPr>
              <a:t>npr. prostorni razmještaj industrijske proizvodnje, faktore koji su utjecali na lokaciju pojedinih pogona, važnost pojedine gospodarske grane za regije ili države</a:t>
            </a:r>
            <a:endParaRPr lang="hr-HR" sz="20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38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2" b="1271"/>
          <a:stretch/>
        </p:blipFill>
        <p:spPr bwMode="auto">
          <a:xfrm>
            <a:off x="905245" y="3286558"/>
            <a:ext cx="3450731" cy="338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" b="4606"/>
          <a:stretch/>
        </p:blipFill>
        <p:spPr bwMode="auto">
          <a:xfrm>
            <a:off x="4799526" y="3212976"/>
            <a:ext cx="3948938" cy="34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EKONOMSKA</a:t>
            </a:r>
            <a:r>
              <a:rPr lang="hr-HR" sz="3200" dirty="0" smtClean="0">
                <a:solidFill>
                  <a:prstClr val="black"/>
                </a:solidFill>
              </a:rPr>
              <a:t> GEOGRAFIJA – regije</a:t>
            </a:r>
            <a:endParaRPr lang="hr-HR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200" b="1" dirty="0" smtClean="0">
                <a:solidFill>
                  <a:srgbClr val="FF0000"/>
                </a:solidFill>
              </a:rPr>
              <a:t>REGIJE </a:t>
            </a:r>
            <a:r>
              <a:rPr lang="hr-HR" sz="2200" dirty="0" smtClean="0"/>
              <a:t>– </a:t>
            </a:r>
            <a:r>
              <a:rPr lang="hr-HR" sz="2200" dirty="0" smtClean="0"/>
              <a:t>dijelovi Zemljine površine sličnih prirodno-geografskih, društveno-gospodarskih i povijesnih obilježja</a:t>
            </a:r>
          </a:p>
          <a:p>
            <a:r>
              <a:rPr lang="hr-HR" sz="2200" dirty="0" smtClean="0"/>
              <a:t>regije prema razvijenosti:</a:t>
            </a:r>
          </a:p>
          <a:p>
            <a:pPr lvl="1"/>
            <a:r>
              <a:rPr lang="hr-HR" sz="2200" b="1" dirty="0" smtClean="0">
                <a:solidFill>
                  <a:srgbClr val="FF0000"/>
                </a:solidFill>
              </a:rPr>
              <a:t>prosperitetne</a:t>
            </a:r>
            <a:r>
              <a:rPr lang="hr-HR" sz="2200" dirty="0" smtClean="0"/>
              <a:t> </a:t>
            </a:r>
            <a:r>
              <a:rPr lang="hr-HR" sz="2000" dirty="0" smtClean="0"/>
              <a:t>–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bilježe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rast zaposlenosti</a:t>
            </a:r>
            <a:r>
              <a:rPr lang="hr-HR" sz="2000" dirty="0" smtClean="0"/>
              <a:t>, dohotka i broja stanovnika</a:t>
            </a:r>
            <a:endParaRPr lang="hr-HR" sz="2200" dirty="0" smtClean="0"/>
          </a:p>
          <a:p>
            <a:pPr lvl="1"/>
            <a:r>
              <a:rPr lang="hr-HR" sz="2200" b="1" dirty="0" smtClean="0">
                <a:solidFill>
                  <a:srgbClr val="FF0000"/>
                </a:solidFill>
              </a:rPr>
              <a:t>regije u stagnaciji </a:t>
            </a:r>
          </a:p>
          <a:p>
            <a:pPr lvl="1"/>
            <a:r>
              <a:rPr lang="hr-HR" sz="2200" b="1" dirty="0" smtClean="0">
                <a:solidFill>
                  <a:srgbClr val="FF0000"/>
                </a:solidFill>
              </a:rPr>
              <a:t>problemske</a:t>
            </a:r>
            <a:r>
              <a:rPr lang="hr-HR" sz="2200" dirty="0" smtClean="0"/>
              <a:t> regije </a:t>
            </a:r>
            <a:r>
              <a:rPr lang="hr-HR" sz="2000" dirty="0" smtClean="0"/>
              <a:t>–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bilježe pad zaposlenosti</a:t>
            </a:r>
            <a:r>
              <a:rPr lang="hr-HR" sz="2000" dirty="0" smtClean="0"/>
              <a:t>, dohotka, broja stanovnika i često imaju ekoloških problema</a:t>
            </a:r>
            <a:endParaRPr lang="hr-HR" sz="16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52994" y="6453336"/>
            <a:ext cx="2650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Procjena siromaštva (NUTS regije)</a:t>
            </a:r>
            <a:endParaRPr lang="hr-H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6453336"/>
            <a:ext cx="2415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Procjena siromaštva (županije)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188873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EKONOMSKA</a:t>
            </a:r>
            <a:r>
              <a:rPr lang="hr-HR" sz="2800" dirty="0" smtClean="0">
                <a:solidFill>
                  <a:prstClr val="black"/>
                </a:solidFill>
              </a:rPr>
              <a:t> GEOGRAFIJA, </a:t>
            </a:r>
            <a:r>
              <a:rPr lang="hr-HR" sz="2800" b="1" dirty="0" smtClean="0">
                <a:solidFill>
                  <a:srgbClr val="FF0000"/>
                </a:solidFill>
              </a:rPr>
              <a:t>EKONOMIKA</a:t>
            </a:r>
            <a:r>
              <a:rPr lang="hr-HR" sz="2800" dirty="0" smtClean="0">
                <a:solidFill>
                  <a:prstClr val="black"/>
                </a:solidFill>
              </a:rPr>
              <a:t> i </a:t>
            </a:r>
            <a:r>
              <a:rPr lang="hr-HR" sz="2800" b="1" dirty="0" smtClean="0">
                <a:solidFill>
                  <a:srgbClr val="FF0000"/>
                </a:solidFill>
              </a:rPr>
              <a:t>EKONOMIJA</a:t>
            </a:r>
            <a:endParaRPr lang="hr-HR" sz="32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200" b="1" dirty="0" smtClean="0">
                <a:solidFill>
                  <a:srgbClr val="FF0000"/>
                </a:solidFill>
              </a:rPr>
              <a:t>EKONOMSKA GEOGRAFIJA </a:t>
            </a:r>
            <a:r>
              <a:rPr lang="hr-HR" sz="2200" dirty="0" smtClean="0"/>
              <a:t>– </a:t>
            </a:r>
            <a:r>
              <a:rPr lang="hr-HR" sz="2200" dirty="0" smtClean="0"/>
              <a:t>geografska disciplina o prostornim strukturama, međusobnim odnosima i procesima u gospodarskim djelatnostima</a:t>
            </a:r>
          </a:p>
          <a:p>
            <a:pPr lvl="1"/>
            <a:r>
              <a:rPr lang="hr-HR" sz="2200" dirty="0" smtClean="0"/>
              <a:t>ne proučava ekonomiju ni ekonomsku djelatnost</a:t>
            </a:r>
          </a:p>
          <a:p>
            <a:pPr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EKONOMIKA </a:t>
            </a:r>
            <a:r>
              <a:rPr lang="hr-HR" sz="2200" dirty="0" smtClean="0"/>
              <a:t>– </a:t>
            </a:r>
            <a:r>
              <a:rPr lang="hr-HR" sz="2200" dirty="0" smtClean="0"/>
              <a:t>znanost o gospodarskom stanju i odnosima, </a:t>
            </a:r>
            <a:r>
              <a:rPr lang="hr-HR" sz="2200" dirty="0" err="1" smtClean="0"/>
              <a:t>tj</a:t>
            </a:r>
            <a:r>
              <a:rPr lang="hr-HR" sz="2200" dirty="0" smtClean="0"/>
              <a:t>. o djelovanju ekonomskih zakona u pojedinim državama, pojedinim gospodarskim granama ili poduzećima</a:t>
            </a:r>
            <a:endParaRPr lang="hr-HR" sz="2200" b="1" dirty="0" smtClean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EKONOMIJA </a:t>
            </a:r>
            <a:r>
              <a:rPr lang="hr-HR" sz="2200" dirty="0" smtClean="0"/>
              <a:t>– </a:t>
            </a:r>
            <a:r>
              <a:rPr lang="hr-HR" sz="2200" dirty="0" smtClean="0"/>
              <a:t>znanost koja proučava na koji način društva upotrebljavaju resurse za proizvodnju korisnih dobara i kako ih raspoređuju između različitih skupina</a:t>
            </a:r>
          </a:p>
          <a:p>
            <a:pPr lvl="1"/>
            <a:r>
              <a:rPr lang="hr-HR" sz="2200" dirty="0" smtClean="0"/>
              <a:t>2 osnovna područja ekonomije:</a:t>
            </a:r>
          </a:p>
          <a:p>
            <a:pPr lvl="2"/>
            <a:r>
              <a:rPr lang="hr-HR" sz="2200" b="1" dirty="0" smtClean="0">
                <a:solidFill>
                  <a:srgbClr val="FF0000"/>
                </a:solidFill>
              </a:rPr>
              <a:t>MAKROEKONOMIJA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</a:t>
            </a:r>
            <a:r>
              <a:rPr lang="hr-HR" sz="2200" dirty="0" smtClean="0"/>
              <a:t>proučava ponašanje cjelokupnog gospodarstva</a:t>
            </a:r>
          </a:p>
          <a:p>
            <a:pPr lvl="2"/>
            <a:r>
              <a:rPr lang="hr-HR" sz="2200" b="1" dirty="0" smtClean="0">
                <a:solidFill>
                  <a:srgbClr val="FF0000"/>
                </a:solidFill>
              </a:rPr>
              <a:t>MIKROEKONOMIJA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</a:t>
            </a:r>
            <a:r>
              <a:rPr lang="hr-HR" sz="2200" dirty="0" smtClean="0"/>
              <a:t>proučava ponašanje dijelove gospodarstva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7685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3200" dirty="0"/>
              <a:t>Osnovni pojmovi </a:t>
            </a:r>
            <a:r>
              <a:rPr lang="hr-HR" sz="3200" dirty="0" smtClean="0"/>
              <a:t>ekonomske geografije         </a:t>
            </a:r>
            <a:r>
              <a:rPr lang="hr-HR" sz="2400" dirty="0" smtClean="0"/>
              <a:t>(plan ploče)</a:t>
            </a:r>
            <a:endParaRPr lang="hr-HR" sz="3200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548680"/>
            <a:ext cx="9133012" cy="6309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300" dirty="0" err="1" smtClean="0"/>
              <a:t>lorem</a:t>
            </a:r>
            <a:r>
              <a:rPr lang="hr-HR" sz="2300" dirty="0" smtClean="0"/>
              <a:t> </a:t>
            </a:r>
            <a:r>
              <a:rPr lang="hr-HR" sz="2300" dirty="0" err="1" smtClean="0"/>
              <a:t>ipsum</a:t>
            </a:r>
            <a:endParaRPr lang="hr-HR" sz="2300" dirty="0"/>
          </a:p>
        </p:txBody>
      </p:sp>
    </p:spTree>
    <p:extLst>
      <p:ext uri="{BB962C8B-B14F-4D97-AF65-F5344CB8AC3E}">
        <p14:creationId xmlns:p14="http://schemas.microsoft.com/office/powerpoint/2010/main" val="378215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2106</TotalTime>
  <Words>486</Words>
  <Application>Microsoft Office PowerPoint</Application>
  <PresentationFormat>On-screen Show (4:3)</PresentationFormat>
  <Paragraphs>60</Paragraphs>
  <Slides>9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bijela_tema</vt:lpstr>
      <vt:lpstr>Tema sustava Office</vt:lpstr>
      <vt:lpstr>PowerPoint Presentation</vt:lpstr>
      <vt:lpstr>Pojmovi</vt:lpstr>
      <vt:lpstr>Pojava i razvoj geografije</vt:lpstr>
      <vt:lpstr>GEOGRAFIJA KAO MOSNA (         ) ZNANOST</vt:lpstr>
      <vt:lpstr>GEOGRAFIJA – INTERDISCIPLINARNA ZNANOST</vt:lpstr>
      <vt:lpstr>EKONOMSKA GEOGRAFIJA – nastanak i razvoj</vt:lpstr>
      <vt:lpstr>EKONOMSKA GEOGRAFIJA – regije</vt:lpstr>
      <vt:lpstr>EKONOMSKA GEOGRAFIJA, EKONOMIKA i EKONOMIJA</vt:lpstr>
      <vt:lpstr>Osnovni pojmovi ekonomske geografije         (plan ploče)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korisnik</cp:lastModifiedBy>
  <cp:revision>246</cp:revision>
  <dcterms:created xsi:type="dcterms:W3CDTF">2016-09-01T16:32:16Z</dcterms:created>
  <dcterms:modified xsi:type="dcterms:W3CDTF">2019-10-12T15:44:44Z</dcterms:modified>
</cp:coreProperties>
</file>