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9"/>
  </p:notesMasterIdLst>
  <p:sldIdLst>
    <p:sldId id="394" r:id="rId2"/>
    <p:sldId id="256" r:id="rId3"/>
    <p:sldId id="395" r:id="rId4"/>
    <p:sldId id="325" r:id="rId5"/>
    <p:sldId id="381" r:id="rId6"/>
    <p:sldId id="382" r:id="rId7"/>
    <p:sldId id="384" r:id="rId8"/>
    <p:sldId id="385" r:id="rId9"/>
    <p:sldId id="396" r:id="rId10"/>
    <p:sldId id="387" r:id="rId11"/>
    <p:sldId id="383" r:id="rId12"/>
    <p:sldId id="388" r:id="rId13"/>
    <p:sldId id="389" r:id="rId14"/>
    <p:sldId id="390" r:id="rId15"/>
    <p:sldId id="391" r:id="rId16"/>
    <p:sldId id="392" r:id="rId17"/>
    <p:sldId id="393" r:id="rId18"/>
  </p:sldIdLst>
  <p:sldSz cx="9144000" cy="6858000" type="screen4x3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24" autoAdjust="0"/>
    <p:restoredTop sz="94660" autoAdjust="0"/>
  </p:normalViewPr>
  <p:slideViewPr>
    <p:cSldViewPr>
      <p:cViewPr varScale="1">
        <p:scale>
          <a:sx n="79" d="100"/>
          <a:sy n="79" d="100"/>
        </p:scale>
        <p:origin x="-522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r-Latn-C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16BE6D4B-FA8B-4F43-9CD5-5AEE4838CB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31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0AA0A990-319E-42D5-B70F-ABD922387D93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96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97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06DA73-B8A7-44C9-B29F-B355403F4151}" type="slidenum">
              <a:rPr lang="en-US"/>
              <a:pPr/>
              <a:t>2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4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5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8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06DA73-B8A7-44C9-B29F-B355403F4151}" type="slidenum">
              <a:rPr lang="en-US"/>
              <a:pPr/>
              <a:t>12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06DA73-B8A7-44C9-B29F-B355403F4151}" type="slidenum">
              <a:rPr lang="en-US"/>
              <a:pPr/>
              <a:t>16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92C50-9B0F-4596-85A2-75640ED9DDBE}" type="datetimeFigureOut">
              <a:rPr lang="en-US"/>
              <a:pPr>
                <a:defRPr/>
              </a:pPr>
              <a:t>2/11/2019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AF90C-7C29-4F99-BADF-2B13ED2291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6FDBA-9375-4495-8652-0054520FEBB8}" type="datetimeFigureOut">
              <a:rPr lang="en-US"/>
              <a:pPr>
                <a:defRPr/>
              </a:pPr>
              <a:t>2/11/2019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27A79-21F7-4E18-ABB6-90FA44AD67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E392A-2ED7-4357-8B76-1AA929AD5DA2}" type="datetimeFigureOut">
              <a:rPr lang="en-US"/>
              <a:pPr>
                <a:defRPr/>
              </a:pPr>
              <a:t>2/11/2019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76E14-1A9B-4D12-A97E-748446FA22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D701E-F152-4315-9931-095C017F9B62}" type="datetimeFigureOut">
              <a:rPr lang="en-US"/>
              <a:pPr>
                <a:defRPr/>
              </a:pPr>
              <a:t>2/11/2019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47245-2B76-4865-81F9-659FCB17FD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8963A-C963-4FAE-A53D-A26FB781D8B8}" type="datetimeFigureOut">
              <a:rPr lang="en-US"/>
              <a:pPr>
                <a:defRPr/>
              </a:pPr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56813-0CFA-48A9-879A-34F7DABD6B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9A5D9-FF6F-44AD-9982-8909A5109073}" type="datetimeFigureOut">
              <a:rPr lang="en-US"/>
              <a:pPr>
                <a:defRPr/>
              </a:pPr>
              <a:t>2/11/2019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D59FD-966E-4474-A158-8A346D0F2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DBF6-A618-4E00-8DF0-B9D74A4E403E}" type="datetimeFigureOut">
              <a:rPr lang="en-US"/>
              <a:pPr>
                <a:defRPr/>
              </a:pPr>
              <a:t>2/11/2019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60FA3-BAD4-4E3B-8277-479BD7BA0F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DC7C2-E49E-43B4-8C51-5735C829112E}" type="datetimeFigureOut">
              <a:rPr lang="en-US"/>
              <a:pPr>
                <a:defRPr/>
              </a:pPr>
              <a:t>2/11/2019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E38C9-AE9B-428A-9F20-D85BF4905E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33448-63D1-46E9-9F6C-2042C214D27C}" type="datetimeFigureOut">
              <a:rPr lang="en-US"/>
              <a:pPr>
                <a:defRPr/>
              </a:pPr>
              <a:t>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CBF94-459E-437E-883D-A49E47E82C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69EB6-CB58-4D51-946C-E833FD0760E0}" type="datetimeFigureOut">
              <a:rPr lang="en-US"/>
              <a:pPr>
                <a:defRPr/>
              </a:pPr>
              <a:t>2/11/2019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4D436-E5FF-4BF2-85D8-BD7D21E3C2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46F63-ED55-4607-A3E1-2FF45B6BF0E2}" type="datetimeFigureOut">
              <a:rPr lang="en-US"/>
              <a:pPr>
                <a:defRPr/>
              </a:pPr>
              <a:t>2/11/2019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C5D47-8E6A-4D03-B6EF-ABB0DF6797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8C68F9B-219A-417B-BABC-587CA701AD9F}" type="datetimeFigureOut">
              <a:rPr lang="en-US"/>
              <a:pPr>
                <a:defRPr/>
              </a:pPr>
              <a:t>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3FF1FA-AC1F-4747-B571-760EE52CB0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9516" y="4286256"/>
            <a:ext cx="8072494" cy="2286016"/>
          </a:xfrm>
          <a:prstGeom prst="rect">
            <a:avLst/>
          </a:prstGeom>
        </p:spPr>
        <p:txBody>
          <a:bodyPr lIns="45720" rIns="45720" anchor="b"/>
          <a:lstStyle/>
          <a:p>
            <a:pPr marL="864000" indent="-1028700" defTabSz="914400" fontAlgn="auto">
              <a:spcAft>
                <a:spcPts val="0"/>
              </a:spcAft>
              <a:defRPr/>
            </a:pPr>
            <a:r>
              <a:rPr lang="hr-HR" sz="7200" dirty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PONAVLJANJE</a:t>
            </a:r>
            <a:endParaRPr lang="hr-HR" sz="4000" dirty="0" smtClean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864000" indent="-1028700" defTabSz="914400" fontAlgn="auto">
              <a:spcBef>
                <a:spcPts val="600"/>
              </a:spcBef>
              <a:spcAft>
                <a:spcPts val="0"/>
              </a:spcAft>
              <a:buFont typeface="Times New Roman" pitchFamily="16" charset="0"/>
              <a:buNone/>
              <a:defRPr/>
            </a:pPr>
            <a:r>
              <a:rPr lang="hr-HR" sz="40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VI. Ustroj hrvatske države</a:t>
            </a:r>
            <a:endParaRPr lang="hr-HR" sz="4000" dirty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864000" indent="-1028700" defTabSz="914400" fontAlgn="auto">
              <a:spcAft>
                <a:spcPts val="0"/>
              </a:spcAft>
              <a:buFont typeface="Times New Roman" pitchFamily="16" charset="0"/>
              <a:buNone/>
              <a:defRPr/>
            </a:pPr>
            <a:r>
              <a:rPr lang="hr-HR" sz="40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VII. Ljudska prava</a:t>
            </a:r>
          </a:p>
          <a:p>
            <a:pPr marL="864000" indent="-1028700" defTabSz="914400" fontAlgn="auto">
              <a:spcAft>
                <a:spcPts val="0"/>
              </a:spcAft>
              <a:buFont typeface="Times New Roman" pitchFamily="16" charset="0"/>
              <a:buNone/>
              <a:defRPr/>
            </a:pPr>
            <a:r>
              <a:rPr lang="hr-HR" sz="40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VIII. Globalizacija</a:t>
            </a:r>
            <a:endParaRPr lang="hr-HR" sz="4000" dirty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2352423"/>
            <a:ext cx="6143652" cy="1122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64000" lvl="0" indent="-1028700" defTabSz="914400" fontAlgn="auto">
              <a:spcAft>
                <a:spcPts val="0"/>
              </a:spcAft>
              <a:defRPr/>
            </a:pPr>
            <a:endParaRPr lang="hr-HR" sz="7200" dirty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066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28596" y="-71454"/>
            <a:ext cx="8572560" cy="1143000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3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LOKALNA SAMOUPRAVA</a:t>
            </a:r>
            <a:endParaRPr lang="hr-HR" sz="3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357158" y="1000108"/>
            <a:ext cx="8286808" cy="5572164"/>
          </a:xfrm>
        </p:spPr>
        <p:txBody>
          <a:bodyPr>
            <a:noAutofit/>
          </a:bodyPr>
          <a:lstStyle/>
          <a:p>
            <a:pPr marL="252000" indent="-252000">
              <a:spcBef>
                <a:spcPts val="1800"/>
              </a:spcBef>
              <a:buFont typeface="Arial" pitchFamily="34" charset="0"/>
              <a:buChar char="−"/>
            </a:pPr>
            <a:r>
              <a:rPr lang="hr-HR" dirty="0" smtClean="0">
                <a:latin typeface="Calibri" panose="020F0502020204030204" pitchFamily="34" charset="0"/>
              </a:rPr>
              <a:t>u jedinice lokalne samouprave ubrajamo: </a:t>
            </a:r>
          </a:p>
          <a:p>
            <a:pPr marL="252000" indent="-252000">
              <a:spcBef>
                <a:spcPts val="600"/>
              </a:spcBef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	općine</a:t>
            </a:r>
            <a:r>
              <a:rPr lang="hr-HR" dirty="0" smtClean="0">
                <a:latin typeface="Calibri" panose="020F0502020204030204" pitchFamily="34" charset="0"/>
              </a:rPr>
              <a:t> </a:t>
            </a:r>
            <a:r>
              <a:rPr lang="hr-HR" sz="2400" i="1" dirty="0" smtClean="0">
                <a:latin typeface="Calibri" panose="020F0502020204030204" pitchFamily="34" charset="0"/>
              </a:rPr>
              <a:t>(</a:t>
            </a:r>
            <a:r>
              <a:rPr lang="hr-HR" sz="2400" i="1" dirty="0" smtClean="0">
                <a:latin typeface="Calibri" panose="020F0502020204030204" pitchFamily="34" charset="0"/>
              </a:rPr>
              <a:t>428)</a:t>
            </a:r>
            <a:r>
              <a:rPr lang="hr-HR" sz="2400" dirty="0" smtClean="0">
                <a:latin typeface="Calibri" panose="020F0502020204030204" pitchFamily="34" charset="0"/>
              </a:rPr>
              <a:t>,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gradove </a:t>
            </a:r>
            <a:r>
              <a:rPr lang="hr-HR" sz="2400" i="1" dirty="0" smtClean="0">
                <a:latin typeface="Calibri" panose="020F0502020204030204" pitchFamily="34" charset="0"/>
              </a:rPr>
              <a:t>(</a:t>
            </a:r>
            <a:r>
              <a:rPr lang="hr-HR" sz="2400" i="1" dirty="0" smtClean="0">
                <a:latin typeface="Calibri" panose="020F0502020204030204" pitchFamily="34" charset="0"/>
              </a:rPr>
              <a:t>128)</a:t>
            </a:r>
            <a:r>
              <a:rPr lang="hr-H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hr-HR" dirty="0" smtClean="0">
                <a:latin typeface="Calibri" panose="020F0502020204030204" pitchFamily="34" charset="0"/>
              </a:rPr>
              <a:t>i</a:t>
            </a:r>
            <a:r>
              <a:rPr lang="hr-H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županije </a:t>
            </a:r>
            <a:r>
              <a:rPr lang="hr-HR" sz="2400" i="1" dirty="0" smtClean="0">
                <a:latin typeface="Calibri" panose="020F0502020204030204" pitchFamily="34" charset="0"/>
              </a:rPr>
              <a:t>(21)</a:t>
            </a:r>
            <a:endParaRPr lang="hr-HR" i="1" dirty="0" smtClean="0">
              <a:latin typeface="Calibri" panose="020F0502020204030204" pitchFamily="34" charset="0"/>
            </a:endParaRPr>
          </a:p>
          <a:p>
            <a:pPr marL="252000" indent="-252000">
              <a:spcBef>
                <a:spcPts val="1800"/>
              </a:spcBef>
              <a:buFont typeface="Arial" pitchFamily="34" charset="0"/>
              <a:buChar char="−"/>
            </a:pPr>
            <a:endParaRPr lang="hr-HR" sz="3200" dirty="0" smtClean="0">
              <a:solidFill>
                <a:srgbClr val="FFC000"/>
              </a:solidFill>
              <a:latin typeface="Calibri" panose="020F0502020204030204" pitchFamily="34" charset="0"/>
            </a:endParaRPr>
          </a:p>
          <a:p>
            <a:pPr marL="252000" indent="-252000">
              <a:spcBef>
                <a:spcPts val="600"/>
              </a:spcBef>
              <a:buNone/>
            </a:pPr>
            <a:r>
              <a:rPr lang="hr-HR" b="1" dirty="0" smtClean="0">
                <a:solidFill>
                  <a:srgbClr val="FFC000"/>
                </a:solidFill>
                <a:latin typeface="Calibri" panose="020F0502020204030204" pitchFamily="34" charset="0"/>
              </a:rPr>
              <a:t>ZADAĆA JEDINICA LOKALNE SAMOUPRAVE</a:t>
            </a:r>
          </a:p>
          <a:p>
            <a:pPr lvl="1">
              <a:buFont typeface="Arial" pitchFamily="34" charset="0"/>
              <a:buChar char="−"/>
            </a:pPr>
            <a:r>
              <a:rPr lang="de-AT" sz="2800" dirty="0" smtClean="0">
                <a:latin typeface="Calibri" panose="020F0502020204030204" pitchFamily="34" charset="0"/>
              </a:rPr>
              <a:t>odgoj i osnovno obrazovanje</a:t>
            </a:r>
          </a:p>
          <a:p>
            <a:pPr lvl="1">
              <a:buFont typeface="Arial" pitchFamily="34" charset="0"/>
              <a:buChar char="−"/>
            </a:pPr>
            <a:r>
              <a:rPr lang="de-AT" sz="2800" dirty="0" smtClean="0">
                <a:latin typeface="Calibri" panose="020F0502020204030204" pitchFamily="34" charset="0"/>
              </a:rPr>
              <a:t>uređenje naselja i urbanistički planovi</a:t>
            </a:r>
          </a:p>
          <a:p>
            <a:pPr lvl="1">
              <a:buFont typeface="Arial" pitchFamily="34" charset="0"/>
              <a:buChar char="−"/>
            </a:pPr>
            <a:r>
              <a:rPr lang="de-AT" sz="2800" dirty="0" smtClean="0">
                <a:latin typeface="Calibri" panose="020F0502020204030204" pitchFamily="34" charset="0"/>
              </a:rPr>
              <a:t>komunalna djelatnost</a:t>
            </a:r>
          </a:p>
          <a:p>
            <a:pPr lvl="1">
              <a:buFont typeface="Arial" pitchFamily="34" charset="0"/>
              <a:buChar char="−"/>
            </a:pPr>
            <a:r>
              <a:rPr lang="de-AT" sz="2800" dirty="0" smtClean="0">
                <a:latin typeface="Calibri" panose="020F0502020204030204" pitchFamily="34" charset="0"/>
              </a:rPr>
              <a:t>socijalna skrb</a:t>
            </a:r>
          </a:p>
          <a:p>
            <a:pPr lvl="1">
              <a:buFont typeface="Arial" pitchFamily="34" charset="0"/>
              <a:buChar char="−"/>
            </a:pPr>
            <a:r>
              <a:rPr lang="de-AT" sz="2800" dirty="0" smtClean="0">
                <a:latin typeface="Calibri" panose="020F0502020204030204" pitchFamily="34" charset="0"/>
              </a:rPr>
              <a:t>primarna zdravstvena zaštita</a:t>
            </a:r>
          </a:p>
          <a:p>
            <a:pPr lvl="1">
              <a:buFont typeface="Arial" pitchFamily="34" charset="0"/>
              <a:buChar char="−"/>
            </a:pPr>
            <a:r>
              <a:rPr lang="de-AT" sz="2800" dirty="0" smtClean="0">
                <a:latin typeface="Calibri" panose="020F0502020204030204" pitchFamily="34" charset="0"/>
              </a:rPr>
              <a:t>protupožarna zaštita</a:t>
            </a:r>
            <a:endParaRPr lang="hr-HR" sz="3200" dirty="0" smtClean="0">
              <a:solidFill>
                <a:srgbClr val="FFC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642626"/>
              </p:ext>
            </p:extLst>
          </p:nvPr>
        </p:nvGraphicFramePr>
        <p:xfrm>
          <a:off x="0" y="-2"/>
          <a:ext cx="9144000" cy="6773213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928926"/>
                <a:gridCol w="3143272"/>
                <a:gridCol w="3071802"/>
              </a:tblGrid>
              <a:tr h="424002"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SABOR</a:t>
                      </a:r>
                      <a:endParaRPr lang="hr-HR" sz="24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PREDSJEDNIK</a:t>
                      </a:r>
                      <a:endParaRPr lang="hr-HR" sz="24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VLADA RH</a:t>
                      </a:r>
                      <a:endParaRPr lang="hr-HR" sz="24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731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b="1" dirty="0" smtClean="0">
                          <a:latin typeface="Calibri" pitchFamily="34" charset="0"/>
                          <a:cs typeface="Calibri" pitchFamily="34" charset="0"/>
                        </a:rPr>
                        <a:t>odlučuje o donošenju i promjeni Ustava</a:t>
                      </a:r>
                      <a:endParaRPr lang="hr-HR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>
                          <a:latin typeface="Calibri" pitchFamily="34" charset="0"/>
                          <a:cs typeface="Calibri" pitchFamily="34" charset="0"/>
                        </a:rPr>
                        <a:t>predstavlja i zastupa RH u zemlji i inozemstvu</a:t>
                      </a:r>
                      <a:endParaRPr lang="hr-HR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b="1" smtClean="0">
                          <a:latin typeface="Calibri" pitchFamily="34" charset="0"/>
                          <a:cs typeface="Calibri" pitchFamily="34" charset="0"/>
                        </a:rPr>
                        <a:t>predlaže zakone i druge akte </a:t>
                      </a:r>
                      <a:r>
                        <a:rPr lang="hr-HR" smtClean="0">
                          <a:latin typeface="Calibri" pitchFamily="34" charset="0"/>
                          <a:cs typeface="Calibri" pitchFamily="34" charset="0"/>
                        </a:rPr>
                        <a:t>Saboru</a:t>
                      </a:r>
                      <a:endParaRPr lang="hr-HR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0454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b="1" dirty="0" smtClean="0">
                          <a:latin typeface="Calibri" pitchFamily="34" charset="0"/>
                          <a:cs typeface="Calibri" pitchFamily="34" charset="0"/>
                        </a:rPr>
                        <a:t>donosi zakone</a:t>
                      </a:r>
                      <a:endParaRPr lang="hr-HR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mtClean="0">
                          <a:latin typeface="Calibri" pitchFamily="34" charset="0"/>
                          <a:cs typeface="Calibri" pitchFamily="34" charset="0"/>
                        </a:rPr>
                        <a:t>odgovara za obranu neovisnosti i teritorijalne cjeline</a:t>
                      </a:r>
                      <a:endParaRPr lang="hr-HR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b="1" smtClean="0">
                          <a:latin typeface="Calibri" pitchFamily="34" charset="0"/>
                          <a:cs typeface="Calibri" pitchFamily="34" charset="0"/>
                        </a:rPr>
                        <a:t>predlaže državni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b="1" smtClean="0">
                          <a:latin typeface="Calibri" pitchFamily="34" charset="0"/>
                          <a:cs typeface="Calibri" pitchFamily="34" charset="0"/>
                        </a:rPr>
                        <a:t>proračun </a:t>
                      </a:r>
                      <a:r>
                        <a:rPr lang="hr-HR" b="0" smtClean="0">
                          <a:latin typeface="Calibri" pitchFamily="34" charset="0"/>
                          <a:cs typeface="Calibri" pitchFamily="34" charset="0"/>
                        </a:rPr>
                        <a:t>Saboru </a:t>
                      </a:r>
                      <a:r>
                        <a:rPr lang="hr-HR" smtClean="0">
                          <a:latin typeface="Calibri" pitchFamily="34" charset="0"/>
                          <a:cs typeface="Calibri" pitchFamily="34" charset="0"/>
                        </a:rPr>
                        <a:t>na usvajanje</a:t>
                      </a:r>
                      <a:endParaRPr lang="hr-HR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0454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b="1" smtClean="0">
                          <a:latin typeface="Calibri" pitchFamily="34" charset="0"/>
                          <a:cs typeface="Calibri" pitchFamily="34" charset="0"/>
                        </a:rPr>
                        <a:t>donosi (izglasava)</a:t>
                      </a:r>
                      <a:r>
                        <a:rPr lang="hr-HR" b="1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hr-HR" b="1" smtClean="0">
                          <a:latin typeface="Calibri" pitchFamily="34" charset="0"/>
                          <a:cs typeface="Calibri" pitchFamily="34" charset="0"/>
                        </a:rPr>
                        <a:t>državni proračun</a:t>
                      </a:r>
                      <a:endParaRPr lang="hr-HR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b="1" smtClean="0">
                          <a:latin typeface="Calibri" pitchFamily="34" charset="0"/>
                          <a:cs typeface="Calibri" pitchFamily="34" charset="0"/>
                        </a:rPr>
                        <a:t>vrhovni je zapovjednik oružanih snaga</a:t>
                      </a:r>
                      <a:endParaRPr lang="hr-HR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b="1" smtClean="0">
                          <a:latin typeface="Calibri" pitchFamily="34" charset="0"/>
                          <a:cs typeface="Calibri" pitchFamily="34" charset="0"/>
                        </a:rPr>
                        <a:t>provodi zakone i druge odluke Sabora</a:t>
                      </a:r>
                      <a:endParaRPr lang="hr-HR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31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b="1" smtClean="0">
                          <a:latin typeface="Calibri" pitchFamily="34" charset="0"/>
                          <a:cs typeface="Calibri" pitchFamily="34" charset="0"/>
                        </a:rPr>
                        <a:t>odlučuje o ratu i miru</a:t>
                      </a:r>
                      <a:endParaRPr lang="hr-HR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b="1" smtClean="0">
                          <a:latin typeface="Calibri" pitchFamily="34" charset="0"/>
                          <a:cs typeface="Calibri" pitchFamily="34" charset="0"/>
                        </a:rPr>
                        <a:t>raspisuje izbore za Sabor </a:t>
                      </a:r>
                      <a:r>
                        <a:rPr lang="hr-HR" smtClean="0">
                          <a:latin typeface="Calibri" pitchFamily="34" charset="0"/>
                          <a:cs typeface="Calibri" pitchFamily="34" charset="0"/>
                        </a:rPr>
                        <a:t>i saziva ga na prvo zasjedanje</a:t>
                      </a:r>
                      <a:endParaRPr lang="hr-HR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b="1" smtClean="0">
                          <a:latin typeface="Calibri" pitchFamily="34" charset="0"/>
                          <a:cs typeface="Calibri" pitchFamily="34" charset="0"/>
                        </a:rPr>
                        <a:t>zadužena je za vanjsku i unutarnju politiku</a:t>
                      </a:r>
                      <a:endParaRPr lang="hr-HR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9444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mtClean="0">
                          <a:latin typeface="Calibri" pitchFamily="34" charset="0"/>
                          <a:cs typeface="Calibri" pitchFamily="34" charset="0"/>
                        </a:rPr>
                        <a:t>daje </a:t>
                      </a:r>
                      <a:r>
                        <a:rPr lang="pl-PL" b="1" smtClean="0">
                          <a:latin typeface="Calibri" pitchFamily="34" charset="0"/>
                          <a:cs typeface="Calibri" pitchFamily="34" charset="0"/>
                        </a:rPr>
                        <a:t>pomilovanja</a:t>
                      </a:r>
                      <a:r>
                        <a:rPr lang="pl-PL" smtClean="0">
                          <a:latin typeface="Calibri" pitchFamily="34" charset="0"/>
                          <a:cs typeface="Calibri" pitchFamily="34" charset="0"/>
                        </a:rPr>
                        <a:t> za kaznena djela</a:t>
                      </a:r>
                      <a:endParaRPr lang="hr-HR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b="1" smtClean="0">
                          <a:latin typeface="Calibri" pitchFamily="34" charset="0"/>
                          <a:cs typeface="Calibri" pitchFamily="34" charset="0"/>
                        </a:rPr>
                        <a:t>imenuje mandatara Vlade</a:t>
                      </a:r>
                      <a:endParaRPr lang="hr-HR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mtClean="0">
                          <a:latin typeface="Calibri" pitchFamily="34" charset="0"/>
                          <a:cs typeface="Calibri" pitchFamily="34" charset="0"/>
                        </a:rPr>
                        <a:t>usmjerava i nadzire državnu upravu i civilne službe sigurnosti</a:t>
                      </a:r>
                      <a:endParaRPr lang="hr-HR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6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b="1" smtClean="0">
                          <a:latin typeface="Calibri" pitchFamily="34" charset="0"/>
                          <a:cs typeface="Calibri" pitchFamily="34" charset="0"/>
                        </a:rPr>
                        <a:t>odlučuje</a:t>
                      </a:r>
                      <a:r>
                        <a:rPr lang="hr-HR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hr-HR" b="1" smtClean="0">
                          <a:latin typeface="Calibri" pitchFamily="34" charset="0"/>
                          <a:cs typeface="Calibri" pitchFamily="34" charset="0"/>
                        </a:rPr>
                        <a:t>o promjeni granica</a:t>
                      </a:r>
                      <a:endParaRPr lang="hr-HR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b="1" smtClean="0">
                          <a:latin typeface="Calibri" pitchFamily="34" charset="0"/>
                          <a:cs typeface="Calibri" pitchFamily="34" charset="0"/>
                        </a:rPr>
                        <a:t>može raspustiti Sabor </a:t>
                      </a:r>
                      <a:r>
                        <a:rPr lang="pl-PL" smtClean="0">
                          <a:latin typeface="Calibri" pitchFamily="34" charset="0"/>
                          <a:cs typeface="Calibri" pitchFamily="34" charset="0"/>
                        </a:rPr>
                        <a:t/>
                      </a:r>
                      <a:br>
                        <a:rPr lang="pl-PL" smtClean="0"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pl-PL" smtClean="0">
                          <a:latin typeface="Calibri" pitchFamily="34" charset="0"/>
                          <a:cs typeface="Calibri" pitchFamily="34" charset="0"/>
                        </a:rPr>
                        <a:t>(na prijedlog Vlade)</a:t>
                      </a:r>
                      <a:endParaRPr lang="hr-HR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b="1" smtClean="0">
                          <a:latin typeface="Calibri" pitchFamily="34" charset="0"/>
                          <a:cs typeface="Calibri" pitchFamily="34" charset="0"/>
                        </a:rPr>
                        <a:t>brine</a:t>
                      </a:r>
                      <a:r>
                        <a:rPr lang="pl-PL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pl-PL" b="1" smtClean="0">
                          <a:latin typeface="Calibri" pitchFamily="34" charset="0"/>
                          <a:cs typeface="Calibri" pitchFamily="34" charset="0"/>
                        </a:rPr>
                        <a:t>se</a:t>
                      </a:r>
                      <a:r>
                        <a:rPr lang="pl-PL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pl-PL" b="1" smtClean="0">
                          <a:latin typeface="Calibri" pitchFamily="34" charset="0"/>
                          <a:cs typeface="Calibri" pitchFamily="34" charset="0"/>
                        </a:rPr>
                        <a:t>o gospodarskom razvoju zemlje</a:t>
                      </a:r>
                      <a:endParaRPr lang="hr-HR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31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b="1" smtClean="0">
                          <a:latin typeface="Calibri" pitchFamily="34" charset="0"/>
                          <a:cs typeface="Calibri" pitchFamily="34" charset="0"/>
                        </a:rPr>
                        <a:t>nadzire rad Vlade</a:t>
                      </a:r>
                      <a:endParaRPr lang="hr-HR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mtClean="0">
                          <a:latin typeface="Calibri" pitchFamily="34" charset="0"/>
                          <a:cs typeface="Calibri" pitchFamily="34" charset="0"/>
                        </a:rPr>
                        <a:t>daje </a:t>
                      </a:r>
                      <a:r>
                        <a:rPr lang="hr-HR" b="1" smtClean="0">
                          <a:latin typeface="Calibri" pitchFamily="34" charset="0"/>
                          <a:cs typeface="Calibri" pitchFamily="34" charset="0"/>
                        </a:rPr>
                        <a:t>pomilovanja</a:t>
                      </a:r>
                      <a:r>
                        <a:rPr lang="hr-HR" smtClean="0"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hr-HR" b="1" smtClean="0">
                          <a:latin typeface="Calibri" pitchFamily="34" charset="0"/>
                          <a:cs typeface="Calibri" pitchFamily="34" charset="0"/>
                        </a:rPr>
                        <a:t>odlikovanja</a:t>
                      </a:r>
                      <a:r>
                        <a:rPr lang="hr-HR" smtClean="0">
                          <a:latin typeface="Calibri" pitchFamily="34" charset="0"/>
                          <a:cs typeface="Calibri" pitchFamily="34" charset="0"/>
                        </a:rPr>
                        <a:t> i </a:t>
                      </a:r>
                      <a:r>
                        <a:rPr lang="hr-HR" b="1" smtClean="0">
                          <a:latin typeface="Calibri" pitchFamily="34" charset="0"/>
                          <a:cs typeface="Calibri" pitchFamily="34" charset="0"/>
                        </a:rPr>
                        <a:t>priznanja</a:t>
                      </a:r>
                      <a:endParaRPr lang="hr-HR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mtClean="0">
                          <a:latin typeface="Calibri" pitchFamily="34" charset="0"/>
                          <a:cs typeface="Calibri" pitchFamily="34" charset="0"/>
                        </a:rPr>
                        <a:t>usmjerava djelovanje i razvoj javnih službi</a:t>
                      </a:r>
                      <a:endParaRPr lang="hr-HR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4002">
                <a:tc>
                  <a:txBody>
                    <a:bodyPr/>
                    <a:lstStyle/>
                    <a:p>
                      <a:pPr algn="ctr"/>
                      <a:r>
                        <a:rPr lang="hr-HR" b="1" smtClean="0">
                          <a:latin typeface="Calibri" pitchFamily="34" charset="0"/>
                          <a:cs typeface="Calibri" pitchFamily="34" charset="0"/>
                        </a:rPr>
                        <a:t>raspisuje referendum</a:t>
                      </a:r>
                      <a:endParaRPr lang="hr-HR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smtClean="0">
                          <a:latin typeface="Calibri" pitchFamily="34" charset="0"/>
                          <a:cs typeface="Calibri" pitchFamily="34" charset="0"/>
                        </a:rPr>
                        <a:t>raspisuje referendum</a:t>
                      </a:r>
                      <a:endParaRPr lang="hr-HR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8596" y="4357694"/>
            <a:ext cx="8286776" cy="1852610"/>
          </a:xfrm>
          <a:prstGeom prst="rect">
            <a:avLst/>
          </a:prstGeom>
        </p:spPr>
        <p:txBody>
          <a:bodyPr vert="horz" lIns="45720" rIns="45720" anchor="t">
            <a:noAutofit/>
          </a:bodyPr>
          <a:lstStyle/>
          <a:p>
            <a:pPr marL="1028700" marR="0" lvl="0" indent="-10287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r-HR" sz="600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lin Gothic Book"/>
                <a:ea typeface="+mj-ea"/>
                <a:cs typeface="+mj-cs"/>
              </a:rPr>
              <a:t>VII.</a:t>
            </a:r>
          </a:p>
          <a:p>
            <a:pPr marL="1028700" marR="0" lvl="0" indent="-10287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6000" i="0" u="none" strike="noStrike" kern="1200" spc="300" normalizeH="0" baseline="0" noProof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Franklin Gothic Book"/>
                <a:ea typeface="+mj-ea"/>
                <a:cs typeface="+mj-cs"/>
              </a:rPr>
              <a:t>LJUDSKA</a:t>
            </a:r>
            <a:r>
              <a:rPr kumimoji="0" lang="hr-HR" sz="6000" i="0" u="none" strike="noStrike" kern="1200" normalizeH="0" baseline="0" noProof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Franklin Gothic Book"/>
                <a:ea typeface="+mj-ea"/>
                <a:cs typeface="+mj-cs"/>
              </a:rPr>
              <a:t> </a:t>
            </a:r>
            <a:r>
              <a:rPr kumimoji="0" lang="hr-HR" sz="6000" i="0" u="none" strike="noStrike" kern="1200" normalizeH="0" noProof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Franklin Gothic Book"/>
                <a:ea typeface="+mj-ea"/>
                <a:cs typeface="+mj-cs"/>
              </a:rPr>
              <a:t>PRAVA</a:t>
            </a:r>
            <a:endParaRPr kumimoji="0" lang="hr-HR" sz="6000" i="0" u="none" strike="noStrike" kern="1200" normalizeH="0" baseline="0" noProof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Franklin Gothic Book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28596" y="-71454"/>
            <a:ext cx="8572560" cy="1143000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380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LJUDSKA PRAVA</a:t>
            </a:r>
            <a:endParaRPr lang="hr-HR" sz="3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357158" y="1000108"/>
            <a:ext cx="8286808" cy="5572164"/>
          </a:xfrm>
        </p:spPr>
        <p:txBody>
          <a:bodyPr>
            <a:noAutofit/>
          </a:bodyPr>
          <a:lstStyle/>
          <a:p>
            <a:pPr marL="252000" indent="-252000">
              <a:spcBef>
                <a:spcPts val="1800"/>
              </a:spcBef>
              <a:buFont typeface="Arial" pitchFamily="34" charset="0"/>
              <a:buChar char="−"/>
            </a:pPr>
            <a:r>
              <a:rPr lang="vi-VN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LJUDSKA PRAVA </a:t>
            </a:r>
            <a:r>
              <a:rPr lang="vi-VN" smtClean="0"/>
              <a:t>ili </a:t>
            </a:r>
            <a:r>
              <a:rPr lang="vi-VN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PRAVA ČOVJEKA </a:t>
            </a:r>
            <a:r>
              <a:rPr lang="vi-VN" smtClean="0"/>
              <a:t>su temeljna prava koja </a:t>
            </a:r>
            <a:r>
              <a:rPr lang="vi-VN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pripadaju svakom čovjeku </a:t>
            </a:r>
            <a:r>
              <a:rPr lang="vi-VN" smtClean="0"/>
              <a:t>samim time što je čovjek, ona su </a:t>
            </a:r>
            <a:r>
              <a:rPr lang="vi-VN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urođena</a:t>
            </a:r>
            <a:r>
              <a:rPr lang="vi-VN" smtClean="0"/>
              <a:t> i </a:t>
            </a:r>
            <a:r>
              <a:rPr lang="vi-VN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neotuđiva</a:t>
            </a:r>
            <a:endParaRPr lang="hr-HR" b="1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52000" indent="-252000">
              <a:spcBef>
                <a:spcPts val="2400"/>
              </a:spcBef>
              <a:buFont typeface="Arial" pitchFamily="34" charset="0"/>
              <a:buChar char="−"/>
            </a:pPr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PUČKI PRAVOBRANITELJ -</a:t>
            </a:r>
            <a:r>
              <a:rPr lang="vi-VN" smtClean="0"/>
              <a:t> nadzire</a:t>
            </a:r>
            <a:r>
              <a:rPr lang="vi-VN" smtClean="0">
                <a:solidFill>
                  <a:prstClr val="white"/>
                </a:solidFill>
              </a:rPr>
              <a:t> provođenje ljudskih prava</a:t>
            </a:r>
            <a:r>
              <a:rPr lang="hr-HR" smtClean="0">
                <a:solidFill>
                  <a:prstClr val="white"/>
                </a:solidFill>
              </a:rPr>
              <a:t> </a:t>
            </a:r>
            <a:r>
              <a:rPr lang="vi-VN" smtClean="0">
                <a:solidFill>
                  <a:prstClr val="white"/>
                </a:solidFill>
              </a:rPr>
              <a:t>i upozorava vlast ako se ona krše </a:t>
            </a:r>
            <a:endParaRPr lang="vi-VN" b="1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 descr="Pučki_pravobranitelj_(tabla)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214314" y="4143379"/>
            <a:ext cx="4071934" cy="2655605"/>
          </a:xfrm>
          <a:prstGeom prst="rect">
            <a:avLst/>
          </a:prstGeom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4786314" y="928670"/>
            <a:ext cx="4214842" cy="14287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/>
            <a:r>
              <a:rPr lang="hr-H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2. GENERACIJA LJUDSKIH PRAVA</a:t>
            </a:r>
          </a:p>
          <a:p>
            <a:pPr marL="637200" lvl="1" indent="-342900">
              <a:buAutoNum type="arabicPeriod"/>
            </a:pPr>
            <a:r>
              <a:rPr lang="hr-H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SOCIJALNA</a:t>
            </a:r>
          </a:p>
          <a:p>
            <a:pPr marL="637200" lvl="1" indent="-342900">
              <a:buAutoNum type="arabicPeriod"/>
            </a:pPr>
            <a:r>
              <a:rPr lang="hr-H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EKONOMSKA</a:t>
            </a:r>
          </a:p>
          <a:p>
            <a:pPr marL="637200" lvl="1" indent="-342900">
              <a:buAutoNum type="arabicPeriod"/>
            </a:pPr>
            <a:r>
              <a:rPr lang="hr-H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KULTURNA</a:t>
            </a:r>
            <a:endParaRPr lang="hr-H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10126" y="928670"/>
            <a:ext cx="2047890" cy="857256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SOCIJALNA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10126" y="3286124"/>
            <a:ext cx="2047890" cy="857256"/>
          </a:xfrm>
          <a:prstGeom prst="rect">
            <a:avLst/>
          </a:prstGeom>
          <a:solidFill>
            <a:srgbClr val="99CC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EKONOMSKA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810126" y="4286256"/>
            <a:ext cx="2047890" cy="857256"/>
          </a:xfrm>
          <a:prstGeom prst="rect">
            <a:avLst/>
          </a:prstGeom>
          <a:solidFill>
            <a:srgbClr val="99CC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KULTURNA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00892" y="928670"/>
            <a:ext cx="2000264" cy="857256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EKOLOŠKA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28596" y="-71462"/>
            <a:ext cx="8715436" cy="1143000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3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PODJELA LJUDSKIH PRAVA</a:t>
            </a:r>
            <a:endParaRPr lang="hr-HR" sz="3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844" y="928670"/>
            <a:ext cx="1857388" cy="857256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OSOBNA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05615" y="928670"/>
            <a:ext cx="2428892" cy="857256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GRAĐANSKA I POLITIČKA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2844" y="1000108"/>
            <a:ext cx="4500594" cy="500066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1. GENERACIJA LJUDSKIH PRAVA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2844" y="2500306"/>
            <a:ext cx="1857388" cy="714380"/>
          </a:xfrm>
          <a:prstGeom prst="rect">
            <a:avLst/>
          </a:prstGeom>
          <a:solidFill>
            <a:srgbClr val="FF7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PRAVO NA ŽIVOT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29454" y="2285992"/>
            <a:ext cx="785818" cy="2857520"/>
          </a:xfrm>
          <a:prstGeom prst="rect">
            <a:avLst/>
          </a:prstGeom>
          <a:solidFill>
            <a:srgbClr val="99CC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2. GENERACIJA LJUDSKIH PRAVA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2844" y="3214686"/>
            <a:ext cx="1857388" cy="1428760"/>
          </a:xfrm>
          <a:prstGeom prst="rect">
            <a:avLst/>
          </a:prstGeom>
          <a:solidFill>
            <a:srgbClr val="FF7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PRAVO </a:t>
            </a:r>
            <a:r>
              <a:rPr lang="hr-H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NA SLOBODU I LJUDSKO</a:t>
            </a:r>
            <a:r>
              <a:rPr lang="hr-HR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hr-HR" sz="15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DOSTOJANSTVO</a:t>
            </a:r>
            <a:endParaRPr lang="hr-H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2844" y="4643446"/>
            <a:ext cx="1857388" cy="1071570"/>
          </a:xfrm>
          <a:prstGeom prst="rect">
            <a:avLst/>
          </a:prstGeom>
          <a:solidFill>
            <a:srgbClr val="FF7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PRAVO NA PRIVATNO VLASNIŠTVO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05615" y="2500306"/>
            <a:ext cx="2428892" cy="58451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BIRAČKO PRAVO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05615" y="3071810"/>
            <a:ext cx="2428892" cy="17860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PRAVO NA SLOBODU MIŠLJENJA</a:t>
            </a:r>
            <a:r>
              <a:rPr lang="hr-H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IZRAŽAVANJA I </a:t>
            </a: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VJEROISPOVJESTI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205615" y="4857760"/>
            <a:ext cx="2428892" cy="107160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PRAVO NA SLOBODU </a:t>
            </a: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OKUPLJANJA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205615" y="5929330"/>
            <a:ext cx="2428892" cy="7858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PRAVO NA INFORMIRANJE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786314" y="2500306"/>
            <a:ext cx="4214842" cy="50006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3. GENERACIJA LJUDSKIH PRAVA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86314" y="3000372"/>
            <a:ext cx="4214842" cy="50006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PRAVO NA MIR</a:t>
            </a:r>
            <a:endParaRPr lang="hr-H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86314" y="3500438"/>
            <a:ext cx="4214842" cy="71438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PRAVO NA </a:t>
            </a:r>
            <a:r>
              <a:rPr lang="hr-HR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ZDRAV OKOLIŠ (ekološka prava)</a:t>
            </a:r>
            <a:endParaRPr lang="hr-H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786314" y="4214818"/>
            <a:ext cx="4214842" cy="78581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PRAVO </a:t>
            </a:r>
            <a:r>
              <a:rPr lang="hr-HR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NA RAZVOJ </a:t>
            </a:r>
          </a:p>
          <a:p>
            <a:pPr algn="ctr"/>
            <a:r>
              <a:rPr lang="hr-HR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(kulturni, politički i ekonomski)</a:t>
            </a:r>
            <a:endParaRPr lang="hr-H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786314" y="5000636"/>
            <a:ext cx="4214842" cy="78581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PRAVO NA ZAŠTITU OSOBNIH PODATAKA</a:t>
            </a:r>
            <a:endParaRPr lang="hr-H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9" name="Picture 28" descr="Pages from PiG-prirucnik_za_maturu.jpg"/>
          <p:cNvPicPr>
            <a:picLocks noChangeAspect="1"/>
          </p:cNvPicPr>
          <p:nvPr/>
        </p:nvPicPr>
        <p:blipFill>
          <a:blip r:embed="rId2"/>
          <a:srcRect l="35843" t="64496" r="37535" b="20910"/>
          <a:stretch>
            <a:fillRect/>
          </a:stretch>
        </p:blipFill>
        <p:spPr>
          <a:xfrm>
            <a:off x="918808" y="2285992"/>
            <a:ext cx="3724630" cy="30003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77556E-17 L 2.5E-6 0.1027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77556E-17 L 0.00069 0.10278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-0.00139 0.19699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98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000"/>
                            </p:stCondLst>
                            <p:childTnLst>
                              <p:par>
                                <p:cTn id="1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000"/>
                            </p:stCondLst>
                            <p:childTnLst>
                              <p:par>
                                <p:cTn id="1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allAtOnce" animBg="1"/>
      <p:bldP spid="7" grpId="0" animBg="1"/>
      <p:bldP spid="7" grpId="1" animBg="1"/>
      <p:bldP spid="34" grpId="0" build="allAtOnce" animBg="1"/>
      <p:bldP spid="34" grpId="1" build="allAtOnce" animBg="1"/>
      <p:bldP spid="35" grpId="0" build="allAtOnce" animBg="1"/>
      <p:bldP spid="35" grpId="1" build="allAtOnce" animBg="1"/>
      <p:bldP spid="8" grpId="0" animBg="1"/>
      <p:bldP spid="4" grpId="0" animBg="1"/>
      <p:bldP spid="5" grpId="0" animBg="1"/>
      <p:bldP spid="16" grpId="0" build="allAtOnce" animBg="1"/>
      <p:bldP spid="20" grpId="0" build="allAtOnce" animBg="1"/>
      <p:bldP spid="21" grpId="0" build="allAtOnce" animBg="1"/>
      <p:bldP spid="21" grpId="1" build="allAtOnce" animBg="1"/>
      <p:bldP spid="22" grpId="0" build="allAtOnce" animBg="1"/>
      <p:bldP spid="23" grpId="0" build="allAtOnce" animBg="1"/>
      <p:bldP spid="25" grpId="0" build="allAtOnce" animBg="1"/>
      <p:bldP spid="26" grpId="0" build="allAtOnce" animBg="1"/>
      <p:bldP spid="27" grpId="0" build="allAtOnce" animBg="1"/>
      <p:bldP spid="28" grpId="0" build="allAtOnce" animBg="1"/>
      <p:bldP spid="37" grpId="0" uiExpand="1" build="allAtOnce" animBg="1"/>
      <p:bldP spid="38" grpId="0" build="allAtOnce" animBg="1"/>
      <p:bldP spid="39" grpId="0" build="allAtOnce" animBg="1"/>
      <p:bldP spid="40" grpId="0" build="allAtOnce" animBg="1"/>
      <p:bldP spid="41" grpId="0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ges from PiG-prirucnik_za_maturu.jpg"/>
          <p:cNvPicPr>
            <a:picLocks noChangeAspect="1"/>
          </p:cNvPicPr>
          <p:nvPr/>
        </p:nvPicPr>
        <p:blipFill>
          <a:blip r:embed="rId2"/>
          <a:srcRect l="22381" t="28218" r="6756" b="38934"/>
          <a:stretch>
            <a:fillRect/>
          </a:stretch>
        </p:blipFill>
        <p:spPr>
          <a:xfrm>
            <a:off x="142844" y="142852"/>
            <a:ext cx="6643734" cy="4525410"/>
          </a:xfrm>
          <a:prstGeom prst="rect">
            <a:avLst/>
          </a:prstGeom>
        </p:spPr>
      </p:pic>
      <p:pic>
        <p:nvPicPr>
          <p:cNvPr id="6" name="Picture 5" descr="Pages from PiG-prirucnik_za_maturu.jpg"/>
          <p:cNvPicPr>
            <a:picLocks noChangeAspect="1"/>
          </p:cNvPicPr>
          <p:nvPr/>
        </p:nvPicPr>
        <p:blipFill>
          <a:blip r:embed="rId2"/>
          <a:srcRect l="23271" t="60973" r="6756" b="7267"/>
          <a:stretch>
            <a:fillRect/>
          </a:stretch>
        </p:blipFill>
        <p:spPr>
          <a:xfrm>
            <a:off x="2143108" y="2214554"/>
            <a:ext cx="6759491" cy="450837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8596" y="4357694"/>
            <a:ext cx="8286776" cy="1852610"/>
          </a:xfrm>
          <a:prstGeom prst="rect">
            <a:avLst/>
          </a:prstGeom>
        </p:spPr>
        <p:txBody>
          <a:bodyPr vert="horz" lIns="45720" rIns="45720" anchor="t">
            <a:noAutofit/>
          </a:bodyPr>
          <a:lstStyle/>
          <a:p>
            <a:pPr marL="1028700" marR="0" lvl="0" indent="-10287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r-HR" sz="600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lin Gothic Book"/>
                <a:ea typeface="+mj-ea"/>
                <a:cs typeface="+mj-cs"/>
              </a:rPr>
              <a:t>VIII.</a:t>
            </a:r>
          </a:p>
          <a:p>
            <a:pPr marL="1028700" marR="0" lvl="0" indent="-10287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r-HR" sz="600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lin Gothic Book"/>
                <a:ea typeface="+mj-ea"/>
                <a:cs typeface="+mj-cs"/>
              </a:rPr>
              <a:t>GLOBALIZACIJA</a:t>
            </a:r>
            <a:endParaRPr kumimoji="0" lang="hr-HR" sz="6000" i="0" u="none" strike="noStrike" kern="1200" normalizeH="0" baseline="0" noProof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Franklin Gothic Book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28596" y="-71454"/>
            <a:ext cx="8572560" cy="1143000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380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ŠTO JE GLOBALIZACIJA?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3357586"/>
          </a:xfrm>
        </p:spPr>
        <p:txBody>
          <a:bodyPr>
            <a:noAutofit/>
          </a:bodyPr>
          <a:lstStyle/>
          <a:p>
            <a:pPr marL="432000" lvl="0" indent="-432000">
              <a:spcBef>
                <a:spcPts val="1800"/>
              </a:spcBef>
              <a:buFont typeface="Arial" pitchFamily="34" charset="0"/>
              <a:buChar char="–"/>
            </a:pPr>
            <a:r>
              <a:rPr lang="vi-VN" sz="32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GLOBALIZACIJA</a:t>
            </a:r>
            <a:r>
              <a:rPr lang="vi-VN" kern="0" dirty="0" smtClean="0">
                <a:latin typeface="Calibri" pitchFamily="34" charset="0"/>
                <a:cs typeface="Calibri" pitchFamily="34" charset="0"/>
              </a:rPr>
              <a:t> je proces </a:t>
            </a:r>
            <a:r>
              <a:rPr lang="vi-VN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gospodarskog</a:t>
            </a:r>
            <a:r>
              <a:rPr lang="vi-VN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vi-VN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kulturnog</a:t>
            </a:r>
            <a:r>
              <a:rPr lang="vi-VN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vi-VN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</a:t>
            </a:r>
            <a:r>
              <a:rPr lang="vi-VN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vi-VN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</a:t>
            </a:r>
            <a:r>
              <a:rPr lang="hr-HR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č</a:t>
            </a:r>
            <a:r>
              <a:rPr lang="vi-VN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kog</a:t>
            </a:r>
            <a:r>
              <a:rPr lang="vi-VN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vi-VN" kern="0" dirty="0" smtClean="0">
                <a:latin typeface="Calibri" pitchFamily="34" charset="0"/>
                <a:cs typeface="Calibri" pitchFamily="34" charset="0"/>
              </a:rPr>
              <a:t>djelovanja koji </a:t>
            </a:r>
            <a:r>
              <a:rPr lang="hr-HR" b="1" kern="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nadilazi </a:t>
            </a:r>
            <a:r>
              <a:rPr lang="vi-VN" b="1" kern="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granice država</a:t>
            </a:r>
            <a:endParaRPr lang="hr-HR" b="1" kern="0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432000" indent="-432000">
              <a:spcBef>
                <a:spcPts val="1800"/>
              </a:spcBef>
              <a:buFont typeface="Arial" pitchFamily="34" charset="0"/>
              <a:buChar char="–"/>
            </a:pPr>
            <a:r>
              <a:rPr lang="vi-VN" kern="0" dirty="0" smtClean="0">
                <a:latin typeface="Calibri" pitchFamily="34" charset="0"/>
                <a:cs typeface="Calibri" pitchFamily="34" charset="0"/>
              </a:rPr>
              <a:t>proces </a:t>
            </a:r>
            <a:r>
              <a:rPr lang="vi-VN" b="1" kern="0" dirty="0" smtClean="0">
                <a:latin typeface="Calibri" pitchFamily="34" charset="0"/>
                <a:cs typeface="Calibri" pitchFamily="34" charset="0"/>
              </a:rPr>
              <a:t>ujedinj</a:t>
            </a:r>
            <a:r>
              <a:rPr lang="hr-HR" b="1" kern="0" dirty="0" err="1" smtClean="0">
                <a:latin typeface="Calibri" pitchFamily="34" charset="0"/>
                <a:cs typeface="Calibri" pitchFamily="34" charset="0"/>
              </a:rPr>
              <a:t>en</a:t>
            </a:r>
            <a:r>
              <a:rPr lang="vi-VN" b="1" kern="0" dirty="0" smtClean="0">
                <a:latin typeface="Calibri" pitchFamily="34" charset="0"/>
                <a:cs typeface="Calibri" pitchFamily="34" charset="0"/>
              </a:rPr>
              <a:t>ja svijeta </a:t>
            </a:r>
            <a:r>
              <a:rPr lang="vi-VN" kern="0" dirty="0" smtClean="0">
                <a:latin typeface="Calibri" pitchFamily="34" charset="0"/>
                <a:cs typeface="Calibri" pitchFamily="34" charset="0"/>
              </a:rPr>
              <a:t>u jednu cjelinu ili jedan sustav</a:t>
            </a:r>
            <a:r>
              <a:rPr lang="hr-HR" kern="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i="1" kern="0" dirty="0" smtClean="0">
                <a:latin typeface="Calibri" pitchFamily="34" charset="0"/>
                <a:cs typeface="Calibri" pitchFamily="34" charset="0"/>
              </a:rPr>
              <a:t>(međuovisnost)</a:t>
            </a:r>
          </a:p>
          <a:p>
            <a:pPr marL="432000" indent="-432000">
              <a:spcBef>
                <a:spcPts val="1800"/>
              </a:spcBef>
              <a:buFont typeface="Arial" pitchFamily="34" charset="0"/>
              <a:buChar char="–"/>
            </a:pPr>
            <a:r>
              <a:rPr lang="hr-HR" i="1" kern="0" dirty="0" smtClean="0">
                <a:latin typeface="Calibri" pitchFamily="34" charset="0"/>
                <a:cs typeface="Calibri" pitchFamily="34" charset="0"/>
              </a:rPr>
              <a:t>„Svijet postaje globalno selo”</a:t>
            </a:r>
            <a:endParaRPr lang="hr-HR" kern="0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3108" y="4500570"/>
            <a:ext cx="4857784" cy="642942"/>
          </a:xfrm>
          <a:prstGeom prst="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smtClean="0">
                <a:latin typeface="Calibri" pitchFamily="34" charset="0"/>
                <a:cs typeface="Calibri" pitchFamily="34" charset="0"/>
              </a:rPr>
              <a:t>DMENZIJE GLOBALIZACIJE</a:t>
            </a:r>
            <a:endParaRPr lang="hr-HR" sz="28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2844" y="5429264"/>
            <a:ext cx="2858400" cy="642942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smtClean="0">
                <a:latin typeface="Calibri" pitchFamily="34" charset="0"/>
                <a:cs typeface="Calibri" pitchFamily="34" charset="0"/>
              </a:rPr>
              <a:t>KULTURNA</a:t>
            </a:r>
            <a:endParaRPr lang="hr-HR" sz="28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43240" y="5429264"/>
            <a:ext cx="2857520" cy="642942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smtClean="0">
                <a:latin typeface="Calibri" pitchFamily="34" charset="0"/>
                <a:cs typeface="Calibri" pitchFamily="34" charset="0"/>
              </a:rPr>
              <a:t>GOSPODARSKA</a:t>
            </a:r>
            <a:endParaRPr lang="hr-HR" sz="28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3636" y="5429264"/>
            <a:ext cx="2858400" cy="642942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smtClean="0">
                <a:latin typeface="Calibri" pitchFamily="34" charset="0"/>
                <a:cs typeface="Calibri" pitchFamily="34" charset="0"/>
              </a:rPr>
              <a:t>POLITIČKA</a:t>
            </a:r>
            <a:endParaRPr lang="hr-HR" sz="2800" b="1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3" name="Elbow Connector 12"/>
          <p:cNvCxnSpPr>
            <a:stCxn id="5" idx="2"/>
            <a:endCxn id="6" idx="0"/>
          </p:cNvCxnSpPr>
          <p:nvPr/>
        </p:nvCxnSpPr>
        <p:spPr>
          <a:xfrm rot="5400000">
            <a:off x="2929146" y="3786410"/>
            <a:ext cx="285752" cy="29999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2"/>
            <a:endCxn id="8" idx="0"/>
          </p:cNvCxnSpPr>
          <p:nvPr/>
        </p:nvCxnSpPr>
        <p:spPr>
          <a:xfrm rot="5400000">
            <a:off x="4429124" y="5286388"/>
            <a:ext cx="285752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2"/>
            <a:endCxn id="9" idx="0"/>
          </p:cNvCxnSpPr>
          <p:nvPr/>
        </p:nvCxnSpPr>
        <p:spPr>
          <a:xfrm rot="16200000" flipH="1">
            <a:off x="5929542" y="3785970"/>
            <a:ext cx="285752" cy="300083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5" grpId="0" build="allAtOnce" animBg="1"/>
      <p:bldP spid="6" grpId="0" uiExpand="1" build="allAtOnce" animBg="1"/>
      <p:bldP spid="8" grpId="0" uiExpand="1" build="allAtOnce" animBg="1"/>
      <p:bldP spid="9" grpId="0" uiExpand="1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687406"/>
            <a:ext cx="9144000" cy="1053962"/>
          </a:xfrm>
          <a:prstGeom prst="rect">
            <a:avLst/>
          </a:prstGeom>
        </p:spPr>
        <p:txBody>
          <a:bodyPr vert="horz" lIns="45720" rIns="45720" anchor="t">
            <a:noAutofit/>
          </a:bodyPr>
          <a:lstStyle/>
          <a:p>
            <a:pPr marL="1028700" marR="0" lvl="0" indent="-102870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r-HR" sz="60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+mj-cs"/>
              </a:rPr>
              <a:t>PONAVLJANJE</a:t>
            </a:r>
            <a:endParaRPr kumimoji="0" lang="hr-HR" sz="6000" i="0" u="none" strike="noStrike" kern="1200" normalizeH="0" baseline="0" noProof="0" dirty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+mj-cs"/>
            </a:endParaRPr>
          </a:p>
        </p:txBody>
      </p:sp>
      <p:pic>
        <p:nvPicPr>
          <p:cNvPr id="3" name="Picture 2" descr="naslov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0" y="476672"/>
            <a:ext cx="9144000" cy="49292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7082651" y="659491"/>
            <a:ext cx="1932072" cy="465253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BOŽIĆNI USTAV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4500562" y="2500330"/>
            <a:ext cx="428628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429520" y="3071810"/>
            <a:ext cx="35719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786050" y="148760"/>
            <a:ext cx="3929090" cy="714380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REPUBLIKA HRVATSKA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1500198"/>
            <a:ext cx="2643206" cy="857256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ZAKONODAVNA VLAST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79025" y="1500198"/>
            <a:ext cx="2143140" cy="857256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IZVRŠNA VLAST</a:t>
            </a:r>
            <a:endParaRPr lang="hr-H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43702" y="1500198"/>
            <a:ext cx="2143140" cy="857256"/>
          </a:xfrm>
          <a:prstGeom prst="rect">
            <a:avLst/>
          </a:prstGeom>
          <a:solidFill>
            <a:srgbClr val="107615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SUDSKA VLAST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8596" y="2714644"/>
            <a:ext cx="1928826" cy="642942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SABOR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7488" y="2928958"/>
            <a:ext cx="1928826" cy="64294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PREDSJEDNIK</a:t>
            </a:r>
            <a:endParaRPr lang="hr-H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29190" y="2928958"/>
            <a:ext cx="1500198" cy="64294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VLADA</a:t>
            </a:r>
            <a:endParaRPr lang="hr-H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86710" y="2714644"/>
            <a:ext cx="1214446" cy="642942"/>
          </a:xfrm>
          <a:prstGeom prst="rect">
            <a:avLst/>
          </a:prstGeom>
          <a:solidFill>
            <a:srgbClr val="FF66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USTAVNI SUD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00826" y="3643338"/>
            <a:ext cx="2143140" cy="500066"/>
          </a:xfrm>
          <a:prstGeom prst="rect">
            <a:avLst/>
          </a:prstGeom>
          <a:solidFill>
            <a:srgbClr val="107615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VRHOVNI SUD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22000" y="4786346"/>
            <a:ext cx="1500198" cy="857256"/>
          </a:xfrm>
          <a:prstGeom prst="rect">
            <a:avLst/>
          </a:prstGeom>
          <a:solidFill>
            <a:srgbClr val="107615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ŽUPANIJSKI SUDOVI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65074" y="4786346"/>
            <a:ext cx="1500198" cy="857256"/>
          </a:xfrm>
          <a:prstGeom prst="rect">
            <a:avLst/>
          </a:prstGeom>
          <a:solidFill>
            <a:srgbClr val="107615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VISOKI TRGOVAČKI SUD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6786578" y="3000396"/>
            <a:ext cx="1285884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UPRAVNI SUD"/>
          <p:cNvCxnSpPr/>
          <p:nvPr/>
        </p:nvCxnSpPr>
        <p:spPr>
          <a:xfrm rot="5400000">
            <a:off x="8180413" y="4678395"/>
            <a:ext cx="214314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6715152" y="4357706"/>
            <a:ext cx="428604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3595841" y="4678395"/>
            <a:ext cx="214314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716428" y="4572008"/>
            <a:ext cx="4582984" cy="16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5465769" y="2821007"/>
            <a:ext cx="214314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3751257" y="2821007"/>
            <a:ext cx="214314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57620" y="2714644"/>
            <a:ext cx="1714512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7608909" y="1392247"/>
            <a:ext cx="214314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4501356" y="1070752"/>
            <a:ext cx="428628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428728" y="1285884"/>
            <a:ext cx="6286544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4608513" y="1392247"/>
            <a:ext cx="214314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1322365" y="1392247"/>
            <a:ext cx="214314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1250928" y="2535254"/>
            <a:ext cx="357190" cy="15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 rot="20889206">
            <a:off x="6596020" y="208204"/>
            <a:ext cx="2074948" cy="446708"/>
          </a:xfrm>
          <a:prstGeom prst="rect">
            <a:avLst/>
          </a:prstGeom>
          <a:solidFill>
            <a:srgbClr val="FFC000"/>
          </a:solidFill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22. 12. 1990.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5244529" y="4678371"/>
            <a:ext cx="214314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5137372" y="5785660"/>
            <a:ext cx="285752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3494298" y="5785660"/>
            <a:ext cx="285752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922000" y="5877272"/>
            <a:ext cx="1500198" cy="767476"/>
          </a:xfrm>
          <a:prstGeom prst="rect">
            <a:avLst/>
          </a:prstGeom>
          <a:solidFill>
            <a:srgbClr val="107615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OPĆINSKI SUDOVI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RGOVAČKI SUD"/>
          <p:cNvSpPr/>
          <p:nvPr/>
        </p:nvSpPr>
        <p:spPr>
          <a:xfrm>
            <a:off x="4565074" y="5877272"/>
            <a:ext cx="1500198" cy="767476"/>
          </a:xfrm>
          <a:prstGeom prst="rect">
            <a:avLst/>
          </a:prstGeom>
          <a:solidFill>
            <a:srgbClr val="107615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TRGOVAČKI SUDOVI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183206" y="4786346"/>
            <a:ext cx="1500198" cy="857256"/>
          </a:xfrm>
          <a:prstGeom prst="rect">
            <a:avLst/>
          </a:prstGeom>
          <a:solidFill>
            <a:srgbClr val="107615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VISOKI PREKRŠAJNI SUD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rot="5400000">
            <a:off x="6862661" y="4678371"/>
            <a:ext cx="214314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6755504" y="5785660"/>
            <a:ext cx="285752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183206" y="5877272"/>
            <a:ext cx="1500198" cy="767476"/>
          </a:xfrm>
          <a:prstGeom prst="rect">
            <a:avLst/>
          </a:prstGeom>
          <a:solidFill>
            <a:srgbClr val="107615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PREKRŠAJNI SUDOVI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86710" y="4786346"/>
            <a:ext cx="1214446" cy="857256"/>
          </a:xfrm>
          <a:prstGeom prst="rect">
            <a:avLst/>
          </a:prstGeom>
          <a:solidFill>
            <a:srgbClr val="107615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UPRAVNI SUD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42844" y="4214818"/>
            <a:ext cx="4305728" cy="2643206"/>
            <a:chOff x="428596" y="4929198"/>
            <a:chExt cx="3143272" cy="1929596"/>
          </a:xfrm>
        </p:grpSpPr>
        <p:pic>
          <p:nvPicPr>
            <p:cNvPr id="44" name="Picture 43" descr="Croatie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596" y="4929198"/>
              <a:ext cx="3143272" cy="172297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cxnSp>
          <p:nvCxnSpPr>
            <p:cNvPr id="48" name="Straight Connector 47"/>
            <p:cNvCxnSpPr/>
            <p:nvPr/>
          </p:nvCxnSpPr>
          <p:spPr>
            <a:xfrm rot="5400000">
              <a:off x="-464367" y="5893599"/>
              <a:ext cx="1928802" cy="1588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14369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5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75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"/>
                            </p:stCondLst>
                            <p:childTnLst>
                              <p:par>
                                <p:cTn id="91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9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5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2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750"/>
                            </p:stCondLst>
                            <p:childTnLst>
                              <p:par>
                                <p:cTn id="142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4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250"/>
                            </p:stCondLst>
                            <p:childTnLst>
                              <p:par>
                                <p:cTn id="1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2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00"/>
                            </p:stCondLst>
                            <p:childTnLst>
                              <p:par>
                                <p:cTn id="1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75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2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000"/>
                            </p:stCondLst>
                            <p:childTnLst>
                              <p:par>
                                <p:cTn id="1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250"/>
                            </p:stCondLst>
                            <p:childTnLst>
                              <p:par>
                                <p:cTn id="1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250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2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500"/>
                            </p:stCondLst>
                            <p:childTnLst>
                              <p:par>
                                <p:cTn id="1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750"/>
                            </p:stCondLst>
                            <p:childTnLst>
                              <p:par>
                                <p:cTn id="1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25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3000"/>
                            </p:stCondLst>
                            <p:childTnLst>
                              <p:par>
                                <p:cTn id="1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3250"/>
                            </p:stCondLst>
                            <p:childTnLst>
                              <p:par>
                                <p:cTn id="1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3500"/>
                            </p:stCondLst>
                            <p:childTnLst>
                              <p:par>
                                <p:cTn id="2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3750"/>
                            </p:stCondLst>
                            <p:childTnLst>
                              <p:par>
                                <p:cTn id="2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25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4000"/>
                            </p:stCondLst>
                            <p:childTnLst>
                              <p:par>
                                <p:cTn id="2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4250"/>
                            </p:stCondLst>
                            <p:childTnLst>
                              <p:par>
                                <p:cTn id="2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250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25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allAtOnce" animBg="1"/>
      <p:bldP spid="6" grpId="0" build="allAtOnce" animBg="1"/>
      <p:bldP spid="7" grpId="0" build="allAtOnce" animBg="1"/>
      <p:bldP spid="8" grpId="0" build="allAtOnce" animBg="1"/>
      <p:bldP spid="9" grpId="0" build="allAtOnce" animBg="1"/>
      <p:bldP spid="10" grpId="0" build="allAtOnce" animBg="1"/>
      <p:bldP spid="12" grpId="0" build="allAtOnce" animBg="1"/>
      <p:bldP spid="13" grpId="0" build="allAtOnce" animBg="1"/>
      <p:bldP spid="14" grpId="0" build="allAtOnce" animBg="1"/>
      <p:bldP spid="15" grpId="0" build="allAtOnce" animBg="1"/>
      <p:bldP spid="16" grpId="0" build="allAtOnce" animBg="1"/>
      <p:bldP spid="17" grpId="0" build="allAtOnce" animBg="1"/>
      <p:bldP spid="36" grpId="0" build="allAtOnce" animBg="1"/>
      <p:bldP spid="19" grpId="0" build="allAtOnce" animBg="1"/>
      <p:bldP spid="20" grpId="0" build="allAtOnce" animBg="1"/>
      <p:bldP spid="43" grpId="0" build="allAtOnce" animBg="1"/>
      <p:bldP spid="47" grpId="0" build="allAtOnce" animBg="1"/>
      <p:bldP spid="18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9" y="214312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WenQuanYi Micro Hei" charset="0"/>
              </a:rPr>
              <a:t>ZAKONODAVNA VLAST</a:t>
            </a:r>
            <a:endParaRPr lang="en-US" sz="36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WenQuanYi Micro Hei" charset="0"/>
              <a:cs typeface="WenQuanYi Micro Hei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928670"/>
            <a:ext cx="8858280" cy="55721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WenQuanYi Micro Hei" charset="0"/>
              </a:rPr>
              <a:t>zakonodavnu vlast u RH 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WenQuanYi Micro Hei" charset="0"/>
              </a:rPr>
              <a:t>čini </a:t>
            </a:r>
            <a:r>
              <a:rPr lang="hr-HR" sz="2600" b="1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rPr>
              <a:t>Hrvatski </a:t>
            </a:r>
            <a:r>
              <a:rPr lang="hr-HR" sz="2600" b="1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rPr>
              <a:t>Sabor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WenQuanYi Micro Hei" charset="0"/>
              </a:rPr>
              <a:t>saborski zastupnici imaju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WenQuanYi Micro Hei" charset="0"/>
              </a:rPr>
              <a:t>imunitet 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WenQuanYi Micro Hei" charset="0"/>
              </a:rPr>
              <a:t>i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WenQuanYi Micro Hei" charset="0"/>
              </a:rPr>
              <a:t> neobvezujući mandat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latin typeface="Calibri" panose="020F0502020204030204" pitchFamily="34" charset="0"/>
                <a:ea typeface="WenQuanYi Micro Hei" charset="0"/>
                <a:cs typeface="WenQuanYi Micro Hei" charset="0"/>
              </a:rPr>
              <a:t>OVLASTI HRVATSKOG SABORA: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anose="020F0502020204030204" pitchFamily="34" charset="0"/>
              </a:rPr>
              <a:t>odlučuje o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donošenju</a:t>
            </a:r>
            <a:r>
              <a:rPr lang="hr-HR" sz="2600" dirty="0" smtClean="0">
                <a:latin typeface="Calibri" panose="020F0502020204030204" pitchFamily="34" charset="0"/>
              </a:rPr>
              <a:t> 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promjeni Ustava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donosi zakone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anose="020F0502020204030204" pitchFamily="34" charset="0"/>
              </a:rPr>
              <a:t>donosi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državni proračun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anose="020F0502020204030204" pitchFamily="34" charset="0"/>
              </a:rPr>
              <a:t>odlučuje o ratu i miru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anose="020F0502020204030204" pitchFamily="34" charset="0"/>
              </a:rPr>
              <a:t>odlučuje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o promjeni granica </a:t>
            </a:r>
            <a:r>
              <a:rPr lang="hr-HR" sz="2600" dirty="0" smtClean="0">
                <a:latin typeface="Calibri" panose="020F0502020204030204" pitchFamily="34" charset="0"/>
              </a:rPr>
              <a:t>RH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anose="020F0502020204030204" pitchFamily="34" charset="0"/>
              </a:rPr>
              <a:t>raspisuje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referendum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nadzire rad Vlade </a:t>
            </a:r>
            <a:r>
              <a:rPr lang="hr-HR" sz="2600" dirty="0" smtClean="0">
                <a:latin typeface="Calibri" panose="020F0502020204030204" pitchFamily="34" charset="0"/>
              </a:rPr>
              <a:t>Republike Hrvatske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anose="020F0502020204030204" pitchFamily="34" charset="0"/>
              </a:rPr>
              <a:t>daje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pomilovanja</a:t>
            </a:r>
            <a:r>
              <a:rPr lang="hr-HR" sz="2600" dirty="0" smtClean="0">
                <a:latin typeface="Calibri" panose="020F0502020204030204" pitchFamily="34" charset="0"/>
              </a:rPr>
              <a:t>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(amnestiju)</a:t>
            </a:r>
            <a:r>
              <a:rPr lang="hr-HR" sz="2600" dirty="0" smtClean="0">
                <a:latin typeface="Calibri" panose="020F0502020204030204" pitchFamily="34" charset="0"/>
              </a:rPr>
              <a:t> za kaznena djela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8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50"/>
                            </p:stCondLst>
                            <p:childTnLst>
                              <p:par>
                                <p:cTn id="4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0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9" y="214312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WenQuanYi Micro Hei" charset="0"/>
              </a:rPr>
              <a:t>IZVRŠNA VLAST</a:t>
            </a:r>
            <a:endParaRPr lang="en-US" sz="36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WenQuanYi Micro Hei" charset="0"/>
              <a:cs typeface="WenQuanYi Micro Hei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000108"/>
            <a:ext cx="8858280" cy="55721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nb-NO" sz="2400" smtClean="0">
                <a:latin typeface="Calibri" panose="020F0502020204030204" pitchFamily="34" charset="0"/>
                <a:ea typeface="WenQuanYi Micro Hei" charset="0"/>
                <a:cs typeface="WenQuanYi Micro Hei" charset="0"/>
              </a:rPr>
              <a:t>čine je </a:t>
            </a:r>
            <a:r>
              <a:rPr lang="nb-NO" sz="2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WenQuanYi Micro Hei" charset="0"/>
              </a:rPr>
              <a:t>PREDSJEDNIK</a:t>
            </a:r>
            <a:r>
              <a:rPr lang="nb-NO" sz="2400" smtClean="0">
                <a:latin typeface="Calibri" panose="020F0502020204030204" pitchFamily="34" charset="0"/>
                <a:ea typeface="WenQuanYi Micro Hei" charset="0"/>
                <a:cs typeface="WenQuanYi Micro Hei" charset="0"/>
              </a:rPr>
              <a:t> i </a:t>
            </a:r>
            <a:r>
              <a:rPr lang="nb-NO" sz="2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WenQuanYi Micro Hei" charset="0"/>
              </a:rPr>
              <a:t>VLADA</a:t>
            </a:r>
            <a:r>
              <a:rPr lang="nb-NO" sz="2400" smtClean="0">
                <a:latin typeface="Calibri" panose="020F0502020204030204" pitchFamily="34" charset="0"/>
                <a:ea typeface="WenQuanYi Micro Hei" charset="0"/>
                <a:cs typeface="WenQuanYi Micro Hei" charset="0"/>
              </a:rPr>
              <a:t> Republike Hrvatske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15074" y="1785926"/>
            <a:ext cx="2714644" cy="4857784"/>
            <a:chOff x="214282" y="1785926"/>
            <a:chExt cx="2714644" cy="4857784"/>
          </a:xfrm>
        </p:grpSpPr>
        <p:sp>
          <p:nvSpPr>
            <p:cNvPr id="5" name="Rectangle 4"/>
            <p:cNvSpPr/>
            <p:nvPr/>
          </p:nvSpPr>
          <p:spPr>
            <a:xfrm>
              <a:off x="214282" y="2714620"/>
              <a:ext cx="2714644" cy="39290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52000" indent="-252000">
                <a:spcBef>
                  <a:spcPts val="600"/>
                </a:spcBef>
                <a:buClr>
                  <a:schemeClr val="tx1"/>
                </a:buClr>
                <a:buFont typeface="Arial" pitchFamily="34" charset="0"/>
                <a:buChar char="–"/>
              </a:pPr>
              <a:r>
                <a:rPr lang="vi-VN" sz="24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Arial" pitchFamily="34" charset="0"/>
                </a:rPr>
                <a:t>uska veza između vlade</a:t>
              </a:r>
              <a:r>
                <a:rPr lang="hr-HR" sz="24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Arial" pitchFamily="34" charset="0"/>
                </a:rPr>
                <a:t/>
              </a:r>
              <a:br>
                <a:rPr lang="hr-HR" sz="24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Arial" pitchFamily="34" charset="0"/>
                </a:rPr>
              </a:br>
              <a:r>
                <a:rPr lang="vi-VN" sz="24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Arial" pitchFamily="34" charset="0"/>
                </a:rPr>
                <a:t>i parlamenta </a:t>
              </a:r>
              <a:endPara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itchFamily="34" charset="0"/>
              </a:endParaRPr>
            </a:p>
            <a:p>
              <a:pPr marL="252000" indent="-252000">
                <a:spcBef>
                  <a:spcPts val="600"/>
                </a:spcBef>
                <a:buClr>
                  <a:schemeClr val="tx1"/>
                </a:buClr>
                <a:buFont typeface="Arial" pitchFamily="34" charset="0"/>
                <a:buChar char="–"/>
              </a:pPr>
              <a:r>
                <a:rPr lang="vi-VN" sz="2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Arial" pitchFamily="34" charset="0"/>
                </a:rPr>
                <a:t>premijer i</a:t>
              </a:r>
              <a:r>
                <a:rPr lang="hr-HR" sz="2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Arial" pitchFamily="34" charset="0"/>
                </a:rPr>
                <a:t> </a:t>
              </a:r>
              <a:r>
                <a:rPr lang="vi-VN" sz="2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Arial" pitchFamily="34" charset="0"/>
                </a:rPr>
                <a:t>ministri pripadaju većinsk</a:t>
              </a:r>
              <a:r>
                <a:rPr lang="hr-HR" sz="2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Arial" pitchFamily="34" charset="0"/>
                </a:rPr>
                <a:t>oj stranci ili koaliciji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282" y="1785926"/>
              <a:ext cx="2714644" cy="914400"/>
            </a:xfrm>
            <a:prstGeom prst="rect">
              <a:avLst/>
            </a:prstGeom>
            <a:solidFill>
              <a:srgbClr val="0020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44000" algn="ctr"/>
              <a:r>
                <a:rPr lang="hr-HR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Arial" pitchFamily="34" charset="0"/>
                </a:rPr>
                <a:t>PARLAMENTARNI SUSTAV</a:t>
              </a:r>
              <a:endParaRPr lang="hr-HR" b="1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844" y="1785926"/>
            <a:ext cx="2857520" cy="4857784"/>
            <a:chOff x="6072198" y="1785926"/>
            <a:chExt cx="2857520" cy="4857784"/>
          </a:xfrm>
        </p:grpSpPr>
        <p:sp>
          <p:nvSpPr>
            <p:cNvPr id="8" name="Rectangle 7"/>
            <p:cNvSpPr/>
            <p:nvPr/>
          </p:nvSpPr>
          <p:spPr>
            <a:xfrm>
              <a:off x="6072198" y="1785926"/>
              <a:ext cx="2857520" cy="914400"/>
            </a:xfrm>
            <a:prstGeom prst="rect">
              <a:avLst/>
            </a:prstGeom>
            <a:solidFill>
              <a:srgbClr val="0020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44000" lvl="0" algn="ctr"/>
              <a:r>
                <a:rPr lang="hr-HR" b="1" dirty="0" smtClean="0">
                  <a:solidFill>
                    <a:prstClr val="white"/>
                  </a:solidFill>
                  <a:latin typeface="Calibri" panose="020F0502020204030204" pitchFamily="34" charset="0"/>
                  <a:cs typeface="Arial" pitchFamily="34" charset="0"/>
                </a:rPr>
                <a:t>PREDSJEDNIČKI SUSTAV</a:t>
              </a:r>
              <a:endParaRPr lang="hr-HR" b="1" dirty="0">
                <a:solidFill>
                  <a:prstClr val="white"/>
                </a:solidFill>
                <a:latin typeface="Calibri" panose="020F0502020204030204" pitchFamily="34" charset="0"/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72198" y="2714620"/>
              <a:ext cx="2857520" cy="39290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52000" indent="-252000">
                <a:spcBef>
                  <a:spcPts val="3000"/>
                </a:spcBef>
                <a:buClr>
                  <a:schemeClr val="tx1"/>
                </a:buClr>
                <a:buFont typeface="Arial" pitchFamily="34" charset="0"/>
                <a:buChar char="–"/>
              </a:pPr>
              <a:r>
                <a:rPr lang="hr-HR" sz="24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Arial" pitchFamily="34" charset="0"/>
                </a:rPr>
                <a:t>predsjednik uglavnom sam donosi odluke</a:t>
              </a:r>
            </a:p>
            <a:p>
              <a:pPr marL="252000" indent="-252000">
                <a:spcBef>
                  <a:spcPts val="600"/>
                </a:spcBef>
                <a:buClr>
                  <a:schemeClr val="tx1"/>
                </a:buClr>
                <a:buFont typeface="Arial" pitchFamily="34" charset="0"/>
                <a:buChar char="–"/>
              </a:pPr>
              <a:r>
                <a:rPr lang="hr-HR" sz="2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Arial" pitchFamily="34" charset="0"/>
                </a:rPr>
                <a:t>nije odgovoran parlamentu i može ga raspustiti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178959" y="1785926"/>
            <a:ext cx="2857520" cy="4857784"/>
            <a:chOff x="3071802" y="1785926"/>
            <a:chExt cx="2857520" cy="4857784"/>
          </a:xfrm>
        </p:grpSpPr>
        <p:sp>
          <p:nvSpPr>
            <p:cNvPr id="11" name="Rectangle 10"/>
            <p:cNvSpPr/>
            <p:nvPr/>
          </p:nvSpPr>
          <p:spPr>
            <a:xfrm>
              <a:off x="3071802" y="1785926"/>
              <a:ext cx="2857520" cy="914400"/>
            </a:xfrm>
            <a:prstGeom prst="rect">
              <a:avLst/>
            </a:prstGeom>
            <a:solidFill>
              <a:srgbClr val="0020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000" lvl="0" algn="ctr"/>
              <a:r>
                <a:rPr lang="hr-HR" b="1" dirty="0" smtClean="0">
                  <a:solidFill>
                    <a:prstClr val="white"/>
                  </a:solidFill>
                  <a:latin typeface="Calibri" panose="020F0502020204030204" pitchFamily="34" charset="0"/>
                  <a:cs typeface="Arial" pitchFamily="34" charset="0"/>
                </a:rPr>
                <a:t>POLUPREDSJEDNIČKI SUSTAV</a:t>
              </a:r>
              <a:endParaRPr lang="hr-HR" b="1" dirty="0">
                <a:solidFill>
                  <a:prstClr val="white"/>
                </a:solidFill>
                <a:latin typeface="Calibri" panose="020F0502020204030204" pitchFamily="34" charset="0"/>
                <a:cs typeface="Arial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71802" y="2714620"/>
              <a:ext cx="2857520" cy="39290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52000" indent="-252000">
                <a:spcBef>
                  <a:spcPts val="600"/>
                </a:spcBef>
                <a:buClr>
                  <a:schemeClr val="tx1"/>
                </a:buClr>
                <a:buFont typeface="Arial" pitchFamily="34" charset="0"/>
                <a:buChar char="–"/>
              </a:pPr>
              <a:r>
                <a:rPr lang="hr-HR" sz="24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Arial" pitchFamily="34" charset="0"/>
                </a:rPr>
                <a:t>predsjednik uz suglasnost vlade </a:t>
              </a:r>
              <a:r>
                <a:rPr lang="hr-HR" sz="2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Arial" pitchFamily="34" charset="0"/>
                </a:rPr>
                <a:t>može raspustiti parlament</a:t>
              </a:r>
            </a:p>
            <a:p>
              <a:pPr marL="252000" indent="-252000">
                <a:spcBef>
                  <a:spcPts val="600"/>
                </a:spcBef>
                <a:buClr>
                  <a:schemeClr val="tx1"/>
                </a:buClr>
                <a:buFont typeface="Arial" pitchFamily="34" charset="0"/>
                <a:buChar char="–"/>
              </a:pPr>
              <a:r>
                <a:rPr lang="hr-HR" sz="2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Arial" pitchFamily="34" charset="0"/>
                </a:rPr>
                <a:t>imenuje premijera, dopredsjednika vlade i članove vlade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 rot="19202554">
            <a:off x="8122793" y="1985673"/>
            <a:ext cx="1000351" cy="428628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itchFamily="34" charset="0"/>
              </a:rPr>
              <a:t>2001.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 rot="19202554">
            <a:off x="5092923" y="1985672"/>
            <a:ext cx="1000351" cy="428628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itchFamily="34" charset="0"/>
              </a:rPr>
              <a:t>1990.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 animBg="1"/>
      <p:bldP spid="14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9" y="214312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WenQuanYi Micro Hei" charset="0"/>
              </a:rPr>
              <a:t>PREDSJEDNIK RH</a:t>
            </a:r>
            <a:endParaRPr lang="en-US" sz="40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WenQuanYi Micro Hei" charset="0"/>
              <a:cs typeface="WenQuanYi Micro Hei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928670"/>
            <a:ext cx="9144000" cy="5857916"/>
          </a:xfrm>
          <a:prstGeom prst="rect">
            <a:avLst/>
          </a:prstGeom>
        </p:spPr>
        <p:txBody>
          <a:bodyPr>
            <a:noAutofit/>
          </a:bodyPr>
          <a:lstStyle/>
          <a:p>
            <a:pPr marL="252000" marR="0" lvl="0" indent="-252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9F9F9"/>
              </a:buClr>
              <a:buSzPct val="65000"/>
              <a:buFont typeface="Arial" pitchFamily="34" charset="0"/>
              <a:buChar char="−"/>
              <a:tabLst/>
              <a:defRPr/>
            </a:pPr>
            <a:r>
              <a:rPr kumimoji="0" lang="pl-PL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rPr>
              <a:t>vrhovni je </a:t>
            </a:r>
            <a:r>
              <a:rPr kumimoji="0" lang="pl-PL" sz="2600" b="1" i="0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rPr>
              <a:t>zapovjednik</a:t>
            </a:r>
            <a:r>
              <a:rPr kumimoji="0" lang="pl-PL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rPr>
              <a:t> Oružanih snaga RH</a:t>
            </a:r>
          </a:p>
          <a:p>
            <a:pPr marL="252000" marR="0" lvl="0" indent="-2520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F9F9F9"/>
              </a:buClr>
              <a:buSzPct val="65000"/>
              <a:buFont typeface="Arial" pitchFamily="34" charset="0"/>
              <a:buChar char="−"/>
              <a:tabLst/>
              <a:defRPr/>
            </a:pPr>
            <a:r>
              <a:rPr lang="pl-PL" sz="2600" b="1" smtClean="0">
                <a:latin typeface="Calibri" panose="020F0502020204030204" pitchFamily="34" charset="0"/>
                <a:cs typeface="Arial" pitchFamily="34" charset="0"/>
              </a:rPr>
              <a:t>OVLASTI PREDSJEDNIKA RH:</a:t>
            </a:r>
            <a:endParaRPr kumimoji="0" lang="pl-PL" sz="2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Arial" pitchFamily="34" charset="0"/>
            </a:endParaRPr>
          </a:p>
          <a:p>
            <a:pPr marL="994950" lvl="1" indent="-252000" defTabSz="914400" hangingPunct="1">
              <a:lnSpc>
                <a:spcPct val="100000"/>
              </a:lnSpc>
              <a:spcBef>
                <a:spcPct val="20000"/>
              </a:spcBef>
              <a:buClr>
                <a:srgbClr val="F9F9F9"/>
              </a:buClr>
              <a:buSzPct val="65000"/>
              <a:buFont typeface="Arial" pitchFamily="34" charset="0"/>
              <a:buChar char="−"/>
              <a:defRPr/>
            </a:pPr>
            <a:r>
              <a:rPr kumimoji="0" lang="pl-PL" sz="2400" b="1" i="0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rPr>
              <a:t>raspisuje izbore za Sabor </a:t>
            </a: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rPr>
              <a:t>i saziva na prvo zasjedanje</a:t>
            </a:r>
          </a:p>
          <a:p>
            <a:pPr marL="994950" lvl="1" indent="-252000" defTabSz="914400" hangingPunct="1">
              <a:lnSpc>
                <a:spcPct val="100000"/>
              </a:lnSpc>
              <a:spcBef>
                <a:spcPct val="20000"/>
              </a:spcBef>
              <a:buClr>
                <a:srgbClr val="F9F9F9"/>
              </a:buClr>
              <a:buSzPct val="65000"/>
              <a:buFont typeface="Arial" pitchFamily="34" charset="0"/>
              <a:buChar char="−"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rPr>
              <a:t>imenuje mandatara Vlade i obavlja primopredaju vlasti </a:t>
            </a:r>
          </a:p>
          <a:p>
            <a:pPr marL="994950" lvl="1" indent="-252000" defTabSz="914400" hangingPunct="1">
              <a:lnSpc>
                <a:spcPct val="100000"/>
              </a:lnSpc>
              <a:spcBef>
                <a:spcPct val="20000"/>
              </a:spcBef>
              <a:buClr>
                <a:srgbClr val="F9F9F9"/>
              </a:buClr>
              <a:buSzPct val="65000"/>
              <a:buFont typeface="Arial" pitchFamily="34" charset="0"/>
              <a:buChar char="−"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rPr>
              <a:t>raspisuje </a:t>
            </a:r>
            <a:r>
              <a:rPr kumimoji="0" lang="pl-PL" sz="2400" b="1" i="0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rPr>
              <a:t>referendum</a:t>
            </a:r>
          </a:p>
          <a:p>
            <a:pPr marL="994950" lvl="1" indent="-252000" defTabSz="914400" hangingPunct="1">
              <a:lnSpc>
                <a:spcPct val="100000"/>
              </a:lnSpc>
              <a:spcBef>
                <a:spcPct val="20000"/>
              </a:spcBef>
              <a:buClr>
                <a:srgbClr val="F9F9F9"/>
              </a:buClr>
              <a:buSzPct val="65000"/>
              <a:buFont typeface="Arial" pitchFamily="34" charset="0"/>
              <a:buChar char="−"/>
              <a:defRPr/>
            </a:pPr>
            <a:r>
              <a:rPr kumimoji="0" lang="pl-PL" sz="2400" b="1" i="0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rPr>
              <a:t>zastupa Republiku Hrvatsku </a:t>
            </a: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rPr>
              <a:t>u zemlji i inozemstvu</a:t>
            </a:r>
          </a:p>
          <a:p>
            <a:pPr marL="994950" lvl="1" indent="-252000" defTabSz="914400" hangingPunct="1">
              <a:lnSpc>
                <a:spcPct val="100000"/>
              </a:lnSpc>
              <a:spcBef>
                <a:spcPct val="20000"/>
              </a:spcBef>
              <a:buClr>
                <a:srgbClr val="F9F9F9"/>
              </a:buClr>
              <a:buSzPct val="65000"/>
              <a:buFont typeface="Arial" pitchFamily="34" charset="0"/>
              <a:buChar char="−"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rPr>
              <a:t>na temelju odluka Sabora </a:t>
            </a:r>
            <a:r>
              <a:rPr kumimoji="0" lang="pl-PL" sz="2400" b="1" i="0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rPr>
              <a:t>objavljuje rat i zaključuje mir </a:t>
            </a:r>
          </a:p>
          <a:p>
            <a:pPr marL="994950" lvl="1" indent="-252000" defTabSz="914400" hangingPunct="1">
              <a:lnSpc>
                <a:spcPct val="100000"/>
              </a:lnSpc>
              <a:spcBef>
                <a:spcPct val="20000"/>
              </a:spcBef>
              <a:buClr>
                <a:srgbClr val="F9F9F9"/>
              </a:buClr>
              <a:buSzPct val="65000"/>
              <a:buFont typeface="Arial" pitchFamily="34" charset="0"/>
              <a:buChar char="−"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rPr>
              <a:t>daje </a:t>
            </a:r>
            <a:r>
              <a:rPr kumimoji="0" lang="pl-PL" sz="2400" b="1" i="0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rPr>
              <a:t>odlikovanja</a:t>
            </a: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rPr>
              <a:t> i </a:t>
            </a:r>
            <a:r>
              <a:rPr kumimoji="0" lang="pl-PL" sz="2400" b="1" i="0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rPr>
              <a:t>priznanja</a:t>
            </a: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rPr>
              <a:t> te daje </a:t>
            </a:r>
            <a:r>
              <a:rPr kumimoji="0" lang="pl-PL" sz="2400" b="1" i="0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rPr>
              <a:t>pomilovanja</a:t>
            </a:r>
          </a:p>
          <a:p>
            <a:pPr marL="994950" lvl="1" indent="-252000" defTabSz="914400" hangingPunct="1">
              <a:lnSpc>
                <a:spcPct val="100000"/>
              </a:lnSpc>
              <a:spcBef>
                <a:spcPct val="20000"/>
              </a:spcBef>
              <a:buClr>
                <a:srgbClr val="F9F9F9"/>
              </a:buClr>
              <a:buSzPct val="65000"/>
              <a:buFont typeface="Arial" pitchFamily="34" charset="0"/>
              <a:buChar char="−"/>
              <a:defRPr/>
            </a:pPr>
            <a:r>
              <a:rPr kumimoji="0" lang="hr-H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rPr>
              <a:t>n</a:t>
            </a:r>
            <a:r>
              <a:rPr kumimoji="0" lang="de-AT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rPr>
              <a:t>a prijedlog Vlade i uz supo</a:t>
            </a:r>
            <a:r>
              <a:rPr kumimoji="0" lang="hr-H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rPr>
              <a:t>tpis</a:t>
            </a:r>
            <a:r>
              <a:rPr kumimoji="0" lang="de-AT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kumimoji="0" lang="hr-H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rPr>
              <a:t>premijera </a:t>
            </a:r>
            <a:r>
              <a:rPr kumimoji="0" lang="de-AT" sz="2400" b="1" i="0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rPr>
              <a:t>može raspustiti Sabor</a:t>
            </a:r>
            <a:r>
              <a:rPr kumimoji="0" lang="de-AT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rPr>
              <a:t> ako </a:t>
            </a:r>
            <a:r>
              <a:rPr kumimoji="0" lang="hr-H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rPr>
              <a:t>Sabor</a:t>
            </a:r>
            <a:r>
              <a:rPr kumimoji="0" lang="de-AT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rPr>
              <a:t> ne prihvati proračun dulje od 1 mjesec nakon što je formiran</a:t>
            </a:r>
            <a:endParaRPr kumimoji="0" lang="hr-HR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Arial" pitchFamily="34" charset="0"/>
            </a:endParaRPr>
          </a:p>
          <a:p>
            <a:pPr marL="994950" lvl="1" indent="-252000" defTabSz="914400" hangingPunct="1">
              <a:lnSpc>
                <a:spcPct val="100000"/>
              </a:lnSpc>
              <a:spcBef>
                <a:spcPct val="20000"/>
              </a:spcBef>
              <a:buClr>
                <a:srgbClr val="F9F9F9"/>
              </a:buClr>
              <a:buSzPct val="65000"/>
              <a:buFont typeface="Arial" pitchFamily="34" charset="0"/>
              <a:buChar char="−"/>
              <a:defRPr/>
            </a:pPr>
            <a:r>
              <a:rPr kumimoji="0" lang="hr-H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rPr>
              <a:t>m</a:t>
            </a:r>
            <a:r>
              <a:rPr kumimoji="0" lang="de-AT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rPr>
              <a:t>ože </a:t>
            </a:r>
            <a:r>
              <a:rPr kumimoji="0" lang="de-AT" sz="2400" b="1" i="0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rPr>
              <a:t>imenovati nestranačku vladu </a:t>
            </a:r>
            <a:r>
              <a:rPr kumimoji="0" lang="de-AT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rPr>
              <a:t>i </a:t>
            </a:r>
            <a:r>
              <a:rPr kumimoji="0" lang="de-AT" sz="2400" b="1" i="0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rPr>
              <a:t>raspisati ponovne izbore </a:t>
            </a:r>
            <a:r>
              <a:rPr kumimoji="0" lang="de-AT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rPr>
              <a:t>ako </a:t>
            </a:r>
            <a:r>
              <a:rPr kumimoji="0" lang="hr-H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rPr>
              <a:t>se </a:t>
            </a:r>
            <a:r>
              <a:rPr kumimoji="0" lang="de-AT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rPr>
              <a:t>u Saboru ne mogu dogovoriti oko </a:t>
            </a:r>
            <a:r>
              <a:rPr kumimoji="0" lang="hr-H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rPr>
              <a:t>proračuna</a:t>
            </a:r>
            <a:endParaRPr kumimoji="0" lang="de-A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9" y="214312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WenQuanYi Micro Hei" charset="0"/>
              </a:rPr>
              <a:t>VLADA RH</a:t>
            </a:r>
            <a:endParaRPr 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WenQuanYi Micro Hei" charset="0"/>
              <a:cs typeface="WenQuanYi Micro Hei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928670"/>
            <a:ext cx="9144000" cy="5857916"/>
          </a:xfrm>
          <a:prstGeom prst="rect">
            <a:avLst/>
          </a:prstGeom>
        </p:spPr>
        <p:txBody>
          <a:bodyPr>
            <a:noAutofit/>
          </a:bodyPr>
          <a:lstStyle/>
          <a:p>
            <a:pPr marL="252000" lvl="0" indent="-252000" defTabSz="914400" hangingPunct="1">
              <a:lnSpc>
                <a:spcPct val="100000"/>
              </a:lnSpc>
              <a:spcBef>
                <a:spcPts val="600"/>
              </a:spcBef>
              <a:buClr>
                <a:srgbClr val="F9F9F9"/>
              </a:buClr>
              <a:buSzPct val="65000"/>
              <a:buFont typeface="Arial" pitchFamily="34" charset="0"/>
              <a:buChar char="−"/>
            </a:pPr>
            <a:r>
              <a:rPr lang="hr-HR" sz="2600" smtClean="0">
                <a:solidFill>
                  <a:prstClr val="white"/>
                </a:solidFill>
                <a:latin typeface="Calibri" panose="020F0502020204030204" pitchFamily="34" charset="0"/>
                <a:cs typeface="Arial" pitchFamily="34" charset="0"/>
              </a:rPr>
              <a:t>Vladu Republike Hrvatske čine: </a:t>
            </a:r>
            <a:r>
              <a:rPr lang="hr-HR" sz="2600" b="1" smtClean="0">
                <a:solidFill>
                  <a:srgbClr val="FFC000"/>
                </a:solidFill>
                <a:latin typeface="Calibri" panose="020F0502020204030204" pitchFamily="34" charset="0"/>
                <a:cs typeface="Arial" pitchFamily="34" charset="0"/>
              </a:rPr>
              <a:t>predsjednik vlade (premijer)</a:t>
            </a:r>
            <a:r>
              <a:rPr lang="hr-HR" sz="2600" smtClean="0">
                <a:solidFill>
                  <a:srgbClr val="FFC000"/>
                </a:solidFill>
                <a:latin typeface="Calibri" panose="020F0502020204030204" pitchFamily="34" charset="0"/>
                <a:cs typeface="Arial" pitchFamily="34" charset="0"/>
              </a:rPr>
              <a:t>, </a:t>
            </a:r>
            <a:r>
              <a:rPr lang="hr-HR" sz="2600" b="1" smtClean="0">
                <a:solidFill>
                  <a:srgbClr val="FFC000"/>
                </a:solidFill>
                <a:latin typeface="Calibri" panose="020F0502020204030204" pitchFamily="34" charset="0"/>
                <a:cs typeface="Arial" pitchFamily="34" charset="0"/>
              </a:rPr>
              <a:t>dopredsjednici</a:t>
            </a:r>
            <a:r>
              <a:rPr lang="hr-HR" sz="2600" smtClean="0">
                <a:solidFill>
                  <a:srgbClr val="FFC000"/>
                </a:solidFill>
                <a:latin typeface="Calibri" panose="020F0502020204030204" pitchFamily="34" charset="0"/>
                <a:cs typeface="Arial" pitchFamily="34" charset="0"/>
              </a:rPr>
              <a:t>, </a:t>
            </a:r>
            <a:r>
              <a:rPr lang="hr-HR" sz="2600" b="1" smtClean="0">
                <a:solidFill>
                  <a:srgbClr val="FFC000"/>
                </a:solidFill>
                <a:latin typeface="Calibri" panose="020F0502020204030204" pitchFamily="34" charset="0"/>
                <a:cs typeface="Arial" pitchFamily="34" charset="0"/>
              </a:rPr>
              <a:t>ministri</a:t>
            </a:r>
            <a:r>
              <a:rPr lang="hr-HR" sz="2600" smtClean="0">
                <a:solidFill>
                  <a:srgbClr val="FFC000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hr-HR" sz="2600" smtClean="0">
                <a:solidFill>
                  <a:prstClr val="white"/>
                </a:solidFill>
                <a:latin typeface="Calibri" panose="020F0502020204030204" pitchFamily="34" charset="0"/>
                <a:cs typeface="Arial" pitchFamily="34" charset="0"/>
              </a:rPr>
              <a:t>i drugi članovi Vlade</a:t>
            </a:r>
          </a:p>
          <a:p>
            <a:pPr marL="252000" indent="-252000" defTabSz="914400" hangingPunct="1">
              <a:lnSpc>
                <a:spcPct val="100000"/>
              </a:lnSpc>
              <a:spcBef>
                <a:spcPts val="600"/>
              </a:spcBef>
              <a:buClr>
                <a:srgbClr val="F9F9F9"/>
              </a:buClr>
              <a:buSzPct val="65000"/>
              <a:buFont typeface="Arial" pitchFamily="34" charset="0"/>
              <a:buChar char="−"/>
            </a:pPr>
            <a:r>
              <a:rPr lang="de-AT" sz="2600" smtClean="0">
                <a:latin typeface="Calibri" panose="020F0502020204030204" pitchFamily="34" charset="0"/>
              </a:rPr>
              <a:t>Vladu </a:t>
            </a:r>
            <a:r>
              <a:rPr lang="de-AT" sz="2600" b="1" smtClean="0">
                <a:solidFill>
                  <a:srgbClr val="FFC000"/>
                </a:solidFill>
                <a:latin typeface="Calibri" panose="020F0502020204030204" pitchFamily="34" charset="0"/>
              </a:rPr>
              <a:t>postavlja</a:t>
            </a:r>
            <a:r>
              <a:rPr lang="de-AT" sz="2600" smtClean="0">
                <a:solidFill>
                  <a:srgbClr val="FFC000"/>
                </a:solidFill>
                <a:latin typeface="Calibri" panose="020F0502020204030204" pitchFamily="34" charset="0"/>
              </a:rPr>
              <a:t> </a:t>
            </a:r>
            <a:r>
              <a:rPr lang="hr-HR" sz="2600" b="1" smtClean="0">
                <a:solidFill>
                  <a:srgbClr val="FFC000"/>
                </a:solidFill>
                <a:latin typeface="Calibri" panose="020F0502020204030204" pitchFamily="34" charset="0"/>
              </a:rPr>
              <a:t>Sabor </a:t>
            </a:r>
            <a:r>
              <a:rPr lang="de-AT" sz="2600" smtClean="0">
                <a:latin typeface="Calibri" panose="020F0502020204030204" pitchFamily="34" charset="0"/>
              </a:rPr>
              <a:t>i samo je on može smjeniti</a:t>
            </a:r>
            <a:r>
              <a:rPr lang="hr-HR" sz="2600" smtClean="0">
                <a:latin typeface="Calibri" panose="020F0502020204030204" pitchFamily="34" charset="0"/>
              </a:rPr>
              <a:t> </a:t>
            </a:r>
          </a:p>
          <a:p>
            <a:pPr marL="252000" lvl="0" indent="-252000" defTabSz="914400" hangingPunct="1">
              <a:lnSpc>
                <a:spcPct val="100000"/>
              </a:lnSpc>
              <a:spcBef>
                <a:spcPts val="1800"/>
              </a:spcBef>
              <a:buClr>
                <a:srgbClr val="F9F9F9"/>
              </a:buClr>
              <a:buSzPct val="65000"/>
              <a:buFont typeface="Arial" pitchFamily="34" charset="0"/>
              <a:buChar char="−"/>
            </a:pPr>
            <a:r>
              <a:rPr lang="hr-HR" sz="2600" b="1" smtClean="0">
                <a:solidFill>
                  <a:prstClr val="white"/>
                </a:solidFill>
                <a:latin typeface="Calibri" panose="020F0502020204030204" pitchFamily="34" charset="0"/>
                <a:cs typeface="Arial" pitchFamily="34" charset="0"/>
              </a:rPr>
              <a:t>OVLASTI VLADE RH:</a:t>
            </a:r>
          </a:p>
          <a:p>
            <a:pPr marL="994950" lvl="1" indent="-252000" defTabSz="914400" hangingPunct="1">
              <a:lnSpc>
                <a:spcPct val="100000"/>
              </a:lnSpc>
              <a:spcBef>
                <a:spcPts val="600"/>
              </a:spcBef>
              <a:buClr>
                <a:srgbClr val="F9F9F9"/>
              </a:buClr>
              <a:buSzPct val="65000"/>
              <a:buFont typeface="Arial" pitchFamily="34" charset="0"/>
              <a:buChar char="−"/>
            </a:pPr>
            <a:r>
              <a:rPr lang="hr-HR" sz="2600" b="1" smtClean="0">
                <a:solidFill>
                  <a:prstClr val="white"/>
                </a:solidFill>
                <a:latin typeface="Calibri" panose="020F0502020204030204" pitchFamily="34" charset="0"/>
                <a:cs typeface="Arial" pitchFamily="34" charset="0"/>
              </a:rPr>
              <a:t>predlaže </a:t>
            </a:r>
            <a:r>
              <a:rPr lang="hr-HR" sz="26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itchFamily="34" charset="0"/>
              </a:rPr>
              <a:t>zakone</a:t>
            </a:r>
            <a:r>
              <a:rPr lang="hr-HR" sz="2600" b="1" smtClean="0">
                <a:solidFill>
                  <a:prstClr val="white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hr-HR" sz="2600" smtClean="0">
                <a:solidFill>
                  <a:prstClr val="white"/>
                </a:solidFill>
                <a:latin typeface="Calibri" panose="020F0502020204030204" pitchFamily="34" charset="0"/>
                <a:cs typeface="Arial" pitchFamily="34" charset="0"/>
              </a:rPr>
              <a:t>i druge akte Saboru na usvajanje</a:t>
            </a:r>
          </a:p>
          <a:p>
            <a:pPr marL="994950" lvl="1" indent="-252000" defTabSz="914400" hangingPunct="1">
              <a:lnSpc>
                <a:spcPct val="100000"/>
              </a:lnSpc>
              <a:spcBef>
                <a:spcPts val="600"/>
              </a:spcBef>
              <a:buClr>
                <a:srgbClr val="F9F9F9"/>
              </a:buClr>
              <a:buSzPct val="65000"/>
              <a:buFont typeface="Arial" pitchFamily="34" charset="0"/>
              <a:buChar char="−"/>
            </a:pPr>
            <a:r>
              <a:rPr lang="hr-HR" sz="2600" b="1" smtClean="0">
                <a:solidFill>
                  <a:prstClr val="white"/>
                </a:solidFill>
                <a:latin typeface="Calibri" panose="020F0502020204030204" pitchFamily="34" charset="0"/>
                <a:cs typeface="Arial" pitchFamily="34" charset="0"/>
              </a:rPr>
              <a:t>predlaže </a:t>
            </a:r>
            <a:r>
              <a:rPr lang="hr-HR" sz="26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itchFamily="34" charset="0"/>
              </a:rPr>
              <a:t>državni</a:t>
            </a:r>
            <a:r>
              <a:rPr lang="hr-HR" sz="26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hr-HR" sz="26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itchFamily="34" charset="0"/>
              </a:rPr>
              <a:t>proračun</a:t>
            </a:r>
            <a:r>
              <a:rPr lang="hr-HR" sz="26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hr-HR" sz="2600" smtClean="0">
                <a:solidFill>
                  <a:prstClr val="white"/>
                </a:solidFill>
                <a:latin typeface="Calibri" panose="020F0502020204030204" pitchFamily="34" charset="0"/>
                <a:cs typeface="Arial" pitchFamily="34" charset="0"/>
              </a:rPr>
              <a:t>Saboru na usvajanje</a:t>
            </a:r>
          </a:p>
          <a:p>
            <a:pPr marL="994950" lvl="1" indent="-252000" defTabSz="914400" hangingPunct="1">
              <a:lnSpc>
                <a:spcPct val="100000"/>
              </a:lnSpc>
              <a:spcBef>
                <a:spcPts val="600"/>
              </a:spcBef>
              <a:buClr>
                <a:srgbClr val="F9F9F9"/>
              </a:buClr>
              <a:buSzPct val="65000"/>
              <a:buFont typeface="Arial" pitchFamily="34" charset="0"/>
              <a:buChar char="−"/>
            </a:pPr>
            <a:r>
              <a:rPr lang="hr-HR" sz="26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itchFamily="34" charset="0"/>
              </a:rPr>
              <a:t>provodi</a:t>
            </a:r>
            <a:r>
              <a:rPr lang="hr-HR" sz="2600" b="1" smtClean="0">
                <a:solidFill>
                  <a:prstClr val="white"/>
                </a:solidFill>
                <a:latin typeface="Calibri" panose="020F0502020204030204" pitchFamily="34" charset="0"/>
                <a:cs typeface="Arial" pitchFamily="34" charset="0"/>
              </a:rPr>
              <a:t> zakone </a:t>
            </a:r>
            <a:r>
              <a:rPr lang="hr-HR" sz="2600" smtClean="0">
                <a:solidFill>
                  <a:prstClr val="white"/>
                </a:solidFill>
                <a:latin typeface="Calibri" panose="020F0502020204030204" pitchFamily="34" charset="0"/>
                <a:cs typeface="Arial" pitchFamily="34" charset="0"/>
              </a:rPr>
              <a:t>i druge odluke Sabora</a:t>
            </a:r>
          </a:p>
          <a:p>
            <a:pPr marL="994950" lvl="1" indent="-252000" defTabSz="914400" hangingPunct="1">
              <a:lnSpc>
                <a:spcPct val="100000"/>
              </a:lnSpc>
              <a:spcBef>
                <a:spcPts val="600"/>
              </a:spcBef>
              <a:buClr>
                <a:srgbClr val="F9F9F9"/>
              </a:buClr>
              <a:buSzPct val="65000"/>
              <a:buFont typeface="Arial" pitchFamily="34" charset="0"/>
              <a:buChar char="−"/>
            </a:pPr>
            <a:r>
              <a:rPr lang="hr-HR" sz="2600" b="1" smtClean="0">
                <a:solidFill>
                  <a:srgbClr val="FFC000"/>
                </a:solidFill>
                <a:latin typeface="Calibri" panose="020F0502020204030204" pitchFamily="34" charset="0"/>
                <a:cs typeface="Arial" pitchFamily="34" charset="0"/>
              </a:rPr>
              <a:t>o</a:t>
            </a:r>
            <a:r>
              <a:rPr lang="vi-VN" sz="26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itchFamily="34" charset="0"/>
              </a:rPr>
              <a:t>dgovorna</a:t>
            </a:r>
            <a:r>
              <a:rPr lang="vi-VN" sz="2600" b="1" smtClean="0">
                <a:solidFill>
                  <a:prstClr val="white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vi-VN" sz="2600" smtClean="0">
                <a:solidFill>
                  <a:prstClr val="white"/>
                </a:solidFill>
                <a:latin typeface="Calibri" panose="020F0502020204030204" pitchFamily="34" charset="0"/>
                <a:cs typeface="Arial" pitchFamily="34" charset="0"/>
              </a:rPr>
              <a:t>je za </a:t>
            </a:r>
            <a:r>
              <a:rPr lang="vi-VN" sz="26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itchFamily="34" charset="0"/>
              </a:rPr>
              <a:t>vanjsku</a:t>
            </a:r>
            <a:r>
              <a:rPr lang="vi-VN" sz="2600" b="1" smtClean="0">
                <a:solidFill>
                  <a:prstClr val="white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vi-VN" sz="2600" smtClean="0">
                <a:solidFill>
                  <a:prstClr val="white"/>
                </a:solidFill>
                <a:latin typeface="Calibri" panose="020F0502020204030204" pitchFamily="34" charset="0"/>
                <a:cs typeface="Arial" pitchFamily="34" charset="0"/>
              </a:rPr>
              <a:t>i</a:t>
            </a:r>
            <a:r>
              <a:rPr lang="vi-VN" sz="2600" b="1" smtClean="0">
                <a:solidFill>
                  <a:prstClr val="white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vi-VN" sz="26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itchFamily="34" charset="0"/>
              </a:rPr>
              <a:t>unutarnju</a:t>
            </a:r>
            <a:r>
              <a:rPr lang="vi-VN" sz="26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vi-VN" sz="26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itchFamily="34" charset="0"/>
              </a:rPr>
              <a:t>politiku </a:t>
            </a:r>
          </a:p>
          <a:p>
            <a:pPr marL="994950" lvl="1" indent="-252000" defTabSz="914400" hangingPunct="1">
              <a:lnSpc>
                <a:spcPct val="100000"/>
              </a:lnSpc>
              <a:spcBef>
                <a:spcPts val="600"/>
              </a:spcBef>
              <a:buClr>
                <a:srgbClr val="F9F9F9"/>
              </a:buClr>
              <a:buSzPct val="65000"/>
              <a:buFont typeface="Arial" pitchFamily="34" charset="0"/>
              <a:buChar char="−"/>
            </a:pPr>
            <a:r>
              <a:rPr lang="hr-HR" sz="26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itchFamily="34" charset="0"/>
              </a:rPr>
              <a:t>n</a:t>
            </a:r>
            <a:r>
              <a:rPr lang="vi-VN" sz="26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itchFamily="34" charset="0"/>
              </a:rPr>
              <a:t>adzire državnu upravu </a:t>
            </a:r>
            <a:r>
              <a:rPr lang="hr-HR" sz="2600" smtClean="0">
                <a:solidFill>
                  <a:prstClr val="white"/>
                </a:solidFill>
                <a:latin typeface="Calibri" panose="020F0502020204030204" pitchFamily="34" charset="0"/>
                <a:cs typeface="Arial" pitchFamily="34" charset="0"/>
              </a:rPr>
              <a:t>i</a:t>
            </a:r>
            <a:r>
              <a:rPr lang="vi-VN" sz="2600" smtClean="0">
                <a:solidFill>
                  <a:prstClr val="white"/>
                </a:solidFill>
                <a:latin typeface="Calibri" panose="020F0502020204030204" pitchFamily="34" charset="0"/>
                <a:cs typeface="Arial" pitchFamily="34" charset="0"/>
              </a:rPr>
              <a:t> civiln</a:t>
            </a:r>
            <a:r>
              <a:rPr lang="hr-HR" sz="2600" smtClean="0">
                <a:solidFill>
                  <a:prstClr val="white"/>
                </a:solidFill>
                <a:latin typeface="Calibri" panose="020F0502020204030204" pitchFamily="34" charset="0"/>
                <a:cs typeface="Arial" pitchFamily="34" charset="0"/>
              </a:rPr>
              <a:t>e</a:t>
            </a:r>
            <a:r>
              <a:rPr lang="vi-VN" sz="2600" smtClean="0">
                <a:solidFill>
                  <a:prstClr val="white"/>
                </a:solidFill>
                <a:latin typeface="Calibri" panose="020F0502020204030204" pitchFamily="34" charset="0"/>
                <a:cs typeface="Arial" pitchFamily="34" charset="0"/>
              </a:rPr>
              <a:t> službe sigurnosti</a:t>
            </a:r>
          </a:p>
          <a:p>
            <a:pPr marL="994950" lvl="1" indent="-252000" defTabSz="914400" hangingPunct="1">
              <a:lnSpc>
                <a:spcPct val="100000"/>
              </a:lnSpc>
              <a:spcBef>
                <a:spcPts val="600"/>
              </a:spcBef>
              <a:buClr>
                <a:srgbClr val="F9F9F9"/>
              </a:buClr>
              <a:buSzPct val="65000"/>
              <a:buFont typeface="Arial" pitchFamily="34" charset="0"/>
              <a:buChar char="−"/>
            </a:pPr>
            <a:r>
              <a:rPr lang="hr-HR" sz="2600" smtClean="0">
                <a:solidFill>
                  <a:prstClr val="white"/>
                </a:solidFill>
                <a:latin typeface="Calibri" panose="020F0502020204030204" pitchFamily="34" charset="0"/>
                <a:cs typeface="Arial" pitchFamily="34" charset="0"/>
              </a:rPr>
              <a:t>b</a:t>
            </a:r>
            <a:r>
              <a:rPr lang="vi-VN" sz="2600" smtClean="0">
                <a:solidFill>
                  <a:prstClr val="white"/>
                </a:solidFill>
                <a:latin typeface="Calibri" panose="020F0502020204030204" pitchFamily="34" charset="0"/>
                <a:cs typeface="Arial" pitchFamily="34" charset="0"/>
              </a:rPr>
              <a:t>rine se o </a:t>
            </a:r>
            <a:r>
              <a:rPr lang="vi-VN" sz="26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itchFamily="34" charset="0"/>
              </a:rPr>
              <a:t>gospodarskom razvitku </a:t>
            </a:r>
            <a:r>
              <a:rPr lang="vi-VN" sz="2600" smtClean="0">
                <a:solidFill>
                  <a:prstClr val="white"/>
                </a:solidFill>
                <a:latin typeface="Calibri" panose="020F0502020204030204" pitchFamily="34" charset="0"/>
                <a:cs typeface="Arial" pitchFamily="34" charset="0"/>
              </a:rPr>
              <a:t>zemlje</a:t>
            </a:r>
          </a:p>
          <a:p>
            <a:pPr marL="994950" lvl="1" indent="-252000" defTabSz="914400" hangingPunct="1">
              <a:lnSpc>
                <a:spcPct val="100000"/>
              </a:lnSpc>
              <a:spcBef>
                <a:spcPts val="600"/>
              </a:spcBef>
              <a:buClr>
                <a:srgbClr val="F9F9F9"/>
              </a:buClr>
              <a:buSzPct val="65000"/>
              <a:buFont typeface="Arial" pitchFamily="34" charset="0"/>
              <a:buChar char="−"/>
            </a:pPr>
            <a:r>
              <a:rPr lang="hr-HR" sz="2600" smtClean="0">
                <a:solidFill>
                  <a:prstClr val="white"/>
                </a:solidFill>
                <a:latin typeface="Calibri" panose="020F0502020204030204" pitchFamily="34" charset="0"/>
                <a:cs typeface="Arial" pitchFamily="34" charset="0"/>
              </a:rPr>
              <a:t>p</a:t>
            </a:r>
            <a:r>
              <a:rPr lang="vi-VN" sz="2600" smtClean="0">
                <a:solidFill>
                  <a:prstClr val="white"/>
                </a:solidFill>
                <a:latin typeface="Calibri" panose="020F0502020204030204" pitchFamily="34" charset="0"/>
                <a:cs typeface="Arial" pitchFamily="34" charset="0"/>
              </a:rPr>
              <a:t>rati provođenje </a:t>
            </a:r>
            <a:r>
              <a:rPr lang="vi-VN" sz="2600" b="1" smtClean="0">
                <a:solidFill>
                  <a:prstClr val="white"/>
                </a:solidFill>
                <a:latin typeface="Calibri" panose="020F0502020204030204" pitchFamily="34" charset="0"/>
                <a:cs typeface="Arial" pitchFamily="34" charset="0"/>
              </a:rPr>
              <a:t>monetarne politike</a:t>
            </a:r>
          </a:p>
          <a:p>
            <a:pPr marL="994950" lvl="1" indent="-252000" defTabSz="914400" hangingPunct="1">
              <a:lnSpc>
                <a:spcPct val="100000"/>
              </a:lnSpc>
              <a:spcBef>
                <a:spcPts val="600"/>
              </a:spcBef>
              <a:buClr>
                <a:srgbClr val="F9F9F9"/>
              </a:buClr>
              <a:buSzPct val="65000"/>
              <a:buFont typeface="Arial" pitchFamily="34" charset="0"/>
              <a:buChar char="−"/>
            </a:pPr>
            <a:r>
              <a:rPr lang="hr-HR" sz="2600" smtClean="0">
                <a:solidFill>
                  <a:prstClr val="white"/>
                </a:solidFill>
                <a:latin typeface="Calibri" panose="020F0502020204030204" pitchFamily="34" charset="0"/>
                <a:cs typeface="Arial" pitchFamily="34" charset="0"/>
              </a:rPr>
              <a:t>u</a:t>
            </a:r>
            <a:r>
              <a:rPr lang="vi-VN" sz="2600" smtClean="0">
                <a:solidFill>
                  <a:prstClr val="white"/>
                </a:solidFill>
                <a:latin typeface="Calibri" panose="020F0502020204030204" pitchFamily="34" charset="0"/>
                <a:cs typeface="Arial" pitchFamily="34" charset="0"/>
              </a:rPr>
              <a:t>smjerava rad i razvi</a:t>
            </a:r>
            <a:r>
              <a:rPr lang="hr-HR" sz="2600" smtClean="0">
                <a:solidFill>
                  <a:prstClr val="white"/>
                </a:solidFill>
                <a:latin typeface="Calibri" panose="020F0502020204030204" pitchFamily="34" charset="0"/>
                <a:cs typeface="Arial" pitchFamily="34" charset="0"/>
              </a:rPr>
              <a:t>t</a:t>
            </a:r>
            <a:r>
              <a:rPr lang="vi-VN" sz="2600" smtClean="0">
                <a:solidFill>
                  <a:prstClr val="white"/>
                </a:solidFill>
                <a:latin typeface="Calibri" panose="020F0502020204030204" pitchFamily="34" charset="0"/>
                <a:cs typeface="Arial" pitchFamily="34" charset="0"/>
              </a:rPr>
              <a:t>ak </a:t>
            </a:r>
            <a:r>
              <a:rPr lang="hr-HR" sz="2600" smtClean="0">
                <a:solidFill>
                  <a:prstClr val="white"/>
                </a:solidFill>
                <a:latin typeface="Calibri" panose="020F0502020204030204" pitchFamily="34" charset="0"/>
                <a:cs typeface="Arial" pitchFamily="34" charset="0"/>
              </a:rPr>
              <a:t>drža</a:t>
            </a:r>
            <a:r>
              <a:rPr lang="vi-VN" sz="2600" smtClean="0">
                <a:solidFill>
                  <a:prstClr val="white"/>
                </a:solidFill>
                <a:latin typeface="Calibri" panose="020F0502020204030204" pitchFamily="34" charset="0"/>
                <a:cs typeface="Arial" pitchFamily="34" charset="0"/>
              </a:rPr>
              <a:t>vnih službi</a:t>
            </a:r>
            <a:endParaRPr lang="hr-HR" sz="2600" smtClean="0">
              <a:solidFill>
                <a:prstClr val="white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9" y="214312"/>
            <a:ext cx="8358183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WenQuanYi Micro Hei" charset="0"/>
              </a:rPr>
              <a:t>NADZOR VLADE RH</a:t>
            </a:r>
            <a:endParaRPr lang="en-US" sz="40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WenQuanYi Micro Hei" charset="0"/>
              <a:cs typeface="WenQuanYi Micro Hei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2844" y="1000108"/>
            <a:ext cx="9001156" cy="5857916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8000" indent="-288000"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6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INTERPELACIJOM</a:t>
            </a:r>
            <a:r>
              <a:rPr lang="hr-HR" sz="2600" smtClean="0">
                <a:latin typeface="Calibri" panose="020F0502020204030204" pitchFamily="34" charset="0"/>
              </a:rPr>
              <a:t> - postavljanjem pitanja o radu Vlade u usmenom ili pismenom obliku</a:t>
            </a:r>
          </a:p>
          <a:p>
            <a:pPr marL="288000" indent="-288000"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600" smtClean="0">
                <a:latin typeface="Calibri" panose="020F0502020204030204" pitchFamily="34" charset="0"/>
              </a:rPr>
              <a:t>Na </a:t>
            </a:r>
            <a:r>
              <a:rPr lang="hr-HR" sz="26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AKTUALNOM SATU </a:t>
            </a:r>
            <a:r>
              <a:rPr lang="hr-HR" sz="2600" smtClean="0">
                <a:latin typeface="Calibri" panose="020F0502020204030204" pitchFamily="34" charset="0"/>
              </a:rPr>
              <a:t>(prijepodne) kada članovi Vlade odgovaraju na pitanja Saborskih zastupnika</a:t>
            </a:r>
          </a:p>
          <a:p>
            <a:pPr marL="288000" indent="-288000"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6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ISTRAŽNIM POVJERENSTVIMA </a:t>
            </a:r>
            <a:r>
              <a:rPr lang="hr-HR" sz="2600" b="1" smtClean="0">
                <a:solidFill>
                  <a:srgbClr val="FFC000"/>
                </a:solidFill>
                <a:latin typeface="Calibri" panose="020F0502020204030204" pitchFamily="34" charset="0"/>
              </a:rPr>
              <a:t/>
            </a:r>
            <a:br>
              <a:rPr lang="hr-HR" sz="2600" b="1" smtClean="0">
                <a:solidFill>
                  <a:srgbClr val="FFC000"/>
                </a:solidFill>
                <a:latin typeface="Calibri" panose="020F0502020204030204" pitchFamily="34" charset="0"/>
              </a:rPr>
            </a:br>
            <a:r>
              <a:rPr lang="hr-HR" sz="2600" i="1" smtClean="0">
                <a:latin typeface="Calibri" panose="020F0502020204030204" pitchFamily="34" charset="0"/>
              </a:rPr>
              <a:t>(npr. Patria - kupovina oklopnih vozila za MORH) </a:t>
            </a:r>
          </a:p>
          <a:p>
            <a:pPr marL="288000" indent="-288000"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600" smtClean="0">
                <a:latin typeface="Calibri" panose="020F0502020204030204" pitchFamily="34" charset="0"/>
              </a:rPr>
              <a:t>pisanjem pisama i ukazivanjem na nedostatke</a:t>
            </a:r>
            <a:endParaRPr lang="hr-HR" sz="2600" dirty="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171480" y="908720"/>
            <a:ext cx="8972520" cy="5643602"/>
          </a:xfrm>
        </p:spPr>
        <p:txBody>
          <a:bodyPr>
            <a:noAutofit/>
          </a:bodyPr>
          <a:lstStyle/>
          <a:p>
            <a:pPr marL="252000" indent="-252000">
              <a:spcBef>
                <a:spcPts val="1200"/>
              </a:spcBef>
              <a:buFont typeface="Arial" pitchFamily="34" charset="0"/>
              <a:buChar char="−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sudsku vlast obavljaju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sudovi</a:t>
            </a:r>
          </a:p>
          <a:p>
            <a:pPr marL="252000" indent="-252000">
              <a:spcBef>
                <a:spcPts val="1200"/>
              </a:spcBef>
              <a:buFont typeface="Arial" pitchFamily="34" charset="0"/>
              <a:buChar char="−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sudska vlast je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samostalna i neovisna </a:t>
            </a: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</a:br>
            <a:r>
              <a:rPr lang="hr-HR" i="1" dirty="0" smtClean="0">
                <a:latin typeface="Calibri" pitchFamily="34" charset="0"/>
                <a:cs typeface="Calibri" pitchFamily="34" charset="0"/>
              </a:rPr>
              <a:t>(nije pod utjecajem vlade, parlamenta ili predsjednika)</a:t>
            </a:r>
          </a:p>
          <a:p>
            <a:pPr marL="252000" indent="-252000">
              <a:spcBef>
                <a:spcPts val="1200"/>
              </a:spcBef>
              <a:buFont typeface="Arial" pitchFamily="34" charset="0"/>
              <a:buChar char="−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sudske su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rasprave</a:t>
            </a:r>
            <a:r>
              <a:rPr lang="hr-H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javne</a:t>
            </a:r>
            <a:r>
              <a:rPr lang="hr-H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i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presude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se izriču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javno</a:t>
            </a:r>
          </a:p>
          <a:p>
            <a:pPr marL="252000" indent="-252000">
              <a:spcBef>
                <a:spcPts val="1200"/>
              </a:spcBef>
              <a:buFont typeface="Arial" pitchFamily="34" charset="0"/>
              <a:buChar char="−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sudci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imaju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imunitet</a:t>
            </a:r>
          </a:p>
          <a:p>
            <a:pPr marL="252000" indent="-252000">
              <a:spcBef>
                <a:spcPts val="1200"/>
              </a:spcBef>
              <a:buFont typeface="Arial" pitchFamily="34" charset="0"/>
              <a:buChar char="−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sudačka dužnost je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stalna</a:t>
            </a:r>
          </a:p>
          <a:p>
            <a:pPr marL="252000" indent="-252000">
              <a:spcBef>
                <a:spcPts val="1200"/>
              </a:spcBef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Državno sudbeno vijeće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– imenuje i razrješuje sudce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3714744" y="214290"/>
            <a:ext cx="5214974" cy="6357982"/>
            <a:chOff x="3714744" y="214290"/>
            <a:chExt cx="5214974" cy="635798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358082" y="1785902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6572264" y="214290"/>
              <a:ext cx="2143140" cy="857256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hr-HR" sz="2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SUDSKA VLAST</a:t>
              </a:r>
              <a:endParaRPr lang="hr-HR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715272" y="1428736"/>
              <a:ext cx="1214446" cy="64294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  <a:shade val="30000"/>
                    <a:satMod val="115000"/>
                  </a:schemeClr>
                </a:gs>
                <a:gs pos="50000">
                  <a:schemeClr val="accent4">
                    <a:lumMod val="50000"/>
                    <a:shade val="67500"/>
                    <a:satMod val="115000"/>
                  </a:schemeClr>
                </a:gs>
                <a:gs pos="100000">
                  <a:schemeClr val="accent4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hr-HR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USTAVNI SUD</a:t>
              </a:r>
              <a:endParaRPr lang="hr-H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429388" y="2357430"/>
              <a:ext cx="2143140" cy="500066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hr-HR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VRHOVNI SUD</a:t>
              </a:r>
              <a:endParaRPr lang="hr-H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14744" y="3500438"/>
              <a:ext cx="1500198" cy="857256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hr-HR" sz="16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ŽUPANIJSKI SUDOVI</a:t>
              </a:r>
              <a:endParaRPr lang="hr-HR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14744" y="4643446"/>
              <a:ext cx="1500198" cy="857256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hr-HR" sz="16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OPĆINSKI SUDOVI</a:t>
              </a:r>
              <a:endParaRPr lang="hr-HR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5400000">
              <a:off x="6715140" y="1714488"/>
              <a:ext cx="1285884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8107387" y="3392487"/>
              <a:ext cx="214314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6750871" y="3071798"/>
              <a:ext cx="428604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4357686" y="3392487"/>
              <a:ext cx="214314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429124" y="3286124"/>
              <a:ext cx="378000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6215074" y="3392463"/>
              <a:ext cx="214314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321967" y="4499752"/>
              <a:ext cx="285752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6835752" y="3951330"/>
              <a:ext cx="133200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7750991" y="5642760"/>
              <a:ext cx="285752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5643570" y="3500438"/>
              <a:ext cx="1357322" cy="857256"/>
            </a:xfrm>
            <a:prstGeom prst="rect">
              <a:avLst/>
            </a:prstGeom>
            <a:gradFill flip="none" rotWithShape="1">
              <a:gsLst>
                <a:gs pos="0">
                  <a:srgbClr val="107615">
                    <a:shade val="30000"/>
                    <a:satMod val="115000"/>
                  </a:srgbClr>
                </a:gs>
                <a:gs pos="50000">
                  <a:srgbClr val="107615">
                    <a:shade val="67500"/>
                    <a:satMod val="115000"/>
                  </a:srgbClr>
                </a:gs>
                <a:gs pos="100000">
                  <a:srgbClr val="107615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hr-HR" sz="16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VISOKI TRGOVAČKI SUD</a:t>
              </a:r>
              <a:endParaRPr lang="hr-HR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715272" y="3500438"/>
              <a:ext cx="1071570" cy="857256"/>
            </a:xfrm>
            <a:prstGeom prst="rect">
              <a:avLst/>
            </a:prstGeom>
            <a:gradFill flip="none" rotWithShape="1">
              <a:gsLst>
                <a:gs pos="0">
                  <a:srgbClr val="107615">
                    <a:shade val="30000"/>
                    <a:satMod val="115000"/>
                  </a:srgbClr>
                </a:gs>
                <a:gs pos="50000">
                  <a:srgbClr val="107615">
                    <a:shade val="67500"/>
                    <a:satMod val="115000"/>
                  </a:srgbClr>
                </a:gs>
                <a:gs pos="100000">
                  <a:srgbClr val="107615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hr-HR" sz="16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UPRAVNI SUD</a:t>
              </a:r>
              <a:endParaRPr lang="hr-HR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43570" y="4643446"/>
              <a:ext cx="1357322" cy="857256"/>
            </a:xfrm>
            <a:prstGeom prst="rect">
              <a:avLst/>
            </a:prstGeom>
            <a:gradFill flip="none" rotWithShape="1">
              <a:gsLst>
                <a:gs pos="0">
                  <a:srgbClr val="107615">
                    <a:shade val="30000"/>
                    <a:satMod val="115000"/>
                  </a:srgbClr>
                </a:gs>
                <a:gs pos="50000">
                  <a:srgbClr val="107615">
                    <a:shade val="67500"/>
                    <a:satMod val="115000"/>
                  </a:srgbClr>
                </a:gs>
                <a:gs pos="100000">
                  <a:srgbClr val="107615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hr-HR" sz="16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TRGOVAČKI SUDOVI</a:t>
              </a:r>
              <a:endParaRPr lang="hr-HR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5400000">
              <a:off x="6179355" y="4499752"/>
              <a:ext cx="285752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7215206" y="4643446"/>
              <a:ext cx="1357322" cy="857256"/>
            </a:xfrm>
            <a:prstGeom prst="rect">
              <a:avLst/>
            </a:prstGeom>
            <a:gradFill flip="none" rotWithShape="1">
              <a:gsLst>
                <a:gs pos="0">
                  <a:srgbClr val="107615">
                    <a:shade val="30000"/>
                    <a:satMod val="115000"/>
                  </a:srgbClr>
                </a:gs>
                <a:gs pos="50000">
                  <a:srgbClr val="107615">
                    <a:shade val="67500"/>
                    <a:satMod val="115000"/>
                  </a:srgbClr>
                </a:gs>
                <a:gs pos="100000">
                  <a:srgbClr val="107615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hr-HR" sz="16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VISOKI PREKRŠAJNI SUD</a:t>
              </a:r>
              <a:endParaRPr lang="hr-HR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215206" y="5715016"/>
              <a:ext cx="1357322" cy="857256"/>
            </a:xfrm>
            <a:prstGeom prst="rect">
              <a:avLst/>
            </a:prstGeom>
            <a:gradFill flip="none" rotWithShape="1">
              <a:gsLst>
                <a:gs pos="0">
                  <a:srgbClr val="107615">
                    <a:shade val="30000"/>
                    <a:satMod val="115000"/>
                  </a:srgbClr>
                </a:gs>
                <a:gs pos="50000">
                  <a:srgbClr val="107615">
                    <a:shade val="67500"/>
                    <a:satMod val="115000"/>
                  </a:srgbClr>
                </a:gs>
                <a:gs pos="100000">
                  <a:srgbClr val="107615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hr-HR" sz="16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PREKRŠAJNI SUDOVI</a:t>
              </a:r>
              <a:endParaRPr lang="hr-HR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571868" y="2214554"/>
            <a:ext cx="5179504" cy="3502050"/>
            <a:chOff x="3571868" y="2214554"/>
            <a:chExt cx="5179504" cy="3502050"/>
          </a:xfrm>
        </p:grpSpPr>
        <p:sp>
          <p:nvSpPr>
            <p:cNvPr id="42" name="Rectangle 41"/>
            <p:cNvSpPr/>
            <p:nvPr/>
          </p:nvSpPr>
          <p:spPr>
            <a:xfrm>
              <a:off x="3587604" y="2214554"/>
              <a:ext cx="2234810" cy="57150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180000" indent="-180000" defTabSz="91440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Calibri" pitchFamily="34" charset="0"/>
                <a:buChar char="–"/>
              </a:pPr>
              <a:r>
                <a:rPr lang="hr-HR" sz="2000" b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REDOVNI SUDOVI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 rot="10800000">
              <a:off x="3571868" y="2214554"/>
              <a:ext cx="5179504" cy="1588"/>
            </a:xfrm>
            <a:prstGeom prst="line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>
              <a:off x="5351636" y="3000373"/>
              <a:ext cx="3399736" cy="1588"/>
            </a:xfrm>
            <a:prstGeom prst="line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1845149" y="3956216"/>
              <a:ext cx="3485488" cy="2165"/>
            </a:xfrm>
            <a:prstGeom prst="line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587604" y="5715016"/>
              <a:ext cx="1785950" cy="1588"/>
            </a:xfrm>
            <a:prstGeom prst="line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V="1">
              <a:off x="4015454" y="4342736"/>
              <a:ext cx="2699670" cy="14942"/>
            </a:xfrm>
            <a:prstGeom prst="line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 flipH="1" flipV="1">
              <a:off x="8354578" y="2610554"/>
              <a:ext cx="792000" cy="1588"/>
            </a:xfrm>
            <a:prstGeom prst="line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5500694" y="3071810"/>
            <a:ext cx="3429024" cy="3643338"/>
            <a:chOff x="5500694" y="3071810"/>
            <a:chExt cx="3429024" cy="3643338"/>
          </a:xfrm>
        </p:grpSpPr>
        <p:sp>
          <p:nvSpPr>
            <p:cNvPr id="51" name="Rectangle 50"/>
            <p:cNvSpPr/>
            <p:nvPr/>
          </p:nvSpPr>
          <p:spPr>
            <a:xfrm>
              <a:off x="5500694" y="3072592"/>
              <a:ext cx="3429024" cy="3642556"/>
            </a:xfrm>
            <a:prstGeom prst="rect">
              <a:avLst/>
            </a:prstGeom>
            <a:noFill/>
            <a:ln w="5715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000" indent="-180000" algn="ctr" defTabSz="91440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Calibri" pitchFamily="34" charset="0"/>
                <a:buChar char="–"/>
              </a:pPr>
              <a:endPara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500694" y="3071810"/>
              <a:ext cx="3429024" cy="35719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180000" indent="-180000" algn="ctr" defTabSz="91440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Calibri" pitchFamily="34" charset="0"/>
                <a:buChar char="–"/>
              </a:pPr>
              <a:r>
                <a:rPr lang="hr-HR" sz="2000" b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SPECIJALIZIRANI SUDOVI</a:t>
              </a:r>
            </a:p>
          </p:txBody>
        </p:sp>
      </p:grpSp>
      <p:pic>
        <p:nvPicPr>
          <p:cNvPr id="50" name="Picture 49" descr="Ustavni-sud-RH_0_0_468X10000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107504" y="4768216"/>
            <a:ext cx="3233565" cy="20451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2" name="Rectangle 1"/>
          <p:cNvSpPr>
            <a:spLocks noChangeArrowheads="1"/>
          </p:cNvSpPr>
          <p:nvPr/>
        </p:nvSpPr>
        <p:spPr bwMode="auto">
          <a:xfrm>
            <a:off x="428596" y="214312"/>
            <a:ext cx="8643998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WenQuanYi Micro Hei" charset="0"/>
              </a:rPr>
              <a:t>SUDSKA VLAST</a:t>
            </a:r>
            <a:endParaRPr lang="en-US" sz="36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WenQuanYi Micro Hei" charset="0"/>
              <a:cs typeface="WenQuanYi Micro Hei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3495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7|0.8|0.4|0.2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marketing_tema</Template>
  <TotalTime>4809</TotalTime>
  <Words>738</Words>
  <Application>Microsoft Office PowerPoint</Application>
  <PresentationFormat>On-screen Show (4:3)</PresentationFormat>
  <Paragraphs>183</Paragraphs>
  <Slides>17</Slides>
  <Notes>9</Notes>
  <HiddenSlides>9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marketing_tema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LOKALNA SAMOUPRAVA</vt:lpstr>
      <vt:lpstr>PowerPoint Presentation</vt:lpstr>
      <vt:lpstr>PowerPoint Presentation</vt:lpstr>
      <vt:lpstr>LJUDSKA PRAVA</vt:lpstr>
      <vt:lpstr>PODJELA LJUDSKIH PRAVA</vt:lpstr>
      <vt:lpstr>PowerPoint Presentation</vt:lpstr>
      <vt:lpstr>PowerPoint Presentation</vt:lpstr>
      <vt:lpstr>ŠTO JE GLOBALIZACIJA?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Srednja skola</dc:creator>
  <cp:lastModifiedBy>cornx</cp:lastModifiedBy>
  <cp:revision>747</cp:revision>
  <cp:lastPrinted>1601-01-01T00:00:00Z</cp:lastPrinted>
  <dcterms:created xsi:type="dcterms:W3CDTF">1601-01-01T00:00:00Z</dcterms:created>
  <dcterms:modified xsi:type="dcterms:W3CDTF">2019-02-11T21:12:52Z</dcterms:modified>
</cp:coreProperties>
</file>