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62" r:id="rId2"/>
    <p:sldId id="369" r:id="rId3"/>
    <p:sldId id="455" r:id="rId4"/>
    <p:sldId id="454" r:id="rId5"/>
    <p:sldId id="456" r:id="rId6"/>
    <p:sldId id="457" r:id="rId7"/>
    <p:sldId id="458" r:id="rId8"/>
    <p:sldId id="459" r:id="rId9"/>
    <p:sldId id="460" r:id="rId10"/>
    <p:sldId id="461" r:id="rId11"/>
    <p:sldId id="452" r:id="rId12"/>
    <p:sldId id="453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7870B"/>
    <a:srgbClr val="404040"/>
    <a:srgbClr val="85A644"/>
    <a:srgbClr val="0D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4660" autoAdjust="0"/>
  </p:normalViewPr>
  <p:slideViewPr>
    <p:cSldViewPr>
      <p:cViewPr varScale="1">
        <p:scale>
          <a:sx n="80" d="100"/>
          <a:sy n="80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8"/>
    </p:cViewPr>
  </p:sorter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3.10.2017.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779567" y="4264521"/>
            <a:ext cx="3172287" cy="3600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0000" y="4624561"/>
            <a:ext cx="1753302" cy="3600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Podjela ugostiteljstva</a:t>
            </a:r>
            <a:endParaRPr lang="hr-HR" sz="3200" dirty="0"/>
          </a:p>
        </p:txBody>
      </p:sp>
      <p:sp>
        <p:nvSpPr>
          <p:cNvPr id="3" name="Rectangle 2"/>
          <p:cNvSpPr/>
          <p:nvPr/>
        </p:nvSpPr>
        <p:spPr>
          <a:xfrm>
            <a:off x="2223116" y="692696"/>
            <a:ext cx="4248472" cy="633670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UGOSTITELJSTVA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075250"/>
            <a:ext cx="2488632" cy="633670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8605" y="2075250"/>
            <a:ext cx="2737495" cy="63367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2546" y="2075250"/>
            <a:ext cx="3009934" cy="633670"/>
          </a:xfrm>
          <a:prstGeom prst="rect">
            <a:avLst/>
          </a:prstGeom>
          <a:solidFill>
            <a:srgbClr val="37870B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 </a:t>
            </a:r>
            <a:r>
              <a:rPr lang="hr-H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(KAVANARSTVO)</a:t>
            </a:r>
            <a:endParaRPr lang="hr-H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5319" y="2884972"/>
            <a:ext cx="904068" cy="904068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55" y="2938218"/>
            <a:ext cx="797577" cy="797577"/>
          </a:xfrm>
          <a:prstGeom prst="rect">
            <a:avLst/>
          </a:prstGeom>
          <a:effectLst/>
        </p:spPr>
      </p:pic>
      <p:grpSp>
        <p:nvGrpSpPr>
          <p:cNvPr id="9" name="Group 8"/>
          <p:cNvGrpSpPr/>
          <p:nvPr/>
        </p:nvGrpSpPr>
        <p:grpSpPr>
          <a:xfrm>
            <a:off x="6815371" y="2835605"/>
            <a:ext cx="1334963" cy="858786"/>
            <a:chOff x="6364397" y="387075"/>
            <a:chExt cx="1474345" cy="9484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9600" y="506384"/>
              <a:ext cx="829142" cy="8291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4397" y="387075"/>
              <a:ext cx="948451" cy="948451"/>
            </a:xfrm>
            <a:prstGeom prst="rect">
              <a:avLst/>
            </a:prstGeom>
          </p:spPr>
        </p:pic>
      </p:grpSp>
      <p:cxnSp>
        <p:nvCxnSpPr>
          <p:cNvPr id="12" name="Elbow Connector 11"/>
          <p:cNvCxnSpPr>
            <a:stCxn id="3" idx="2"/>
            <a:endCxn id="6" idx="0"/>
          </p:cNvCxnSpPr>
          <p:nvPr/>
        </p:nvCxnSpPr>
        <p:spPr>
          <a:xfrm rot="16200000" flipH="1">
            <a:off x="5492990" y="180727"/>
            <a:ext cx="748884" cy="304016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4" idx="0"/>
          </p:cNvCxnSpPr>
          <p:nvPr/>
        </p:nvCxnSpPr>
        <p:spPr>
          <a:xfrm rot="5400000">
            <a:off x="2583156" y="311054"/>
            <a:ext cx="748884" cy="2779508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5" idx="0"/>
          </p:cNvCxnSpPr>
          <p:nvPr/>
        </p:nvCxnSpPr>
        <p:spPr>
          <a:xfrm rot="16200000" flipH="1">
            <a:off x="3972910" y="1700807"/>
            <a:ext cx="748884" cy="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3812" y="4175870"/>
            <a:ext cx="9144000" cy="2682130"/>
          </a:xfrm>
        </p:spPr>
        <p:txBody>
          <a:bodyPr>
            <a:noAutofit/>
          </a:bodyPr>
          <a:lstStyle/>
          <a:p>
            <a:pPr marL="252000" indent="-252000">
              <a:lnSpc>
                <a:spcPts val="3000"/>
              </a:lnSpc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UGOSTITELJSKA DJELATNOST </a:t>
            </a:r>
            <a:r>
              <a:rPr lang="hr-HR" sz="2200" dirty="0" smtClean="0">
                <a:solidFill>
                  <a:prstClr val="black"/>
                </a:solidFill>
              </a:rPr>
              <a:t>podrazumijeva </a:t>
            </a:r>
            <a:r>
              <a:rPr lang="hr-HR" sz="2200" b="1" dirty="0" smtClean="0">
                <a:solidFill>
                  <a:srgbClr val="FF0000"/>
                </a:solidFill>
              </a:rPr>
              <a:t>pripremanje</a:t>
            </a:r>
            <a:r>
              <a:rPr lang="hr-HR" sz="2200" dirty="0" smtClean="0"/>
              <a:t> i </a:t>
            </a:r>
            <a:r>
              <a:rPr lang="hr-HR" sz="2200" b="1" dirty="0" smtClean="0">
                <a:solidFill>
                  <a:srgbClr val="FF0000"/>
                </a:solidFill>
              </a:rPr>
              <a:t>posluživanje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hrane</a:t>
            </a:r>
            <a:r>
              <a:rPr lang="hr-HR" sz="2200" dirty="0" smtClean="0">
                <a:solidFill>
                  <a:srgbClr val="FF0000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pića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napitaka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u="sng" dirty="0" smtClean="0">
                <a:solidFill>
                  <a:prstClr val="black"/>
                </a:solidFill>
              </a:rPr>
              <a:t>u ugostiteljskom objektu i izvan njega</a:t>
            </a:r>
            <a:r>
              <a:rPr lang="hr-HR" sz="2200" dirty="0" smtClean="0">
                <a:solidFill>
                  <a:prstClr val="black"/>
                </a:solidFill>
              </a:rPr>
              <a:t> </a:t>
            </a:r>
            <a:r>
              <a:rPr lang="hr-HR" sz="2200" i="1" dirty="0" smtClean="0">
                <a:solidFill>
                  <a:prstClr val="black"/>
                </a:solidFill>
              </a:rPr>
              <a:t>(</a:t>
            </a:r>
            <a:r>
              <a:rPr lang="hr-HR" sz="2200" i="1" dirty="0" err="1" smtClean="0">
                <a:solidFill>
                  <a:prstClr val="black"/>
                </a:solidFill>
              </a:rPr>
              <a:t>catering</a:t>
            </a:r>
            <a:r>
              <a:rPr lang="hr-HR" sz="2200" i="1" dirty="0" smtClean="0">
                <a:solidFill>
                  <a:prstClr val="black"/>
                </a:solidFill>
              </a:rPr>
              <a:t>), </a:t>
            </a:r>
            <a:r>
              <a:rPr lang="hr-HR" sz="2200" dirty="0" smtClean="0">
                <a:solidFill>
                  <a:prstClr val="black"/>
                </a:solidFill>
              </a:rPr>
              <a:t>te pružanje </a:t>
            </a:r>
            <a:r>
              <a:rPr lang="hr-HR" sz="2200" b="1" dirty="0" smtClean="0">
                <a:solidFill>
                  <a:srgbClr val="FF0000"/>
                </a:solidFill>
              </a:rPr>
              <a:t>usluga smještaja</a:t>
            </a:r>
          </a:p>
          <a:p>
            <a:pPr marL="31950" indent="-252000">
              <a:lnSpc>
                <a:spcPts val="3000"/>
              </a:lnSpc>
              <a:spcBef>
                <a:spcPts val="0"/>
              </a:spcBef>
            </a:pPr>
            <a:endParaRPr lang="hr-HR" sz="22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3" grpId="0" animBg="1"/>
      <p:bldP spid="4" grpId="0" animBg="1"/>
      <p:bldP spid="5" grpId="0" animBg="1"/>
      <p:bldP spid="6" grpId="0" animBg="1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Američki 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AMERIČKI BAR </a:t>
            </a:r>
            <a:r>
              <a:rPr lang="hr-HR" dirty="0" smtClean="0"/>
              <a:t>– vrsta bara koji nudi usluge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pića</a:t>
            </a:r>
            <a:r>
              <a:rPr lang="hr-HR" dirty="0" smtClean="0"/>
              <a:t> (najkvalitetnije iz usluge pića) 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cigara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karakterizira ga ponuda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najkvalitetnijih pića i cigara</a:t>
            </a:r>
            <a:r>
              <a:rPr lang="hr-HR" dirty="0" smtClean="0"/>
              <a:t>, posebno su zastupljeni viskiji, konjaci, najpoznatiji likeri, izvrsna francuska vina te razna miješana pića</a:t>
            </a:r>
          </a:p>
          <a:p>
            <a:pPr>
              <a:spcBef>
                <a:spcPts val="600"/>
              </a:spcBef>
            </a:pP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najčešće se sjeda za barski točionik</a:t>
            </a:r>
            <a:r>
              <a:rPr lang="hr-HR" dirty="0" smtClean="0"/>
              <a:t> (šank)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radno 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12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do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24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sata</a:t>
            </a:r>
          </a:p>
        </p:txBody>
      </p:sp>
      <p:pic>
        <p:nvPicPr>
          <p:cNvPr id="5122" name="Picture 2" descr="https://www.falstaff.ch/fileadmin/_processed_/csm_Tales-Steven-Kohl-Photography-2640_1ec7607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90948"/>
            <a:ext cx="6451937" cy="29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.timeoutbeijing.com/201508061115386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02" y="3139029"/>
            <a:ext cx="4735109" cy="292751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1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Animacija gostiju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ANIMIRATI – oraspoložiti, zabaviti  i </a:t>
            </a:r>
            <a:r>
              <a:rPr lang="hr-HR" dirty="0" err="1" smtClean="0"/>
              <a:t>sl</a:t>
            </a:r>
            <a:r>
              <a:rPr lang="hr-HR" dirty="0" smtClean="0"/>
              <a:t>.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ANIMACIJA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organiziranje raznih kulturnih, zabavnih, sportskih i drugih aktivnosti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kojima gosti aktivno sudjeluju po svojoj želji</a:t>
            </a:r>
          </a:p>
          <a:p>
            <a:pPr lvl="1"/>
            <a:r>
              <a:rPr lang="hr-HR" dirty="0" smtClean="0"/>
              <a:t>animacija je briga o gostima, njihovim željama i potrebama za aktivnim ili pasivnim oblicima razonode</a:t>
            </a:r>
          </a:p>
          <a:p>
            <a:pPr lvl="1"/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animacija je dopunska djelatnost suvremenog hotelijerstva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ANIMATOR</a:t>
            </a:r>
            <a:r>
              <a:rPr lang="hr-HR" dirty="0" smtClean="0"/>
              <a:t> – osoba koja organizira i s gostima izvodi animacijske aktivnosti</a:t>
            </a:r>
          </a:p>
          <a:p>
            <a:pPr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VRSTE ANIMACIJE:</a:t>
            </a:r>
          </a:p>
          <a:p>
            <a:pPr lvl="1"/>
            <a:r>
              <a:rPr lang="hr-HR" dirty="0" smtClean="0"/>
              <a:t>kulturne aktivnosti</a:t>
            </a:r>
          </a:p>
          <a:p>
            <a:pPr lvl="1"/>
            <a:r>
              <a:rPr lang="hr-HR" dirty="0" smtClean="0"/>
              <a:t>zabavne aktivnosti</a:t>
            </a:r>
          </a:p>
          <a:p>
            <a:pPr lvl="1"/>
            <a:r>
              <a:rPr lang="hr-HR" dirty="0" smtClean="0"/>
              <a:t>sportske aktivnosti</a:t>
            </a:r>
          </a:p>
          <a:p>
            <a:pPr lvl="1"/>
            <a:r>
              <a:rPr lang="hr-HR" dirty="0" smtClean="0"/>
              <a:t>izleti</a:t>
            </a:r>
          </a:p>
        </p:txBody>
      </p:sp>
    </p:spTree>
    <p:extLst>
      <p:ext uri="{BB962C8B-B14F-4D97-AF65-F5344CB8AC3E}">
        <p14:creationId xmlns:p14="http://schemas.microsoft.com/office/powerpoint/2010/main" val="190333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Osnovni uvjeti za obavljanje ugostiteljske djelatnosti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niz predradnji prije otvaranja </a:t>
            </a:r>
            <a:r>
              <a:rPr lang="hr-HR" dirty="0" err="1" smtClean="0"/>
              <a:t>ug</a:t>
            </a:r>
            <a:r>
              <a:rPr lang="hr-HR" dirty="0" smtClean="0"/>
              <a:t>. objekta:</a:t>
            </a:r>
          </a:p>
          <a:p>
            <a:pPr lvl="1"/>
            <a:r>
              <a:rPr lang="hr-HR" dirty="0" smtClean="0"/>
              <a:t>dozvola za otvaranje </a:t>
            </a:r>
            <a:r>
              <a:rPr lang="hr-HR" dirty="0" err="1" smtClean="0"/>
              <a:t>ug</a:t>
            </a:r>
            <a:r>
              <a:rPr lang="hr-HR" dirty="0" smtClean="0"/>
              <a:t>. objekta</a:t>
            </a:r>
          </a:p>
          <a:p>
            <a:pPr lvl="1"/>
            <a:r>
              <a:rPr lang="hr-HR" dirty="0" smtClean="0"/>
              <a:t>sposobnost pripremanja usluge bez poteškoća</a:t>
            </a:r>
          </a:p>
          <a:p>
            <a:pPr lvl="1"/>
            <a:r>
              <a:rPr lang="hr-HR" dirty="0" smtClean="0"/>
              <a:t>sposobnost posluživanja usluge gostima, u skladu sa zakonskim normama te pravilima  </a:t>
            </a:r>
            <a:r>
              <a:rPr lang="hr-HR" smtClean="0"/>
              <a:t>i običajima struke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7275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Barovi </a:t>
            </a:r>
            <a:r>
              <a:rPr lang="hr-HR" sz="3200" i="1" dirty="0" smtClean="0"/>
              <a:t>(</a:t>
            </a:r>
            <a:r>
              <a:rPr lang="hr-HR" sz="3200" i="1" dirty="0" err="1" smtClean="0"/>
              <a:t>kavanarstvo</a:t>
            </a:r>
            <a:r>
              <a:rPr lang="hr-HR" sz="3200" i="1" dirty="0" smtClean="0"/>
              <a:t>)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barovi uključuju objekte koji pružaju </a:t>
            </a:r>
            <a:r>
              <a:rPr lang="hr-HR" b="1" dirty="0" smtClean="0">
                <a:solidFill>
                  <a:srgbClr val="FF0000"/>
                </a:solidFill>
              </a:rPr>
              <a:t>usluge pića, napitaka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zabave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BAROVE SAČINJAVAJU</a:t>
            </a:r>
            <a:r>
              <a:rPr lang="hr-HR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noćni barovi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noćni klubovi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disco</a:t>
            </a:r>
            <a:r>
              <a:rPr lang="hr-HR" dirty="0" smtClean="0"/>
              <a:t>-barovi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caffe</a:t>
            </a:r>
            <a:r>
              <a:rPr lang="hr-HR" dirty="0" smtClean="0"/>
              <a:t>-barovi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cyber</a:t>
            </a:r>
            <a:r>
              <a:rPr lang="hr-HR" dirty="0" smtClean="0"/>
              <a:t>-</a:t>
            </a:r>
            <a:r>
              <a:rPr lang="hr-HR" dirty="0" err="1" smtClean="0"/>
              <a:t>caffe</a:t>
            </a:r>
            <a:endParaRPr lang="hr-HR" dirty="0" smtClean="0"/>
          </a:p>
          <a:p>
            <a:pPr lvl="1">
              <a:spcBef>
                <a:spcPts val="300"/>
              </a:spcBef>
            </a:pPr>
            <a:r>
              <a:rPr lang="hr-HR" dirty="0" smtClean="0"/>
              <a:t>kavane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 širem smislu </a:t>
            </a:r>
            <a:r>
              <a:rPr lang="hr-HR" dirty="0" smtClean="0"/>
              <a:t>u barove se ubrajaju: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zabavni centri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pivnice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buffeti</a:t>
            </a:r>
            <a:endParaRPr lang="hr-HR" dirty="0" smtClean="0"/>
          </a:p>
          <a:p>
            <a:pPr lvl="1">
              <a:spcBef>
                <a:spcPts val="300"/>
              </a:spcBef>
            </a:pPr>
            <a:r>
              <a:rPr lang="hr-HR" dirty="0" smtClean="0"/>
              <a:t>krčme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konobe i klijeti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81253" y="5378010"/>
            <a:ext cx="1962747" cy="1221089"/>
            <a:chOff x="6012160" y="5504885"/>
            <a:chExt cx="1524515" cy="948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12160" y="5624194"/>
              <a:ext cx="829142" cy="82914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588224" y="5504885"/>
              <a:ext cx="948451" cy="9484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813" y="5146824"/>
            <a:ext cx="1683459" cy="1683459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2618606" y="5016528"/>
            <a:ext cx="392084" cy="1507210"/>
          </a:xfrm>
          <a:prstGeom prst="rightBrace">
            <a:avLst>
              <a:gd name="adj1" fmla="val 63956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098746" y="5028912"/>
            <a:ext cx="17033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/>
              <a:t>pružaju </a:t>
            </a:r>
            <a:r>
              <a:rPr lang="hr-HR" sz="2200" dirty="0"/>
              <a:t>više usluge  </a:t>
            </a:r>
            <a:r>
              <a:rPr lang="hr-HR" sz="2200" dirty="0" smtClean="0"/>
              <a:t>pića i napitaka </a:t>
            </a:r>
            <a:r>
              <a:rPr lang="hr-HR" sz="2200" dirty="0"/>
              <a:t>nego </a:t>
            </a:r>
            <a:r>
              <a:rPr lang="hr-HR" sz="2200" dirty="0" smtClean="0"/>
              <a:t>hrane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6672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Barovi (podjela)</a:t>
            </a:r>
            <a:endParaRPr lang="hr-HR" sz="3400" b="1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81253" y="5378010"/>
            <a:ext cx="1962747" cy="1221089"/>
            <a:chOff x="6012160" y="5504885"/>
            <a:chExt cx="1524515" cy="948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12160" y="5624194"/>
              <a:ext cx="829142" cy="82914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588224" y="5504885"/>
              <a:ext cx="948451" cy="9484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813" y="5146824"/>
            <a:ext cx="1683459" cy="1683459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119607" y="764704"/>
            <a:ext cx="8916889" cy="2952328"/>
            <a:chOff x="480288" y="764704"/>
            <a:chExt cx="8264434" cy="2736304"/>
          </a:xfrm>
        </p:grpSpPr>
        <p:sp>
          <p:nvSpPr>
            <p:cNvPr id="12" name="Rectangle 11"/>
            <p:cNvSpPr/>
            <p:nvPr/>
          </p:nvSpPr>
          <p:spPr>
            <a:xfrm>
              <a:off x="3664440" y="764704"/>
              <a:ext cx="1743741" cy="575056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bg1"/>
                  </a:solidFill>
                </a:rPr>
                <a:t>BAROVI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0288" y="1704279"/>
              <a:ext cx="984295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NOĆNI BAROVI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05466" y="1704280"/>
              <a:ext cx="1097459" cy="575056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NOĆNI KLUBOVI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43808" y="1704280"/>
              <a:ext cx="1127021" cy="575056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DISCO BAROVI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32040" y="1703062"/>
              <a:ext cx="997097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CAFE BAROVI</a:t>
              </a:r>
            </a:p>
          </p:txBody>
        </p:sp>
        <p:cxnSp>
          <p:nvCxnSpPr>
            <p:cNvPr id="18" name="Elbow Connector 17"/>
            <p:cNvCxnSpPr>
              <a:stCxn id="12" idx="2"/>
              <a:endCxn id="13" idx="0"/>
            </p:cNvCxnSpPr>
            <p:nvPr/>
          </p:nvCxnSpPr>
          <p:spPr>
            <a:xfrm rot="5400000">
              <a:off x="2572115" y="-259918"/>
              <a:ext cx="364519" cy="3563875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2" idx="2"/>
              <a:endCxn id="14" idx="0"/>
            </p:cNvCxnSpPr>
            <p:nvPr/>
          </p:nvCxnSpPr>
          <p:spPr>
            <a:xfrm rot="5400000">
              <a:off x="3162994" y="330963"/>
              <a:ext cx="364520" cy="2382115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2"/>
              <a:endCxn id="16" idx="0"/>
            </p:cNvCxnSpPr>
            <p:nvPr/>
          </p:nvCxnSpPr>
          <p:spPr>
            <a:xfrm rot="5400000">
              <a:off x="3789555" y="957524"/>
              <a:ext cx="364520" cy="112899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2" idx="2"/>
              <a:endCxn id="17" idx="0"/>
            </p:cNvCxnSpPr>
            <p:nvPr/>
          </p:nvCxnSpPr>
          <p:spPr>
            <a:xfrm rot="16200000" flipH="1">
              <a:off x="4801799" y="1074272"/>
              <a:ext cx="363302" cy="894278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035463" y="1703062"/>
              <a:ext cx="1605836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CYBER-CAFFE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47625" y="1703062"/>
              <a:ext cx="997097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KAVANE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7584" y="2805186"/>
              <a:ext cx="132713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ZABAVNI CENTRI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5230" y="2802751"/>
              <a:ext cx="109680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PIVNICE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12546" y="2802751"/>
              <a:ext cx="109680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BUFFETI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39862" y="2802750"/>
              <a:ext cx="109680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KRČME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67178" y="2802750"/>
              <a:ext cx="1206488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KONOBE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4174" y="2802750"/>
              <a:ext cx="1206488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KLIJETI</a:t>
              </a:r>
              <a:endPara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" name="Elbow Connector 3"/>
            <p:cNvCxnSpPr>
              <a:stCxn id="12" idx="2"/>
              <a:endCxn id="27" idx="0"/>
            </p:cNvCxnSpPr>
            <p:nvPr/>
          </p:nvCxnSpPr>
          <p:spPr>
            <a:xfrm rot="16200000" flipH="1">
              <a:off x="5505695" y="370376"/>
              <a:ext cx="363302" cy="230207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12" idx="2"/>
              <a:endCxn id="28" idx="0"/>
            </p:cNvCxnSpPr>
            <p:nvPr/>
          </p:nvCxnSpPr>
          <p:spPr>
            <a:xfrm rot="16200000" flipH="1">
              <a:off x="6209591" y="-333521"/>
              <a:ext cx="363302" cy="370986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12" idx="2"/>
              <a:endCxn id="30" idx="0"/>
            </p:cNvCxnSpPr>
            <p:nvPr/>
          </p:nvCxnSpPr>
          <p:spPr>
            <a:xfrm rot="5400000">
              <a:off x="2281019" y="549894"/>
              <a:ext cx="1465426" cy="3045158"/>
            </a:xfrm>
            <a:prstGeom prst="bentConnector3">
              <a:avLst>
                <a:gd name="adj1" fmla="val 787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2" idx="2"/>
              <a:endCxn id="31" idx="0"/>
            </p:cNvCxnSpPr>
            <p:nvPr/>
          </p:nvCxnSpPr>
          <p:spPr>
            <a:xfrm rot="5400000">
              <a:off x="2953478" y="1219917"/>
              <a:ext cx="1462991" cy="1702677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2" idx="2"/>
              <a:endCxn id="32" idx="0"/>
            </p:cNvCxnSpPr>
            <p:nvPr/>
          </p:nvCxnSpPr>
          <p:spPr>
            <a:xfrm rot="5400000">
              <a:off x="3567136" y="1833575"/>
              <a:ext cx="1462991" cy="475361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2" idx="2"/>
              <a:endCxn id="34" idx="0"/>
            </p:cNvCxnSpPr>
            <p:nvPr/>
          </p:nvCxnSpPr>
          <p:spPr>
            <a:xfrm rot="16200000" flipH="1">
              <a:off x="4180793" y="1695277"/>
              <a:ext cx="1462990" cy="751955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2" idx="2"/>
              <a:endCxn id="35" idx="0"/>
            </p:cNvCxnSpPr>
            <p:nvPr/>
          </p:nvCxnSpPr>
          <p:spPr>
            <a:xfrm rot="16200000" flipH="1">
              <a:off x="4821871" y="1054199"/>
              <a:ext cx="1462990" cy="2034111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2" idx="2"/>
              <a:endCxn id="36" idx="0"/>
            </p:cNvCxnSpPr>
            <p:nvPr/>
          </p:nvCxnSpPr>
          <p:spPr>
            <a:xfrm rot="16200000" flipH="1">
              <a:off x="5490370" y="385700"/>
              <a:ext cx="1462989" cy="3371107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59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Barovi – vrste i kategorije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6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dvije osnovne skupine barova: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 smtClean="0"/>
              <a:t>s obzirom na </a:t>
            </a:r>
            <a:r>
              <a:rPr lang="hr-HR" b="1" dirty="0" smtClean="0">
                <a:solidFill>
                  <a:srgbClr val="FF0000"/>
                </a:solidFill>
              </a:rPr>
              <a:t>asortiman usluga </a:t>
            </a:r>
            <a:r>
              <a:rPr lang="hr-HR" dirty="0" smtClean="0"/>
              <a:t>koji nude postoje:</a:t>
            </a:r>
          </a:p>
          <a:p>
            <a:pPr lvl="2"/>
            <a:r>
              <a:rPr lang="hr-HR" sz="2400" dirty="0" smtClean="0"/>
              <a:t>aperitiv-bar, mliječni bar, </a:t>
            </a:r>
            <a:r>
              <a:rPr lang="hr-HR" sz="2400" dirty="0" err="1" smtClean="0"/>
              <a:t>caffe</a:t>
            </a:r>
            <a:r>
              <a:rPr lang="hr-HR" sz="2400" dirty="0" smtClean="0"/>
              <a:t>-bar, </a:t>
            </a:r>
            <a:r>
              <a:rPr lang="hr-HR" sz="2400" dirty="0" err="1" smtClean="0"/>
              <a:t>restaurant</a:t>
            </a:r>
            <a:r>
              <a:rPr lang="hr-HR" sz="2400" dirty="0" smtClean="0"/>
              <a:t>-</a:t>
            </a:r>
            <a:r>
              <a:rPr lang="hr-HR" sz="2400" dirty="0" err="1" smtClean="0"/>
              <a:t>bar</a:t>
            </a:r>
            <a:r>
              <a:rPr lang="hr-HR" sz="2400" dirty="0" smtClean="0"/>
              <a:t>, američki bar i dr.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dirty="0" smtClean="0"/>
              <a:t>s obzirom na </a:t>
            </a:r>
            <a:r>
              <a:rPr lang="hr-HR" b="1" dirty="0" smtClean="0">
                <a:solidFill>
                  <a:srgbClr val="FF0000"/>
                </a:solidFill>
              </a:rPr>
              <a:t>vrijeme  poslovanja</a:t>
            </a:r>
            <a:r>
              <a:rPr lang="hr-HR" dirty="0" smtClean="0"/>
              <a:t>,  razlikujemo:</a:t>
            </a:r>
          </a:p>
          <a:p>
            <a:pPr lvl="2"/>
            <a:r>
              <a:rPr lang="hr-HR" sz="2400" b="1" u="sng" dirty="0" smtClean="0">
                <a:highlight>
                  <a:srgbClr val="FFFF00"/>
                </a:highlight>
                <a:ea typeface="Calibri"/>
                <a:cs typeface="Times New Roman"/>
              </a:rPr>
              <a:t>dnevne</a:t>
            </a:r>
            <a:r>
              <a:rPr lang="hr-HR" sz="2800" u="sng" dirty="0" smtClean="0"/>
              <a:t> </a:t>
            </a:r>
            <a:r>
              <a:rPr lang="hr-HR" sz="2400" u="sng" dirty="0" smtClean="0"/>
              <a:t>(6 – 22 sata) i </a:t>
            </a:r>
            <a:r>
              <a:rPr lang="hr-HR" sz="2400" b="1" u="sng" dirty="0" smtClean="0">
                <a:highlight>
                  <a:srgbClr val="FFFF00"/>
                </a:highlight>
                <a:ea typeface="Calibri"/>
                <a:cs typeface="Times New Roman"/>
              </a:rPr>
              <a:t>noćne</a:t>
            </a:r>
            <a:r>
              <a:rPr lang="hr-HR" sz="2400" u="sng" dirty="0" smtClean="0"/>
              <a:t> barove (21 – 4 sata)</a:t>
            </a:r>
          </a:p>
          <a:p>
            <a:pPr>
              <a:spcBef>
                <a:spcPts val="30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dnevni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barovi – pretežno pružaju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usluge osvježenja</a:t>
            </a:r>
            <a:r>
              <a:rPr lang="hr-HR" dirty="0" smtClean="0"/>
              <a:t> – pića, napitci i manji broj alkoholnih pića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noćni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barovi – pružaju usluge osvježenja uz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usluge plesa, zabave i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razonode, humora…</a:t>
            </a:r>
            <a:endParaRPr lang="hr-HR" dirty="0">
              <a:highlight>
                <a:srgbClr val="FFFF00"/>
              </a:highlight>
              <a:ea typeface="Calibri"/>
              <a:cs typeface="Times New Roman"/>
            </a:endParaRP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0869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Klub i bar – razlika 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551556"/>
            <a:ext cx="8927976" cy="638132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dirty="0" smtClean="0"/>
              <a:t>pojmovi 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klub</a:t>
            </a:r>
            <a:r>
              <a:rPr lang="hr-HR" dirty="0" smtClean="0"/>
              <a:t> 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bar</a:t>
            </a:r>
            <a:r>
              <a:rPr lang="hr-HR" dirty="0" smtClean="0"/>
              <a:t> se kod nas često </a:t>
            </a:r>
            <a:r>
              <a:rPr lang="hr-HR" b="1" dirty="0" smtClean="0"/>
              <a:t>izjednačavaju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vrsta  </a:t>
            </a:r>
            <a:r>
              <a:rPr lang="hr-HR" dirty="0" err="1" smtClean="0"/>
              <a:t>ug</a:t>
            </a:r>
            <a:r>
              <a:rPr lang="hr-HR" dirty="0" smtClean="0"/>
              <a:t>. objekta u koji je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dobrodošao svatko i dostupan je svakome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klub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vrsta </a:t>
            </a:r>
            <a:r>
              <a:rPr lang="hr-HR" dirty="0" err="1" smtClean="0"/>
              <a:t>ug</a:t>
            </a:r>
            <a:r>
              <a:rPr lang="hr-HR" dirty="0" smtClean="0"/>
              <a:t>. objekta koji pruža usluge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samo članovima tog kluba koji plaćaju godišnju članarinu</a:t>
            </a:r>
            <a:r>
              <a:rPr lang="hr-HR" dirty="0" smtClean="0"/>
              <a:t> i imaju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određene privilegije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u praksi </a:t>
            </a:r>
            <a:r>
              <a:rPr lang="hr-HR" b="1" dirty="0" smtClean="0">
                <a:solidFill>
                  <a:srgbClr val="FF0000"/>
                </a:solidFill>
              </a:rPr>
              <a:t>nema razlike</a:t>
            </a:r>
            <a:r>
              <a:rPr lang="hr-HR" dirty="0" smtClean="0"/>
              <a:t> u uređenosti, opremljenosti, vrsti i kvaliteti usluge  u </a:t>
            </a:r>
            <a:r>
              <a:rPr lang="hr-HR" i="1" dirty="0" err="1" smtClean="0"/>
              <a:t>disco</a:t>
            </a:r>
            <a:r>
              <a:rPr lang="hr-HR" i="1" dirty="0" smtClean="0"/>
              <a:t>-klubu</a:t>
            </a:r>
            <a:r>
              <a:rPr lang="hr-HR" dirty="0" smtClean="0"/>
              <a:t> i </a:t>
            </a:r>
            <a:r>
              <a:rPr lang="hr-HR" i="1" dirty="0" err="1" smtClean="0"/>
              <a:t>disco</a:t>
            </a:r>
            <a:r>
              <a:rPr lang="hr-HR" i="1" dirty="0" smtClean="0"/>
              <a:t>-baru</a:t>
            </a:r>
            <a:endParaRPr lang="hr-HR" b="1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57944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Noćni 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309346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NOĆNI BAR </a:t>
            </a:r>
            <a:r>
              <a:rPr lang="hr-HR" dirty="0" smtClean="0"/>
              <a:t>– </a:t>
            </a:r>
            <a:r>
              <a:rPr lang="hr-HR" dirty="0" err="1" smtClean="0"/>
              <a:t>ug</a:t>
            </a:r>
            <a:r>
              <a:rPr lang="hr-HR" dirty="0" smtClean="0"/>
              <a:t>. objekt namijenjen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zabavi i razonodi</a:t>
            </a:r>
            <a:r>
              <a:rPr lang="hr-HR" dirty="0" smtClean="0"/>
              <a:t>, većim dijelom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gostima srednje životne dobi</a:t>
            </a:r>
            <a:r>
              <a:rPr lang="hr-HR" dirty="0" smtClean="0"/>
              <a:t>, 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luksuznom</a:t>
            </a:r>
            <a:r>
              <a:rPr lang="hr-HR" dirty="0" smtClean="0"/>
              <a:t> ambijentu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TEMELJNE USLUGE</a:t>
            </a:r>
            <a:r>
              <a:rPr lang="hr-HR" sz="2200" b="1" dirty="0" smtClean="0"/>
              <a:t>: </a:t>
            </a:r>
            <a:r>
              <a:rPr lang="hr-HR" sz="2200" dirty="0" smtClean="0"/>
              <a:t>živa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glazba i pjesma</a:t>
            </a:r>
            <a:r>
              <a:rPr lang="hr-HR" sz="2200" dirty="0" smtClean="0"/>
              <a:t>, ples i raznovrsni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zabavni programi</a:t>
            </a:r>
            <a:r>
              <a:rPr lang="hr-HR" sz="2200" dirty="0" smtClean="0"/>
              <a:t>; jednostavna i miješana pića, hladni i topli napitci, jednostavna jela</a:t>
            </a:r>
          </a:p>
          <a:p>
            <a:pPr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PROSTORIJE</a:t>
            </a:r>
            <a:r>
              <a:rPr lang="hr-HR" sz="2200" dirty="0" smtClean="0"/>
              <a:t>: garderoba, prostoriju za pripremanje jela, sanitarne prostorije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radno 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21 do 3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sata</a:t>
            </a:r>
            <a:endParaRPr lang="hr-HR" dirty="0">
              <a:highlight>
                <a:srgbClr val="FFFF00"/>
              </a:highlight>
              <a:ea typeface="Calibri"/>
              <a:cs typeface="Times New Roman"/>
            </a:endParaRPr>
          </a:p>
        </p:txBody>
      </p:sp>
      <p:pic>
        <p:nvPicPr>
          <p:cNvPr id="1026" name="Picture 2" descr="https://i.pinimg.com/originals/0d/b4/c2/0db4c22d4ad90339ba8ade8947eb1dc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/>
          <a:stretch/>
        </p:blipFill>
        <p:spPr bwMode="auto">
          <a:xfrm>
            <a:off x="4731488" y="3861381"/>
            <a:ext cx="4315775" cy="29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rchello.com/sites/default/files/imagecache/header_detail_large/BLACKBOX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2"/>
          <a:stretch/>
        </p:blipFill>
        <p:spPr bwMode="auto">
          <a:xfrm>
            <a:off x="85919" y="3861048"/>
            <a:ext cx="4558090" cy="29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1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err="1" smtClean="0"/>
              <a:t>Disco</a:t>
            </a:r>
            <a:r>
              <a:rPr lang="hr-HR" sz="3200" dirty="0" smtClean="0"/>
              <a:t> bar (klub)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DISCO BAR </a:t>
            </a:r>
            <a:r>
              <a:rPr lang="hr-HR" dirty="0" smtClean="0"/>
              <a:t>– </a:t>
            </a:r>
            <a:r>
              <a:rPr lang="hr-HR" dirty="0" err="1" smtClean="0"/>
              <a:t>ug</a:t>
            </a:r>
            <a:r>
              <a:rPr lang="hr-HR" dirty="0" smtClean="0"/>
              <a:t>. objekt koji pruža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usluge zabave i razonode</a:t>
            </a:r>
            <a:r>
              <a:rPr lang="hr-HR" dirty="0"/>
              <a:t> </a:t>
            </a:r>
            <a:r>
              <a:rPr lang="hr-HR" dirty="0" smtClean="0"/>
              <a:t>gostima koji su najvećim dijelom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mlađe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osobe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TEMELJNE USLUGE</a:t>
            </a:r>
            <a:r>
              <a:rPr lang="hr-HR" sz="2200" b="1" dirty="0" smtClean="0"/>
              <a:t>: </a:t>
            </a:r>
            <a:r>
              <a:rPr lang="hr-HR" sz="2200" dirty="0" smtClean="0"/>
              <a:t>slušanje glazbe, ples, pića (alkoholna i bezalkoholna), jednostavna jela i napitci</a:t>
            </a:r>
          </a:p>
          <a:p>
            <a:pPr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PROSTORIJE</a:t>
            </a:r>
            <a:r>
              <a:rPr lang="hr-HR" sz="2200" dirty="0"/>
              <a:t>: </a:t>
            </a:r>
            <a:r>
              <a:rPr lang="hr-HR" sz="2200" dirty="0" smtClean="0"/>
              <a:t>veća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dvorana</a:t>
            </a:r>
            <a:r>
              <a:rPr lang="hr-HR" sz="2200" dirty="0" smtClean="0"/>
              <a:t> </a:t>
            </a:r>
            <a:r>
              <a:rPr lang="hr-HR" sz="2200" dirty="0"/>
              <a:t>koja je opremljena s manje stolova i sjedalica, a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namijenjena je plesu</a:t>
            </a:r>
            <a:r>
              <a:rPr lang="hr-HR" sz="2200" dirty="0" smtClean="0"/>
              <a:t>, sanitarne prostorije, šank, garderoba</a:t>
            </a:r>
            <a:endParaRPr lang="hr-HR" sz="2200" dirty="0"/>
          </a:p>
        </p:txBody>
      </p:sp>
      <p:pic>
        <p:nvPicPr>
          <p:cNvPr id="2050" name="Picture 2" descr="https://media-cdn.tripadvisor.com/media/photo-s/0b/6f/62/e6/disco-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22825"/>
            <a:ext cx="4762500" cy="26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media3.fl.yelpcdn.com/bphoto/DF-jncDzHQhwrPgyP5K6RA/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02" y="4022825"/>
            <a:ext cx="4046601" cy="2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err="1" smtClean="0"/>
              <a:t>Caffe</a:t>
            </a:r>
            <a:r>
              <a:rPr lang="hr-HR" sz="3200" dirty="0" smtClean="0"/>
              <a:t>-bar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CAFFE-BAR </a:t>
            </a:r>
            <a:r>
              <a:rPr lang="hr-HR" dirty="0" smtClean="0"/>
              <a:t>– </a:t>
            </a:r>
            <a:r>
              <a:rPr lang="hr-HR" dirty="0" err="1" smtClean="0"/>
              <a:t>ug</a:t>
            </a:r>
            <a:r>
              <a:rPr lang="hr-HR" dirty="0" smtClean="0"/>
              <a:t>. objekt u kojem se poslužuju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kava i razni pripravci od kave</a:t>
            </a:r>
            <a:r>
              <a:rPr lang="hr-HR" dirty="0" smtClean="0"/>
              <a:t>, razni napitci, alkoholna i bezalkoholna pića, topli i hladni sendviči, voće, slastice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u svom sastavu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mora imati prostoriju u kojoj se poslužuje goste i točionik u toj prostoriji</a:t>
            </a:r>
            <a:r>
              <a:rPr lang="hr-HR" dirty="0" smtClean="0"/>
              <a:t>, prostor za pripremanje jednostavnih hladnih jela i slastica te prostorije za čuvanje namirnica i pića</a:t>
            </a:r>
          </a:p>
          <a:p>
            <a:pPr>
              <a:spcBef>
                <a:spcPts val="600"/>
              </a:spcBef>
            </a:pPr>
            <a:r>
              <a:rPr lang="hr-HR" dirty="0"/>
              <a:t>radno vrijeme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od 6 do 22 sata</a:t>
            </a:r>
          </a:p>
        </p:txBody>
      </p:sp>
      <p:pic>
        <p:nvPicPr>
          <p:cNvPr id="3074" name="Picture 2" descr="http://www.nacional.hr/wp-content/uploads/2016/11/Linea-Caffe-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6" y="3573016"/>
            <a:ext cx="7806844" cy="32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Aperitiv-bar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APERITIV-BAR </a:t>
            </a:r>
            <a:r>
              <a:rPr lang="hr-HR" dirty="0" smtClean="0"/>
              <a:t>– vrsta bara u kojem se nude uglavnom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alkoholna i bezalkoholna aperitivna i dižestivna pića</a:t>
            </a:r>
            <a:r>
              <a:rPr lang="hr-HR" dirty="0"/>
              <a:t> </a:t>
            </a:r>
            <a:r>
              <a:rPr lang="hr-HR" dirty="0" smtClean="0"/>
              <a:t>koja se piju prije ili nakon ručka i večere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najčešće je smješten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hotelu između restauracije i recepcije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nudi i ostala osvježavajuća pića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radno 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6 do 22 sata</a:t>
            </a:r>
          </a:p>
        </p:txBody>
      </p:sp>
      <p:pic>
        <p:nvPicPr>
          <p:cNvPr id="4098" name="Picture 2" descr="http://www.hotel-panorama.hr/datoteke/slike/galerije/aperitiv-bar/DSC_8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55" y="3426542"/>
            <a:ext cx="4429649" cy="332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vikendi.com/data/destination/000641/big/hotel-korana-srakovcic_9b6bd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" y="3410231"/>
            <a:ext cx="4451395" cy="33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10152</TotalTime>
  <Words>687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bijela_tema</vt:lpstr>
      <vt:lpstr>Podjela ugostiteljstva</vt:lpstr>
      <vt:lpstr>Barovi (kavanarstvo)</vt:lpstr>
      <vt:lpstr>Barovi (podjela)</vt:lpstr>
      <vt:lpstr>Barovi – vrste i kategorije</vt:lpstr>
      <vt:lpstr>Klub i bar – razlika </vt:lpstr>
      <vt:lpstr>Noćni bar</vt:lpstr>
      <vt:lpstr>Disco bar (klub)</vt:lpstr>
      <vt:lpstr>Caffe-bar</vt:lpstr>
      <vt:lpstr>Aperitiv-bar</vt:lpstr>
      <vt:lpstr>Američki bar</vt:lpstr>
      <vt:lpstr>Animacija gostiju</vt:lpstr>
      <vt:lpstr>Osnovni uvjeti za obavljanje ugostiteljske djelatnosti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Podjela ugostiteljstva</dc:title>
  <dc:subject>Organizacija poslovanja poduzeća u ugostiteljstvu</dc:subject>
  <dc:creator>Danijel Gavranović</dc:creator>
  <cp:lastModifiedBy>cornx</cp:lastModifiedBy>
  <cp:revision>228</cp:revision>
  <dcterms:created xsi:type="dcterms:W3CDTF">2016-09-01T16:32:16Z</dcterms:created>
  <dcterms:modified xsi:type="dcterms:W3CDTF">2017-10-03T11:59:28Z</dcterms:modified>
</cp:coreProperties>
</file>