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7" r:id="rId1"/>
  </p:sldMasterIdLst>
  <p:notesMasterIdLst>
    <p:notesMasterId r:id="rId35"/>
  </p:notesMasterIdLst>
  <p:sldIdLst>
    <p:sldId id="366" r:id="rId2"/>
    <p:sldId id="346" r:id="rId3"/>
    <p:sldId id="323" r:id="rId4"/>
    <p:sldId id="347" r:id="rId5"/>
    <p:sldId id="358" r:id="rId6"/>
    <p:sldId id="256" r:id="rId7"/>
    <p:sldId id="321" r:id="rId8"/>
    <p:sldId id="325" r:id="rId9"/>
    <p:sldId id="326" r:id="rId10"/>
    <p:sldId id="324" r:id="rId11"/>
    <p:sldId id="349" r:id="rId12"/>
    <p:sldId id="359" r:id="rId13"/>
    <p:sldId id="360" r:id="rId14"/>
    <p:sldId id="361" r:id="rId15"/>
    <p:sldId id="362" r:id="rId16"/>
    <p:sldId id="307" r:id="rId17"/>
    <p:sldId id="310" r:id="rId18"/>
    <p:sldId id="311" r:id="rId19"/>
    <p:sldId id="327" r:id="rId20"/>
    <p:sldId id="328" r:id="rId21"/>
    <p:sldId id="364" r:id="rId22"/>
    <p:sldId id="367" r:id="rId23"/>
    <p:sldId id="365" r:id="rId24"/>
    <p:sldId id="345" r:id="rId25"/>
    <p:sldId id="332" r:id="rId26"/>
    <p:sldId id="344" r:id="rId27"/>
    <p:sldId id="352" r:id="rId28"/>
    <p:sldId id="353" r:id="rId29"/>
    <p:sldId id="351" r:id="rId30"/>
    <p:sldId id="335" r:id="rId31"/>
    <p:sldId id="355" r:id="rId32"/>
    <p:sldId id="354" r:id="rId33"/>
    <p:sldId id="356" r:id="rId34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0033CC"/>
    <a:srgbClr val="3333CC"/>
    <a:srgbClr val="333399"/>
    <a:srgbClr val="FF0000"/>
    <a:srgbClr val="006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84" autoAdjust="0"/>
    <p:restoredTop sz="87663" autoAdjust="0"/>
  </p:normalViewPr>
  <p:slideViewPr>
    <p:cSldViewPr>
      <p:cViewPr varScale="1">
        <p:scale>
          <a:sx n="80" d="100"/>
          <a:sy n="80" d="100"/>
        </p:scale>
        <p:origin x="-552" y="-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16BE6D4B-FA8B-4F43-9CD5-5AEE4838CB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89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21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1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svojoj knjizi govorite da će se dogoditi neka vrsta apokalipse koju nazivate energetskim preskokom.</a:t>
            </a:r>
          </a:p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Uvjeren sam da će doći do katastrofe ako se ovakvi trendovi nastave. Ekološka katastrofa je jedan od mogućih scenarija. Pored nekoga novoga budućeg svjetskog rata i teroristi mogu doći do oružja za masovno uništenje i možete zamisliti kakva bi katastrofa bila. Zato bi takve katastrofe preživjeli samo ljudi koji bi postigli viši energetski nivo.</a:t>
            </a:r>
          </a:p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Ako čovjek doživi osobni šok u životu, to će ga vjerojatno pomaknuti da uvede promjene u svoj način života. Ako dođe do velike svjetske katastrofe vjerujem da će dio čovječanstva preživjeti, i da će taj dio biti toliko šokiran time što je čovječanstvo samo sebi napravilo, da će početi funkcionirati i živjeti na drugačiji način. Katastrofa bi tako ponukala dio čovječanstva da se promijeni. U suprotnom ako se ovi trendovi nastave neće ostati ništa. Prema tome, bolje je da neka katastrofa probudi čovječanstvo.</a:t>
            </a:r>
          </a:p>
          <a:p>
            <a:endParaRPr lang="sr-Latn-C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  <a:prstGeom prst="rect">
            <a:avLst/>
          </a:prstGeo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prstGeom prst="rect">
            <a:avLst/>
          </a:prstGeo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Users\__main__\Desktop\gotovac_1991.wmv" TargetMode="Externa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67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52736"/>
            <a:ext cx="8572560" cy="54480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obzirom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širinu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stupanj organiziranosti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razlikujemo: </a:t>
            </a:r>
          </a:p>
          <a:p>
            <a:pPr marL="1200150" lvl="1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OPĆU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POLITKU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lokalna, državna, međunarodna </a:t>
            </a:r>
          </a:p>
          <a:p>
            <a:pPr marL="1200150" lvl="1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POSEBN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</a:t>
            </a: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POLITIK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socijalna, gospodarska, prosvjetna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demografska, mirovinska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...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PODJELA POLITIKE</a:t>
            </a:r>
            <a:endParaRPr lang="en-US" dirty="0">
              <a:ea typeface="WenQuanYi Micro Hei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>
            <a:stCxn id="2" idx="2"/>
            <a:endCxn id="3" idx="0"/>
          </p:cNvCxnSpPr>
          <p:nvPr/>
        </p:nvCxnSpPr>
        <p:spPr>
          <a:xfrm rot="5400000">
            <a:off x="2307778" y="771869"/>
            <a:ext cx="1285884" cy="33139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" idx="2"/>
            <a:endCxn id="4" idx="0"/>
          </p:cNvCxnSpPr>
          <p:nvPr/>
        </p:nvCxnSpPr>
        <p:spPr>
          <a:xfrm rot="5400000">
            <a:off x="3379348" y="1843439"/>
            <a:ext cx="1285884" cy="11708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" idx="2"/>
            <a:endCxn id="6" idx="0"/>
          </p:cNvCxnSpPr>
          <p:nvPr/>
        </p:nvCxnSpPr>
        <p:spPr>
          <a:xfrm rot="16200000" flipH="1">
            <a:off x="4536281" y="1815744"/>
            <a:ext cx="1357322" cy="12144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" idx="2"/>
            <a:endCxn id="7" idx="0"/>
          </p:cNvCxnSpPr>
          <p:nvPr/>
        </p:nvCxnSpPr>
        <p:spPr>
          <a:xfrm rot="16200000" flipH="1">
            <a:off x="5468206" y="883818"/>
            <a:ext cx="1357322" cy="307829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994165" y="3101628"/>
            <a:ext cx="1656000" cy="2000264"/>
            <a:chOff x="4994165" y="3101628"/>
            <a:chExt cx="1656000" cy="2000264"/>
          </a:xfrm>
        </p:grpSpPr>
        <p:sp>
          <p:nvSpPr>
            <p:cNvPr id="6" name="Rectangle 5"/>
            <p:cNvSpPr/>
            <p:nvPr/>
          </p:nvSpPr>
          <p:spPr>
            <a:xfrm>
              <a:off x="4994165" y="3101628"/>
              <a:ext cx="1656000" cy="1008000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opća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94165" y="4101760"/>
              <a:ext cx="1656000" cy="1000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lokalna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državna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međunarodna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8016" y="3101628"/>
            <a:ext cx="1656000" cy="2428892"/>
            <a:chOff x="6858016" y="3101628"/>
            <a:chExt cx="1656000" cy="2428892"/>
          </a:xfrm>
        </p:grpSpPr>
        <p:sp>
          <p:nvSpPr>
            <p:cNvPr id="7" name="Rectangle 6"/>
            <p:cNvSpPr/>
            <p:nvPr/>
          </p:nvSpPr>
          <p:spPr>
            <a:xfrm>
              <a:off x="6858016" y="3101628"/>
              <a:ext cx="1656000" cy="1008000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posebne</a:t>
              </a:r>
              <a:endPara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58016" y="4101760"/>
              <a:ext cx="1656000" cy="1428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socijalna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gospodarska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prosvjetna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kulturna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zdravstvena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57752" y="2958752"/>
            <a:ext cx="3780000" cy="3470644"/>
            <a:chOff x="4857752" y="2958752"/>
            <a:chExt cx="3780000" cy="3470644"/>
          </a:xfrm>
        </p:grpSpPr>
        <p:sp>
          <p:nvSpPr>
            <p:cNvPr id="34" name="Rectangle 33"/>
            <p:cNvSpPr/>
            <p:nvPr/>
          </p:nvSpPr>
          <p:spPr>
            <a:xfrm>
              <a:off x="4857752" y="2958752"/>
              <a:ext cx="3780000" cy="2735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57752" y="5673396"/>
              <a:ext cx="3780000" cy="756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sadržaj, obuhvat i stupanj organiziranosti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28860" y="3071810"/>
            <a:ext cx="2016000" cy="2500330"/>
            <a:chOff x="2428860" y="3071810"/>
            <a:chExt cx="2016000" cy="2500330"/>
          </a:xfrm>
        </p:grpSpPr>
        <p:sp>
          <p:nvSpPr>
            <p:cNvPr id="4" name="Rectangle 3"/>
            <p:cNvSpPr/>
            <p:nvPr/>
          </p:nvSpPr>
          <p:spPr>
            <a:xfrm>
              <a:off x="2428860" y="3071810"/>
              <a:ext cx="2016000" cy="1008000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znanost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28860" y="4071942"/>
              <a:ext cx="2016000" cy="15001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filozofija politike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sociologija politike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politička geografija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politologija</a:t>
              </a:r>
              <a:r>
                <a:rPr lang="hr-HR" sz="17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(politička znanost)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5720" y="3071810"/>
            <a:ext cx="2016000" cy="2071702"/>
            <a:chOff x="285720" y="3071810"/>
            <a:chExt cx="2016000" cy="2071702"/>
          </a:xfrm>
        </p:grpSpPr>
        <p:sp>
          <p:nvSpPr>
            <p:cNvPr id="3" name="Rectangle 2"/>
            <p:cNvSpPr/>
            <p:nvPr/>
          </p:nvSpPr>
          <p:spPr>
            <a:xfrm>
              <a:off x="285720" y="3071810"/>
              <a:ext cx="2016000" cy="1008000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ljudska djelatnost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5720" y="4071942"/>
              <a:ext cx="2016000" cy="10715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vi-VN" sz="1600" dirty="0" smtClean="0">
                  <a:latin typeface="Calibri" pitchFamily="34" charset="0"/>
                  <a:ea typeface="WenQuanYi Micro Hei" charset="0"/>
                  <a:cs typeface="Calibri" pitchFamily="34" charset="0"/>
                </a:rPr>
                <a:t>djelovanje svih građana radi općeg dobra</a:t>
              </a:r>
              <a:endParaRPr lang="hr-HR" sz="17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RAZLIKOVANJE</a:t>
            </a:r>
            <a:r>
              <a:rPr lang="hr-HR" b="0" dirty="0" smtClean="0">
                <a:ea typeface="WenQuanYi Micro Hei" charset="0"/>
              </a:rPr>
              <a:t>/</a:t>
            </a:r>
            <a:r>
              <a:rPr lang="hr-HR" dirty="0" smtClean="0">
                <a:ea typeface="WenQuanYi Micro Hei" charset="0"/>
              </a:rPr>
              <a:t>PODJELA POLITIKE</a:t>
            </a:r>
            <a:endParaRPr lang="en-US" dirty="0">
              <a:ea typeface="WenQuanYi Micro He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4678" y="1000108"/>
            <a:ext cx="2786082" cy="7858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910" y="810304"/>
            <a:ext cx="9072594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OLITIKA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grč. </a:t>
            </a: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polis</a:t>
            </a:r>
            <a:r>
              <a:rPr lang="hr-HR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grad,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država)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obavljanja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društvenih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državnih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poslova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usmjerena na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sz="22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cilj i svrha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bavljenja politikom je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opće dobro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RAZLIKOVANJE POLITIKE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olitika kao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LJUDSKA DJELATNOST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djelovanje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svih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građana radi općeg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dobra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politika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kao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ZNANOST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promatra politiku kao sustav –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kakvo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ustrojstvo politčkog sustava, kako i gdje se donose politčke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odluke</a:t>
            </a: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PODJELA POLITIKE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 obzirom na sadržaj, obuhvat i stupanj organiziranosti)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OPĆA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lokalna, nacionalna i međunarodna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POSEBNE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socijalna,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gospodarska, prosvjetna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demografska,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mirovinska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...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392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1000130"/>
            <a:ext cx="9072594" cy="4786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vjerojatnost da će pojedinac ili grupa uspjeti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3000" b="1" u="sng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drugih</a:t>
            </a:r>
            <a:r>
              <a:rPr lang="hr-HR" sz="2600" b="1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(M. Weber)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ne odnosi se samo na fizičku silu, već i na druge značajke </a:t>
            </a:r>
            <a:b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(bogatstvo, ugled, kulturnu i obrazovnu razinu, položaj u nekoj organizaciji, osobni 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autoritet..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moć se javlja kao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prinuda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ili kao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utjecaj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može poprimati i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pozitivne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negativne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značajke</a:t>
            </a:r>
            <a:endParaRPr lang="hr-HR" sz="2400" dirty="0" smtClean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moć kao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poticajna sila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 ostvarenje različitih ciljeva </a:t>
            </a:r>
            <a:b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npr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 kad roditelji brane djeci kasne 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izlaske..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MOĆ I VLAST </a:t>
            </a:r>
            <a:r>
              <a:rPr lang="hr-HR" sz="2800" b="0" i="1" dirty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4759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857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(mehanizam) koji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izvora</a:t>
            </a:r>
            <a:endParaRPr lang="hr-HR" sz="25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vlast pretpostavlja određeni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stupanj pokoravanja 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pristanka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dok se moć može zasnivati na pukoj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sili</a:t>
            </a:r>
          </a:p>
          <a:p>
            <a:pPr marL="540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nametnuta volja </a:t>
            </a:r>
            <a:r>
              <a:rPr lang="hr-HR" sz="25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unatoč otporu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dok je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legitimna moć (</a:t>
            </a:r>
            <a:r>
              <a:rPr lang="hr-HR" sz="25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prihvaćena moć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MOĆ I VLAST </a:t>
            </a:r>
            <a:r>
              <a:rPr lang="hr-HR" sz="2800" b="0" i="1" dirty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170205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857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52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osnova na kojoj vlast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 svoj zahtjev za poslušnošću</a:t>
            </a:r>
          </a:p>
          <a:p>
            <a:pPr marL="540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>
                <a:latin typeface="Calibri" pitchFamily="34" charset="0"/>
                <a:ea typeface="WenQuanYi Micro Hei" charset="0"/>
                <a:cs typeface="Calibri" pitchFamily="34" charset="0"/>
              </a:rPr>
              <a:t>l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egitimnost (u demokratskim sustavima) se postiže na izborima,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pristajanjem većine ljudi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(glasača) </a:t>
            </a:r>
          </a:p>
          <a:p>
            <a:pPr marL="1282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Kako se postiže legitimnost vlasti u monarhiji?</a:t>
            </a:r>
          </a:p>
          <a:p>
            <a:pPr marL="252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znači da se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obnaša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(poštivanje zakona prilikom vođenja državnih poslova)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LEGITIMNOST I LEGALNOST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364822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42845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43240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143636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20" y="2285992"/>
            <a:ext cx="2571769" cy="857256"/>
          </a:xfrm>
          <a:prstGeom prst="rect">
            <a:avLst/>
          </a:prstGeom>
          <a:solidFill>
            <a:srgbClr val="CC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86115" y="2285992"/>
            <a:ext cx="2571769" cy="857256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EKONOMSKA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86511" y="2285992"/>
            <a:ext cx="2571769" cy="857256"/>
          </a:xfrm>
          <a:prstGeom prst="rect">
            <a:avLst/>
          </a:prstGeom>
          <a:solidFill>
            <a:srgbClr val="00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IDEOLOŠKA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282" y="3357562"/>
            <a:ext cx="2672032" cy="18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smtClean="0">
                <a:latin typeface="Calibri" pitchFamily="34" charset="0"/>
                <a:cs typeface="Calibri" pitchFamily="34" charset="0"/>
              </a:rPr>
              <a:t>sposobnost pojedinaca da </a:t>
            </a:r>
            <a:r>
              <a:rPr lang="pl-PL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organiziraju i upravljaju drugim ljudima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86116" y="3357562"/>
            <a:ext cx="2672032" cy="18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smtClean="0">
                <a:latin typeface="Calibri" pitchFamily="34" charset="0"/>
                <a:cs typeface="Calibri" pitchFamily="34" charset="0"/>
              </a:rPr>
              <a:t>sposobnost </a:t>
            </a:r>
            <a:r>
              <a:rPr lang="pl-PL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organiziranja i razvijanja proizvodnih resursa u društvu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5074" y="3357562"/>
            <a:ext cx="2672032" cy="249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sposobnost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opravdavanja organizacije društva pomoću vjerovanja i sustava vrijednosti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844" y="1071546"/>
            <a:ext cx="8929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sredstva koja se rabe u postizanju ciljeva razlikujemo tri vrste moći (na društvenoj razini):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TRI VRSTE MOĆI U DRUŠTVU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8" grpId="0" uiExpand="1" build="allAtOnce" animBg="1"/>
      <p:bldP spid="9" grpId="0" build="allAtOnce" animBg="1"/>
      <p:bldP spid="10" grpId="0" uiExpand="1" build="allAtOnce" animBg="1"/>
      <p:bldP spid="12" grpId="0" build="p"/>
      <p:bldP spid="22" grpId="0" build="p"/>
      <p:bldP spid="23" grpId="0" build="p"/>
      <p:bldP spid="2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42845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43240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143636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20" y="1643050"/>
            <a:ext cx="2571769" cy="720000"/>
          </a:xfrm>
          <a:prstGeom prst="rect">
            <a:avLst/>
          </a:prstGeom>
          <a:solidFill>
            <a:srgbClr val="CC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TRADICIONALNA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86115" y="1643050"/>
            <a:ext cx="2571769" cy="72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KARIZMATIČNA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86511" y="1643050"/>
            <a:ext cx="2571769" cy="720000"/>
          </a:xfrm>
          <a:prstGeom prst="rect">
            <a:avLst/>
          </a:prstGeom>
          <a:solidFill>
            <a:srgbClr val="00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RACIONALNA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282" y="2571744"/>
            <a:ext cx="2672032" cy="2650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legitimnost na temelju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nepisanih pravila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upravni aparat čine vladareva rodbina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14678" y="2571744"/>
            <a:ext cx="2743470" cy="3681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legitimnost na temelju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vjerovanja u iznimne i nadnaravne osobine vođe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kratkotrajna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– nakon smrti vođe gubi se osnova legitimnosti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5074" y="2571744"/>
            <a:ext cx="2786082" cy="349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temelji se na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pisanim pravilima i procedurama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je osnova legitimiteta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zakonu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a ne osobi </a:t>
            </a:r>
            <a:r>
              <a:rPr lang="pl-PL" sz="2400" i="1" dirty="0" smtClean="0">
                <a:latin typeface="Calibri" pitchFamily="34" charset="0"/>
                <a:cs typeface="Calibri" pitchFamily="34" charset="0"/>
              </a:rPr>
              <a:t>(karizmatska i tradicionalna)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844" y="857232"/>
            <a:ext cx="892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izvor legitimnosti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razlikujemo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tri tipa vlasti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  <a:endParaRPr lang="hr-HR" sz="28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TRI TIPA LEGITIMNE VLASTI </a:t>
            </a:r>
            <a:r>
              <a:rPr lang="hr-HR" sz="2400" i="1" dirty="0" smtClean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8" grpId="0" uiExpand="1" build="allAtOnce" animBg="1"/>
      <p:bldP spid="9" grpId="0" build="allAtOnce" animBg="1"/>
      <p:bldP spid="10" grpId="0" uiExpand="1" build="allAtOnce" animBg="1"/>
      <p:bldP spid="12" grpId="0" uiExpand="1" build="p"/>
      <p:bldP spid="22" grpId="0" uiExpand="1" build="p"/>
      <p:bldP spid="23" grpId="0" uiExpand="1" build="p"/>
      <p:bldP spid="2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poleon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 bwMode="auto">
          <a:xfrm>
            <a:off x="3124846" y="1357298"/>
            <a:ext cx="2833778" cy="3727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Franjo Tudjm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9975" y="1335351"/>
            <a:ext cx="2881181" cy="3771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Franz_Joseph,_circa_1915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19183" y="1375733"/>
            <a:ext cx="2844313" cy="3690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85720" y="1000130"/>
            <a:ext cx="4429156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ne mora biti legitimna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(legitimno izabrana) ali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može vladati po načelu legalnosti 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general Francisco Franco izvršio je 1936. državni udar, a tri godine kasnije u građanskom ratu pobjedio legitmno izabanu vlast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suprotno načelu legitimnosti</a:t>
            </a:r>
            <a:endParaRPr lang="hr-HR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asnije je donio zakone na temelju kojih je vladao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b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 načelu legalnosti</a:t>
            </a:r>
            <a:endParaRPr lang="vi-VN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5" name="Picture 4" descr="franco-1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929190" y="1143005"/>
            <a:ext cx="3889040" cy="5286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LEGITIMNOST I LEGALNOST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14282" y="332656"/>
            <a:ext cx="8572560" cy="62865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„Tko ne može živjeti u zajednici ili je čak ne treba, jer je sam sebi dovoljan, taj nije član države, i prema tome je ili zvijer ili bog.”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Aristotel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„Nijedan čovjek nije toliko dobar da bi upravljao drugim bez njegova pristanka.”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Abraham Lincoln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„Najveća i najčasnija pustolovina u kojoj odlučujuću ulogu ima mudrost.”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Robert Kennedy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„U politici se ljudi, kao na bolesničkoj postelji, bacaju s jednog boka na drugi vjerujući da će tako udobnije ležati.”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J. W. Goethe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„…politika je stvar morala, karaktera i ljudskog dostojanstva.”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Antun Gustav Matoš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785794"/>
            <a:ext cx="9001156" cy="10715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AUTORITET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podrazumijeva </a:t>
            </a:r>
            <a:r>
              <a:rPr lang="vi-VN" sz="26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razinu poštovanja ili časti povezanih s društvenim položajem</a:t>
            </a:r>
            <a:endParaRPr lang="hr-HR" sz="26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00100" y="2071678"/>
            <a:ext cx="3429024" cy="4636248"/>
            <a:chOff x="1000100" y="2071678"/>
            <a:chExt cx="3429024" cy="4636248"/>
          </a:xfrm>
        </p:grpSpPr>
        <p:pic>
          <p:nvPicPr>
            <p:cNvPr id="5" name="Picture 4" descr="majka_tereza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100" y="2071678"/>
              <a:ext cx="3429024" cy="418812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chemeClr val="tx1">
                  <a:alpha val="70000"/>
                </a:schemeClr>
              </a:outerShdw>
            </a:effectLst>
          </p:spPr>
        </p:pic>
        <p:sp>
          <p:nvSpPr>
            <p:cNvPr id="7" name="Rectangle 6"/>
            <p:cNvSpPr/>
            <p:nvPr/>
          </p:nvSpPr>
          <p:spPr>
            <a:xfrm>
              <a:off x="1357290" y="6357958"/>
              <a:ext cx="2348913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Blažena Majka Terezija</a:t>
              </a:r>
              <a:endParaRPr lang="hr-HR" b="1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00628" y="2071678"/>
            <a:ext cx="3357586" cy="4564810"/>
            <a:chOff x="5000628" y="2071678"/>
            <a:chExt cx="3357586" cy="4564810"/>
          </a:xfrm>
        </p:grpSpPr>
        <p:sp>
          <p:nvSpPr>
            <p:cNvPr id="6" name="Rectangle 5"/>
            <p:cNvSpPr/>
            <p:nvPr/>
          </p:nvSpPr>
          <p:spPr>
            <a:xfrm>
              <a:off x="5286380" y="6286520"/>
              <a:ext cx="2608150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b="1" dirty="0" err="1" smtClean="0">
                  <a:latin typeface="Calibri" pitchFamily="34" charset="0"/>
                  <a:cs typeface="Calibri" pitchFamily="34" charset="0"/>
                </a:rPr>
                <a:t>Barack</a:t>
              </a:r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b="1" dirty="0" err="1" smtClean="0">
                  <a:latin typeface="Calibri" pitchFamily="34" charset="0"/>
                  <a:cs typeface="Calibri" pitchFamily="34" charset="0"/>
                </a:rPr>
                <a:t>Hussein</a:t>
              </a:r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 Obama II.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8" name="Picture 7" descr="President_Barack_Obama.jp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5000628" y="2071678"/>
              <a:ext cx="3357586" cy="4196983"/>
            </a:xfrm>
            <a:prstGeom prst="rect">
              <a:avLst/>
            </a:prstGeom>
            <a:ln>
              <a:noFill/>
            </a:ln>
            <a:effectLst>
              <a:outerShdw blurRad="190500" sx="57000" sy="57000" algn="tl" rotWithShape="0">
                <a:schemeClr val="bg1">
                  <a:lumMod val="95000"/>
                  <a:lumOff val="5000"/>
                  <a:alpha val="70000"/>
                </a:schemeClr>
              </a:outerShdw>
            </a:effectLst>
          </p:spPr>
        </p:pic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AUTORITET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 I VLAST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vjerojatnost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da će pojedinac ili grupa uspjeti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drugih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moć se javlja 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prinuda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ili 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utjecaj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– može poprimati 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pozitivne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negativne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značajke</a:t>
            </a:r>
            <a:endParaRPr lang="hr-HR" sz="220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mehanizam) koji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izvora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vlast pretpostavlja određeni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stupanj pokoravanja 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pristanka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, dok se moć može zasnivati na pukoj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sili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osnova na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kojoj vlast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 svoj zahtjev za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poslušnošću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legitimnost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(u demokratskim sustavima) se postiže na izborima,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pristajanjem većine ljudi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glasača)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znači da se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obnaša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(poštivanje zakona prilikom vođenja državnih poslova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862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 I VLAST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TRI TIPA VLASTI</a:t>
            </a:r>
            <a:r>
              <a:rPr lang="vi-VN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	</a:t>
            </a:r>
            <a:endParaRPr lang="hr-HR" sz="2200" b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RACIONALNA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temelji se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na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pisanim pravilima i procedurama</a:t>
            </a:r>
          </a:p>
          <a:p>
            <a:pPr marL="1431000" lvl="2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je osnova legitimiteta</a:t>
            </a:r>
          </a:p>
          <a:p>
            <a:pPr marL="1431000" lvl="2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zakonu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a ne osobi </a:t>
            </a:r>
            <a:endParaRPr lang="hr-HR" sz="2200" b="1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TRADICIONALNA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legitimnost  na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temelju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nepisanih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pravila 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 osobi, a ne zakonu</a:t>
            </a:r>
            <a:endParaRPr lang="pl-PL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KARIZMATIČNA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legitimnost 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na temelju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vjerovanja u iznimne i nadnaravne osobine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vođe 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 osobi (vođi), a ne zakonu</a:t>
            </a:r>
            <a:endParaRPr lang="pl-PL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AUTORITET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podrazumijeva </a:t>
            </a:r>
            <a:r>
              <a:rPr lang="vi-VN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razinu poštovanja ili časti povezanih s društvenim položajem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5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496" y="857232"/>
            <a:ext cx="8143932" cy="60007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68000" indent="-432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POLITIKA</a:t>
            </a:r>
          </a:p>
          <a:p>
            <a:pPr marL="468000" indent="-432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VLAST</a:t>
            </a:r>
          </a:p>
          <a:p>
            <a:pPr marL="468000" indent="-432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MOĆ</a:t>
            </a:r>
          </a:p>
          <a:p>
            <a:pPr marL="468000" indent="-432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LEGITIMNOST </a:t>
            </a:r>
          </a:p>
          <a:p>
            <a:pPr marL="468000" indent="-432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LEGALNOST ili LEGALITET </a:t>
            </a:r>
          </a:p>
          <a:p>
            <a:pPr marL="468000" indent="-432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AUTORITET</a:t>
            </a:r>
            <a:endParaRPr lang="hr-HR" sz="2800" b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PONOVIMO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2107198" y="928670"/>
            <a:ext cx="67865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obavljanja društvenih i državnih poslova usmjerena na 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694" y="1792420"/>
            <a:ext cx="7143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(mehanizam) koji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izvora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2818" y="2643182"/>
            <a:ext cx="7143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Calibri" pitchFamily="34" charset="0"/>
              <a:buChar char="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vjerojatnost da će pojedinac ili grupa uspjeti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drugih</a:t>
            </a:r>
            <a:endParaRPr lang="hr-HR" sz="20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64388" y="3643314"/>
            <a:ext cx="62151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osnova na kojoj vlast opravdava svoj zahtjev za poslušnošću</a:t>
            </a:r>
          </a:p>
        </p:txBody>
      </p:sp>
      <p:sp>
        <p:nvSpPr>
          <p:cNvPr id="9" name="Rectangle 8"/>
          <p:cNvSpPr/>
          <p:nvPr/>
        </p:nvSpPr>
        <p:spPr>
          <a:xfrm>
            <a:off x="4107494" y="460052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vlast  se obnaša prema zakonima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35760" y="5357826"/>
            <a:ext cx="65008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razina poštovanja ili časti povezanih s društvenim položajem</a:t>
            </a:r>
          </a:p>
        </p:txBody>
      </p:sp>
    </p:spTree>
    <p:extLst>
      <p:ext uri="{BB962C8B-B14F-4D97-AF65-F5344CB8AC3E}">
        <p14:creationId xmlns:p14="http://schemas.microsoft.com/office/powerpoint/2010/main" val="30711440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5" grpId="0" build="allAtOnce"/>
      <p:bldP spid="6" grpId="0" build="allAtOnce"/>
      <p:bldP spid="7" grpId="0" build="allAtOnce"/>
      <p:bldP spid="8" grpId="0" build="allAtOnce"/>
      <p:bldP spid="9" grpId="0" build="allAtOnce"/>
      <p:bldP spid="11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314" y="928670"/>
            <a:ext cx="9001156" cy="56436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bit političkog djelovanja 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poboljšanje kvalitete življenja svih građana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 se temelji na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slobodi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političkoj kulturi sudionika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čuvanju i zaštiti ljudskog dostojanstva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politički se može djelovati: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85720" y="4786322"/>
            <a:ext cx="2571769" cy="150019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POLITIČKIM GOVOROM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107521" y="4786322"/>
            <a:ext cx="2571769" cy="150019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NAPISOM POLITIČKOG SADRŽAJA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929322" y="4786322"/>
            <a:ext cx="3000397" cy="1500198"/>
          </a:xfrm>
          <a:prstGeom prst="rect">
            <a:avLst/>
          </a:prstGeom>
          <a:gradFill flip="none" rotWithShape="1">
            <a:gsLst>
              <a:gs pos="0">
                <a:srgbClr val="00682F">
                  <a:shade val="30000"/>
                  <a:satMod val="115000"/>
                </a:srgbClr>
              </a:gs>
              <a:gs pos="50000">
                <a:srgbClr val="00682F">
                  <a:shade val="67500"/>
                  <a:satMod val="115000"/>
                </a:srgbClr>
              </a:gs>
              <a:gs pos="100000">
                <a:srgbClr val="0068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POLITIČKOM UTAKMICOM </a:t>
            </a: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(prosvjedom, političkom kampanjom)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POLITIČKO DJELOVANJE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7" grpId="0" uiExpand="1" build="allAtOnce" animBg="1"/>
      <p:bldP spid="8" grpId="0" uiExpand="1" build="allAtOnce" animBg="1"/>
      <p:bldP spid="10" grpId="0" uiExpand="1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38" y="785794"/>
            <a:ext cx="921547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cilj političkog govora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oblikovati ponašanje ljudi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njihova (socijalna, politička i ideološka)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stajališta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te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utjecati na njih i njihove odluke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vrste političkog govora: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ekskluzivni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totalitarni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demokratski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obilježja pol. govora: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emotivan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ekspresivan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iterativan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ekstenzivan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koherentan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571868" y="2002275"/>
            <a:ext cx="5393728" cy="4284245"/>
            <a:chOff x="3929058" y="2314378"/>
            <a:chExt cx="5036538" cy="4000528"/>
          </a:xfrm>
        </p:grpSpPr>
        <p:pic>
          <p:nvPicPr>
            <p:cNvPr id="4" name="Picture 3" descr="politicki_govor.jpg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>
            <a:xfrm>
              <a:off x="3929058" y="2314378"/>
              <a:ext cx="5036538" cy="4000528"/>
            </a:xfrm>
            <a:prstGeom prst="rect">
              <a:avLst/>
            </a:prstGeom>
          </p:spPr>
        </p:pic>
        <p:sp>
          <p:nvSpPr>
            <p:cNvPr id="8" name="Freeform 7"/>
            <p:cNvSpPr/>
            <p:nvPr/>
          </p:nvSpPr>
          <p:spPr bwMode="auto">
            <a:xfrm>
              <a:off x="4582500" y="2385815"/>
              <a:ext cx="1837745" cy="704855"/>
            </a:xfrm>
            <a:custGeom>
              <a:avLst/>
              <a:gdLst>
                <a:gd name="connsiteX0" fmla="*/ 137138 w 1837745"/>
                <a:gd name="connsiteY0" fmla="*/ 3175 h 769938"/>
                <a:gd name="connsiteX1" fmla="*/ 103800 w 1837745"/>
                <a:gd name="connsiteY1" fmla="*/ 22225 h 769938"/>
                <a:gd name="connsiteX2" fmla="*/ 94275 w 1837745"/>
                <a:gd name="connsiteY2" fmla="*/ 55563 h 769938"/>
                <a:gd name="connsiteX3" fmla="*/ 99038 w 1837745"/>
                <a:gd name="connsiteY3" fmla="*/ 112713 h 769938"/>
                <a:gd name="connsiteX4" fmla="*/ 103800 w 1837745"/>
                <a:gd name="connsiteY4" fmla="*/ 127000 h 769938"/>
                <a:gd name="connsiteX5" fmla="*/ 99038 w 1837745"/>
                <a:gd name="connsiteY5" fmla="*/ 336550 h 769938"/>
                <a:gd name="connsiteX6" fmla="*/ 94275 w 1837745"/>
                <a:gd name="connsiteY6" fmla="*/ 350838 h 769938"/>
                <a:gd name="connsiteX7" fmla="*/ 60938 w 1837745"/>
                <a:gd name="connsiteY7" fmla="*/ 374650 h 769938"/>
                <a:gd name="connsiteX8" fmla="*/ 41888 w 1837745"/>
                <a:gd name="connsiteY8" fmla="*/ 398463 h 769938"/>
                <a:gd name="connsiteX9" fmla="*/ 22838 w 1837745"/>
                <a:gd name="connsiteY9" fmla="*/ 431800 h 769938"/>
                <a:gd name="connsiteX10" fmla="*/ 8550 w 1837745"/>
                <a:gd name="connsiteY10" fmla="*/ 441325 h 769938"/>
                <a:gd name="connsiteX11" fmla="*/ 13313 w 1837745"/>
                <a:gd name="connsiteY11" fmla="*/ 598488 h 769938"/>
                <a:gd name="connsiteX12" fmla="*/ 22838 w 1837745"/>
                <a:gd name="connsiteY12" fmla="*/ 631825 h 769938"/>
                <a:gd name="connsiteX13" fmla="*/ 32363 w 1837745"/>
                <a:gd name="connsiteY13" fmla="*/ 650875 h 769938"/>
                <a:gd name="connsiteX14" fmla="*/ 46650 w 1837745"/>
                <a:gd name="connsiteY14" fmla="*/ 660400 h 769938"/>
                <a:gd name="connsiteX15" fmla="*/ 56175 w 1837745"/>
                <a:gd name="connsiteY15" fmla="*/ 674688 h 769938"/>
                <a:gd name="connsiteX16" fmla="*/ 60938 w 1837745"/>
                <a:gd name="connsiteY16" fmla="*/ 688975 h 769938"/>
                <a:gd name="connsiteX17" fmla="*/ 79988 w 1837745"/>
                <a:gd name="connsiteY17" fmla="*/ 698500 h 769938"/>
                <a:gd name="connsiteX18" fmla="*/ 94275 w 1837745"/>
                <a:gd name="connsiteY18" fmla="*/ 708025 h 769938"/>
                <a:gd name="connsiteX19" fmla="*/ 113325 w 1837745"/>
                <a:gd name="connsiteY19" fmla="*/ 722313 h 769938"/>
                <a:gd name="connsiteX20" fmla="*/ 127613 w 1837745"/>
                <a:gd name="connsiteY20" fmla="*/ 727075 h 769938"/>
                <a:gd name="connsiteX21" fmla="*/ 180000 w 1837745"/>
                <a:gd name="connsiteY21" fmla="*/ 736600 h 769938"/>
                <a:gd name="connsiteX22" fmla="*/ 208575 w 1837745"/>
                <a:gd name="connsiteY22" fmla="*/ 741363 h 769938"/>
                <a:gd name="connsiteX23" fmla="*/ 613388 w 1837745"/>
                <a:gd name="connsiteY23" fmla="*/ 750888 h 769938"/>
                <a:gd name="connsiteX24" fmla="*/ 680063 w 1837745"/>
                <a:gd name="connsiteY24" fmla="*/ 765175 h 769938"/>
                <a:gd name="connsiteX25" fmla="*/ 713400 w 1837745"/>
                <a:gd name="connsiteY25" fmla="*/ 769938 h 769938"/>
                <a:gd name="connsiteX26" fmla="*/ 846750 w 1837745"/>
                <a:gd name="connsiteY26" fmla="*/ 765175 h 769938"/>
                <a:gd name="connsiteX27" fmla="*/ 918188 w 1837745"/>
                <a:gd name="connsiteY27" fmla="*/ 755650 h 769938"/>
                <a:gd name="connsiteX28" fmla="*/ 951525 w 1837745"/>
                <a:gd name="connsiteY28" fmla="*/ 746125 h 769938"/>
                <a:gd name="connsiteX29" fmla="*/ 1132500 w 1837745"/>
                <a:gd name="connsiteY29" fmla="*/ 736600 h 769938"/>
                <a:gd name="connsiteX30" fmla="*/ 1170600 w 1837745"/>
                <a:gd name="connsiteY30" fmla="*/ 731838 h 769938"/>
                <a:gd name="connsiteX31" fmla="*/ 1203938 w 1837745"/>
                <a:gd name="connsiteY31" fmla="*/ 727075 h 769938"/>
                <a:gd name="connsiteX32" fmla="*/ 1475400 w 1837745"/>
                <a:gd name="connsiteY32" fmla="*/ 722313 h 769938"/>
                <a:gd name="connsiteX33" fmla="*/ 1499213 w 1837745"/>
                <a:gd name="connsiteY33" fmla="*/ 712788 h 769938"/>
                <a:gd name="connsiteX34" fmla="*/ 1523025 w 1837745"/>
                <a:gd name="connsiteY34" fmla="*/ 708025 h 769938"/>
                <a:gd name="connsiteX35" fmla="*/ 1551600 w 1837745"/>
                <a:gd name="connsiteY35" fmla="*/ 703263 h 769938"/>
                <a:gd name="connsiteX36" fmla="*/ 1608750 w 1837745"/>
                <a:gd name="connsiteY36" fmla="*/ 693738 h 769938"/>
                <a:gd name="connsiteX37" fmla="*/ 1623038 w 1837745"/>
                <a:gd name="connsiteY37" fmla="*/ 688975 h 769938"/>
                <a:gd name="connsiteX38" fmla="*/ 1651613 w 1837745"/>
                <a:gd name="connsiteY38" fmla="*/ 669925 h 769938"/>
                <a:gd name="connsiteX39" fmla="*/ 1699238 w 1837745"/>
                <a:gd name="connsiteY39" fmla="*/ 655638 h 769938"/>
                <a:gd name="connsiteX40" fmla="*/ 1718288 w 1837745"/>
                <a:gd name="connsiteY40" fmla="*/ 636588 h 769938"/>
                <a:gd name="connsiteX41" fmla="*/ 1746863 w 1837745"/>
                <a:gd name="connsiteY41" fmla="*/ 593725 h 769938"/>
                <a:gd name="connsiteX42" fmla="*/ 1756388 w 1837745"/>
                <a:gd name="connsiteY42" fmla="*/ 579438 h 769938"/>
                <a:gd name="connsiteX43" fmla="*/ 1770675 w 1837745"/>
                <a:gd name="connsiteY43" fmla="*/ 569913 h 769938"/>
                <a:gd name="connsiteX44" fmla="*/ 1789725 w 1837745"/>
                <a:gd name="connsiteY44" fmla="*/ 527050 h 769938"/>
                <a:gd name="connsiteX45" fmla="*/ 1808775 w 1837745"/>
                <a:gd name="connsiteY45" fmla="*/ 493713 h 769938"/>
                <a:gd name="connsiteX46" fmla="*/ 1813538 w 1837745"/>
                <a:gd name="connsiteY46" fmla="*/ 474663 h 769938"/>
                <a:gd name="connsiteX47" fmla="*/ 1818300 w 1837745"/>
                <a:gd name="connsiteY47" fmla="*/ 460375 h 769938"/>
                <a:gd name="connsiteX48" fmla="*/ 1823063 w 1837745"/>
                <a:gd name="connsiteY48" fmla="*/ 365125 h 769938"/>
                <a:gd name="connsiteX49" fmla="*/ 1827825 w 1837745"/>
                <a:gd name="connsiteY49" fmla="*/ 322263 h 769938"/>
                <a:gd name="connsiteX50" fmla="*/ 1837350 w 1837745"/>
                <a:gd name="connsiteY50" fmla="*/ 84138 h 769938"/>
                <a:gd name="connsiteX51" fmla="*/ 1832588 w 1837745"/>
                <a:gd name="connsiteY51" fmla="*/ 31750 h 769938"/>
                <a:gd name="connsiteX52" fmla="*/ 1818300 w 1837745"/>
                <a:gd name="connsiteY52" fmla="*/ 22225 h 769938"/>
                <a:gd name="connsiteX53" fmla="*/ 1756388 w 1837745"/>
                <a:gd name="connsiteY53" fmla="*/ 17463 h 769938"/>
                <a:gd name="connsiteX54" fmla="*/ 1603988 w 1837745"/>
                <a:gd name="connsiteY54" fmla="*/ 3175 h 769938"/>
                <a:gd name="connsiteX55" fmla="*/ 1446825 w 1837745"/>
                <a:gd name="connsiteY55" fmla="*/ 7938 h 769938"/>
                <a:gd name="connsiteX56" fmla="*/ 1303950 w 1837745"/>
                <a:gd name="connsiteY56" fmla="*/ 17463 h 769938"/>
                <a:gd name="connsiteX57" fmla="*/ 384788 w 1837745"/>
                <a:gd name="connsiteY57" fmla="*/ 7938 h 769938"/>
                <a:gd name="connsiteX58" fmla="*/ 303825 w 1837745"/>
                <a:gd name="connsiteY58" fmla="*/ 3175 h 769938"/>
                <a:gd name="connsiteX59" fmla="*/ 137138 w 1837745"/>
                <a:gd name="connsiteY59" fmla="*/ 3175 h 76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837745" h="769938">
                  <a:moveTo>
                    <a:pt x="137138" y="3175"/>
                  </a:moveTo>
                  <a:cubicBezTo>
                    <a:pt x="103801" y="6350"/>
                    <a:pt x="108287" y="16616"/>
                    <a:pt x="103800" y="22225"/>
                  </a:cubicBezTo>
                  <a:cubicBezTo>
                    <a:pt x="101317" y="25328"/>
                    <a:pt x="94585" y="54322"/>
                    <a:pt x="94275" y="55563"/>
                  </a:cubicBezTo>
                  <a:cubicBezTo>
                    <a:pt x="95863" y="74613"/>
                    <a:pt x="96512" y="93765"/>
                    <a:pt x="99038" y="112713"/>
                  </a:cubicBezTo>
                  <a:cubicBezTo>
                    <a:pt x="99701" y="117689"/>
                    <a:pt x="103800" y="121980"/>
                    <a:pt x="103800" y="127000"/>
                  </a:cubicBezTo>
                  <a:cubicBezTo>
                    <a:pt x="103800" y="196868"/>
                    <a:pt x="102008" y="266745"/>
                    <a:pt x="99038" y="336550"/>
                  </a:cubicBezTo>
                  <a:cubicBezTo>
                    <a:pt x="98825" y="341566"/>
                    <a:pt x="97489" y="346981"/>
                    <a:pt x="94275" y="350838"/>
                  </a:cubicBezTo>
                  <a:cubicBezTo>
                    <a:pt x="90585" y="355266"/>
                    <a:pt x="67451" y="370308"/>
                    <a:pt x="60938" y="374650"/>
                  </a:cubicBezTo>
                  <a:cubicBezTo>
                    <a:pt x="49566" y="408765"/>
                    <a:pt x="65824" y="369740"/>
                    <a:pt x="41888" y="398463"/>
                  </a:cubicBezTo>
                  <a:cubicBezTo>
                    <a:pt x="23216" y="420870"/>
                    <a:pt x="41612" y="413027"/>
                    <a:pt x="22838" y="431800"/>
                  </a:cubicBezTo>
                  <a:cubicBezTo>
                    <a:pt x="18790" y="435847"/>
                    <a:pt x="13313" y="438150"/>
                    <a:pt x="8550" y="441325"/>
                  </a:cubicBezTo>
                  <a:cubicBezTo>
                    <a:pt x="2856" y="532433"/>
                    <a:pt x="0" y="505290"/>
                    <a:pt x="13313" y="598488"/>
                  </a:cubicBezTo>
                  <a:cubicBezTo>
                    <a:pt x="14177" y="604536"/>
                    <a:pt x="19928" y="625036"/>
                    <a:pt x="22838" y="631825"/>
                  </a:cubicBezTo>
                  <a:cubicBezTo>
                    <a:pt x="25635" y="638350"/>
                    <a:pt x="27818" y="645421"/>
                    <a:pt x="32363" y="650875"/>
                  </a:cubicBezTo>
                  <a:cubicBezTo>
                    <a:pt x="36027" y="655272"/>
                    <a:pt x="41888" y="657225"/>
                    <a:pt x="46650" y="660400"/>
                  </a:cubicBezTo>
                  <a:cubicBezTo>
                    <a:pt x="49825" y="665163"/>
                    <a:pt x="53615" y="669568"/>
                    <a:pt x="56175" y="674688"/>
                  </a:cubicBezTo>
                  <a:cubicBezTo>
                    <a:pt x="58420" y="679178"/>
                    <a:pt x="57388" y="685425"/>
                    <a:pt x="60938" y="688975"/>
                  </a:cubicBezTo>
                  <a:cubicBezTo>
                    <a:pt x="65958" y="693995"/>
                    <a:pt x="73824" y="694978"/>
                    <a:pt x="79988" y="698500"/>
                  </a:cubicBezTo>
                  <a:cubicBezTo>
                    <a:pt x="84958" y="701340"/>
                    <a:pt x="89618" y="704698"/>
                    <a:pt x="94275" y="708025"/>
                  </a:cubicBezTo>
                  <a:cubicBezTo>
                    <a:pt x="100734" y="712639"/>
                    <a:pt x="106433" y="718375"/>
                    <a:pt x="113325" y="722313"/>
                  </a:cubicBezTo>
                  <a:cubicBezTo>
                    <a:pt x="117684" y="724804"/>
                    <a:pt x="122786" y="725696"/>
                    <a:pt x="127613" y="727075"/>
                  </a:cubicBezTo>
                  <a:cubicBezTo>
                    <a:pt x="151388" y="733868"/>
                    <a:pt x="150756" y="732101"/>
                    <a:pt x="180000" y="736600"/>
                  </a:cubicBezTo>
                  <a:cubicBezTo>
                    <a:pt x="189544" y="738068"/>
                    <a:pt x="198924" y="741045"/>
                    <a:pt x="208575" y="741363"/>
                  </a:cubicBezTo>
                  <a:lnTo>
                    <a:pt x="613388" y="750888"/>
                  </a:lnTo>
                  <a:cubicBezTo>
                    <a:pt x="636490" y="756663"/>
                    <a:pt x="654846" y="761572"/>
                    <a:pt x="680063" y="765175"/>
                  </a:cubicBezTo>
                  <a:lnTo>
                    <a:pt x="713400" y="769938"/>
                  </a:lnTo>
                  <a:lnTo>
                    <a:pt x="846750" y="765175"/>
                  </a:lnTo>
                  <a:cubicBezTo>
                    <a:pt x="850849" y="764947"/>
                    <a:pt x="911770" y="757025"/>
                    <a:pt x="918188" y="755650"/>
                  </a:cubicBezTo>
                  <a:cubicBezTo>
                    <a:pt x="929488" y="753228"/>
                    <a:pt x="940084" y="747759"/>
                    <a:pt x="951525" y="746125"/>
                  </a:cubicBezTo>
                  <a:cubicBezTo>
                    <a:pt x="982313" y="741727"/>
                    <a:pt x="1122451" y="737019"/>
                    <a:pt x="1132500" y="736600"/>
                  </a:cubicBezTo>
                  <a:lnTo>
                    <a:pt x="1170600" y="731838"/>
                  </a:lnTo>
                  <a:cubicBezTo>
                    <a:pt x="1181727" y="730354"/>
                    <a:pt x="1192718" y="727426"/>
                    <a:pt x="1203938" y="727075"/>
                  </a:cubicBezTo>
                  <a:cubicBezTo>
                    <a:pt x="1294395" y="724248"/>
                    <a:pt x="1384913" y="723900"/>
                    <a:pt x="1475400" y="722313"/>
                  </a:cubicBezTo>
                  <a:cubicBezTo>
                    <a:pt x="1483338" y="719138"/>
                    <a:pt x="1491024" y="715245"/>
                    <a:pt x="1499213" y="712788"/>
                  </a:cubicBezTo>
                  <a:cubicBezTo>
                    <a:pt x="1506966" y="710462"/>
                    <a:pt x="1515061" y="709473"/>
                    <a:pt x="1523025" y="708025"/>
                  </a:cubicBezTo>
                  <a:cubicBezTo>
                    <a:pt x="1532526" y="706298"/>
                    <a:pt x="1542056" y="704731"/>
                    <a:pt x="1551600" y="703263"/>
                  </a:cubicBezTo>
                  <a:cubicBezTo>
                    <a:pt x="1572553" y="700039"/>
                    <a:pt x="1588639" y="698766"/>
                    <a:pt x="1608750" y="693738"/>
                  </a:cubicBezTo>
                  <a:cubicBezTo>
                    <a:pt x="1613620" y="692520"/>
                    <a:pt x="1618649" y="691413"/>
                    <a:pt x="1623038" y="688975"/>
                  </a:cubicBezTo>
                  <a:cubicBezTo>
                    <a:pt x="1633045" y="683416"/>
                    <a:pt x="1640753" y="673545"/>
                    <a:pt x="1651613" y="669925"/>
                  </a:cubicBezTo>
                  <a:cubicBezTo>
                    <a:pt x="1686398" y="658330"/>
                    <a:pt x="1670447" y="662835"/>
                    <a:pt x="1699238" y="655638"/>
                  </a:cubicBezTo>
                  <a:cubicBezTo>
                    <a:pt x="1711936" y="617538"/>
                    <a:pt x="1692888" y="661987"/>
                    <a:pt x="1718288" y="636588"/>
                  </a:cubicBezTo>
                  <a:cubicBezTo>
                    <a:pt x="1718291" y="636585"/>
                    <a:pt x="1742099" y="600871"/>
                    <a:pt x="1746863" y="593725"/>
                  </a:cubicBezTo>
                  <a:cubicBezTo>
                    <a:pt x="1750038" y="588963"/>
                    <a:pt x="1751626" y="582613"/>
                    <a:pt x="1756388" y="579438"/>
                  </a:cubicBezTo>
                  <a:lnTo>
                    <a:pt x="1770675" y="569913"/>
                  </a:lnTo>
                  <a:cubicBezTo>
                    <a:pt x="1782010" y="535908"/>
                    <a:pt x="1774631" y="549692"/>
                    <a:pt x="1789725" y="527050"/>
                  </a:cubicBezTo>
                  <a:cubicBezTo>
                    <a:pt x="1802250" y="476954"/>
                    <a:pt x="1783554" y="537850"/>
                    <a:pt x="1808775" y="493713"/>
                  </a:cubicBezTo>
                  <a:cubicBezTo>
                    <a:pt x="1812022" y="488030"/>
                    <a:pt x="1811740" y="480957"/>
                    <a:pt x="1813538" y="474663"/>
                  </a:cubicBezTo>
                  <a:cubicBezTo>
                    <a:pt x="1814917" y="469836"/>
                    <a:pt x="1816713" y="465138"/>
                    <a:pt x="1818300" y="460375"/>
                  </a:cubicBezTo>
                  <a:cubicBezTo>
                    <a:pt x="1819888" y="428625"/>
                    <a:pt x="1820876" y="396839"/>
                    <a:pt x="1823063" y="365125"/>
                  </a:cubicBezTo>
                  <a:cubicBezTo>
                    <a:pt x="1824052" y="350784"/>
                    <a:pt x="1827095" y="336620"/>
                    <a:pt x="1827825" y="322263"/>
                  </a:cubicBezTo>
                  <a:cubicBezTo>
                    <a:pt x="1831859" y="242927"/>
                    <a:pt x="1834175" y="163513"/>
                    <a:pt x="1837350" y="84138"/>
                  </a:cubicBezTo>
                  <a:cubicBezTo>
                    <a:pt x="1835763" y="66675"/>
                    <a:pt x="1837745" y="48509"/>
                    <a:pt x="1832588" y="31750"/>
                  </a:cubicBezTo>
                  <a:cubicBezTo>
                    <a:pt x="1830905" y="26279"/>
                    <a:pt x="1823926" y="23280"/>
                    <a:pt x="1818300" y="22225"/>
                  </a:cubicBezTo>
                  <a:cubicBezTo>
                    <a:pt x="1797956" y="18411"/>
                    <a:pt x="1777015" y="19182"/>
                    <a:pt x="1756388" y="17463"/>
                  </a:cubicBezTo>
                  <a:cubicBezTo>
                    <a:pt x="1648686" y="8488"/>
                    <a:pt x="1676939" y="11282"/>
                    <a:pt x="1603988" y="3175"/>
                  </a:cubicBezTo>
                  <a:lnTo>
                    <a:pt x="1446825" y="7938"/>
                  </a:lnTo>
                  <a:cubicBezTo>
                    <a:pt x="1418076" y="9111"/>
                    <a:pt x="1334996" y="15245"/>
                    <a:pt x="1303950" y="17463"/>
                  </a:cubicBezTo>
                  <a:lnTo>
                    <a:pt x="384788" y="7938"/>
                  </a:lnTo>
                  <a:cubicBezTo>
                    <a:pt x="357756" y="7552"/>
                    <a:pt x="330859" y="3175"/>
                    <a:pt x="303825" y="3175"/>
                  </a:cubicBezTo>
                  <a:cubicBezTo>
                    <a:pt x="243479" y="3175"/>
                    <a:pt x="170475" y="0"/>
                    <a:pt x="137138" y="3175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hr-HR" sz="14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SADDAM</a:t>
              </a:r>
              <a:r>
                <a:rPr lang="hr-HR" sz="14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IMA ORUŽJE ZA MASOVNO UNIŠTENJE</a:t>
              </a: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7143768" y="2457254"/>
              <a:ext cx="1714512" cy="627062"/>
            </a:xfrm>
            <a:custGeom>
              <a:avLst/>
              <a:gdLst>
                <a:gd name="connsiteX0" fmla="*/ 137138 w 1837745"/>
                <a:gd name="connsiteY0" fmla="*/ 3175 h 769938"/>
                <a:gd name="connsiteX1" fmla="*/ 103800 w 1837745"/>
                <a:gd name="connsiteY1" fmla="*/ 22225 h 769938"/>
                <a:gd name="connsiteX2" fmla="*/ 94275 w 1837745"/>
                <a:gd name="connsiteY2" fmla="*/ 55563 h 769938"/>
                <a:gd name="connsiteX3" fmla="*/ 99038 w 1837745"/>
                <a:gd name="connsiteY3" fmla="*/ 112713 h 769938"/>
                <a:gd name="connsiteX4" fmla="*/ 103800 w 1837745"/>
                <a:gd name="connsiteY4" fmla="*/ 127000 h 769938"/>
                <a:gd name="connsiteX5" fmla="*/ 99038 w 1837745"/>
                <a:gd name="connsiteY5" fmla="*/ 336550 h 769938"/>
                <a:gd name="connsiteX6" fmla="*/ 94275 w 1837745"/>
                <a:gd name="connsiteY6" fmla="*/ 350838 h 769938"/>
                <a:gd name="connsiteX7" fmla="*/ 60938 w 1837745"/>
                <a:gd name="connsiteY7" fmla="*/ 374650 h 769938"/>
                <a:gd name="connsiteX8" fmla="*/ 41888 w 1837745"/>
                <a:gd name="connsiteY8" fmla="*/ 398463 h 769938"/>
                <a:gd name="connsiteX9" fmla="*/ 22838 w 1837745"/>
                <a:gd name="connsiteY9" fmla="*/ 431800 h 769938"/>
                <a:gd name="connsiteX10" fmla="*/ 8550 w 1837745"/>
                <a:gd name="connsiteY10" fmla="*/ 441325 h 769938"/>
                <a:gd name="connsiteX11" fmla="*/ 13313 w 1837745"/>
                <a:gd name="connsiteY11" fmla="*/ 598488 h 769938"/>
                <a:gd name="connsiteX12" fmla="*/ 22838 w 1837745"/>
                <a:gd name="connsiteY12" fmla="*/ 631825 h 769938"/>
                <a:gd name="connsiteX13" fmla="*/ 32363 w 1837745"/>
                <a:gd name="connsiteY13" fmla="*/ 650875 h 769938"/>
                <a:gd name="connsiteX14" fmla="*/ 46650 w 1837745"/>
                <a:gd name="connsiteY14" fmla="*/ 660400 h 769938"/>
                <a:gd name="connsiteX15" fmla="*/ 56175 w 1837745"/>
                <a:gd name="connsiteY15" fmla="*/ 674688 h 769938"/>
                <a:gd name="connsiteX16" fmla="*/ 60938 w 1837745"/>
                <a:gd name="connsiteY16" fmla="*/ 688975 h 769938"/>
                <a:gd name="connsiteX17" fmla="*/ 79988 w 1837745"/>
                <a:gd name="connsiteY17" fmla="*/ 698500 h 769938"/>
                <a:gd name="connsiteX18" fmla="*/ 94275 w 1837745"/>
                <a:gd name="connsiteY18" fmla="*/ 708025 h 769938"/>
                <a:gd name="connsiteX19" fmla="*/ 113325 w 1837745"/>
                <a:gd name="connsiteY19" fmla="*/ 722313 h 769938"/>
                <a:gd name="connsiteX20" fmla="*/ 127613 w 1837745"/>
                <a:gd name="connsiteY20" fmla="*/ 727075 h 769938"/>
                <a:gd name="connsiteX21" fmla="*/ 180000 w 1837745"/>
                <a:gd name="connsiteY21" fmla="*/ 736600 h 769938"/>
                <a:gd name="connsiteX22" fmla="*/ 208575 w 1837745"/>
                <a:gd name="connsiteY22" fmla="*/ 741363 h 769938"/>
                <a:gd name="connsiteX23" fmla="*/ 613388 w 1837745"/>
                <a:gd name="connsiteY23" fmla="*/ 750888 h 769938"/>
                <a:gd name="connsiteX24" fmla="*/ 680063 w 1837745"/>
                <a:gd name="connsiteY24" fmla="*/ 765175 h 769938"/>
                <a:gd name="connsiteX25" fmla="*/ 713400 w 1837745"/>
                <a:gd name="connsiteY25" fmla="*/ 769938 h 769938"/>
                <a:gd name="connsiteX26" fmla="*/ 846750 w 1837745"/>
                <a:gd name="connsiteY26" fmla="*/ 765175 h 769938"/>
                <a:gd name="connsiteX27" fmla="*/ 918188 w 1837745"/>
                <a:gd name="connsiteY27" fmla="*/ 755650 h 769938"/>
                <a:gd name="connsiteX28" fmla="*/ 951525 w 1837745"/>
                <a:gd name="connsiteY28" fmla="*/ 746125 h 769938"/>
                <a:gd name="connsiteX29" fmla="*/ 1132500 w 1837745"/>
                <a:gd name="connsiteY29" fmla="*/ 736600 h 769938"/>
                <a:gd name="connsiteX30" fmla="*/ 1170600 w 1837745"/>
                <a:gd name="connsiteY30" fmla="*/ 731838 h 769938"/>
                <a:gd name="connsiteX31" fmla="*/ 1203938 w 1837745"/>
                <a:gd name="connsiteY31" fmla="*/ 727075 h 769938"/>
                <a:gd name="connsiteX32" fmla="*/ 1475400 w 1837745"/>
                <a:gd name="connsiteY32" fmla="*/ 722313 h 769938"/>
                <a:gd name="connsiteX33" fmla="*/ 1499213 w 1837745"/>
                <a:gd name="connsiteY33" fmla="*/ 712788 h 769938"/>
                <a:gd name="connsiteX34" fmla="*/ 1523025 w 1837745"/>
                <a:gd name="connsiteY34" fmla="*/ 708025 h 769938"/>
                <a:gd name="connsiteX35" fmla="*/ 1551600 w 1837745"/>
                <a:gd name="connsiteY35" fmla="*/ 703263 h 769938"/>
                <a:gd name="connsiteX36" fmla="*/ 1608750 w 1837745"/>
                <a:gd name="connsiteY36" fmla="*/ 693738 h 769938"/>
                <a:gd name="connsiteX37" fmla="*/ 1623038 w 1837745"/>
                <a:gd name="connsiteY37" fmla="*/ 688975 h 769938"/>
                <a:gd name="connsiteX38" fmla="*/ 1651613 w 1837745"/>
                <a:gd name="connsiteY38" fmla="*/ 669925 h 769938"/>
                <a:gd name="connsiteX39" fmla="*/ 1699238 w 1837745"/>
                <a:gd name="connsiteY39" fmla="*/ 655638 h 769938"/>
                <a:gd name="connsiteX40" fmla="*/ 1718288 w 1837745"/>
                <a:gd name="connsiteY40" fmla="*/ 636588 h 769938"/>
                <a:gd name="connsiteX41" fmla="*/ 1746863 w 1837745"/>
                <a:gd name="connsiteY41" fmla="*/ 593725 h 769938"/>
                <a:gd name="connsiteX42" fmla="*/ 1756388 w 1837745"/>
                <a:gd name="connsiteY42" fmla="*/ 579438 h 769938"/>
                <a:gd name="connsiteX43" fmla="*/ 1770675 w 1837745"/>
                <a:gd name="connsiteY43" fmla="*/ 569913 h 769938"/>
                <a:gd name="connsiteX44" fmla="*/ 1789725 w 1837745"/>
                <a:gd name="connsiteY44" fmla="*/ 527050 h 769938"/>
                <a:gd name="connsiteX45" fmla="*/ 1808775 w 1837745"/>
                <a:gd name="connsiteY45" fmla="*/ 493713 h 769938"/>
                <a:gd name="connsiteX46" fmla="*/ 1813538 w 1837745"/>
                <a:gd name="connsiteY46" fmla="*/ 474663 h 769938"/>
                <a:gd name="connsiteX47" fmla="*/ 1818300 w 1837745"/>
                <a:gd name="connsiteY47" fmla="*/ 460375 h 769938"/>
                <a:gd name="connsiteX48" fmla="*/ 1823063 w 1837745"/>
                <a:gd name="connsiteY48" fmla="*/ 365125 h 769938"/>
                <a:gd name="connsiteX49" fmla="*/ 1827825 w 1837745"/>
                <a:gd name="connsiteY49" fmla="*/ 322263 h 769938"/>
                <a:gd name="connsiteX50" fmla="*/ 1837350 w 1837745"/>
                <a:gd name="connsiteY50" fmla="*/ 84138 h 769938"/>
                <a:gd name="connsiteX51" fmla="*/ 1832588 w 1837745"/>
                <a:gd name="connsiteY51" fmla="*/ 31750 h 769938"/>
                <a:gd name="connsiteX52" fmla="*/ 1818300 w 1837745"/>
                <a:gd name="connsiteY52" fmla="*/ 22225 h 769938"/>
                <a:gd name="connsiteX53" fmla="*/ 1756388 w 1837745"/>
                <a:gd name="connsiteY53" fmla="*/ 17463 h 769938"/>
                <a:gd name="connsiteX54" fmla="*/ 1603988 w 1837745"/>
                <a:gd name="connsiteY54" fmla="*/ 3175 h 769938"/>
                <a:gd name="connsiteX55" fmla="*/ 1446825 w 1837745"/>
                <a:gd name="connsiteY55" fmla="*/ 7938 h 769938"/>
                <a:gd name="connsiteX56" fmla="*/ 1303950 w 1837745"/>
                <a:gd name="connsiteY56" fmla="*/ 17463 h 769938"/>
                <a:gd name="connsiteX57" fmla="*/ 384788 w 1837745"/>
                <a:gd name="connsiteY57" fmla="*/ 7938 h 769938"/>
                <a:gd name="connsiteX58" fmla="*/ 303825 w 1837745"/>
                <a:gd name="connsiteY58" fmla="*/ 3175 h 769938"/>
                <a:gd name="connsiteX59" fmla="*/ 137138 w 1837745"/>
                <a:gd name="connsiteY59" fmla="*/ 3175 h 76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837745" h="769938">
                  <a:moveTo>
                    <a:pt x="137138" y="3175"/>
                  </a:moveTo>
                  <a:cubicBezTo>
                    <a:pt x="103801" y="6350"/>
                    <a:pt x="108287" y="16616"/>
                    <a:pt x="103800" y="22225"/>
                  </a:cubicBezTo>
                  <a:cubicBezTo>
                    <a:pt x="101317" y="25328"/>
                    <a:pt x="94585" y="54322"/>
                    <a:pt x="94275" y="55563"/>
                  </a:cubicBezTo>
                  <a:cubicBezTo>
                    <a:pt x="95863" y="74613"/>
                    <a:pt x="96512" y="93765"/>
                    <a:pt x="99038" y="112713"/>
                  </a:cubicBezTo>
                  <a:cubicBezTo>
                    <a:pt x="99701" y="117689"/>
                    <a:pt x="103800" y="121980"/>
                    <a:pt x="103800" y="127000"/>
                  </a:cubicBezTo>
                  <a:cubicBezTo>
                    <a:pt x="103800" y="196868"/>
                    <a:pt x="102008" y="266745"/>
                    <a:pt x="99038" y="336550"/>
                  </a:cubicBezTo>
                  <a:cubicBezTo>
                    <a:pt x="98825" y="341566"/>
                    <a:pt x="97489" y="346981"/>
                    <a:pt x="94275" y="350838"/>
                  </a:cubicBezTo>
                  <a:cubicBezTo>
                    <a:pt x="90585" y="355266"/>
                    <a:pt x="67451" y="370308"/>
                    <a:pt x="60938" y="374650"/>
                  </a:cubicBezTo>
                  <a:cubicBezTo>
                    <a:pt x="49566" y="408765"/>
                    <a:pt x="65824" y="369740"/>
                    <a:pt x="41888" y="398463"/>
                  </a:cubicBezTo>
                  <a:cubicBezTo>
                    <a:pt x="23216" y="420870"/>
                    <a:pt x="41612" y="413027"/>
                    <a:pt x="22838" y="431800"/>
                  </a:cubicBezTo>
                  <a:cubicBezTo>
                    <a:pt x="18790" y="435847"/>
                    <a:pt x="13313" y="438150"/>
                    <a:pt x="8550" y="441325"/>
                  </a:cubicBezTo>
                  <a:cubicBezTo>
                    <a:pt x="2856" y="532433"/>
                    <a:pt x="0" y="505290"/>
                    <a:pt x="13313" y="598488"/>
                  </a:cubicBezTo>
                  <a:cubicBezTo>
                    <a:pt x="14177" y="604536"/>
                    <a:pt x="19928" y="625036"/>
                    <a:pt x="22838" y="631825"/>
                  </a:cubicBezTo>
                  <a:cubicBezTo>
                    <a:pt x="25635" y="638350"/>
                    <a:pt x="27818" y="645421"/>
                    <a:pt x="32363" y="650875"/>
                  </a:cubicBezTo>
                  <a:cubicBezTo>
                    <a:pt x="36027" y="655272"/>
                    <a:pt x="41888" y="657225"/>
                    <a:pt x="46650" y="660400"/>
                  </a:cubicBezTo>
                  <a:cubicBezTo>
                    <a:pt x="49825" y="665163"/>
                    <a:pt x="53615" y="669568"/>
                    <a:pt x="56175" y="674688"/>
                  </a:cubicBezTo>
                  <a:cubicBezTo>
                    <a:pt x="58420" y="679178"/>
                    <a:pt x="57388" y="685425"/>
                    <a:pt x="60938" y="688975"/>
                  </a:cubicBezTo>
                  <a:cubicBezTo>
                    <a:pt x="65958" y="693995"/>
                    <a:pt x="73824" y="694978"/>
                    <a:pt x="79988" y="698500"/>
                  </a:cubicBezTo>
                  <a:cubicBezTo>
                    <a:pt x="84958" y="701340"/>
                    <a:pt x="89618" y="704698"/>
                    <a:pt x="94275" y="708025"/>
                  </a:cubicBezTo>
                  <a:cubicBezTo>
                    <a:pt x="100734" y="712639"/>
                    <a:pt x="106433" y="718375"/>
                    <a:pt x="113325" y="722313"/>
                  </a:cubicBezTo>
                  <a:cubicBezTo>
                    <a:pt x="117684" y="724804"/>
                    <a:pt x="122786" y="725696"/>
                    <a:pt x="127613" y="727075"/>
                  </a:cubicBezTo>
                  <a:cubicBezTo>
                    <a:pt x="151388" y="733868"/>
                    <a:pt x="150756" y="732101"/>
                    <a:pt x="180000" y="736600"/>
                  </a:cubicBezTo>
                  <a:cubicBezTo>
                    <a:pt x="189544" y="738068"/>
                    <a:pt x="198924" y="741045"/>
                    <a:pt x="208575" y="741363"/>
                  </a:cubicBezTo>
                  <a:lnTo>
                    <a:pt x="613388" y="750888"/>
                  </a:lnTo>
                  <a:cubicBezTo>
                    <a:pt x="636490" y="756663"/>
                    <a:pt x="654846" y="761572"/>
                    <a:pt x="680063" y="765175"/>
                  </a:cubicBezTo>
                  <a:lnTo>
                    <a:pt x="713400" y="769938"/>
                  </a:lnTo>
                  <a:lnTo>
                    <a:pt x="846750" y="765175"/>
                  </a:lnTo>
                  <a:cubicBezTo>
                    <a:pt x="850849" y="764947"/>
                    <a:pt x="911770" y="757025"/>
                    <a:pt x="918188" y="755650"/>
                  </a:cubicBezTo>
                  <a:cubicBezTo>
                    <a:pt x="929488" y="753228"/>
                    <a:pt x="940084" y="747759"/>
                    <a:pt x="951525" y="746125"/>
                  </a:cubicBezTo>
                  <a:cubicBezTo>
                    <a:pt x="982313" y="741727"/>
                    <a:pt x="1122451" y="737019"/>
                    <a:pt x="1132500" y="736600"/>
                  </a:cubicBezTo>
                  <a:lnTo>
                    <a:pt x="1170600" y="731838"/>
                  </a:lnTo>
                  <a:cubicBezTo>
                    <a:pt x="1181727" y="730354"/>
                    <a:pt x="1192718" y="727426"/>
                    <a:pt x="1203938" y="727075"/>
                  </a:cubicBezTo>
                  <a:cubicBezTo>
                    <a:pt x="1294395" y="724248"/>
                    <a:pt x="1384913" y="723900"/>
                    <a:pt x="1475400" y="722313"/>
                  </a:cubicBezTo>
                  <a:cubicBezTo>
                    <a:pt x="1483338" y="719138"/>
                    <a:pt x="1491024" y="715245"/>
                    <a:pt x="1499213" y="712788"/>
                  </a:cubicBezTo>
                  <a:cubicBezTo>
                    <a:pt x="1506966" y="710462"/>
                    <a:pt x="1515061" y="709473"/>
                    <a:pt x="1523025" y="708025"/>
                  </a:cubicBezTo>
                  <a:cubicBezTo>
                    <a:pt x="1532526" y="706298"/>
                    <a:pt x="1542056" y="704731"/>
                    <a:pt x="1551600" y="703263"/>
                  </a:cubicBezTo>
                  <a:cubicBezTo>
                    <a:pt x="1572553" y="700039"/>
                    <a:pt x="1588639" y="698766"/>
                    <a:pt x="1608750" y="693738"/>
                  </a:cubicBezTo>
                  <a:cubicBezTo>
                    <a:pt x="1613620" y="692520"/>
                    <a:pt x="1618649" y="691413"/>
                    <a:pt x="1623038" y="688975"/>
                  </a:cubicBezTo>
                  <a:cubicBezTo>
                    <a:pt x="1633045" y="683416"/>
                    <a:pt x="1640753" y="673545"/>
                    <a:pt x="1651613" y="669925"/>
                  </a:cubicBezTo>
                  <a:cubicBezTo>
                    <a:pt x="1686398" y="658330"/>
                    <a:pt x="1670447" y="662835"/>
                    <a:pt x="1699238" y="655638"/>
                  </a:cubicBezTo>
                  <a:cubicBezTo>
                    <a:pt x="1711936" y="617538"/>
                    <a:pt x="1692888" y="661987"/>
                    <a:pt x="1718288" y="636588"/>
                  </a:cubicBezTo>
                  <a:cubicBezTo>
                    <a:pt x="1718291" y="636585"/>
                    <a:pt x="1742099" y="600871"/>
                    <a:pt x="1746863" y="593725"/>
                  </a:cubicBezTo>
                  <a:cubicBezTo>
                    <a:pt x="1750038" y="588963"/>
                    <a:pt x="1751626" y="582613"/>
                    <a:pt x="1756388" y="579438"/>
                  </a:cubicBezTo>
                  <a:lnTo>
                    <a:pt x="1770675" y="569913"/>
                  </a:lnTo>
                  <a:cubicBezTo>
                    <a:pt x="1782010" y="535908"/>
                    <a:pt x="1774631" y="549692"/>
                    <a:pt x="1789725" y="527050"/>
                  </a:cubicBezTo>
                  <a:cubicBezTo>
                    <a:pt x="1802250" y="476954"/>
                    <a:pt x="1783554" y="537850"/>
                    <a:pt x="1808775" y="493713"/>
                  </a:cubicBezTo>
                  <a:cubicBezTo>
                    <a:pt x="1812022" y="488030"/>
                    <a:pt x="1811740" y="480957"/>
                    <a:pt x="1813538" y="474663"/>
                  </a:cubicBezTo>
                  <a:cubicBezTo>
                    <a:pt x="1814917" y="469836"/>
                    <a:pt x="1816713" y="465138"/>
                    <a:pt x="1818300" y="460375"/>
                  </a:cubicBezTo>
                  <a:cubicBezTo>
                    <a:pt x="1819888" y="428625"/>
                    <a:pt x="1820876" y="396839"/>
                    <a:pt x="1823063" y="365125"/>
                  </a:cubicBezTo>
                  <a:cubicBezTo>
                    <a:pt x="1824052" y="350784"/>
                    <a:pt x="1827095" y="336620"/>
                    <a:pt x="1827825" y="322263"/>
                  </a:cubicBezTo>
                  <a:cubicBezTo>
                    <a:pt x="1831859" y="242927"/>
                    <a:pt x="1834175" y="163513"/>
                    <a:pt x="1837350" y="84138"/>
                  </a:cubicBezTo>
                  <a:cubicBezTo>
                    <a:pt x="1835763" y="66675"/>
                    <a:pt x="1837745" y="48509"/>
                    <a:pt x="1832588" y="31750"/>
                  </a:cubicBezTo>
                  <a:cubicBezTo>
                    <a:pt x="1830905" y="26279"/>
                    <a:pt x="1823926" y="23280"/>
                    <a:pt x="1818300" y="22225"/>
                  </a:cubicBezTo>
                  <a:cubicBezTo>
                    <a:pt x="1797956" y="18411"/>
                    <a:pt x="1777015" y="19182"/>
                    <a:pt x="1756388" y="17463"/>
                  </a:cubicBezTo>
                  <a:cubicBezTo>
                    <a:pt x="1648686" y="8488"/>
                    <a:pt x="1676939" y="11282"/>
                    <a:pt x="1603988" y="3175"/>
                  </a:cubicBezTo>
                  <a:lnTo>
                    <a:pt x="1446825" y="7938"/>
                  </a:lnTo>
                  <a:cubicBezTo>
                    <a:pt x="1418076" y="9111"/>
                    <a:pt x="1334996" y="15245"/>
                    <a:pt x="1303950" y="17463"/>
                  </a:cubicBezTo>
                  <a:lnTo>
                    <a:pt x="384788" y="7938"/>
                  </a:lnTo>
                  <a:cubicBezTo>
                    <a:pt x="357756" y="7552"/>
                    <a:pt x="330859" y="3175"/>
                    <a:pt x="303825" y="3175"/>
                  </a:cubicBezTo>
                  <a:cubicBezTo>
                    <a:pt x="243479" y="3175"/>
                    <a:pt x="170475" y="0"/>
                    <a:pt x="137138" y="3175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hr-HR" sz="14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ASSAD</a:t>
              </a:r>
              <a:r>
                <a:rPr lang="hr-HR" sz="14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IMA ORUŽJE ZA MASOVNO UNIŠTENJE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POLITIČKI GOVOR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285750"/>
            <a:ext cx="9144032" cy="62150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Vrste političkog govora:</a:t>
            </a: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Ekskluzivni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upotrebljava se u krugu političkih djelatnika kao vrsta profesionalnog žargona i ne rabi se među ostalim članovima zajednice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Totalitarni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pokazatelj je totalitarnosti politike u državnoj zajednici, nastoji se proširiti na sva područja društvenog djelovanja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Demokratski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jezik dijaloga, tolerancije i osjetljivosti prema razlikama u stajalištima, a prihvatljiv je gotovo svim članovima političke zajednice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Obilježja političkog govora:</a:t>
            </a: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Emotivan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upotrebljavaju se riječi s jakim emotivnim učinkom na slušatelja 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Ekspresivan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obiluje bogatstvom i raznolikošću rječnika te dinamičnošću i raznolikošću rečenica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Iterativan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ponavljaju se važne riječi ili rečenice kako bi se proširila ili provjerila prihvatljivost poruka kod slušatelja 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Ekstenzivan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dugim rečenicama ili sporednim temama slušatelja odvlači od osnovne teme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Koherentan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djeluje kao skladna cjelina, govornik uspješno usklađuje odnos prema slušatelju, temi ili vremenu</a:t>
            </a:r>
            <a:endParaRPr lang="hr-HR" sz="28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tovac_1991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2844" y="142852"/>
            <a:ext cx="4286250" cy="3429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3566671"/>
            <a:ext cx="5143536" cy="3219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072066" y="500042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EMOTIVAN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72066" y="1357298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EKSPRESIVAN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://www.inflexwetrust.com/wp-content/uploads/2014/01/IFWT_mlk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3399161" cy="360335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719" y="3714752"/>
            <a:ext cx="8784000" cy="300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072066" y="500042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EMOTIVAN</a:t>
            </a:r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2066" y="1357298"/>
            <a:ext cx="3643338" cy="714380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ITERATIVAN</a:t>
            </a:r>
            <a:endParaRPr lang="hr-HR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5719" y="3733224"/>
            <a:ext cx="8784000" cy="298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571480"/>
            <a:ext cx="8786874" cy="8572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da postoje različite vrste politika,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gotovo je svaki novinski napis ujedno i politički napis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NAPIS POLITIČKOG SADRŽAJA</a:t>
            </a:r>
            <a:endParaRPr lang="hr-HR" dirty="0"/>
          </a:p>
        </p:txBody>
      </p:sp>
      <p:pic>
        <p:nvPicPr>
          <p:cNvPr id="2050" name="Picture 2" descr="http://www.sdlsn.hr/upload/Image/maticni_jl091210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 rot="386787">
            <a:off x="6155305" y="1044378"/>
            <a:ext cx="2568276" cy="269454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 descr="http://www.glas-koncila.hr/photos_portal/velika/1360920796-30-100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 rot="184486">
            <a:off x="4220158" y="3471426"/>
            <a:ext cx="4350245" cy="31073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IMG_20130903_082438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 rot="21372012">
            <a:off x="522844" y="1608668"/>
            <a:ext cx="3841062" cy="512769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2844" y="620688"/>
            <a:ext cx="8929718" cy="60007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„Najveći politički činilac na svijetu je trbuh. To je mašina koja sve pokreće.” –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Fran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Supilo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„Svaki političar mora imati tri stvari: debelu kožu, dobar želudac i čistu savjest.” –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Fran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Supilo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„Svi su političari isti. Obećavaju da će napraviti most čak i tamo gdje nema rijeke.”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Nikita Hruščov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„Došao sam do zaključka da je politika previše ozbiljna stvar da bi bila prepuštena političarima.”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Charles de Gaulle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„Politika nije loša profesija. Ako uspijete, čekaju vas mnoge nagrade, ako se osramotite, uvijek možete napisati knjigu.” 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Ronald Regan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3"/>
            <a:ext cx="9072594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označava borbu političkih stranaka za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osvajanje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potom za njeno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zadržavanje</a:t>
            </a:r>
          </a:p>
          <a:p>
            <a:pPr marL="288000" indent="-288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političkoj utakmici sudjeluju: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političke stranke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političke stranke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 subjekti koji </a:t>
            </a:r>
            <a:r>
              <a:rPr lang="hr-HR" sz="24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posreduju između građana i vlasti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njihova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svrha je prenošenje volje građana u parlament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  <a:r>
              <a:rPr lang="hr-HR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utječu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ali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bore za vlast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b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prosvjedi umirovljenika, prosvjetnih radnika, seljaka…)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>
                <a:ea typeface="WenQuanYi Micro Hei" charset="0"/>
              </a:rPr>
              <a:t>POLITIČKA UTAKMICA</a:t>
            </a:r>
            <a:endParaRPr lang="hr-H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69935" y="2568278"/>
          <a:ext cx="8218445" cy="3789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1356"/>
                <a:gridCol w="6196468"/>
                <a:gridCol w="782712"/>
                <a:gridCol w="847909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hr-HR" sz="24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Koji je glavni razlog zbog kojeg niste izašli</a:t>
                      </a:r>
                      <a:r>
                        <a:rPr lang="hr-HR" sz="2400" b="0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 na lokalne izbore u Zagrebu? </a:t>
                      </a:r>
                      <a:r>
                        <a:rPr lang="hr-HR" sz="2000" b="0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(sudjelovalo 500 ispitanika)</a:t>
                      </a:r>
                      <a:endParaRPr lang="hr-HR" sz="2400" b="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2009. </a:t>
                      </a:r>
                      <a:r>
                        <a:rPr lang="hr-H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(%)</a:t>
                      </a:r>
                      <a:endParaRPr lang="hr-H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2013. </a:t>
                      </a:r>
                      <a:r>
                        <a:rPr lang="hr-H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(%)</a:t>
                      </a:r>
                      <a:endParaRPr lang="hr-H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Zasićen/zasićena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sam izborima.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27,3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24,3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Ništa se bitno ne odlučuje na lokalnoj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razini.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10.7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3.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Važni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su samo izbori za Sabor.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4.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Ne zadovoljava me program stranke.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10,5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5.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Nemam povjerenja u stranke.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12,0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13,2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6.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Zbog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prosvjeda jer stranke nisu ispunile svoja obećanja.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12,3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13,0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7.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Razočaran/razočarana sam politikom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14,4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15,3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8.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Ostalo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POLITIČKA APSTINENCIJA</a:t>
            </a:r>
            <a:endParaRPr lang="hr-HR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32" y="714356"/>
            <a:ext cx="9144032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politička apstinencija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odustajanje od sudjelovanja na izborima (građanski neposluh)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građani gube interes ili su nedovoljno motivirani za izlazak na izbore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Pravokutnik 2"/>
          <p:cNvSpPr/>
          <p:nvPr/>
        </p:nvSpPr>
        <p:spPr bwMode="auto">
          <a:xfrm>
            <a:off x="500034" y="3357562"/>
            <a:ext cx="8358246" cy="42862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Pravokutnik 3"/>
          <p:cNvSpPr/>
          <p:nvPr/>
        </p:nvSpPr>
        <p:spPr bwMode="auto">
          <a:xfrm>
            <a:off x="500034" y="4500570"/>
            <a:ext cx="8358246" cy="14760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8545771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ravokutnik 2"/>
          <p:cNvSpPr/>
          <p:nvPr/>
        </p:nvSpPr>
        <p:spPr bwMode="auto">
          <a:xfrm>
            <a:off x="428596" y="2143116"/>
            <a:ext cx="8358246" cy="3571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" name="Pravokutnik 3"/>
          <p:cNvSpPr/>
          <p:nvPr/>
        </p:nvSpPr>
        <p:spPr bwMode="auto">
          <a:xfrm>
            <a:off x="428596" y="4071942"/>
            <a:ext cx="8358246" cy="13573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deks_afera.jpg"/>
          <p:cNvPicPr>
            <a:picLocks noChangeAspect="1"/>
          </p:cNvPicPr>
          <p:nvPr/>
        </p:nvPicPr>
        <p:blipFill>
          <a:blip r:embed="rId3">
            <a:lum bright="-77000" contrast="-90000"/>
          </a:blip>
          <a:stretch>
            <a:fillRect/>
          </a:stretch>
        </p:blipFill>
        <p:spPr>
          <a:xfrm>
            <a:off x="1" y="708661"/>
            <a:ext cx="9144000" cy="6149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714356"/>
            <a:ext cx="8858312" cy="5786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lvl="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lobiranje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eng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lobby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- predvorje)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nastojanje interesnih skupina da utječu na one koji donose odluke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(podmićivanje političara, tzv. vlade u sjeni)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SPINIRANJE</a:t>
            </a:r>
            <a:r>
              <a:rPr lang="de-A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manipuliranje</a:t>
            </a:r>
            <a:r>
              <a:rPr lang="de-AT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činjenicama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, kako bi se interes pomaknuo s jedne činjenice na drugu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 DOKTORI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pomažu političarima u komunikaciji s biračima, čak i kad se ne realiziraju obećani programi, nastoji se prikazati kako su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obećanja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provedena u djelo ili se umanjuju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efekti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nerealiziranih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programa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LOBIRANJE, SPINIRANJE I SPIN DOKTORI</a:t>
            </a:r>
            <a:endParaRPr lang="hr-HR" dirty="0"/>
          </a:p>
        </p:txBody>
      </p:sp>
      <p:pic>
        <p:nvPicPr>
          <p:cNvPr id="5" name="Picture 4" descr="indeks_afera.jpg"/>
          <p:cNvPicPr>
            <a:picLocks noChangeAspect="1"/>
          </p:cNvPicPr>
          <p:nvPr/>
        </p:nvPicPr>
        <p:blipFill>
          <a:blip r:embed="rId3">
            <a:lum/>
          </a:blip>
          <a:stretch>
            <a:fillRect/>
          </a:stretch>
        </p:blipFill>
        <p:spPr>
          <a:xfrm>
            <a:off x="-32" y="714356"/>
            <a:ext cx="9144000" cy="6149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0034" y="642917"/>
            <a:ext cx="8429684" cy="60007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Š</a:t>
            </a: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to je za tebe politika?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Pratiš li političke događaje u zemlji ili svijetu?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Razmišljaš li o politici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kao načinu upravljanja državom ili o kao dobroj temi kojom ljudi krate vrijeme razgovarajući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u tramvaju s gotovo nepoznatim ljudima?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Ima li stvari koje te se uopće ne tiču, a vežeš ih za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politiku?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Imaš li osjećaj da odluke političara bitno utječu na tvoj svakodnevni život?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8746" y="2628122"/>
            <a:ext cx="8039816" cy="1057164"/>
          </a:xfrm>
          <a:prstGeom prst="rect">
            <a:avLst/>
          </a:prstGeom>
          <a:noFill/>
          <a:ln w="127000"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hr-H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srednja-skola.github.io/politika</a:t>
            </a:r>
            <a:endParaRPr lang="hr-H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28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48" y="5085184"/>
            <a:ext cx="9108504" cy="1512168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48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I. POLITIKA, POLITIČKO DJELOVANJE I POLITIČKA UTAKMICA</a:t>
            </a:r>
            <a:endParaRPr kumimoji="0" lang="hr-HR" sz="4800" i="0" u="none" strike="noStrike" kern="1200" normalizeH="0" baseline="0" noProof="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042" y="277788"/>
            <a:ext cx="4896544" cy="473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596" y="60308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POLITIKA?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30"/>
            <a:ext cx="885828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grč. </a:t>
            </a: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polis</a:t>
            </a:r>
            <a:r>
              <a:rPr lang="hr-HR" sz="2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grad, država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politeikos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državni, javni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ta politika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odnosi se na poslove vezane uz polis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politeia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označava državu odnosno politički režim</a:t>
            </a:r>
          </a:p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Aristotel i Platon –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politika je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etičko bavljenje državnim poslovima</a:t>
            </a:r>
          </a:p>
          <a:p>
            <a:pPr marL="288000" lvl="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Machiavelli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(15. – 16. stoljeće) – daje današnje značenje politici –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 kao vještina upravljanja državom, vještina političkog djelovanja</a:t>
            </a:r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(način na koji vladar upravlja državom)</a:t>
            </a:r>
          </a:p>
          <a:p>
            <a:pPr marL="1030950" lvl="1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“Vladar mora biti mudar kao lisica, a jak kao lav.”</a:t>
            </a:r>
            <a:endParaRPr lang="hr-HR" sz="25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00035" y="60308"/>
            <a:ext cx="821537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POLITIKA?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09"/>
            <a:ext cx="8858280" cy="3725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znači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bavljenje državnim poslovima </a:t>
            </a:r>
            <a:r>
              <a:rPr lang="vi-V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poslovima od javnoga i općeg značaja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OLITIKA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obavljanja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društvenih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državnih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poslova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usmjerena na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sz="20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je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svjesna aktivnost društvenih skupina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nositelji politike su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društvene skupine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koje izborom metoda i svjesnom djelatnošću ostvaruju određeni cilj političkog djelovanja</a:t>
            </a:r>
            <a:endParaRPr lang="vi-VN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500034" y="4997389"/>
            <a:ext cx="2786082" cy="1363816"/>
          </a:xfrm>
          <a:prstGeom prst="roundRect">
            <a:avLst>
              <a:gd name="adj" fmla="val 8830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786446" y="4997389"/>
            <a:ext cx="2786082" cy="1363816"/>
          </a:xfrm>
          <a:prstGeom prst="roundRect">
            <a:avLst>
              <a:gd name="adj" fmla="val 9701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OPĆE 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DOBRO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768322" y="5095036"/>
            <a:ext cx="1535918" cy="1168522"/>
          </a:xfrm>
          <a:prstGeom prst="rightArrow">
            <a:avLst>
              <a:gd name="adj1" fmla="val 65878"/>
              <a:gd name="adj2" fmla="val 51016"/>
            </a:avLst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CILJ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71414"/>
            <a:ext cx="8429621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RAZLIKOVANJE POLITIKE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64704"/>
            <a:ext cx="9072594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kao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ljudska djelatnost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(djelovanje svih građana radi općeg dobra) </a:t>
            </a:r>
            <a:r>
              <a:rPr lang="vi-VN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politika kao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znanost</a:t>
            </a:r>
            <a:r>
              <a:rPr lang="vi-VN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(sociologija politike, filozofija politike, politička geografija, politologija...)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politika kao znanost:</a:t>
            </a:r>
          </a:p>
          <a:p>
            <a:pPr marL="540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ilozofija politike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razmatra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načela najboljeg uređenja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zajedničkog života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(ka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 ih ostvariti, kakve moraju bit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institucije koje će ostvarivati ta načela, što je pravednost...)</a:t>
            </a:r>
          </a:p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ociologija politike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usredotočuje se na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posljedice političkih procesa u nekom društvu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npr. tko glasuje za koju stranku – ovisi li to o obrazovanju, imutku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etničkoj i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rasnioj pripadnosti...</a:t>
            </a:r>
          </a:p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olitička znanost (politologija)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promatra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politiku kao sustav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kakvo je ustrojstvo politčkog sustava, kako i gdje se donose politčke odluke...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2540" y="5404746"/>
            <a:ext cx="8784976" cy="1292814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" name="Group 4" hidden="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46"/>
            <a:stretch/>
          </p:blipFill>
          <p:spPr>
            <a:xfrm>
              <a:off x="2277052" y="332656"/>
              <a:ext cx="4815228" cy="614301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5810</TotalTime>
  <Words>1928</Words>
  <Application>Microsoft Office PowerPoint</Application>
  <PresentationFormat>On-screen Show (4:3)</PresentationFormat>
  <Paragraphs>263</Paragraphs>
  <Slides>33</Slides>
  <Notes>22</Notes>
  <HiddenSlides>7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moja_tema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PODJELA POLITIKE</vt:lpstr>
      <vt:lpstr>RAZLIKOVANJE/PODJELA POLITIKE</vt:lpstr>
      <vt:lpstr>PowerPoint Presentation</vt:lpstr>
      <vt:lpstr>MOĆ I VLAST (M. Weber)</vt:lpstr>
      <vt:lpstr>MOĆ I VLAST (M. Weber)</vt:lpstr>
      <vt:lpstr>LEGITIMNOST I LEGALNOST</vt:lpstr>
      <vt:lpstr>TRI VRSTE MOĆI U DRUŠTVU</vt:lpstr>
      <vt:lpstr>TRI TIPA LEGITIMNE VLASTI (M. Weber)</vt:lpstr>
      <vt:lpstr>PowerPoint Presentation</vt:lpstr>
      <vt:lpstr>LEGITIMNOST I LEGALNOST</vt:lpstr>
      <vt:lpstr>AUTORITET</vt:lpstr>
      <vt:lpstr>PowerPoint Presentation</vt:lpstr>
      <vt:lpstr>PowerPoint Presentation</vt:lpstr>
      <vt:lpstr>PONOVIMO</vt:lpstr>
      <vt:lpstr>POLITIČKO DJELOVANJE</vt:lpstr>
      <vt:lpstr>POLITIČKI GOVOR</vt:lpstr>
      <vt:lpstr>PowerPoint Presentation</vt:lpstr>
      <vt:lpstr>PowerPoint Presentation</vt:lpstr>
      <vt:lpstr>PowerPoint Presentation</vt:lpstr>
      <vt:lpstr>NAPIS POLITIČKOG SADRŽAJA</vt:lpstr>
      <vt:lpstr>POLITIČKA UTAKMICA</vt:lpstr>
      <vt:lpstr>POLITIČKA APSTINENCIJA</vt:lpstr>
      <vt:lpstr>PowerPoint Presentation</vt:lpstr>
      <vt:lpstr>LOBIRANJE, SPINIRANJE I SPIN DOKTORI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cornx</cp:lastModifiedBy>
  <cp:revision>872</cp:revision>
  <cp:lastPrinted>1601-01-01T00:00:00Z</cp:lastPrinted>
  <dcterms:created xsi:type="dcterms:W3CDTF">1601-01-01T00:00:00Z</dcterms:created>
  <dcterms:modified xsi:type="dcterms:W3CDTF">2017-09-12T06:34:54Z</dcterms:modified>
</cp:coreProperties>
</file>