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6.6.2019.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43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6.6.2019.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56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6.6.2019.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997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6.6.2019.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20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6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0"/>
            <a:ext cx="8858312" cy="5920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400"/>
            </a:lvl3pPr>
            <a:lvl4pPr>
              <a:buFont typeface="Calibri" pitchFamily="34" charset="0"/>
              <a:buChar char="–"/>
              <a:defRPr sz="2400"/>
            </a:lvl4pPr>
            <a:lvl5pPr>
              <a:buFont typeface="Calibri" pitchFamily="34" charset="0"/>
              <a:buChar char="–"/>
              <a:defRPr sz="2400"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620688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897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6.6.2019.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67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6.6.2019.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16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6.6.2019.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23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6.6.2019.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62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6.6.2019.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6.6.2019.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24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6413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microsoft.com/office/2007/relationships/hdphoto" Target="../media/hdphoto6.wdp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microsoft.com/office/2007/relationships/hdphoto" Target="../media/hdphoto4.wdp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0.wdp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6" t="5256" r="10021" b="87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-540568" y="4509120"/>
            <a:ext cx="10297144" cy="201622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xtBox 4"/>
          <p:cNvSpPr txBox="1"/>
          <p:nvPr/>
        </p:nvSpPr>
        <p:spPr>
          <a:xfrm>
            <a:off x="882858" y="4547736"/>
            <a:ext cx="74502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UTJECAJ TURIZMA NA GOSPODARSKI RAZVOJ</a:t>
            </a:r>
            <a:endParaRPr lang="hr-HR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Osnovni podatci o turizmu u svijetu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4168" y="764704"/>
            <a:ext cx="3059832" cy="1224136"/>
          </a:xfrm>
        </p:spPr>
        <p:txBody>
          <a:bodyPr/>
          <a:lstStyle/>
          <a:p>
            <a:pPr marL="0" indent="0">
              <a:buNone/>
            </a:pPr>
            <a:r>
              <a:rPr lang="hr-HR" dirty="0" smtClean="0"/>
              <a:t>najviše ljudi putuje radi </a:t>
            </a:r>
            <a:r>
              <a:rPr lang="hr-HR" b="1" dirty="0" smtClean="0">
                <a:solidFill>
                  <a:srgbClr val="FF0000"/>
                </a:solidFill>
              </a:rPr>
              <a:t>dokolice</a:t>
            </a:r>
            <a:r>
              <a:rPr lang="hr-HR" dirty="0" smtClean="0"/>
              <a:t>, </a:t>
            </a:r>
            <a:r>
              <a:rPr lang="hr-HR" b="1" dirty="0" smtClean="0">
                <a:solidFill>
                  <a:srgbClr val="FF0000"/>
                </a:solidFill>
              </a:rPr>
              <a:t>rekreacije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FF0000"/>
                </a:solidFill>
              </a:rPr>
              <a:t>odmora</a:t>
            </a:r>
            <a:endParaRPr lang="hr-HR" b="1" dirty="0">
              <a:solidFill>
                <a:srgbClr val="FF000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63" t="5917" r="57874" b="4763"/>
          <a:stretch/>
        </p:blipFill>
        <p:spPr bwMode="auto">
          <a:xfrm>
            <a:off x="5269249" y="2937953"/>
            <a:ext cx="3874751" cy="3920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420" t="8029" r="1256"/>
          <a:stretch/>
        </p:blipFill>
        <p:spPr bwMode="auto">
          <a:xfrm>
            <a:off x="13666" y="620688"/>
            <a:ext cx="5236066" cy="4036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1929241" y="5182913"/>
            <a:ext cx="2952328" cy="778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hr-HR" dirty="0" smtClean="0"/>
              <a:t>najčešće prijevozno sredstvo je </a:t>
            </a:r>
            <a:r>
              <a:rPr lang="hr-HR" b="1" dirty="0" smtClean="0">
                <a:solidFill>
                  <a:srgbClr val="FF0000"/>
                </a:solidFill>
              </a:rPr>
              <a:t>zrakoplov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5012943" y="5195921"/>
            <a:ext cx="473577" cy="752484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Right Arrow 14"/>
          <p:cNvSpPr/>
          <p:nvPr/>
        </p:nvSpPr>
        <p:spPr>
          <a:xfrm rot="10800000">
            <a:off x="5237812" y="944725"/>
            <a:ext cx="630332" cy="864096"/>
          </a:xfrm>
          <a:prstGeom prst="rightArrow">
            <a:avLst>
              <a:gd name="adj1" fmla="val 51946"/>
              <a:gd name="adj2" fmla="val 51668"/>
            </a:avLst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8022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600" b="1" dirty="0">
                <a:solidFill>
                  <a:srgbClr val="FF0000"/>
                </a:solidFill>
              </a:rPr>
              <a:t>Osnovni podatci o turizmu u svijetu (2017.)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13" r="1736" b="52996"/>
          <a:stretch/>
        </p:blipFill>
        <p:spPr bwMode="auto">
          <a:xfrm>
            <a:off x="105224" y="1268760"/>
            <a:ext cx="8975834" cy="189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13" t="50000" r="1736"/>
          <a:stretch/>
        </p:blipFill>
        <p:spPr bwMode="auto">
          <a:xfrm>
            <a:off x="105224" y="3700825"/>
            <a:ext cx="8975834" cy="201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87624" y="2060848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DOLASCI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3789040"/>
            <a:ext cx="98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ZARADA</a:t>
            </a:r>
            <a:endParaRPr lang="hr-H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17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Kretanje broja međunarodnih dolazaka</a:t>
            </a:r>
            <a:endParaRPr lang="hr-HR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66946" y="1493277"/>
            <a:ext cx="7492565" cy="4056888"/>
            <a:chOff x="825718" y="1400556"/>
            <a:chExt cx="7492565" cy="4056888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718" y="1400556"/>
              <a:ext cx="7492565" cy="4056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 flipH="1">
              <a:off x="1619672" y="2553056"/>
              <a:ext cx="6332512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53" b="8934"/>
          <a:stretch/>
        </p:blipFill>
        <p:spPr bwMode="auto">
          <a:xfrm>
            <a:off x="550001" y="704335"/>
            <a:ext cx="8126455" cy="484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20" y="5661248"/>
            <a:ext cx="9144000" cy="1196752"/>
          </a:xfrm>
        </p:spPr>
        <p:txBody>
          <a:bodyPr>
            <a:normAutofit lnSpcReduction="10000"/>
          </a:bodyPr>
          <a:lstStyle/>
          <a:p>
            <a:r>
              <a:rPr lang="hr-HR" dirty="0" smtClean="0"/>
              <a:t>od 1990-ih do 2017. g broj međunarodnih dolazaka se </a:t>
            </a:r>
            <a:r>
              <a:rPr lang="hr-HR" b="1" dirty="0" smtClean="0">
                <a:solidFill>
                  <a:srgbClr val="FF0000"/>
                </a:solidFill>
              </a:rPr>
              <a:t>utrostručio</a:t>
            </a:r>
          </a:p>
          <a:p>
            <a:r>
              <a:rPr lang="hr-HR" dirty="0"/>
              <a:t>dodatnih </a:t>
            </a:r>
            <a:r>
              <a:rPr lang="hr-HR" b="1" dirty="0">
                <a:solidFill>
                  <a:srgbClr val="FF0000"/>
                </a:solidFill>
              </a:rPr>
              <a:t>240 mlrd. USD</a:t>
            </a:r>
            <a:r>
              <a:rPr lang="hr-HR" dirty="0"/>
              <a:t> zaradili su međunarodni prijevoznici </a:t>
            </a:r>
            <a:br>
              <a:rPr lang="hr-HR" dirty="0"/>
            </a:br>
            <a:r>
              <a:rPr lang="hr-HR" dirty="0"/>
              <a:t>(u međunarodnom prijevozu putnika)</a:t>
            </a:r>
            <a:endParaRPr lang="hr-HR" b="1" dirty="0">
              <a:solidFill>
                <a:srgbClr val="FF0000"/>
              </a:solidFill>
            </a:endParaRPr>
          </a:p>
          <a:p>
            <a:endParaRPr lang="hr-H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42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53" y="-21909"/>
            <a:ext cx="8946895" cy="584493"/>
          </a:xfrm>
        </p:spPr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Broj dolazaka – projekcija do 2030.</a:t>
            </a:r>
            <a:endParaRPr lang="hr-HR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" y="940066"/>
            <a:ext cx="9108984" cy="577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698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600" dirty="0" smtClean="0">
                <a:solidFill>
                  <a:srgbClr val="FF0000"/>
                </a:solidFill>
              </a:rPr>
              <a:t>Osnovni podatci o turizmu u svijetu (2017.)</a:t>
            </a:r>
            <a:endParaRPr lang="hr-HR" sz="3600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50"/>
          <a:stretch/>
        </p:blipFill>
        <p:spPr bwMode="auto">
          <a:xfrm>
            <a:off x="0" y="630785"/>
            <a:ext cx="9144000" cy="6182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815" r="1736" b="52996"/>
          <a:stretch/>
        </p:blipFill>
        <p:spPr bwMode="auto">
          <a:xfrm>
            <a:off x="93111" y="3071819"/>
            <a:ext cx="4406881" cy="174103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76" t="53403" r="1736" b="654"/>
          <a:stretch/>
        </p:blipFill>
        <p:spPr bwMode="auto">
          <a:xfrm>
            <a:off x="4648408" y="3071819"/>
            <a:ext cx="4406881" cy="174103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198837" y="3915703"/>
            <a:ext cx="1024857" cy="3053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7720533" y="3634382"/>
            <a:ext cx="1087907" cy="3053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xtBox 8"/>
          <p:cNvSpPr txBox="1"/>
          <p:nvPr/>
        </p:nvSpPr>
        <p:spPr>
          <a:xfrm>
            <a:off x="1839840" y="3851344"/>
            <a:ext cx="830356" cy="26619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DOLASCI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9867" y="3797720"/>
            <a:ext cx="813753" cy="2688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ZARADA</a:t>
            </a:r>
            <a:endParaRPr lang="hr-H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78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Emitivne zemlje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403678" y="742862"/>
            <a:ext cx="3560809" cy="3262202"/>
          </a:xfrm>
        </p:spPr>
        <p:txBody>
          <a:bodyPr>
            <a:normAutofit/>
          </a:bodyPr>
          <a:lstStyle/>
          <a:p>
            <a:pPr marL="216000" indent="-216000">
              <a:spcBef>
                <a:spcPts val="1200"/>
              </a:spcBef>
            </a:pPr>
            <a:r>
              <a:rPr lang="hr-HR" sz="2200" dirty="0" smtClean="0"/>
              <a:t>najveće emitivno područje je </a:t>
            </a:r>
            <a:r>
              <a:rPr lang="hr-HR" sz="2200" b="1" dirty="0" smtClean="0">
                <a:solidFill>
                  <a:srgbClr val="FF0000"/>
                </a:solidFill>
              </a:rPr>
              <a:t>Europa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(</a:t>
            </a:r>
            <a:r>
              <a:rPr lang="hr-HR" sz="2200" b="1" dirty="0" smtClean="0">
                <a:solidFill>
                  <a:srgbClr val="FF0000"/>
                </a:solidFill>
              </a:rPr>
              <a:t>48% </a:t>
            </a:r>
            <a:r>
              <a:rPr lang="hr-HR" sz="2200" dirty="0" smtClean="0"/>
              <a:t>turista)</a:t>
            </a:r>
          </a:p>
          <a:p>
            <a:pPr marL="216000" indent="-216000">
              <a:spcBef>
                <a:spcPts val="1200"/>
              </a:spcBef>
            </a:pPr>
            <a:r>
              <a:rPr lang="hr-HR" sz="2200" dirty="0" smtClean="0"/>
              <a:t>80% turista putuje unutar svoje regije (kontinenta)</a:t>
            </a:r>
            <a:endParaRPr lang="hr-HR" sz="2200" dirty="0"/>
          </a:p>
        </p:txBody>
      </p:sp>
      <p:grpSp>
        <p:nvGrpSpPr>
          <p:cNvPr id="4" name="Group 3"/>
          <p:cNvGrpSpPr/>
          <p:nvPr/>
        </p:nvGrpSpPr>
        <p:grpSpPr>
          <a:xfrm>
            <a:off x="35496" y="794084"/>
            <a:ext cx="5215330" cy="4782850"/>
            <a:chOff x="35496" y="794084"/>
            <a:chExt cx="5215330" cy="4782850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98" t="25909" r="10771"/>
            <a:stretch/>
          </p:blipFill>
          <p:spPr bwMode="auto">
            <a:xfrm>
              <a:off x="35496" y="1326630"/>
              <a:ext cx="5215330" cy="4250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35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17" b="88498"/>
            <a:stretch/>
          </p:blipFill>
          <p:spPr bwMode="auto">
            <a:xfrm>
              <a:off x="67082" y="794084"/>
              <a:ext cx="5152159" cy="385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4751282" y="4371361"/>
            <a:ext cx="4371975" cy="2452540"/>
            <a:chOff x="4751282" y="4371361"/>
            <a:chExt cx="4371975" cy="2452540"/>
          </a:xfrm>
        </p:grpSpPr>
        <p:pic>
          <p:nvPicPr>
            <p:cNvPr id="18434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140"/>
            <a:stretch/>
          </p:blipFill>
          <p:spPr bwMode="auto">
            <a:xfrm>
              <a:off x="4751282" y="5197642"/>
              <a:ext cx="4371975" cy="162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40" r="18239" b="73070"/>
            <a:stretch/>
          </p:blipFill>
          <p:spPr bwMode="auto">
            <a:xfrm>
              <a:off x="5559653" y="4371361"/>
              <a:ext cx="2755232" cy="813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8523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3" y="44624"/>
            <a:ext cx="8891357" cy="547376"/>
          </a:xfrm>
        </p:spPr>
        <p:txBody>
          <a:bodyPr/>
          <a:lstStyle/>
          <a:p>
            <a:r>
              <a:rPr lang="hr-HR" sz="3600" b="1" dirty="0" smtClean="0">
                <a:solidFill>
                  <a:srgbClr val="FF0000"/>
                </a:solidFill>
              </a:rPr>
              <a:t>UTJECAJ TURIZMA NA GOSPODARSTVO</a:t>
            </a:r>
            <a:endParaRPr lang="hr-HR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42" y="692696"/>
            <a:ext cx="9089058" cy="5921356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dirty="0" smtClean="0"/>
              <a:t>djelovanje turizma na gospodarstvo najbolje se očituje u </a:t>
            </a:r>
            <a:r>
              <a:rPr lang="hr-HR" b="1" dirty="0" smtClean="0">
                <a:solidFill>
                  <a:srgbClr val="FF0000"/>
                </a:solidFill>
              </a:rPr>
              <a:t>potrošnji turista</a:t>
            </a:r>
          </a:p>
          <a:p>
            <a:pPr lvl="1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potrošnja gostiju je veća</a:t>
            </a:r>
            <a:r>
              <a:rPr lang="hr-HR" dirty="0" smtClean="0"/>
              <a:t> nego u mjestu stalnog boravka</a:t>
            </a:r>
          </a:p>
          <a:p>
            <a:pPr>
              <a:spcBef>
                <a:spcPts val="24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emitivne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>
                <a:sym typeface="Wingdings" panose="05000000000000000000" pitchFamily="2" charset="2"/>
              </a:rPr>
              <a:t></a:t>
            </a:r>
            <a:r>
              <a:rPr lang="hr-HR" dirty="0" smtClean="0"/>
              <a:t> </a:t>
            </a:r>
            <a:r>
              <a:rPr lang="hr-HR" b="1" dirty="0" smtClean="0">
                <a:solidFill>
                  <a:srgbClr val="FF0000"/>
                </a:solidFill>
              </a:rPr>
              <a:t>receptivne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/>
              <a:t>zemlje – priljev </a:t>
            </a:r>
            <a:r>
              <a:rPr lang="hr-HR" dirty="0" smtClean="0"/>
              <a:t>sredstava (novca)</a:t>
            </a:r>
          </a:p>
          <a:p>
            <a:pPr lvl="1">
              <a:spcBef>
                <a:spcPts val="600"/>
              </a:spcBef>
            </a:pPr>
            <a:r>
              <a:rPr lang="hr-HR" dirty="0" smtClean="0"/>
              <a:t>glavnina međunarodnog turističkog prometa odvija se </a:t>
            </a:r>
            <a:r>
              <a:rPr lang="hr-HR" b="1" dirty="0" smtClean="0">
                <a:solidFill>
                  <a:srgbClr val="FF0000"/>
                </a:solidFill>
              </a:rPr>
              <a:t>između razvijenih zemalja i unutar njih</a:t>
            </a:r>
            <a:endParaRPr lang="hr-HR" b="1" dirty="0">
              <a:solidFill>
                <a:srgbClr val="FF0000"/>
              </a:solidFill>
            </a:endParaRPr>
          </a:p>
        </p:txBody>
      </p:sp>
      <p:pic>
        <p:nvPicPr>
          <p:cNvPr id="4" name="Picture 4" descr="http://www.vilamediteran.com/images/bg/bg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5866" y="4354883"/>
            <a:ext cx="3738335" cy="2355788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6" descr="https://upload.wikimedia.org/wikipedia/commons/b/b1/Stuttgart_vom_Fernsehturm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676" y="4354883"/>
            <a:ext cx="3784018" cy="2355788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ight Arrow 6"/>
          <p:cNvSpPr/>
          <p:nvPr/>
        </p:nvSpPr>
        <p:spPr>
          <a:xfrm>
            <a:off x="4066910" y="5585094"/>
            <a:ext cx="1046450" cy="1027315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6" name="Picture 8" descr="http://cdn.shopify.com/s/files/1/0185/5092/products/objects-0084.png?v=136954372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7597" y="4346817"/>
            <a:ext cx="1265077" cy="12650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311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3" y="44624"/>
            <a:ext cx="8891357" cy="547376"/>
          </a:xfrm>
        </p:spPr>
        <p:txBody>
          <a:bodyPr/>
          <a:lstStyle/>
          <a:p>
            <a:r>
              <a:rPr lang="hr-HR" sz="3600" b="1" dirty="0" smtClean="0">
                <a:solidFill>
                  <a:srgbClr val="FF0000"/>
                </a:solidFill>
              </a:rPr>
              <a:t>UTJECAJ TURIZMA NA BDP</a:t>
            </a:r>
            <a:endParaRPr lang="hr-HR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42" y="692696"/>
            <a:ext cx="9089058" cy="5921356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BDP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</a:t>
            </a:r>
            <a:r>
              <a:rPr lang="hr-HR" u="sng" dirty="0" smtClean="0"/>
              <a:t>vrijednost svih dobara i usluga</a:t>
            </a:r>
            <a:r>
              <a:rPr lang="hr-HR" dirty="0" smtClean="0"/>
              <a:t> proizvedenih unutar neke zemlje tijekom određenog razdoblja, obično jedne godine</a:t>
            </a:r>
          </a:p>
          <a:p>
            <a:pPr>
              <a:spcBef>
                <a:spcPts val="1200"/>
              </a:spcBef>
            </a:pPr>
            <a:r>
              <a:rPr lang="hr-HR" dirty="0" smtClean="0"/>
              <a:t>receptivne </a:t>
            </a:r>
            <a:r>
              <a:rPr lang="hr-HR" dirty="0"/>
              <a:t>zemlje – izvor prihoda lokanom stanovništvu</a:t>
            </a:r>
          </a:p>
          <a:p>
            <a:pPr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važnost </a:t>
            </a:r>
            <a:r>
              <a:rPr lang="hr-HR" b="1" dirty="0">
                <a:solidFill>
                  <a:srgbClr val="FF0000"/>
                </a:solidFill>
              </a:rPr>
              <a:t>turizma </a:t>
            </a:r>
            <a:r>
              <a:rPr lang="hr-HR" dirty="0"/>
              <a:t>– udio turizma u bruto-domaćem </a:t>
            </a:r>
            <a:r>
              <a:rPr lang="hr-HR" dirty="0" smtClean="0"/>
              <a:t>proizvodu</a:t>
            </a:r>
          </a:p>
          <a:p>
            <a:pPr lvl="1">
              <a:spcBef>
                <a:spcPts val="1200"/>
              </a:spcBef>
            </a:pPr>
            <a:r>
              <a:rPr lang="hr-HR" dirty="0" smtClean="0">
                <a:solidFill>
                  <a:prstClr val="black"/>
                </a:solidFill>
              </a:rPr>
              <a:t>udio turizma u BDP-u je teško odrediti </a:t>
            </a:r>
            <a:r>
              <a:rPr lang="hr-HR" dirty="0"/>
              <a:t>(u RH je udio oko 20%)</a:t>
            </a:r>
            <a:endParaRPr lang="hr-HR" dirty="0" smtClean="0">
              <a:solidFill>
                <a:prstClr val="black"/>
              </a:solidFill>
            </a:endParaRP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satelitski </a:t>
            </a:r>
            <a:r>
              <a:rPr lang="hr-HR" b="1" dirty="0">
                <a:solidFill>
                  <a:srgbClr val="FF0000"/>
                </a:solidFill>
              </a:rPr>
              <a:t>račun turizma </a:t>
            </a:r>
            <a:r>
              <a:rPr lang="hr-HR" dirty="0">
                <a:solidFill>
                  <a:prstClr val="black"/>
                </a:solidFill>
              </a:rPr>
              <a:t>– izračun udjela turizma u </a:t>
            </a:r>
            <a:r>
              <a:rPr lang="hr-HR" dirty="0" smtClean="0">
                <a:solidFill>
                  <a:prstClr val="black"/>
                </a:solidFill>
              </a:rPr>
              <a:t>BDP-u – mjeri ekonomske </a:t>
            </a:r>
            <a:r>
              <a:rPr lang="hr-HR" dirty="0">
                <a:solidFill>
                  <a:prstClr val="black"/>
                </a:solidFill>
              </a:rPr>
              <a:t>učinke turizma na gospodarstvo</a:t>
            </a:r>
          </a:p>
          <a:p>
            <a:pPr lvl="2">
              <a:spcBef>
                <a:spcPts val="1200"/>
              </a:spcBef>
            </a:pPr>
            <a:r>
              <a:rPr lang="hr-HR" dirty="0" smtClean="0">
                <a:solidFill>
                  <a:prstClr val="black"/>
                </a:solidFill>
              </a:rPr>
              <a:t>prati </a:t>
            </a:r>
            <a:r>
              <a:rPr lang="hr-HR" dirty="0">
                <a:solidFill>
                  <a:prstClr val="black"/>
                </a:solidFill>
              </a:rPr>
              <a:t>ukupne gospodarske efekte turističkog </a:t>
            </a:r>
            <a:r>
              <a:rPr lang="hr-HR" dirty="0" smtClean="0">
                <a:solidFill>
                  <a:prstClr val="black"/>
                </a:solidFill>
              </a:rPr>
              <a:t>sektora</a:t>
            </a:r>
            <a:endParaRPr lang="hr-H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5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795"/>
          <a:stretch/>
        </p:blipFill>
        <p:spPr bwMode="auto">
          <a:xfrm>
            <a:off x="847159" y="979715"/>
            <a:ext cx="7449682" cy="389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PRIHODI OD TURIZMA (HRVATSKA)</a:t>
            </a:r>
            <a:endParaRPr lang="hr-HR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915"/>
          <a:stretch/>
        </p:blipFill>
        <p:spPr bwMode="auto">
          <a:xfrm>
            <a:off x="-9104" y="4674540"/>
            <a:ext cx="9065203" cy="215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26" b="91036"/>
          <a:stretch/>
        </p:blipFill>
        <p:spPr bwMode="auto">
          <a:xfrm>
            <a:off x="847159" y="675924"/>
            <a:ext cx="7449682" cy="293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228184" y="6165305"/>
            <a:ext cx="936104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8028383" y="5877273"/>
            <a:ext cx="648073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8849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prijedordanas.com/wp-content/uploads/2018/04/ilustracija-konobari-konobarice.jpg?x684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581" y="4516880"/>
            <a:ext cx="3132419" cy="23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3" y="44624"/>
            <a:ext cx="8891357" cy="547376"/>
          </a:xfrm>
        </p:spPr>
        <p:txBody>
          <a:bodyPr/>
          <a:lstStyle/>
          <a:p>
            <a:r>
              <a:rPr lang="hr-HR" sz="3600" dirty="0">
                <a:solidFill>
                  <a:srgbClr val="FF0000"/>
                </a:solidFill>
              </a:rPr>
              <a:t>UTJECAJ TURIZMA NA ZAPOSLENOST</a:t>
            </a:r>
            <a:endParaRPr lang="hr-HR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42" y="892020"/>
            <a:ext cx="9089058" cy="5921356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dirty="0" smtClean="0"/>
              <a:t>najveći </a:t>
            </a:r>
            <a:r>
              <a:rPr lang="hr-HR" dirty="0"/>
              <a:t>dio </a:t>
            </a:r>
            <a:r>
              <a:rPr lang="hr-HR" dirty="0" smtClean="0"/>
              <a:t>prihoda </a:t>
            </a:r>
            <a:br>
              <a:rPr lang="hr-HR" dirty="0" smtClean="0"/>
            </a:br>
            <a:r>
              <a:rPr lang="hr-HR" dirty="0" smtClean="0"/>
              <a:t>od </a:t>
            </a:r>
            <a:r>
              <a:rPr lang="hr-HR" b="1" dirty="0" smtClean="0">
                <a:solidFill>
                  <a:srgbClr val="FF0000"/>
                </a:solidFill>
              </a:rPr>
              <a:t>prodaje turističkih </a:t>
            </a:r>
            <a:br>
              <a:rPr lang="hr-HR" b="1" dirty="0" smtClean="0">
                <a:solidFill>
                  <a:srgbClr val="FF0000"/>
                </a:solidFill>
              </a:rPr>
            </a:br>
            <a:r>
              <a:rPr lang="hr-HR" b="1" dirty="0" smtClean="0">
                <a:solidFill>
                  <a:srgbClr val="FF0000"/>
                </a:solidFill>
              </a:rPr>
              <a:t>usluga</a:t>
            </a:r>
            <a:endParaRPr lang="hr-HR" b="1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endParaRPr lang="hr-HR" dirty="0" smtClean="0"/>
          </a:p>
          <a:p>
            <a:pPr>
              <a:spcBef>
                <a:spcPts val="1800"/>
              </a:spcBef>
            </a:pPr>
            <a:r>
              <a:rPr lang="hr-HR" dirty="0" smtClean="0"/>
              <a:t>najveći </a:t>
            </a:r>
            <a:r>
              <a:rPr lang="hr-HR" dirty="0"/>
              <a:t>dio rashoda </a:t>
            </a:r>
            <a:br>
              <a:rPr lang="hr-HR" dirty="0"/>
            </a:br>
            <a:r>
              <a:rPr lang="hr-HR" dirty="0" smtClean="0"/>
              <a:t>otpada na </a:t>
            </a:r>
            <a:r>
              <a:rPr lang="hr-HR" b="1" dirty="0" smtClean="0">
                <a:solidFill>
                  <a:srgbClr val="FF0000"/>
                </a:solidFill>
              </a:rPr>
              <a:t>troškove </a:t>
            </a:r>
            <a:r>
              <a:rPr lang="hr-HR" b="1" dirty="0" err="1" smtClean="0">
                <a:solidFill>
                  <a:srgbClr val="FF0000"/>
                </a:solidFill>
              </a:rPr>
              <a:t>inputa</a:t>
            </a:r>
            <a:r>
              <a:rPr lang="hr-HR" b="1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hr-HR" dirty="0" smtClean="0"/>
              <a:t>najviše za </a:t>
            </a:r>
            <a:r>
              <a:rPr lang="hr-HR" b="1" dirty="0" smtClean="0">
                <a:solidFill>
                  <a:srgbClr val="FF0000"/>
                </a:solidFill>
              </a:rPr>
              <a:t>plaće zaposlenicima</a:t>
            </a:r>
            <a:endParaRPr lang="hr-HR" b="1" dirty="0">
              <a:solidFill>
                <a:srgbClr val="FF0000"/>
              </a:solidFill>
            </a:endParaRPr>
          </a:p>
          <a:p>
            <a:pPr>
              <a:spcBef>
                <a:spcPts val="2400"/>
              </a:spcBef>
            </a:pPr>
            <a:r>
              <a:rPr lang="hr-HR" dirty="0" smtClean="0"/>
              <a:t>turizam </a:t>
            </a:r>
            <a:r>
              <a:rPr lang="hr-HR" dirty="0"/>
              <a:t>– </a:t>
            </a:r>
            <a:r>
              <a:rPr lang="hr-HR" b="1" dirty="0">
                <a:solidFill>
                  <a:srgbClr val="FF0000"/>
                </a:solidFill>
              </a:rPr>
              <a:t>radno intenzivan </a:t>
            </a:r>
            <a:r>
              <a:rPr lang="hr-HR" b="1" dirty="0" smtClean="0">
                <a:solidFill>
                  <a:srgbClr val="FF0000"/>
                </a:solidFill>
              </a:rPr>
              <a:t>sektor </a:t>
            </a:r>
            <a:r>
              <a:rPr lang="hr-HR" dirty="0" smtClean="0"/>
              <a:t>(ovisi </a:t>
            </a:r>
            <a:r>
              <a:rPr lang="hr-HR" dirty="0"/>
              <a:t>o ljudima koji rade u </a:t>
            </a:r>
            <a:r>
              <a:rPr lang="hr-HR" dirty="0" smtClean="0"/>
              <a:t>njemu)</a:t>
            </a:r>
          </a:p>
        </p:txBody>
      </p:sp>
      <p:pic>
        <p:nvPicPr>
          <p:cNvPr id="4" name="Picture 2" descr="http://koving.me/koving/wp-content/uploads/2013/10/hoteli-i-ugostiteljski-objekt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2847" y="767481"/>
            <a:ext cx="1833323" cy="1213608"/>
          </a:xfrm>
          <a:prstGeom prst="rect">
            <a:avLst/>
          </a:prstGeom>
          <a:noFill/>
        </p:spPr>
      </p:pic>
      <p:pic>
        <p:nvPicPr>
          <p:cNvPr id="5" name="Picture 4" descr="http://www.ytong.rs/rs/img/Ugostiteljski_objekti_300x183%281%2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5001" y="1286838"/>
            <a:ext cx="2085351" cy="122999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</p:pic>
      <p:pic>
        <p:nvPicPr>
          <p:cNvPr id="6" name="Picture 6" descr="http://www.tom-lam.hr/layout/i/categories/th1_kavrle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96722" y="404664"/>
            <a:ext cx="1666112" cy="12218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</p:pic>
      <p:pic>
        <p:nvPicPr>
          <p:cNvPr id="7" name="Picture 8" descr="https://assets.entrepreneur.com/content/16x9/822/20141124203603-when-does-make-sense-pay-employees-above-average.jpe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82063" y="2708921"/>
            <a:ext cx="2154454" cy="1210897"/>
          </a:xfrm>
          <a:prstGeom prst="rect">
            <a:avLst/>
          </a:prstGeom>
          <a:noFill/>
        </p:spPr>
      </p:pic>
      <p:pic>
        <p:nvPicPr>
          <p:cNvPr id="8" name="Picture 10" descr="http://s.marketwatch.com/public/resources/MWimages/MW-BI802_pfmedi_MG_20130919175449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33331" y="2708920"/>
            <a:ext cx="1731157" cy="1210897"/>
          </a:xfrm>
          <a:prstGeom prst="rect">
            <a:avLst/>
          </a:prstGeom>
          <a:noFill/>
        </p:spPr>
      </p:pic>
      <p:pic>
        <p:nvPicPr>
          <p:cNvPr id="11" name="Picture 8" descr="http://www.hotel-n.rs/images/recepcija/hotel-n-recepcija-3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35162" y="5001195"/>
            <a:ext cx="2736193" cy="1811658"/>
          </a:xfrm>
          <a:prstGeom prst="rect">
            <a:avLst/>
          </a:prstGeom>
          <a:noFill/>
        </p:spPr>
      </p:pic>
      <p:pic>
        <p:nvPicPr>
          <p:cNvPr id="12" name="Picture 4" descr="http://www.konkursiza10.net/wp-content/uploads/2015/11/cistacica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9528" y="5001194"/>
            <a:ext cx="3224136" cy="1811658"/>
          </a:xfrm>
          <a:prstGeom prst="rect">
            <a:avLst/>
          </a:prstGeom>
          <a:noFill/>
        </p:spPr>
      </p:pic>
      <p:sp>
        <p:nvSpPr>
          <p:cNvPr id="10" name="Right Arrow 9"/>
          <p:cNvSpPr/>
          <p:nvPr/>
        </p:nvSpPr>
        <p:spPr>
          <a:xfrm>
            <a:off x="3336152" y="1034658"/>
            <a:ext cx="504056" cy="679255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Right Arrow 13"/>
          <p:cNvSpPr/>
          <p:nvPr/>
        </p:nvSpPr>
        <p:spPr>
          <a:xfrm>
            <a:off x="4299202" y="2938182"/>
            <a:ext cx="504056" cy="679255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0507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3" y="44624"/>
            <a:ext cx="8891357" cy="547376"/>
          </a:xfrm>
        </p:spPr>
        <p:txBody>
          <a:bodyPr/>
          <a:lstStyle/>
          <a:p>
            <a:r>
              <a:rPr lang="hr-HR" sz="3600" dirty="0">
                <a:solidFill>
                  <a:srgbClr val="FF0000"/>
                </a:solidFill>
              </a:rPr>
              <a:t>UTJECAJ TURIZMA NA ZAPOSLENOST</a:t>
            </a:r>
            <a:endParaRPr lang="hr-HR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42" y="764704"/>
            <a:ext cx="9089058" cy="6048672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hr-HR" dirty="0" smtClean="0"/>
              <a:t>turizam omogućuje </a:t>
            </a:r>
            <a:r>
              <a:rPr lang="hr-HR" b="1" dirty="0" smtClean="0">
                <a:solidFill>
                  <a:srgbClr val="FF0000"/>
                </a:solidFill>
              </a:rPr>
              <a:t>zapošljavanje u slabije razvijenim krajevima </a:t>
            </a:r>
            <a:r>
              <a:rPr lang="hr-HR" dirty="0" smtClean="0"/>
              <a:t>utječe na smanjenje iseljavanja stanovništva </a:t>
            </a:r>
            <a:r>
              <a:rPr lang="hr-HR" dirty="0" smtClean="0"/>
              <a:t>iz tih </a:t>
            </a:r>
            <a:r>
              <a:rPr lang="hr-HR" dirty="0" smtClean="0"/>
              <a:t>krajeva</a:t>
            </a:r>
          </a:p>
          <a:p>
            <a:pPr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ugostiteljstvo</a:t>
            </a:r>
            <a:r>
              <a:rPr lang="hr-HR" dirty="0" smtClean="0"/>
              <a:t> – velik broj niže kvalificirane radne snage </a:t>
            </a:r>
          </a:p>
          <a:p>
            <a:pPr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turističko posredovanje</a:t>
            </a:r>
            <a:r>
              <a:rPr lang="hr-HR" dirty="0" smtClean="0"/>
              <a:t> – više kvalificirana radna snaga</a:t>
            </a:r>
          </a:p>
        </p:txBody>
      </p:sp>
      <p:pic>
        <p:nvPicPr>
          <p:cNvPr id="11" name="Picture 10" descr="http://www.savjetnica.com/wp-content/uploads/2012/05/turisticke-agencij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3413893"/>
            <a:ext cx="4719285" cy="3146190"/>
          </a:xfrm>
          <a:prstGeom prst="rect">
            <a:avLst/>
          </a:prstGeom>
          <a:noFill/>
        </p:spPr>
      </p:pic>
      <p:pic>
        <p:nvPicPr>
          <p:cNvPr id="5122" name="Picture 2" descr="https://www.cardiacscreen.co.uk/blog/wp-content/uploads/2016/03/taxi-driver-heart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8023" y="3711810"/>
            <a:ext cx="4272409" cy="284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01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3" y="44624"/>
            <a:ext cx="8891357" cy="547376"/>
          </a:xfrm>
        </p:spPr>
        <p:txBody>
          <a:bodyPr/>
          <a:lstStyle/>
          <a:p>
            <a:r>
              <a:rPr lang="hr-HR" sz="3600" dirty="0" smtClean="0">
                <a:solidFill>
                  <a:srgbClr val="FF0000"/>
                </a:solidFill>
              </a:rPr>
              <a:t>OBILJEŽJA RADA U TURIZMU</a:t>
            </a:r>
            <a:endParaRPr lang="hr-HR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42" y="692696"/>
            <a:ext cx="9089058" cy="6048672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hr-HR" dirty="0"/>
              <a:t>u turizmu je općenito </a:t>
            </a:r>
            <a:r>
              <a:rPr lang="hr-HR" b="1" dirty="0">
                <a:solidFill>
                  <a:srgbClr val="FF0000"/>
                </a:solidFill>
              </a:rPr>
              <a:t>zaposleno više žena</a:t>
            </a:r>
          </a:p>
          <a:p>
            <a:pPr>
              <a:spcBef>
                <a:spcPts val="1800"/>
              </a:spcBef>
            </a:pPr>
            <a:r>
              <a:rPr lang="hr-HR" dirty="0" smtClean="0"/>
              <a:t>naglašena potreba za </a:t>
            </a:r>
            <a:r>
              <a:rPr lang="hr-HR" b="1" dirty="0" smtClean="0">
                <a:solidFill>
                  <a:srgbClr val="FF0000"/>
                </a:solidFill>
              </a:rPr>
              <a:t>sezonskom radnom snagom </a:t>
            </a:r>
            <a:r>
              <a:rPr lang="hr-HR" dirty="0" smtClean="0"/>
              <a:t>(poteškoće prilikom pronalaska radne snage)</a:t>
            </a:r>
          </a:p>
          <a:p>
            <a:pPr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OBILJEŽJA SEZONSKOG RADA</a:t>
            </a:r>
            <a:r>
              <a:rPr lang="hr-HR" dirty="0" smtClean="0"/>
              <a:t>:</a:t>
            </a:r>
          </a:p>
          <a:p>
            <a:pPr lvl="1">
              <a:spcBef>
                <a:spcPts val="600"/>
              </a:spcBef>
            </a:pPr>
            <a:r>
              <a:rPr lang="hr-HR" dirty="0" smtClean="0"/>
              <a:t>rad u više smjena</a:t>
            </a:r>
          </a:p>
          <a:p>
            <a:pPr lvl="1">
              <a:spcBef>
                <a:spcPts val="600"/>
              </a:spcBef>
            </a:pPr>
            <a:r>
              <a:rPr lang="hr-HR" dirty="0" smtClean="0"/>
              <a:t>pojačan rad vikendom, blagdanima</a:t>
            </a:r>
            <a:r>
              <a:rPr lang="hr-HR" dirty="0" smtClean="0"/>
              <a:t>, u </a:t>
            </a:r>
            <a:r>
              <a:rPr lang="hr-HR" dirty="0" smtClean="0"/>
              <a:t>vrijeme većih godišnjih odmora</a:t>
            </a:r>
          </a:p>
          <a:p>
            <a:pPr lvl="1">
              <a:spcBef>
                <a:spcPts val="600"/>
              </a:spcBef>
            </a:pPr>
            <a:r>
              <a:rPr lang="hr-HR" dirty="0" smtClean="0"/>
              <a:t>preraspodjele radnog vremena</a:t>
            </a:r>
          </a:p>
          <a:p>
            <a:pPr lvl="1">
              <a:spcBef>
                <a:spcPts val="600"/>
              </a:spcBef>
            </a:pPr>
            <a:r>
              <a:rPr lang="hr-HR" dirty="0" smtClean="0"/>
              <a:t>prekovremeni rad</a:t>
            </a:r>
          </a:p>
          <a:p>
            <a:pPr lvl="1">
              <a:spcBef>
                <a:spcPts val="600"/>
              </a:spcBef>
            </a:pPr>
            <a:r>
              <a:rPr lang="hr-HR" dirty="0" smtClean="0"/>
              <a:t>noćni rad</a:t>
            </a:r>
          </a:p>
          <a:p>
            <a:pPr>
              <a:spcBef>
                <a:spcPts val="1800"/>
              </a:spcBef>
            </a:pPr>
            <a:endParaRPr lang="hr-HR" dirty="0" smtClean="0"/>
          </a:p>
          <a:p>
            <a:pPr>
              <a:spcBef>
                <a:spcPts val="1800"/>
              </a:spcBef>
            </a:pPr>
            <a:endParaRPr lang="hr-HR" dirty="0"/>
          </a:p>
        </p:txBody>
      </p:sp>
      <p:pic>
        <p:nvPicPr>
          <p:cNvPr id="6" name="Picture 18" descr="http://i-discounthotels.com/wp-content/uploads/2014/05/career-fields-of-touris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234068">
            <a:off x="6022767" y="3829072"/>
            <a:ext cx="2875845" cy="28758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898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3" y="44624"/>
            <a:ext cx="8891357" cy="547376"/>
          </a:xfrm>
        </p:spPr>
        <p:txBody>
          <a:bodyPr/>
          <a:lstStyle/>
          <a:p>
            <a:r>
              <a:rPr lang="hr-HR" sz="3600" dirty="0" smtClean="0">
                <a:solidFill>
                  <a:srgbClr val="FF0000"/>
                </a:solidFill>
              </a:rPr>
              <a:t>UTJECAJ TURIZMA NA PLATNU BILANCU</a:t>
            </a:r>
            <a:endParaRPr lang="hr-HR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42" y="764704"/>
            <a:ext cx="9089058" cy="6048672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platna bilanca </a:t>
            </a:r>
            <a:r>
              <a:rPr lang="hr-HR" dirty="0" smtClean="0"/>
              <a:t>– ravnoteža između </a:t>
            </a:r>
            <a:r>
              <a:rPr lang="hr-HR" u="sng" dirty="0" smtClean="0"/>
              <a:t>uvoza i izvoza</a:t>
            </a:r>
          </a:p>
          <a:p>
            <a:pPr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turistička bilanca </a:t>
            </a:r>
            <a:r>
              <a:rPr lang="hr-HR" dirty="0" smtClean="0"/>
              <a:t>– saldo turističkih prihoda i rashoda nekog turističkog područja ili zemlje</a:t>
            </a:r>
          </a:p>
          <a:p>
            <a:pPr lvl="1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pozitivna turistička bilanca </a:t>
            </a:r>
            <a:r>
              <a:rPr lang="hr-HR" dirty="0" smtClean="0"/>
              <a:t>je kad više turista posjeti neku zemlju nego što iz te zemlje putuje u inozemstvo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hr-HR" sz="2800" b="1" dirty="0" smtClean="0">
                <a:solidFill>
                  <a:srgbClr val="FF0000"/>
                </a:solidFill>
              </a:rPr>
              <a:t>TURIZAM I INVESTICIJE</a:t>
            </a:r>
          </a:p>
          <a:p>
            <a:r>
              <a:rPr lang="hr-HR" dirty="0" smtClean="0"/>
              <a:t>investicije </a:t>
            </a:r>
            <a:r>
              <a:rPr lang="hr-HR" dirty="0"/>
              <a:t>u turizmu su </a:t>
            </a:r>
            <a:r>
              <a:rPr lang="hr-HR" b="1" dirty="0">
                <a:solidFill>
                  <a:srgbClr val="FF0000"/>
                </a:solidFill>
              </a:rPr>
              <a:t>ulaganja materijalnih vrijednosti, novca i znanja u </a:t>
            </a:r>
            <a:r>
              <a:rPr lang="hr-HR" b="1" dirty="0" smtClean="0">
                <a:solidFill>
                  <a:srgbClr val="FF0000"/>
                </a:solidFill>
              </a:rPr>
              <a:t>sadašnjosti</a:t>
            </a:r>
            <a:r>
              <a:rPr lang="hr-HR" dirty="0" smtClean="0"/>
              <a:t> radi </a:t>
            </a:r>
            <a:r>
              <a:rPr lang="hr-HR" dirty="0"/>
              <a:t>ostvarivanja pozitivnog učinka </a:t>
            </a:r>
            <a:r>
              <a:rPr lang="hr-HR" u="sng" dirty="0"/>
              <a:t>na temelju potrošnje posjetitelja u </a:t>
            </a:r>
            <a:r>
              <a:rPr lang="hr-HR" u="sng" dirty="0" smtClean="0"/>
              <a:t>budućnosti</a:t>
            </a:r>
          </a:p>
          <a:p>
            <a:pPr lvl="1"/>
            <a:r>
              <a:rPr lang="hr-HR" dirty="0" smtClean="0"/>
              <a:t>ulaganja u prometnu, komunikacijsku, komunalnu, elektroenergetsku i drugu infrastrukturu</a:t>
            </a:r>
          </a:p>
          <a:p>
            <a:pPr lvl="1"/>
            <a:r>
              <a:rPr lang="hr-HR" dirty="0" smtClean="0"/>
              <a:t>ulaganja u uređenost javnih prostora i površina, funkcioniranje javnih službi, razne marketinške aktivnosti u svrhu </a:t>
            </a:r>
            <a:r>
              <a:rPr lang="hr-HR" dirty="0" err="1" smtClean="0"/>
              <a:t>promidžbe..</a:t>
            </a:r>
            <a:r>
              <a:rPr lang="hr-HR" dirty="0" smtClean="0"/>
              <a:t>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5086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600" b="1" dirty="0" smtClean="0">
                <a:solidFill>
                  <a:srgbClr val="FF0000"/>
                </a:solidFill>
              </a:rPr>
              <a:t>Osnovni podatci o turizmu u svijetu (2017.)</a:t>
            </a:r>
            <a:endParaRPr lang="hr-HR" sz="36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1139" y="927344"/>
            <a:ext cx="2801816" cy="2599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23035" y="927344"/>
            <a:ext cx="2795738" cy="2599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5" r="3288"/>
          <a:stretch/>
        </p:blipFill>
        <p:spPr bwMode="auto">
          <a:xfrm>
            <a:off x="59959" y="3743004"/>
            <a:ext cx="2922179" cy="264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5" r="7529"/>
          <a:stretch/>
        </p:blipFill>
        <p:spPr bwMode="auto">
          <a:xfrm>
            <a:off x="3063359" y="3700837"/>
            <a:ext cx="3011595" cy="273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4" r="3617"/>
          <a:stretch/>
        </p:blipFill>
        <p:spPr bwMode="auto">
          <a:xfrm>
            <a:off x="6080373" y="3702900"/>
            <a:ext cx="3010724" cy="27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3608358" y="188640"/>
            <a:ext cx="1512168" cy="1152128"/>
          </a:xfrm>
          <a:prstGeom prst="wedgeRoundRectCallout">
            <a:avLst>
              <a:gd name="adj1" fmla="val -43708"/>
              <a:gd name="adj2" fmla="val 76075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rgbClr val="FF0000"/>
                </a:solidFill>
              </a:rPr>
              <a:t>najveći rast od 2010. godine</a:t>
            </a:r>
            <a:endParaRPr lang="hr-HR" sz="2000" b="1" dirty="0">
              <a:solidFill>
                <a:srgbClr val="FF0000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6838072" y="131033"/>
            <a:ext cx="2160240" cy="1267341"/>
          </a:xfrm>
          <a:prstGeom prst="wedgeRoundRectCallout">
            <a:avLst>
              <a:gd name="adj1" fmla="val -43708"/>
              <a:gd name="adj2" fmla="val 76075"/>
              <a:gd name="adj3" fmla="val 16667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rgbClr val="FF0000"/>
                </a:solidFill>
              </a:rPr>
              <a:t>treći po vrijednosti izvoza </a:t>
            </a:r>
            <a:r>
              <a:rPr lang="hr-HR" sz="2000" dirty="0" smtClean="0">
                <a:solidFill>
                  <a:schemeClr val="tx1"/>
                </a:solidFill>
              </a:rPr>
              <a:t>iza kemijske i naftne industrije</a:t>
            </a:r>
            <a:endParaRPr lang="hr-H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65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</TotalTime>
  <Words>441</Words>
  <Application>Microsoft Office PowerPoint</Application>
  <PresentationFormat>On-screen Show (4:3)</PresentationFormat>
  <Paragraphs>59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tema</vt:lpstr>
      <vt:lpstr>PowerPoint Presentation</vt:lpstr>
      <vt:lpstr>UTJECAJ TURIZMA NA GOSPODARSTVO</vt:lpstr>
      <vt:lpstr>UTJECAJ TURIZMA NA BDP</vt:lpstr>
      <vt:lpstr>PRIHODI OD TURIZMA (HRVATSKA)</vt:lpstr>
      <vt:lpstr>UTJECAJ TURIZMA NA ZAPOSLENOST</vt:lpstr>
      <vt:lpstr>UTJECAJ TURIZMA NA ZAPOSLENOST</vt:lpstr>
      <vt:lpstr>OBILJEŽJA RADA U TURIZMU</vt:lpstr>
      <vt:lpstr>UTJECAJ TURIZMA NA PLATNU BILANCU</vt:lpstr>
      <vt:lpstr>Osnovni podatci o turizmu u svijetu (2017.)</vt:lpstr>
      <vt:lpstr>Osnovni podatci o turizmu u svijetu</vt:lpstr>
      <vt:lpstr>Osnovni podatci o turizmu u svijetu (2017.)</vt:lpstr>
      <vt:lpstr>Kretanje broja međunarodnih dolazaka</vt:lpstr>
      <vt:lpstr>Broj dolazaka – projekcija do 2030.</vt:lpstr>
      <vt:lpstr>Osnovni podatci o turizmu u svijetu (2017.)</vt:lpstr>
      <vt:lpstr>Emitivne zemlje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UTJECAJ TURIZMA NA GOSPODARSKI RAZVOJ</dc:title>
  <dc:creator>Profesor</dc:creator>
  <cp:lastModifiedBy>cornx</cp:lastModifiedBy>
  <cp:revision>33</cp:revision>
  <dcterms:created xsi:type="dcterms:W3CDTF">2016-05-30T10:09:09Z</dcterms:created>
  <dcterms:modified xsi:type="dcterms:W3CDTF">2019-06-06T06:34:31Z</dcterms:modified>
</cp:coreProperties>
</file>