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7" r:id="rId2"/>
    <p:sldId id="256" r:id="rId3"/>
    <p:sldId id="265" r:id="rId4"/>
    <p:sldId id="257" r:id="rId5"/>
    <p:sldId id="268" r:id="rId6"/>
    <p:sldId id="269" r:id="rId7"/>
    <p:sldId id="270" r:id="rId8"/>
    <p:sldId id="271" r:id="rId9"/>
    <p:sldId id="280" r:id="rId10"/>
    <p:sldId id="272" r:id="rId11"/>
    <p:sldId id="281" r:id="rId12"/>
    <p:sldId id="273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3" r:id="rId21"/>
    <p:sldId id="274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89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t>24.9.2019.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24.9.2019.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(Organizacija – pojam)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0699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 smtClean="0"/>
              <a:t>Što je organizacija?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smišljena ljudska aktivnost koja ima dužnost stavljanja u funkciju više organa zbog obavljanja određenog zadatka (ili postizanje nekog cilja)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Koja je svrha organizacije?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omogućiti da se što jednostavnije, brže i jeftinije ostvari određeni zadatak, bilo na području proizvodnje ili pružanja usluga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Koji su elementi organizacije rada?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ljudi, sredstva  za rad, prostor, predmeti rada i vrijeme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se provodi organizacija rada?</a:t>
            </a:r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poduzeće?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samostalna gospodarska organizacija koju je osnovao (ili kupio) njezin vlasnik kako bi obavljao neku djelatnost i ostvarivao zaradu (dobit)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</a:t>
            </a:r>
            <a:r>
              <a:rPr lang="hr-HR" sz="2200" dirty="0" smtClean="0"/>
              <a:t>je formalna a što neformalna organizacija?</a:t>
            </a:r>
          </a:p>
          <a:p>
            <a:pPr lvl="0">
              <a:spcBef>
                <a:spcPts val="0"/>
              </a:spcBef>
            </a:pPr>
            <a:r>
              <a:rPr lang="hr-HR" sz="2200" dirty="0" smtClean="0"/>
              <a:t>Navedite primjer za neformalnu organizaciju rada.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4005064"/>
            <a:ext cx="8643998" cy="1214446"/>
            <a:chOff x="285720" y="3870738"/>
            <a:chExt cx="8643998" cy="1214446"/>
          </a:xfrm>
        </p:grpSpPr>
        <p:sp>
          <p:nvSpPr>
            <p:cNvPr id="4" name="Rectangle 3"/>
            <p:cNvSpPr/>
            <p:nvPr/>
          </p:nvSpPr>
          <p:spPr>
            <a:xfrm>
              <a:off x="285720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SVAKOG RADNOG MJESTA U ODJELU</a:t>
              </a:r>
              <a:endParaRPr lang="hr-HR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21834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ODJELU I POGONU</a:t>
              </a:r>
              <a:endParaRPr lang="hr-HR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57950" y="3870738"/>
              <a:ext cx="2571768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UGOST. OBJEKTU</a:t>
              </a:r>
              <a:endParaRPr lang="hr-HR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553876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589990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(sposobnost prihvaćanja gostiju)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koje primaju goste</a:t>
            </a: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iz kojih dolaze gosti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964381" y="4926965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4926965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946918" y="5048633"/>
            <a:ext cx="1107289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r>
              <a:rPr lang="hr-HR" sz="3500" dirty="0" smtClean="0"/>
              <a:t>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(osobito stranih) 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u="sng" dirty="0" smtClean="0"/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ugovorima kao što su: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(„ugovor na osnovi zatražene i potvrđene rezervacije“)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 smtClean="0">
                <a:solidFill>
                  <a:srgbClr val="FF0000"/>
                </a:solidFill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 smtClean="0">
                <a:solidFill>
                  <a:srgbClr val="FF0000"/>
                </a:solidFill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obvezuje da će u ugovorenom vremenu </a:t>
            </a:r>
            <a:r>
              <a:rPr lang="hr-HR" b="1" dirty="0" smtClean="0">
                <a:solidFill>
                  <a:srgbClr val="FF0000"/>
                </a:solidFill>
              </a:rPr>
              <a:t>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ne uspije popuniti sobe, dužna je javiti do određenog vremena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„fiksni ugovor“ ili 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uzima u zakup cijeli hotel ili samo određeni broj soba 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PROVIZIJA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 smtClean="0"/>
              <a:t>u postotku ili fiksnom iznosu</a:t>
            </a:r>
            <a:r>
              <a:rPr lang="hr-HR" dirty="0" smtClean="0"/>
              <a:t> za vrijednost pruženih usluga gostima koje je u ugostiteljski objekt uputila agencija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iznosi od 3% do 15% (nekad i više)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 smtClean="0"/>
              <a:t>      </a:t>
            </a:r>
            <a:r>
              <a:rPr lang="hr-HR" sz="2400" i="1" dirty="0" smtClean="0"/>
              <a:t>(</a:t>
            </a:r>
            <a:r>
              <a:rPr lang="hr-HR" sz="2400" i="1" dirty="0"/>
              <a:t>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 smtClean="0"/>
              <a:t>Ugostiteljstvo kao </a:t>
            </a:r>
            <a:br>
              <a:rPr lang="hr-HR" sz="5400" b="1" dirty="0" smtClean="0"/>
            </a:br>
            <a:r>
              <a:rPr lang="hr-HR" sz="5400" b="1" dirty="0" smtClean="0"/>
              <a:t>gospodarska djelatnost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ugostiteljskih poduzeća</a:t>
            </a:r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gostima koje je u ugostiteljski objekt uputila </a:t>
            </a:r>
            <a:r>
              <a:rPr lang="hr-HR" sz="2400" dirty="0" smtClean="0"/>
              <a:t>agencija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iznosi 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ugostiteljstvo?</a:t>
            </a:r>
          </a:p>
          <a:p>
            <a:pPr lvl="0"/>
            <a:r>
              <a:rPr lang="hr-HR" dirty="0" smtClean="0"/>
              <a:t>Je li ugostiteljstvo proizvodna ili uslužna djelatnost?</a:t>
            </a:r>
          </a:p>
          <a:p>
            <a:pPr lvl="0"/>
            <a:r>
              <a:rPr lang="hr-HR" dirty="0" smtClean="0"/>
              <a:t>Što je turizam?</a:t>
            </a:r>
          </a:p>
          <a:p>
            <a:pPr lvl="0"/>
            <a:r>
              <a:rPr lang="hr-HR" dirty="0" smtClean="0"/>
              <a:t>Kakva je uloga ugostiteljstva u turizmu?</a:t>
            </a:r>
          </a:p>
          <a:p>
            <a:pPr lvl="0"/>
            <a:r>
              <a:rPr lang="hr-HR" dirty="0" smtClean="0"/>
              <a:t>Što su receptivne a što emitivne turističke zemlje?</a:t>
            </a:r>
          </a:p>
          <a:p>
            <a:pPr lvl="0"/>
            <a:r>
              <a:rPr lang="hr-HR" dirty="0" smtClean="0"/>
              <a:t>Je li Hrvatska receptivna ili emitivna turistička zemlja?</a:t>
            </a:r>
          </a:p>
          <a:p>
            <a:pPr lvl="0"/>
            <a:r>
              <a:rPr lang="hr-HR" dirty="0" smtClean="0"/>
              <a:t>Što su putničke agencije?</a:t>
            </a:r>
          </a:p>
          <a:p>
            <a:pPr lvl="0"/>
            <a:r>
              <a:rPr lang="hr-HR" dirty="0" smtClean="0"/>
              <a:t>Koje su vrste ugovora između ugostiteljskih objekata i putničkih agencija?</a:t>
            </a:r>
          </a:p>
          <a:p>
            <a:pPr lvl="0"/>
            <a:r>
              <a:rPr lang="hr-HR" dirty="0" smtClean="0"/>
              <a:t>Što je provizija putničke agencije?</a:t>
            </a:r>
          </a:p>
          <a:p>
            <a:pPr lvl="0"/>
            <a:r>
              <a:rPr lang="hr-HR" dirty="0" smtClean="0"/>
              <a:t>Što je turističko posredovanje?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TRGOVINA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ugostiteljstvo </a:t>
            </a:r>
            <a:r>
              <a:rPr lang="hr-HR" sz="2200" dirty="0"/>
              <a:t>je veliki potrošač različitih roba,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se reže i poslužuje, </a:t>
            </a:r>
            <a:r>
              <a:rPr lang="hr-HR" sz="2200" i="1" dirty="0" smtClean="0"/>
              <a:t>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/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ugostiteljstvo je upućeno na trgovinu,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OBRT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proizvodna, prometna i 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manji broj zaposlenih i manja proizvodnja 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obrtnici su bitni za ugostiteljstvo radi raznovrsnih usluga – od popravka vodoinstalacija, elektroinstalacija, do slastičara, pekara i dr., uglavnom vezanim za održavanje ugostiteljskih objekata i dobavljanje namirnica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brijača, fotografa, pekaru i dr.</a:t>
            </a:r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INDUSTRIJA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31969"/>
            <a:ext cx="6899564" cy="34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5122" y="23742"/>
            <a:ext cx="6288878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695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888695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 smtClean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 smtClean="0"/>
              <a:t>	 </a:t>
            </a:r>
            <a:r>
              <a:rPr lang="hr-HR" sz="2000" i="1" dirty="0" smtClean="0"/>
              <a:t>(plan ploče)</a:t>
            </a:r>
            <a:endParaRPr lang="hr-H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se reže i poslužuje, 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>
                <a:solidFill>
                  <a:prstClr val="black"/>
                </a:solidFill>
              </a:rPr>
              <a:t>	 </a:t>
            </a:r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najbitnija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</a:t>
            </a:r>
            <a:r>
              <a:rPr lang="hr-HR" dirty="0" smtClean="0"/>
              <a:t>te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</a:t>
            </a:r>
            <a:r>
              <a:rPr lang="hr-HR" sz="2600" b="1" dirty="0" smtClean="0"/>
              <a:t>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/>
              <a:t>uslugama koje nisu klasične ugostiteljske usluge</a:t>
            </a:r>
            <a:r>
              <a:rPr lang="hr-HR" sz="2600" dirty="0" smtClean="0"/>
              <a:t> 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UGOSTITELJSTVO – PROIZVODNA ILI USLUŽNA DJELATNOST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UGOSTITELJSKE DJELATNOSTI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</a:t>
            </a:r>
            <a:r>
              <a:rPr lang="hr-HR" b="1" dirty="0" smtClean="0">
                <a:solidFill>
                  <a:srgbClr val="FF0000"/>
                </a:solidFill>
              </a:rPr>
              <a:t>smještaja</a:t>
            </a:r>
            <a:r>
              <a:rPr lang="hr-HR" dirty="0" smtClean="0"/>
              <a:t>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</a:t>
            </a:r>
            <a:r>
              <a:rPr lang="hr-HR" b="1" dirty="0" smtClean="0">
                <a:solidFill>
                  <a:srgbClr val="FF0000"/>
                </a:solidFill>
              </a:rPr>
              <a:t>prehrane, napitaka i pića </a:t>
            </a:r>
            <a:r>
              <a:rPr lang="hr-HR" dirty="0" smtClean="0"/>
              <a:t>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</a:t>
            </a:r>
            <a:r>
              <a:rPr lang="hr-HR" b="1" dirty="0" smtClean="0">
                <a:solidFill>
                  <a:srgbClr val="FF0000"/>
                </a:solidFill>
              </a:rPr>
              <a:t>pića, zabave, hrane i napitaka </a:t>
            </a:r>
            <a:r>
              <a:rPr lang="hr-HR" dirty="0" smtClean="0"/>
              <a:t>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</a:t>
            </a:r>
            <a:r>
              <a:rPr lang="hr-HR" b="1" dirty="0" smtClean="0">
                <a:solidFill>
                  <a:srgbClr val="FF0000"/>
                </a:solidFill>
              </a:rPr>
              <a:t>aktivne rekreacije </a:t>
            </a:r>
            <a:r>
              <a:rPr lang="hr-HR" dirty="0" smtClean="0"/>
              <a:t>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sz="3500" dirty="0" smtClean="0"/>
              <a:t>			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0354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000" b="1" dirty="0"/>
              <a:t>ugostiteljstvo</a:t>
            </a:r>
            <a:r>
              <a:rPr lang="hr-HR" sz="2000" dirty="0"/>
              <a:t> – </a:t>
            </a:r>
            <a:r>
              <a:rPr lang="hr-HR" sz="2000" b="1" dirty="0">
                <a:solidFill>
                  <a:srgbClr val="FF0000"/>
                </a:solidFill>
              </a:rPr>
              <a:t>uslužna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proizvodna</a:t>
            </a:r>
            <a:r>
              <a:rPr lang="hr-HR" sz="2000" dirty="0"/>
              <a:t> </a:t>
            </a:r>
            <a:r>
              <a:rPr lang="hr-HR" sz="2000" b="1" dirty="0">
                <a:solidFill>
                  <a:srgbClr val="FF0000"/>
                </a:solidFill>
              </a:rPr>
              <a:t>djelatnost</a:t>
            </a:r>
            <a:r>
              <a:rPr lang="hr-HR" sz="2000" dirty="0"/>
              <a:t> koja se bavi </a:t>
            </a:r>
            <a:r>
              <a:rPr lang="hr-HR" sz="2000" b="1" dirty="0">
                <a:solidFill>
                  <a:srgbClr val="FF0000"/>
                </a:solidFill>
              </a:rPr>
              <a:t>prodajom</a:t>
            </a:r>
            <a:r>
              <a:rPr lang="hr-HR" sz="2000" dirty="0"/>
              <a:t>, </a:t>
            </a:r>
            <a:r>
              <a:rPr lang="hr-HR" sz="2000" b="1" dirty="0">
                <a:solidFill>
                  <a:srgbClr val="FF0000"/>
                </a:solidFill>
              </a:rPr>
              <a:t>pripremom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posluživanjem</a:t>
            </a:r>
            <a:r>
              <a:rPr lang="hr-HR" sz="2000" dirty="0"/>
              <a:t> raznovrsne hrane, napitaka i pića te  pružanjem </a:t>
            </a:r>
            <a:r>
              <a:rPr lang="hr-HR" sz="2000" b="1" dirty="0">
                <a:solidFill>
                  <a:srgbClr val="FF0000"/>
                </a:solidFill>
              </a:rPr>
              <a:t>usluga smještaja </a:t>
            </a:r>
            <a:r>
              <a:rPr lang="hr-HR" sz="2000" dirty="0"/>
              <a:t>u posebno pripremljenim sobama i apartmanima te pružanjem </a:t>
            </a:r>
            <a:r>
              <a:rPr lang="hr-HR" sz="2000" b="1" dirty="0">
                <a:solidFill>
                  <a:srgbClr val="FF0000"/>
                </a:solidFill>
              </a:rPr>
              <a:t>usluga zabave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0000"/>
                </a:solidFill>
              </a:rPr>
              <a:t>rekreacije</a:t>
            </a:r>
            <a:r>
              <a:rPr lang="hr-HR" sz="2000" dirty="0"/>
              <a:t> i njihovom prodajom u ugostiteljskom </a:t>
            </a:r>
            <a:r>
              <a:rPr lang="hr-HR" sz="2000" dirty="0" smtClean="0"/>
              <a:t>objektu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priprema</a:t>
            </a:r>
            <a:r>
              <a:rPr lang="hr-HR" sz="20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posluživanje</a:t>
            </a:r>
            <a:r>
              <a:rPr lang="hr-HR" sz="2000" dirty="0" smtClean="0"/>
              <a:t> hrane, pića i napitaka te </a:t>
            </a:r>
            <a:r>
              <a:rPr lang="hr-HR" sz="2000" b="1" dirty="0" smtClean="0"/>
              <a:t>usluge</a:t>
            </a:r>
            <a:r>
              <a:rPr lang="hr-HR" sz="2000" dirty="0" smtClean="0"/>
              <a:t> </a:t>
            </a:r>
            <a:r>
              <a:rPr lang="hr-HR" sz="20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zahtjeva </a:t>
            </a:r>
            <a:r>
              <a:rPr lang="hr-HR" sz="2000" b="1" dirty="0">
                <a:solidFill>
                  <a:srgbClr val="FF0000"/>
                </a:solidFill>
              </a:rPr>
              <a:t>puno ljudskog rada </a:t>
            </a:r>
            <a:r>
              <a:rPr lang="hr-HR" sz="2000" dirty="0"/>
              <a:t>jer se u proizvodnji i posluživanju </a:t>
            </a:r>
            <a:r>
              <a:rPr lang="hr-HR" sz="2000" b="1" dirty="0">
                <a:solidFill>
                  <a:srgbClr val="FF0000"/>
                </a:solidFill>
              </a:rPr>
              <a:t>koristi malo strojnog rada</a:t>
            </a:r>
            <a:endParaRPr lang="hr-HR" sz="2000" dirty="0" smtClean="0"/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ugostiteljske djelatnosti su: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hotelijerstvo</a:t>
            </a:r>
            <a:r>
              <a:rPr lang="hr-HR" sz="2000" dirty="0" smtClean="0"/>
              <a:t> – usluge smještaja u hotelima, motelima, pansionima…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restauraterstvo</a:t>
            </a:r>
            <a:r>
              <a:rPr lang="hr-HR" sz="20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barovi</a:t>
            </a:r>
            <a:r>
              <a:rPr lang="hr-HR" sz="20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animacija</a:t>
            </a:r>
            <a:r>
              <a:rPr lang="hr-HR" sz="2000" dirty="0" smtClean="0"/>
              <a:t> – usluge aktivne rekreacije 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429</TotalTime>
  <Words>2169</Words>
  <Application>Microsoft Office PowerPoint</Application>
  <PresentationFormat>On-screen Show (4:3)</PresentationFormat>
  <Paragraphs>215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bijela_tema</vt:lpstr>
      <vt:lpstr>Ponovimo (Organizacija – pojam)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UGOSTITELJSKE DJELATNOSTI</vt:lpstr>
      <vt:lpstr>UGOSTITELJSTVO         (plan ploče)</vt:lpstr>
      <vt:lpstr>UGOSTITELJSTVO I TURIZAM</vt:lpstr>
      <vt:lpstr>UGOSTITELJSTVO I TURIZAM</vt:lpstr>
      <vt:lpstr>UGOSTITELJSTVO I TURIZAM      (plan ploče)</vt:lpstr>
      <vt:lpstr>UGOSTITELJSTVO I PUTNIČKE AGENCIJE</vt:lpstr>
      <vt:lpstr>UGOSTITELJSTVO I PUTNIČKE AGENCIJE</vt:lpstr>
      <vt:lpstr>OKVIRNI UGOVOR</vt:lpstr>
      <vt:lpstr>UGOVOR O ALOTMANU</vt:lpstr>
      <vt:lpstr>UGOVOR O ZAKUPU KAPACITETA</vt:lpstr>
      <vt:lpstr>PROVIZIJA PUTNIČKE AGENCIJE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 (plan ploče)</vt:lpstr>
      <vt:lpstr>UGOSTITELJSTVO I TRGOVINA, OBRTI I INDUSTRIJA  (plan ploče)</vt:lpstr>
      <vt:lpstr>Ponovimo (Ugostiteljstvo kao gosp. djelatnost)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87</cp:revision>
  <dcterms:created xsi:type="dcterms:W3CDTF">2016-09-01T16:32:16Z</dcterms:created>
  <dcterms:modified xsi:type="dcterms:W3CDTF">2019-09-24T14:54:51Z</dcterms:modified>
</cp:coreProperties>
</file>