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handoutMasterIdLst>
    <p:handoutMasterId r:id="rId20"/>
  </p:handoutMasterIdLst>
  <p:sldIdLst>
    <p:sldId id="297" r:id="rId2"/>
    <p:sldId id="348" r:id="rId3"/>
    <p:sldId id="298" r:id="rId4"/>
    <p:sldId id="353" r:id="rId5"/>
    <p:sldId id="299" r:id="rId6"/>
    <p:sldId id="355" r:id="rId7"/>
    <p:sldId id="349" r:id="rId8"/>
    <p:sldId id="350" r:id="rId9"/>
    <p:sldId id="310" r:id="rId10"/>
    <p:sldId id="354" r:id="rId11"/>
    <p:sldId id="351" r:id="rId12"/>
    <p:sldId id="338" r:id="rId13"/>
    <p:sldId id="352" r:id="rId14"/>
    <p:sldId id="343" r:id="rId15"/>
    <p:sldId id="345" r:id="rId16"/>
    <p:sldId id="346" r:id="rId17"/>
    <p:sldId id="34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00"/>
    <a:srgbClr val="F38C03"/>
    <a:srgbClr val="99CCFF"/>
    <a:srgbClr val="FF0D0D"/>
    <a:srgbClr val="679E2A"/>
    <a:srgbClr val="FFFF00"/>
    <a:srgbClr val="F2800E"/>
    <a:srgbClr val="FF7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4" autoAdjust="0"/>
    <p:restoredTop sz="72425" autoAdjust="0"/>
  </p:normalViewPr>
  <p:slideViewPr>
    <p:cSldViewPr>
      <p:cViewPr varScale="1">
        <p:scale>
          <a:sx n="118" d="100"/>
          <a:sy n="118" d="100"/>
        </p:scale>
        <p:origin x="-17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05A621-3910-4FB0-8D65-E2916619D1CF}" type="datetimeFigureOut">
              <a:rPr lang="sr-Latn-CS"/>
              <a:pPr>
                <a:defRPr/>
              </a:pPr>
              <a:t>11.8.2019.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B335A5-0C7E-4987-8A4D-6F6C75C0728C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487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7A2E780-3B23-47B9-A07C-64E45AB65B93}" type="datetimeFigureOut">
              <a:rPr lang="sr-Latn-CS"/>
              <a:pPr>
                <a:defRPr/>
              </a:pPr>
              <a:t>11.8.2019.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EE213A-F1B2-4EB6-B1B3-C65A16570ABD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139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688" r:id="rId8"/>
    <p:sldLayoutId id="2147483690" r:id="rId9"/>
    <p:sldLayoutId id="2147483691" r:id="rId10"/>
    <p:sldLayoutId id="214748369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3.gif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5741275"/>
            <a:ext cx="8929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hr-HR" sz="4800" dirty="0" smtClean="0">
                <a:ln w="3175">
                  <a:solidFill>
                    <a:prstClr val="black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ponavljanje</a:t>
            </a:r>
            <a:endParaRPr lang="hr-HR" sz="4400" dirty="0" smtClean="0">
              <a:ln w="3175">
                <a:solidFill>
                  <a:prstClr val="black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44824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6600" b="1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Marketinške odrednice</a:t>
            </a: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660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- </a:t>
            </a:r>
            <a:r>
              <a:rPr lang="hr-HR" sz="400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mikro</a:t>
            </a:r>
            <a:r>
              <a:rPr lang="hr-HR" sz="440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hr-HR" sz="660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itchFamily="34" charset="0"/>
              </a:rPr>
              <a:t>i makrookruženje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/>
          <p:cNvSpPr/>
          <p:nvPr/>
        </p:nvSpPr>
        <p:spPr>
          <a:xfrm>
            <a:off x="0" y="620688"/>
            <a:ext cx="91440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>
                <a:latin typeface="Calibri" panose="020F0502020204030204" pitchFamily="34" charset="0"/>
              </a:rPr>
              <a:t>sile </a:t>
            </a:r>
            <a:r>
              <a:rPr lang="hr-HR" sz="2000" dirty="0" err="1">
                <a:latin typeface="Calibri" panose="020F0502020204030204" pitchFamily="34" charset="0"/>
              </a:rPr>
              <a:t>makrookruženja</a:t>
            </a:r>
            <a:r>
              <a:rPr lang="hr-HR" sz="2000" dirty="0">
                <a:latin typeface="Calibri" panose="020F0502020204030204" pitchFamily="34" charset="0"/>
              </a:rPr>
              <a:t> poduzeću otvaraju mogućnosti, ali mogu stvoriti i ograničenja u poslovanju</a:t>
            </a:r>
          </a:p>
          <a:p>
            <a:pPr marL="252000" indent="-252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DEMOGRAFSKO</a:t>
            </a:r>
            <a:r>
              <a:rPr lang="hr-HR" sz="2200" b="1" dirty="0" smtClean="0"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OKRUŽENJE</a:t>
            </a:r>
            <a:r>
              <a:rPr lang="hr-HR" sz="2200" b="1" dirty="0" smtClean="0">
                <a:latin typeface="Calibri" panose="020F0502020204030204" pitchFamily="34" charset="0"/>
              </a:rPr>
              <a:t> </a:t>
            </a:r>
            <a:r>
              <a:rPr lang="hr-HR" sz="2000" dirty="0" smtClean="0">
                <a:latin typeface="Calibri" panose="020F0502020204030204" pitchFamily="34" charset="0"/>
              </a:rPr>
              <a:t>– utjecaj demografskih faktora</a:t>
            </a:r>
          </a:p>
          <a:p>
            <a:pPr marL="504000" lvl="1" indent="-252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1900" i="1" dirty="0" smtClean="0">
                <a:latin typeface="Calibri" panose="020F0502020204030204" pitchFamily="34" charset="0"/>
              </a:rPr>
              <a:t>promjena dobne strukture, promjene u tipovima obitelji (manje djece, samci, samohrani roditelji), promjene u obrazovanosti stanovništva, promjene tokova migracija, brzi rast populacije</a:t>
            </a:r>
          </a:p>
          <a:p>
            <a:pPr marL="252000" indent="-252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GOSPODARSKO</a:t>
            </a:r>
            <a:r>
              <a:rPr lang="hr-HR" sz="2200" b="1" dirty="0" smtClean="0"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OKRUŽENJE</a:t>
            </a:r>
          </a:p>
          <a:p>
            <a:pPr marL="504000" lvl="1" indent="-252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1900" dirty="0" smtClean="0">
                <a:latin typeface="Calibri" panose="020F0502020204030204" pitchFamily="34" charset="0"/>
              </a:rPr>
              <a:t>uključuje čimbenike koji utječu na kupovnu moć potrošača i njihov način potrošnje (vrijednost za novac)</a:t>
            </a:r>
          </a:p>
          <a:p>
            <a:pPr marL="252000" indent="-252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PRIRODNO</a:t>
            </a:r>
            <a:r>
              <a:rPr lang="hr-HR" sz="2200" b="1" dirty="0" smtClean="0"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OKRUŽENJE </a:t>
            </a:r>
          </a:p>
          <a:p>
            <a:pPr marL="504000" lvl="1" indent="-252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1900" dirty="0" smtClean="0">
                <a:latin typeface="Calibri" panose="020F0502020204030204" pitchFamily="34" charset="0"/>
              </a:rPr>
              <a:t>ekološki standardi koji utječu na proizvodnju i poslovanje poduzeća</a:t>
            </a:r>
          </a:p>
          <a:p>
            <a:pPr marL="252000" indent="-252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TEHNOLOŠKO</a:t>
            </a:r>
            <a:r>
              <a:rPr lang="hr-HR" sz="2200" b="1" dirty="0" smtClean="0"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OKRUŽENJE </a:t>
            </a:r>
          </a:p>
          <a:p>
            <a:pPr marL="504000" lvl="1" indent="-252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1900" dirty="0" smtClean="0">
                <a:latin typeface="Calibri" panose="020F0502020204030204" pitchFamily="34" charset="0"/>
              </a:rPr>
              <a:t>brze tehnološke promjene i Internet kao novi distribucijski kanal</a:t>
            </a:r>
          </a:p>
          <a:p>
            <a:pPr marL="252000" indent="-252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POLITIČKO</a:t>
            </a:r>
            <a:r>
              <a:rPr lang="hr-HR" sz="2200" b="1" dirty="0" smtClean="0"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OKRUŽENJE </a:t>
            </a:r>
          </a:p>
          <a:p>
            <a:pPr marL="504000" lvl="1" indent="-252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1900" dirty="0" smtClean="0">
                <a:latin typeface="Calibri" panose="020F0502020204030204" pitchFamily="34" charset="0"/>
              </a:rPr>
              <a:t>razni zakoni i djelovanja interesnih skupina – porezi, politička situacija u zemlji i susjedstvu</a:t>
            </a:r>
            <a:r>
              <a:rPr lang="hr-HR" sz="1900" dirty="0">
                <a:latin typeface="Calibri" panose="020F0502020204030204" pitchFamily="34" charset="0"/>
              </a:rPr>
              <a:t>	</a:t>
            </a:r>
            <a:endParaRPr lang="hr-HR" sz="1900" dirty="0" smtClean="0">
              <a:latin typeface="Calibri" panose="020F0502020204030204" pitchFamily="34" charset="0"/>
            </a:endParaRPr>
          </a:p>
          <a:p>
            <a:pPr marL="46800" indent="-252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KULTURNO</a:t>
            </a:r>
            <a:r>
              <a:rPr lang="hr-HR" sz="2000" b="1" dirty="0" smtClean="0"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OKRUŽENJE</a:t>
            </a:r>
          </a:p>
          <a:p>
            <a:pPr marL="504000" lvl="1" indent="-252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1900" dirty="0" smtClean="0">
                <a:latin typeface="Calibri" panose="020F0502020204030204" pitchFamily="34" charset="0"/>
              </a:rPr>
              <a:t>institucije i druge sile koje utječu na vrijednosti, doživljaje i stavove u društvu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95536" y="71414"/>
            <a:ext cx="8748464" cy="571504"/>
          </a:xfrm>
        </p:spPr>
        <p:txBody>
          <a:bodyPr/>
          <a:lstStyle/>
          <a:p>
            <a:r>
              <a:rPr lang="hr-HR" dirty="0" smtClean="0">
                <a:effectLst/>
              </a:rPr>
              <a:t>MARKETINŠKO MAKROOKRUŽENJE</a:t>
            </a:r>
            <a:endParaRPr lang="hr-HR" b="0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620504"/>
            <a:ext cx="8568952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4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85720" y="214290"/>
            <a:ext cx="2786082" cy="3672000"/>
            <a:chOff x="285720" y="214290"/>
            <a:chExt cx="2786082" cy="3672000"/>
          </a:xfrm>
        </p:grpSpPr>
        <p:sp>
          <p:nvSpPr>
            <p:cNvPr id="8" name="Rectangle 7"/>
            <p:cNvSpPr/>
            <p:nvPr/>
          </p:nvSpPr>
          <p:spPr>
            <a:xfrm>
              <a:off x="285720" y="214290"/>
              <a:ext cx="2786082" cy="367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DEMOGRAFSKO </a:t>
              </a:r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OKRUŽENJE</a:t>
              </a:r>
              <a:endPara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596" y="1285860"/>
              <a:ext cx="2571768" cy="240065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dobna struktura, tipovi obitelji, obrazovanost stanovništva, migracije, brzi rast br. stanovništva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14678" y="214290"/>
            <a:ext cx="5572164" cy="1928826"/>
            <a:chOff x="3214678" y="214290"/>
            <a:chExt cx="5572164" cy="1928826"/>
          </a:xfrm>
        </p:grpSpPr>
        <p:sp>
          <p:nvSpPr>
            <p:cNvPr id="5" name="Rectangle 4"/>
            <p:cNvSpPr/>
            <p:nvPr/>
          </p:nvSpPr>
          <p:spPr>
            <a:xfrm>
              <a:off x="3214678" y="214290"/>
              <a:ext cx="5572164" cy="192882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GOSPODARSKO </a:t>
              </a:r>
              <a:r>
                <a:rPr lang="hr-HR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OKRUŽENJE</a:t>
              </a:r>
              <a:endPara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8992" y="857232"/>
              <a:ext cx="5286412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4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uključuje čimbenike koji utječu na kupovnu moć potrošača i njihov način potrošnje – </a:t>
              </a:r>
              <a:r>
                <a:rPr lang="hr-H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vrijednost za novac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5720" y="4071942"/>
            <a:ext cx="2786082" cy="2714620"/>
            <a:chOff x="285720" y="4071942"/>
            <a:chExt cx="2786082" cy="2714620"/>
          </a:xfrm>
        </p:grpSpPr>
        <p:sp>
          <p:nvSpPr>
            <p:cNvPr id="19" name="Rectangle 18"/>
            <p:cNvSpPr/>
            <p:nvPr/>
          </p:nvSpPr>
          <p:spPr>
            <a:xfrm>
              <a:off x="285720" y="4071942"/>
              <a:ext cx="2786082" cy="2714620"/>
            </a:xfrm>
            <a:prstGeom prst="rect">
              <a:avLst/>
            </a:prstGeom>
            <a:gradFill flip="none" rotWithShape="1">
              <a:gsLst>
                <a:gs pos="0">
                  <a:srgbClr val="F38C03">
                    <a:shade val="30000"/>
                    <a:satMod val="115000"/>
                  </a:srgbClr>
                </a:gs>
                <a:gs pos="50000">
                  <a:srgbClr val="F38C03">
                    <a:shade val="67500"/>
                    <a:satMod val="115000"/>
                  </a:srgbClr>
                </a:gs>
                <a:gs pos="100000">
                  <a:srgbClr val="F38C0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PRIRODNO </a:t>
              </a:r>
              <a:r>
                <a:rPr lang="hr-HR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OKRUŽENJE</a:t>
              </a:r>
              <a:endPara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marL="0" lvl="2" algn="ctr"/>
              <a:endPara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8596" y="4797051"/>
              <a:ext cx="2571768" cy="184665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4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dodatne pogodnosti koje privlače turiste – šume, čiste plaže i more, divljina, čisti zrak…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14678" y="4714884"/>
            <a:ext cx="2786082" cy="2071678"/>
            <a:chOff x="3214678" y="4714884"/>
            <a:chExt cx="2786082" cy="2071678"/>
          </a:xfrm>
        </p:grpSpPr>
        <p:sp>
          <p:nvSpPr>
            <p:cNvPr id="18" name="Rectangle 17"/>
            <p:cNvSpPr/>
            <p:nvPr/>
          </p:nvSpPr>
          <p:spPr>
            <a:xfrm>
              <a:off x="3214678" y="4714884"/>
              <a:ext cx="2786082" cy="207167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POLITIČKO </a:t>
              </a:r>
              <a:r>
                <a:rPr lang="hr-HR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OKRUŽENJE</a:t>
              </a:r>
              <a:endPara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7554" y="5392838"/>
              <a:ext cx="2571768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4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zakoni, odredbe, porezi, stanje u zemlji i susjedstvu…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43636" y="2285992"/>
            <a:ext cx="2643206" cy="4500570"/>
            <a:chOff x="6143636" y="2285992"/>
            <a:chExt cx="2643206" cy="4500570"/>
          </a:xfrm>
        </p:grpSpPr>
        <p:sp>
          <p:nvSpPr>
            <p:cNvPr id="16" name="Rectangle 15"/>
            <p:cNvSpPr/>
            <p:nvPr/>
          </p:nvSpPr>
          <p:spPr>
            <a:xfrm>
              <a:off x="6143636" y="2285992"/>
              <a:ext cx="2643206" cy="4500570"/>
            </a:xfrm>
            <a:prstGeom prst="rect">
              <a:avLst/>
            </a:prstGeom>
            <a:gradFill flip="none" rotWithShape="1">
              <a:gsLst>
                <a:gs pos="0">
                  <a:srgbClr val="FF0D0D">
                    <a:shade val="30000"/>
                    <a:satMod val="115000"/>
                  </a:srgbClr>
                </a:gs>
                <a:gs pos="50000">
                  <a:srgbClr val="FF0D0D">
                    <a:shade val="67500"/>
                    <a:satMod val="115000"/>
                  </a:srgbClr>
                </a:gs>
                <a:gs pos="100000">
                  <a:srgbClr val="FF0D0D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TEHNOLOŠKO </a:t>
              </a:r>
              <a:r>
                <a:rPr lang="hr-HR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OKRUŽENJE</a:t>
              </a:r>
              <a:endPara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86512" y="3286124"/>
              <a:ext cx="2428892" cy="32624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4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brze tehnološke promjene</a:t>
              </a:r>
            </a:p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4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razvoj i primjena Interneta u turizmu</a:t>
              </a:r>
            </a:p>
            <a:p>
              <a:pPr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vi-VN" sz="2400" i="1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informacijsko-</a:t>
              </a:r>
              <a:r>
                <a:rPr lang="hr-HR" sz="2400" i="1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rezervacijski sustavi, “chek-</a:t>
              </a:r>
              <a:r>
                <a:rPr lang="hr-HR" sz="2400" i="1" dirty="0" err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in</a:t>
              </a:r>
              <a:r>
                <a:rPr lang="hr-HR" sz="2400" i="1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”, “</a:t>
              </a:r>
              <a:r>
                <a:rPr lang="hr-HR" sz="2400" i="1" dirty="0" err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chek</a:t>
              </a:r>
              <a:r>
                <a:rPr lang="hr-HR" sz="2400" i="1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-</a:t>
              </a:r>
              <a:r>
                <a:rPr lang="hr-HR" sz="2400" i="1" dirty="0" err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out</a:t>
              </a:r>
              <a:r>
                <a:rPr lang="hr-HR" sz="2400" i="1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” usluge…</a:t>
              </a:r>
              <a:endPara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4678" y="2285992"/>
            <a:ext cx="3000396" cy="2285992"/>
            <a:chOff x="3214678" y="2285992"/>
            <a:chExt cx="3000396" cy="2285992"/>
          </a:xfrm>
        </p:grpSpPr>
        <p:sp>
          <p:nvSpPr>
            <p:cNvPr id="22" name="Rectangle 21"/>
            <p:cNvSpPr/>
            <p:nvPr/>
          </p:nvSpPr>
          <p:spPr>
            <a:xfrm>
              <a:off x="3214678" y="2285992"/>
              <a:ext cx="2786082" cy="2285992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KULTURNO </a:t>
              </a:r>
              <a:r>
                <a:rPr lang="hr-HR" sz="20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OKRUŽENJE</a:t>
              </a:r>
              <a:endPara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86116" y="2928934"/>
              <a:ext cx="2928958" cy="155427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600"/>
                </a:spcBef>
                <a:buClr>
                  <a:srgbClr val="F9F9F9"/>
                </a:buClr>
                <a:buSzPct val="100000"/>
              </a:pPr>
              <a:r>
                <a:rPr lang="vi-VN" sz="24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povijesno-kulturno nasljeđe</a:t>
              </a:r>
            </a:p>
            <a:p>
              <a:pPr lvl="0">
                <a:spcBef>
                  <a:spcPts val="600"/>
                </a:spcBef>
                <a:buClr>
                  <a:srgbClr val="F9F9F9"/>
                </a:buClr>
                <a:buSzPct val="100000"/>
              </a:pPr>
              <a:r>
                <a:rPr lang="hr-HR" sz="24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trend – </a:t>
              </a:r>
              <a:r>
                <a:rPr lang="vi-VN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zahtjev</a:t>
              </a:r>
              <a:r>
                <a:rPr lang="hr-H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za autentičnošću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857916"/>
          </a:xfrm>
        </p:spPr>
        <p:txBody>
          <a:bodyPr/>
          <a:lstStyle/>
          <a:p>
            <a:pPr marL="360000" lvl="0" indent="-360000">
              <a:spcBef>
                <a:spcPts val="1800"/>
              </a:spcBef>
              <a:buSzPct val="100000"/>
              <a:buFont typeface="Calibri" pitchFamily="34" charset="0"/>
              <a:buChar char="─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ČETIRI SILE INTERNETSKOG OKRUŽENJA </a:t>
            </a:r>
            <a:r>
              <a:rPr lang="hr-HR" dirty="0" smtClean="0"/>
              <a:t>KOJE UTJEČU NA MARKETING</a:t>
            </a:r>
          </a:p>
          <a:p>
            <a:pPr marL="1042987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dirty="0" smtClean="0"/>
              <a:t>digitalizacija i povezanost</a:t>
            </a:r>
          </a:p>
          <a:p>
            <a:pPr marL="1042987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dirty="0" smtClean="0"/>
              <a:t>naglo širenje interneta</a:t>
            </a:r>
          </a:p>
          <a:p>
            <a:pPr marL="1042987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dirty="0" smtClean="0"/>
              <a:t>nove vrste posrednika</a:t>
            </a:r>
          </a:p>
          <a:p>
            <a:pPr marL="1042987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dirty="0" smtClean="0"/>
              <a:t>prilagođavanje klijentima i njihovim željama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INTERNETSKO OKRUŽENJE MARKETINGA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57224" y="799630"/>
            <a:ext cx="5715039" cy="1928826"/>
            <a:chOff x="1857356" y="799630"/>
            <a:chExt cx="5715039" cy="1928826"/>
          </a:xfrm>
        </p:grpSpPr>
        <p:sp>
          <p:nvSpPr>
            <p:cNvPr id="15" name="TextBox 14"/>
            <p:cNvSpPr txBox="1"/>
            <p:nvPr/>
          </p:nvSpPr>
          <p:spPr>
            <a:xfrm>
              <a:off x="5072066" y="1000108"/>
              <a:ext cx="2500329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hr-HR" dirty="0" smtClean="0">
                  <a:latin typeface="Consolas" pitchFamily="49" charset="0"/>
                  <a:cs typeface="Consolas" pitchFamily="49" charset="0"/>
                </a:rPr>
                <a:t>10001001110001111110111001000111110101000111001000111001000111111001000100001011111010010001111</a:t>
              </a:r>
              <a:endParaRPr lang="hr-H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142356" y="1192539"/>
              <a:ext cx="785818" cy="10001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57356" y="799630"/>
              <a:ext cx="2069671" cy="1928826"/>
              <a:chOff x="1571604" y="3786190"/>
              <a:chExt cx="2069671" cy="1928826"/>
            </a:xfrm>
          </p:grpSpPr>
          <p:pic>
            <p:nvPicPr>
              <p:cNvPr id="21" name="Picture 20" descr="1415303658_khexedi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414473">
                <a:off x="2638907" y="4051571"/>
                <a:ext cx="1002368" cy="1002368"/>
              </a:xfrm>
              <a:prstGeom prst="rect">
                <a:avLst/>
              </a:prstGeom>
            </p:spPr>
          </p:pic>
          <p:pic>
            <p:nvPicPr>
              <p:cNvPr id="25" name="Picture 24" descr="1415303663_Clipping _Picture _alternativ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670" y="3786190"/>
                <a:ext cx="1071570" cy="1071570"/>
              </a:xfrm>
              <a:prstGeom prst="rect">
                <a:avLst/>
              </a:prstGeom>
            </p:spPr>
          </p:pic>
          <p:pic>
            <p:nvPicPr>
              <p:cNvPr id="27" name="Picture 26" descr="1415303685_audacity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07031">
                <a:off x="1571604" y="4107198"/>
                <a:ext cx="866856" cy="866856"/>
              </a:xfrm>
              <a:prstGeom prst="rect">
                <a:avLst/>
              </a:prstGeom>
            </p:spPr>
          </p:pic>
          <p:pic>
            <p:nvPicPr>
              <p:cNvPr id="20" name="Picture 19" descr="1415303644_xine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356" y="4572008"/>
                <a:ext cx="1143008" cy="1143008"/>
              </a:xfrm>
              <a:prstGeom prst="rect">
                <a:avLst/>
              </a:prstGeom>
            </p:spPr>
          </p:pic>
        </p:grpSp>
      </p:grpSp>
      <p:pic>
        <p:nvPicPr>
          <p:cNvPr id="33" name="Picture 6" descr="http://www.besplatniseminarskiradovi.com/INTERNET-WEB/InternetWEB/pictures/Internet-Ekstranet.jpg"/>
          <p:cNvPicPr>
            <a:picLocks noChangeAspect="1" noChangeArrowheads="1"/>
          </p:cNvPicPr>
          <p:nvPr/>
        </p:nvPicPr>
        <p:blipFill>
          <a:blip r:embed="rId6"/>
          <a:srcRect t="-4884" b="-3785"/>
          <a:stretch>
            <a:fillRect/>
          </a:stretch>
        </p:blipFill>
        <p:spPr bwMode="auto">
          <a:xfrm>
            <a:off x="2242946" y="2585665"/>
            <a:ext cx="4324983" cy="4103665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DIGITALIZACIJA I POVEZANOST</a:t>
            </a:r>
            <a:endParaRPr lang="hr-HR" dirty="0"/>
          </a:p>
        </p:txBody>
      </p:sp>
      <p:sp>
        <p:nvSpPr>
          <p:cNvPr id="35" name="TextBox 34"/>
          <p:cNvSpPr txBox="1"/>
          <p:nvPr/>
        </p:nvSpPr>
        <p:spPr>
          <a:xfrm>
            <a:off x="285720" y="3214686"/>
            <a:ext cx="1408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net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4357694"/>
            <a:ext cx="1642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ekstra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net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20" y="5572140"/>
            <a:ext cx="139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net</a:t>
            </a:r>
            <a:endParaRPr lang="hr-HR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6643702" y="880453"/>
            <a:ext cx="428628" cy="1548415"/>
          </a:xfrm>
          <a:prstGeom prst="rightBrace">
            <a:avLst>
              <a:gd name="adj1" fmla="val 52273"/>
              <a:gd name="adj2" fmla="val 50732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662835" y="1471158"/>
            <a:ext cx="211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DIGITALIZACIJA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6643702" y="2500306"/>
            <a:ext cx="428628" cy="4250318"/>
          </a:xfrm>
          <a:prstGeom prst="rightBrace">
            <a:avLst>
              <a:gd name="adj1" fmla="val 52273"/>
              <a:gd name="adj2" fmla="val 50732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761871" y="4614429"/>
            <a:ext cx="192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POVEZANOST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80" name="Picture 12" descr="http://assets.fontsinuse.com/static/use-media-items/7/6988/full-1500x800/50564279/logo.png"/>
          <p:cNvPicPr>
            <a:picLocks noChangeAspect="1" noChangeArrowheads="1"/>
          </p:cNvPicPr>
          <p:nvPr/>
        </p:nvPicPr>
        <p:blipFill>
          <a:blip r:embed="rId2"/>
          <a:srcRect l="15000" t="13698" r="13999" b="14100"/>
          <a:stretch>
            <a:fillRect/>
          </a:stretch>
        </p:blipFill>
        <p:spPr bwMode="auto">
          <a:xfrm>
            <a:off x="1142976" y="4643447"/>
            <a:ext cx="2107440" cy="114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0" name="Picture 2" descr="http://www.insidemobileapps.com/wp-content/uploads/2013/03/amazon-logo-250-250.jpe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071934" y="3000373"/>
            <a:ext cx="2151444" cy="857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88" name="Picture 20" descr="http://fontmeme.com/images/Paypal-Logo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572132" y="3714753"/>
            <a:ext cx="2095497" cy="857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06" y="857232"/>
            <a:ext cx="9001092" cy="1357322"/>
          </a:xfrm>
        </p:spPr>
        <p:txBody>
          <a:bodyPr/>
          <a:lstStyle/>
          <a:p>
            <a:pPr marL="360000" lvl="0" indent="-360000">
              <a:spcBef>
                <a:spcPts val="1200"/>
              </a:spcBef>
              <a:buSzPct val="100000"/>
              <a:buFont typeface="Calibri" pitchFamily="34" charset="0"/>
              <a:buChar char="─"/>
            </a:pPr>
            <a:r>
              <a:rPr lang="hr-HR" sz="2400" dirty="0" smtClean="0"/>
              <a:t>javljaju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virtualne</a:t>
            </a:r>
            <a:r>
              <a:rPr lang="hr-HR" sz="2400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fizičko-virtualne tvrtke </a:t>
            </a:r>
            <a:r>
              <a:rPr lang="hr-HR" dirty="0" smtClean="0"/>
              <a:t>– </a:t>
            </a:r>
            <a:r>
              <a:rPr lang="hr-HR" sz="2400" dirty="0" smtClean="0"/>
              <a:t>one tvrtke koje svoje </a:t>
            </a:r>
            <a:r>
              <a:rPr lang="hr-HR" sz="2400" u="sng" dirty="0" smtClean="0"/>
              <a:t>proizvode distribuiraju putem interneta</a:t>
            </a:r>
            <a:r>
              <a:rPr lang="hr-HR" sz="2400" dirty="0" smtClean="0"/>
              <a:t> i tradicionalnih distribucijskih kanala</a:t>
            </a:r>
            <a:endParaRPr lang="hr-HR" sz="21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 NOVE VRSTE POSREDNIKA</a:t>
            </a:r>
            <a:endParaRPr lang="hr-HR" dirty="0"/>
          </a:p>
        </p:txBody>
      </p:sp>
      <p:pic>
        <p:nvPicPr>
          <p:cNvPr id="4" name="Picture 3" descr="ekup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3643315"/>
            <a:ext cx="1984028" cy="928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njuskalo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00760" y="2357431"/>
            <a:ext cx="2247992" cy="8664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2" name="Picture 4" descr="http://dab1nmslvvntp.cloudfront.net/wp-content/uploads/2010/01/expedialogonew1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071538" y="2571745"/>
            <a:ext cx="2071702" cy="13630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www.filipvisic.com/wp-content/uploads/2009/06/aviokarte-logo1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57422" y="4357695"/>
            <a:ext cx="4000528" cy="5440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82" name="Picture 14" descr="http://lumini.hr/upload/2013/10/thumb/tm_logo_naslovna_527271a5dbcab_715xr.jp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428992" y="5000637"/>
            <a:ext cx="3172569" cy="988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86" name="Picture 18" descr="http://www.logotip.com.hr/files/thumb_357x250/tmp_20080120101613_0.jpg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215074" y="4500571"/>
            <a:ext cx="2428892" cy="725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4" name="Picture 6" descr="https://m1.behance.net/rendition/modules/67981979/disp/8588f2d558271089ba6af5e5c6f2da52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00166" y="5643579"/>
            <a:ext cx="3172569" cy="8572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06" y="857232"/>
            <a:ext cx="9001092" cy="5572164"/>
          </a:xfrm>
        </p:spPr>
        <p:txBody>
          <a:bodyPr/>
          <a:lstStyle/>
          <a:p>
            <a:pPr marL="360000" lvl="0" indent="-360000">
              <a:spcBef>
                <a:spcPts val="12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klijentima se prepušta osmišljavanje ponude – od običnih (pasivnih) potrošača postaju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proaktivni potrošači</a:t>
            </a:r>
          </a:p>
          <a:p>
            <a:pPr marL="360000" lvl="0" indent="-360000">
              <a:spcBef>
                <a:spcPts val="1200"/>
              </a:spcBef>
              <a:buSzPct val="100000"/>
              <a:buFont typeface="Calibri" pitchFamily="34" charset="0"/>
              <a:buChar char="─"/>
            </a:pPr>
            <a:r>
              <a:rPr lang="hr-HR" i="1" dirty="0" smtClean="0"/>
              <a:t>npr. organizacija putovanja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4. PRILAGOĐAVANJE KLIJENTIMA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06" y="857232"/>
            <a:ext cx="9072594" cy="5572164"/>
          </a:xfrm>
        </p:spPr>
        <p:txBody>
          <a:bodyPr/>
          <a:lstStyle/>
          <a:p>
            <a:pPr marL="360000" lvl="0" indent="-360000">
              <a:spcBef>
                <a:spcPts val="12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kao posljedica razvoja interneta javljaju se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e-poslovanje, e-trgovina </a:t>
            </a:r>
            <a:r>
              <a:rPr lang="hr-HR" sz="3200" dirty="0" smtClean="0"/>
              <a:t>i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e-marketing</a:t>
            </a:r>
          </a:p>
          <a:p>
            <a:pPr marL="360000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e-poslovanje </a:t>
            </a:r>
            <a:r>
              <a:rPr lang="hr-HR" sz="3200" dirty="0" smtClean="0"/>
              <a:t>– </a:t>
            </a:r>
            <a:r>
              <a:rPr lang="vi-VN" sz="2400" dirty="0" smtClean="0"/>
              <a:t>korištenje</a:t>
            </a:r>
            <a:r>
              <a:rPr lang="hr-HR" sz="2400" dirty="0" smtClean="0"/>
              <a:t> </a:t>
            </a:r>
            <a:r>
              <a:rPr lang="vi-VN" sz="2400" dirty="0" smtClean="0"/>
              <a:t> elektroničkih platformi intraneta, ekstraneta i </a:t>
            </a:r>
            <a:r>
              <a:rPr lang="hr-HR" sz="2400" dirty="0" smtClean="0"/>
              <a:t>I</a:t>
            </a:r>
            <a:r>
              <a:rPr lang="vi-VN" sz="2400" dirty="0" smtClean="0"/>
              <a:t>nterneta u vođenju</a:t>
            </a:r>
            <a:r>
              <a:rPr lang="hr-HR" sz="2400" dirty="0" smtClean="0"/>
              <a:t> </a:t>
            </a:r>
            <a:r>
              <a:rPr lang="vi-VN" sz="2400" dirty="0" smtClean="0"/>
              <a:t>poslovanja tvrtke</a:t>
            </a:r>
            <a:endParaRPr lang="hr-HR" sz="2400" dirty="0" smtClean="0"/>
          </a:p>
          <a:p>
            <a:pPr marL="360000" indent="-360000">
              <a:spcBef>
                <a:spcPts val="2400"/>
              </a:spcBef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e-trgovina </a:t>
            </a:r>
            <a:r>
              <a:rPr lang="hr-HR" sz="3200" dirty="0" smtClean="0"/>
              <a:t>– </a:t>
            </a:r>
            <a:r>
              <a:rPr lang="hr-HR" sz="2400" dirty="0" smtClean="0"/>
              <a:t>proces kupovanja i prodaje u kojemu su internet i moderne tehnologije neizostavni</a:t>
            </a:r>
          </a:p>
          <a:p>
            <a:pPr marL="360000" indent="-360000">
              <a:spcBef>
                <a:spcPts val="2400"/>
              </a:spcBef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e-marketing </a:t>
            </a:r>
            <a:r>
              <a:rPr lang="hr-HR" sz="3200" dirty="0" smtClean="0"/>
              <a:t>– </a:t>
            </a:r>
            <a:r>
              <a:rPr lang="hr-HR" sz="2400" dirty="0" smtClean="0"/>
              <a:t>proces provedbe marketinških aktivnosti uz intenzivnu primjenu informacijskih i komunikacijskih tehnologija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E-POSLOVANJE, E-TRGOVINA I E-MARKETING</a:t>
            </a:r>
            <a:endParaRPr lang="hr-HR" sz="3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06" y="785794"/>
            <a:ext cx="9072594" cy="5643602"/>
          </a:xfrm>
        </p:spPr>
        <p:txBody>
          <a:bodyPr/>
          <a:lstStyle/>
          <a:p>
            <a:pPr marL="360000" lvl="0" indent="-360000">
              <a:spcBef>
                <a:spcPts val="1200"/>
              </a:spcBef>
              <a:buSzPct val="100000"/>
              <a:buFont typeface="Calibri" pitchFamily="34" charset="0"/>
              <a:buChar char="─"/>
            </a:pPr>
            <a:r>
              <a:rPr lang="hr-HR" sz="2400" dirty="0" smtClean="0"/>
              <a:t>izvori prihoda e-trgovine: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prihodi od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prodaje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proizvoda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prihodi od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oglašavanja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prihodi od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sponzorstva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prihodi od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članarina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pretplata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prihodi od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izrade profila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provizije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naknade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 transakcije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naknade za istraživanje tržišta i informacije</a:t>
            </a:r>
          </a:p>
          <a:p>
            <a:pPr marL="680675" lvl="1" indent="-360000">
              <a:spcBef>
                <a:spcPts val="2400"/>
              </a:spcBef>
              <a:buSzPct val="100000"/>
              <a:buFont typeface="Calibri" pitchFamily="34" charset="0"/>
              <a:buChar char="─"/>
            </a:pPr>
            <a:r>
              <a:rPr lang="hr-HR" dirty="0" smtClean="0"/>
              <a:t>prihodi od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upućivanja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E-TRGOVINA – PRIHODI</a:t>
            </a:r>
            <a:endParaRPr lang="hr-HR" dirty="0"/>
          </a:p>
        </p:txBody>
      </p:sp>
      <p:pic>
        <p:nvPicPr>
          <p:cNvPr id="7" name="Picture 6" descr="njuskal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6181" y="2000240"/>
            <a:ext cx="1668131" cy="642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 descr="http://www.insidemobileapps.com/wp-content/uploads/2013/03/amazon-logo-250-250.jpe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643570" y="1357298"/>
            <a:ext cx="1857388" cy="616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6" descr="https://m1.behance.net/rendition/modules/67981979/disp/8588f2d558271089ba6af5e5c6f2da52.png"/>
          <p:cNvPicPr>
            <a:picLocks noChangeAspect="1" noChangeArrowheads="1"/>
          </p:cNvPicPr>
          <p:nvPr/>
        </p:nvPicPr>
        <p:blipFill>
          <a:blip r:embed="rId4"/>
          <a:srcRect t="10574" b="21147"/>
          <a:stretch>
            <a:fillRect/>
          </a:stretch>
        </p:blipFill>
        <p:spPr bwMode="auto">
          <a:xfrm>
            <a:off x="3643306" y="6072206"/>
            <a:ext cx="2500330" cy="461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8" descr="http://www.filipvisic.com/wp-content/uploads/2009/06/aviokarte-logo1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1" y="2800345"/>
            <a:ext cx="3571901" cy="485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20" descr="http://fontmeme.com/images/Paypal-Logo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000628" y="4786322"/>
            <a:ext cx="1658136" cy="571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https://encrypted-tbn3.gstatic.com/images?q=tbn:ANd9GcSvDgklJU9vVYcx95SgRvkqaS5Waly-fCFifp9ICnyIuxHDzPmhHQ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929058" y="4071942"/>
            <a:ext cx="2000264" cy="625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1" name="Group 20"/>
          <p:cNvGrpSpPr/>
          <p:nvPr/>
        </p:nvGrpSpPr>
        <p:grpSpPr>
          <a:xfrm>
            <a:off x="6357950" y="5357826"/>
            <a:ext cx="2571768" cy="684000"/>
            <a:chOff x="6357950" y="5429264"/>
            <a:chExt cx="2571768" cy="684000"/>
          </a:xfrm>
        </p:grpSpPr>
        <p:pic>
          <p:nvPicPr>
            <p:cNvPr id="2052" name="Picture 4" descr="https://encrypted-tbn2.gstatic.com/images?q=tbn:ANd9GcRWtTELviEl2OawJkYmHkx5Ap06dGrLpB5soO6KeBefByNrd6gm02XiTAs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6357950" y="5429264"/>
              <a:ext cx="1710000" cy="684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56" name="Picture 8" descr="http://media1.s-nbcnews.com/j/streams/2013/April/130416/1C6958411-4.blocks_desktop_small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187749" y="5429264"/>
              <a:ext cx="741969" cy="684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058" name="AutoShape 10" descr="data:image/jpeg;base64,/9j/4AAQSkZJRgABAQAAAQABAAD/2wCEAAkGBxESDhQUEBQUFBQXFh0UFhYVFBcXFRUYGBgaGBUaFhUYHCkgHyMmHBYYITEhMSkrMi8uFx8zODMsNygtLiwBCgoKBQUFDgUFDisZExkrKysrKysrKysrKysrKysrKysrKysrKysrKysrKysrKysrKysrKysrKysrKysrKysrK//AABEIAH4BkAMBIgACEQEDEQH/xAAcAAEAAgMBAQEAAAAAAAAAAAAABgcBBQgDBAL/xABNEAABAwIEBAIFBwYKCQUAAAABAAIDBBEFBhIhBxMxQSJRFDJhcYEIFSNCUpGhJTNysbKzJCZic3SCosHR8DVDU4OStMLD4RY0NmN1/8QAFAEBAAAAAAAAAAAAAAAAAAAAAP/EABQRAQAAAAAAAAAAAAAAAAAAAAD/2gAMAwEAAhEDEQA/ALxREQEREBERAREQEREBERAREQEREBERAREQEREBERAREQEREBERAREQEREBERAREQEREBERAREQEREBERAREQEREBERAREQEREBERAREQEREBERAREQEREBERAREQEREBERAREQEREBERAREQEREBERAREQEREBERAREQEREGEWHGypXNnG90dQ+OghY9rDpMspdZxHXS1pG1+90F1oqOwjjybgVdKNPd0L9/8Ahf8A4qSYlxOw2opXOhrpaWVrSWt5Y1OdbZpY5hDhfbYjr1QWair/AIS55kxOnk9Ia1s0JAcW7NeHC4Nux2NwtvR55pJsTFDTnmvDHPe9tjGzTbw37nfsglKIEQEREBFhxsquxjjdQw1Do2RTTNadJkZpDSR10gm5sgtJFq8uY7BW0zZ6d2pjvPYtI6hw7ELUZqz/AEOHzxQ1Lzqk66Rflt7Ok7gE7IJWiiVJn6inr4aWkkbOZGue5zCS1gaLi57k+SlqAiIgIiICIsEoMooXmHifhlHOYZZHOkHriJhfo9jiO/sW/wALzFTVFJ6TBIHwhpcXDqNIu4FvUEeSDaoo9mTOdFQtjNVKGcy2loBLrH6xaN9I7lbqCqY9rXMc1zXi7XAgh199vPZB7oiICIiAixdQvHOJFHBWwUkZ580szIXBhGmLW4Nu93nvewQTVFgLKAiwSqizVxthgndFRwc/SdJkc/Sw266LAk790FvIqhwTjrSvsKuCSE93MtIwfqd+ClFfnyglpnSUuIQRua0uAeAbkC4a6N1nduyCbIoTwvzx86Uz3PYI5YnBsgbfQ642c2+4vbopoyQHoQfdug/SIiAiIgIiICIiAiIg8auLXG5t7amlt/K4IVDUGTsKoKJ/zzHK6qMro42Mc7XIBtGYGtNiDcG56E2V54vXsp6eSaQ2ZGwvcfY0XVBZEilxzHZKmpkewRN5jdBF2DUGxsYSDba+43uLoPHHuHVJBTc6Wq9Bc43ZBUFssmnsCIgCD7N7ea1c3CrEWyQNbyX+kXMbhIQLBmu7g5oI8O9loc9QhmKVbAXEMmc0Fzi91gdrucSSrjxziNR01Zh0T9bvR2/Tua3ZmuDQBY9fWug96LIHzdl+uZJKefJE6R74iWhuht2saepGxv53KrvgTJbHI/bFIPwB/uV9ZtqGy4NVPYbsfTPc0+YLCQVzpwmqZo8VjNPGJZTG9rGl2lty3Yud2A6lB1XdZuuXY8/YpSYu+epc8yB+iaB2zNAPqtYdhtYg/Hur6izlGzDfTqtpghdYxi/Me5rraLho2JN9uyCT3WVz/mvirXVkE7qBhp6eItbJJcGW0hc1pv0aCW228+ql/A7OJqqQ007i6eDoXG7pIj6pPmQdj8EFk4jCXwvY06S5rmg+RLSAVQPFvh7T0FNTSUgdfeOUXJ1aWauZv06G/vV7ZgxRtLSTVDwS2JhkIHU6Re3xVL5PztU4xi8UFY2PkaZSI2t6aoywguO52cUEf4N5rfSVbqfU1rKkaWF3qMmsRG4jyN7H4KRcQuFE131javmlxZzOcPEXPc1hLS0W03de1tgFXme8tPw3EXw76QeZC/fdhN27+Y6fBXTg2ZfnHLhc43mjdFFMO+pssfit/KAug+3hnw1ZhjnTSPEtQ5ujU0WYxp3Ibffcjcqw7qO5wzjS4bEH1Ljd19DGi73kdbD+9UfnbiVidQyOSLVS0ry4x6DdzjG6x1yW63+r0QXdnnOEGGU3Omu4uOmONttT3Wv36Adytnl+ufPSRSytax0jA/S12oNDt2jUQL7EX9t1S2dmy45gtLXU41S0we2oiFi4dNTmgdfUDreTvYtXwczzUwVkFG9xkp5XctrXdYnG5BYetr7FqDo66XVA8Yc9YhHXmmi10scRDmkGzpvsvv8AZ26fepLUcQcRZl1lY6m+medAkG7A2wtO5nYE7AdLoLZuvxILggG1xa47KgOEudMVkq3U7b1TXgyEyu/Mm48Zfb1bkeH27K/HSaI9UjgNLbud0aLC7jv0CChOOOUqWjhpJKdml73PZK65JlIAdrf7b6t/avu4ISH5oxMEnSA428rwuvb7gtPxlz3SYiIYqXW7kyOJe4Wa640+He56LYcFjfCcWH/1n909BpuMWV/Rn09SJpJfSGAO5pu4Oa1puD5G/S2ylnyd4WyQzuku50Lw2LUSRG17SXaAdhcjcrS8acZjqKPDxG2UFoOrmRPjAJY3a7wLnbst58m4/QVv85H+y5BcyXVRY/xbdNUto8JjBme/lCabZgf0GlnffudveoHgvEPFMOxGT010kt32nhl2P6Ue3h23Ftig6ZS6gGL8RL4c+poKaacaNTHFhEewGtzj5NJsR3IPkVVmT+K+IRSzCUOrDNd0bO7ZbbaQB6th6oQdE4hSNmifE++l7S06XFpsRY2I3C5Ny5T8vHaaMb6K+Nl/PTOBf8FNsg5lxyuxBkPOl5XOEs50ABjWkFzNWnwg9NKh+E//ACKH/wDSZ/zIQdaBZuqg4w5yqmkU+G8y8TwaiaIF2h2zo4yRe3mb9bW819XCesxetmNTiD3thjYY42GPl817rXeW2Gqw7+ZQWbiEJfDIxpsXMc0HyJBAKoTBeHeHwYdJLjMksEwkdEGtdYgt9XltseYXDcdeqvnE65kEEk0hsyNhe4+xouVQWT31OPY66eaQxshbzWNsHtjGoNY1rXbX3JuQd2oPLFOFDW03pDKoUzNy1lfpjeR9Ukxk2v5Wv7lo6zhdisb428lsnMNmOZI0tO2q9yQRsLrXcRJpTilSyWWSXlyFjTI4uIAtb2D4BXnjOfKCmqKCKaXxsAMmkXEeuHS3mHt6wPu3QRmLJWJ4XgU/ormmplIfUBhJcyJo9WI9CbE3Pl0X28A6PEGQSOmuKR+8bX31l53c9l+jT+JUj4kZymo6Nz6OF0vha4zWvDG1/quv9b4bC4v1UT4UcTZZf4JVh8897wuaBqeCd2utYDSN7+QQXPdZuqS4qcSa6GWOKljkpmbSNmkZZ0wBOzWuGzb9R19wK/eK8X6h+Eialp3NkvyZpSAYoHkXbpHe43F7AILquipPh5xXmfA6nqIpKmqa0mHRbVNYFxD+wIA69x7Vo8tcYatmJPfXXNPI7S6Jrd4LbN0C1yR0I7oOiEutdFizRTGecchgBeeY4DSzsXnoNu3a6qjN/GB745W4Sy4jAMlQ9vqgnSDGzvuRufPoguhFU/BLPMlWx9LVPL52XkY9x8UjCdx72k/cQvXOnFlsU5o8PZzakv5Ot+0bJC4NAt9bc+5Bad1hrgRcbhcxxZ4x+lllY903Me7SRNFq0vJsOWCLC52Ftl0Jk2gkp8OpopjqkZGA8/yjufxNkGr4rtJwKtt/sr/AOBP4XVN8BcabBipikIDaiPQCfttOpg+I1D7l0TiFIyaF8Ugux7Sxw82uFj+tcl5yyvPhtY6KQODb6oZB0e36pBHcdx5oNrmLLlXXY1WNo4XS3qH+ID6Mb9S/orrxnLNM+swt08MbpAHMebX1cuAloP2gHC4VdZO4z+i07Yamla4NFg+DSwm32mWtf23Xjm7i3NWPhbQQuhe0uDHEh0hMjSwhrWi17EoLZxzGYqijxKGGx9HhdG87adRjJLR7hb71RnBD/TsH6D/2CrKo8OOFZclikjllqaiOSWUMaXuDntAcXu6WaCO9+qqbhZiLqfF4HshknNnM5cdtXiFri+1h7bIPv44D8v1H6EX7pqnudz/Eqm/Qp/7lX/GlzjjUrnt0OMURc3Vq0nlN2uOqs3MuEVFRlikpaaF8jzBFISC0NaIw1xBud3G+w9hQQPg/UQ8vEIJo3zGeKONkLG3fIbyXt2FtjqNgFZPDLhkzDj6RO7XUlpAAJ0RtPVv8o+37lTGQc3S4VWl/LLmu+jniIs8gX2bfcOBPTv0XRFDV1Va9kjNdLSghw1NtPUdDYtP5tnbfxH2DqG/xOijngkilF2SNLHDzDhYqC5fydDhktHGzQ95nl+l0aZHMMTyGvNze3T4BbniTm0YZQGYNDpHO5cTT0LyCbu9gAJXPNXxGxSSdkrqk6o3FzAGs0MJBabNt5Ej4oLt4z5S9Nw8yxtvPTgyMsN3M/wBY37hce5UZkXHn005jFzHUFkb236HmNLHfA/rVzcLs+1uJDlyQMPLNpqgeGMtINmhnd58ult1WnEPKpoMcj0C0E0zZYj2F5BrZ/VJ+4hBL/lIs8NE72yD8GlarK+HR4hlxlFG0yVXPfJGQPDB4rF0r+jQQSLdT2C3/AB7w+oqIo3QwSOjprukk2tZ4Hqi9za25tYXUZ4OcQPRHCjmYXRSOJY6NhdI157FrRdwP3j3dAtrh/kiLDKV0bXmSSSxledmuIBADWX2ABsufMlgNzBTAdBWAf2yF0pBUTXdU1TuRCGkNg2cd7WdK4Xu7sGjpfuVy/FVPocXbLJG4OhqOaY3AtcQH6h16XCCY/KFP5Yj6/wDtm+715OimmIOP/oZv9FYP7QVfcX8VbXzwVtOyTkOhEet0bmgSBzi5lyLEi/UXC3tBnGnqcryUA1Nqo4hG2MgkzeNtjHbqd/V67IPH5OY/KNT/AEfr/vGq8My4aamhqIGu0mWJ8Yd5FzSAfvVb8Esj1dC+WoqgI+bHobETd4Fw7U62w6dFbVkHK2bckPw+gp5Jw9tRJM+N7DpLNLRdrmEHcEeamfA8XwvFfPQf3T1uPlHj+BUm3+vdv5fRn/PwWn4Fn8nYp+h/2noPLjZhXJoaF3NmkLib8yTU2/LG7R9X3DZbX5N35it/nI/2XLw49OHzbho79fb+aav18nufl0VfIWucGuYbMaXOdZjjZrRuT7EFa5UNsfpv6c396pz8o2ACspHAAF0TwSBudLm2ue9rqvqtlRh+KCSWF0cscwnayTv4tbdxsRbuCphxFxv58dQGhje+fRI2SEC7o3EsIuemk2NnILK4Sj+LMd/sTftPVGcMx+WqH+eH6ir5yxTPwvL8cNU0mXS9ojiBkc58hcWsaG9T4t+2xXPGV8S9CxCCaVrjyZQ57ejtrgjfug7CZE0eqAL7mwAv71yQGyfPtoCBJ6cRET0D+ceXf+tZdO0mZ4n0rql7JIodtBewh8oIFiyMeLcmwBFyuWhijY8W9J0uLWVnpGkjS4hs2vSQeh7INplPNNRhmKulm1El5ZVMd1cNXjJ/lA3I/wDK6lw6sjmiZLE4OY9oe1w6EEbKheLeA+kwtxWngkiY6zZmvADnNsAyYtHQfVN9+hX08C82VDeZRCN84/ORWNmxX2eHuOzW9x7b+aCyuLur5irNPXli/u1t1fgqg4A4uyHFXxPsOfFoaSfrtcHAfEavuXQWLUDKinkhkF2SMLHe4iy5KzFgdThtYYpNTJGG7JG3bqH1XsI/yEG4zfgtTV47WR0sT5XGd3qC4HT1ndArsx3JlHNUYe+ogaZQRG89A8MiLgHgetZzAodkXi7RQU4jqacwvHrPhZqbIe7nb6tR73uvxnTjFHLyhhschla4lr5GgC7muYNLL3J8W3uQWZjGIQS0lfBHY8iFzHgAaATGSGjtsLbKguCR/LtP+i8f2CrdyzhL6LAJfStbqmpD5JAAXSOlnFmNs2++4B+KpDIuJ/NuMRSVLHjlOdHI23ibqBadu9r9O/ZBcHyiox80wOsLirYL97GKW4v8B9yj3B+lEmAYqxzQ4EPFiO4g2/Gy2fHfFTNhFORDK1jqkPDnt02DWPDdQ6jVruAQOm60PCDGuXhWKRCKR7hG6YFjbg3j5en39/ddBG+Cn+nqX3SfunLy4uQNjx2qDAGgua+wFhdzQXH4ndfLwvxH0fGaWTQ9/jLNLBd3jaWXA9l7+4L24sTukxurLmOj8QaA8bkNGkOHsNrj2FBfvEg/xdqv6OP+lUfwjnp21NU2r/NSUjoi0Auc8ueyzWNG7neQCs6szFLieXpGQ0k+uWERM2Gl0gsXBpP1QG31mw3AFyqcyLmQ4ZiImfFrsDHIxws9gJFyy/Rwt+tBafC3hbJTVIrKpzmFpPJiGztJ2BmsfL6irjPdHUUmPSyOicHGp58IINpBrDm6bdfJX7R5gkxAMNBqZT7OfUyMIuNiWQxu3J6gutYe1U5mzifNJinNiiieyncWU4laXBpBs6SwI8TrbeQQfjiLnHFTW0z54jSctrZoYj4mkkbudcbntbsrxyDj7q/DYal7QxzwQ4A3F2ktJHvtdc/58zY7GTR8uFwqWNex8bAXBxcWlpZ9x27K9uFeFT0uDwQ1LdEjdRLbgkanFwBt3sUEsWvxrBaeriMdVEyVh7OF7HzaeoPtWwRBWFZwOwx77sfUxj7LZGkf22E/ipLlfh9h1AQ6nhBk/wBpIdcg9xPT4WUpWUH5LbqONw3DcM51SGRU/MN3vtYk9dLffYnSPapKsFoQc5VGWqvHcblqGxSRUr3tvJI0ttExrWDSD1JDb/FdE0sAYxrG7Na0NHuaLD9S9bIgj9VkygkrW1ckDHTtHrEbE9nOb0Lh2JW/AWUQQnizlKTEsPEcBAljkErAdg+zXNLSe1w78FpspZLoqjC201XQugmY3TI98YD9Zvd8cwvf/Oys9Ysg1uXsDgoqZkFO3TG0fFx7uce5PmvnzRliCvjYye/0cjZWObYOa5pvsSDsehW7RB+Czax3HTfdaDBMkUFJUST08DWSP79mX6iMfVBtewUiuiD8ll1HMz5Hoa98b6qLU+MghzTpLgPqPI6t9ikqINdU4JTyU3o74ozBp0cvSAwAdAB2stTlTIVBh1zTx3kJ/OSeOQA9g4jYKTogLDuiyhQUbhecKDEa6p+entbDE7+CwyX5IALmuc63rPtbr5my+6vzJliBr2wF7S4Wd6GJo9XUWJFmnqVpM58Gaz0uSSg0SRPcXhrn6XsJNyNxYi52N1q6PgniryNZp4h3LpCSPg1pQavMuMYbVTNc+XE3tYAxvMMDtDfssFxZXjwmiw5uHD5sc57C76Qv/O8ywvzB2NrW7WVbYpwU9GopZ5q1gdGwvH0emPYXsXOdfc7X9qlPAHL9RTUs8tQx0Ymc0sY7Y6Wg+It7Xv8Aggm2bcnUmIxBlUzdu7Xt2kZ52d5HyX05ey3S0MXLpImxjuQPG+3d7upK26IPyWqMYnkDD561lXLCDK3cjox57GRnRxClKIPwYx/h7FGqrIWHyV4rHwtMo3t9Rzhaz3N7uFuqlCIPnraNksTo5GhzHtLXNPQgixC1uVcr0uHwcqlZpF7ucd3vPm53dbpEBafMmWaWvi5dVG14+qej2HpdruoW4RBUNTwFpC68dTO1vkQxxA99gpPlThdh1A8SNa6aUbiSYhxafNjQAB77Kbog/OlaGrybRS17KySJrp2t0gn1T5Oc3u4dipAiD5MTw6KohfFOxr43jS5pGxC+HK+WqfD6YQUzbNuSS7dzyepc7v5LcogjWC5GoaWslqoIgJZDe53Ed/WEY+rc7lYzTkaixCSJ9Sy7onXu021t+w/bdqkyIPKngaxgawBrWgABosAB0ACieO8NsPq61lVNH4x67W2DJvLmC29vxUxRB5RwNa0NaAGgWDQLADyAVZ4bwkp2VFU2eOOannu6OQkienJJOlu1j19b2K0UsgjWTskUeGx2p2XefWlfYyO/rW2HsCkqIgyiIgIiIMWRZRBhZRECywsogwiyiAiIgIiICIiDCLKIMWSyyiAiIgwQlllEGFlEQYRZRAREQFhZRBhZREBYWUQYWURAREQYRZRAslkRAssLKICIiAiIgIiICIiAiIgIiICIiAiIgIiI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155575" y="-922338"/>
            <a:ext cx="6096000" cy="1924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2062" name="Picture 14" descr="http://www2.theonline401k.com/wp-content/uploads/New-York-Times-Logo.jpg"/>
          <p:cNvPicPr>
            <a:picLocks noChangeAspect="1" noChangeArrowheads="1"/>
          </p:cNvPicPr>
          <p:nvPr/>
        </p:nvPicPr>
        <p:blipFill>
          <a:blip r:embed="rId10"/>
          <a:srcRect t="19202" b="23192"/>
          <a:stretch>
            <a:fillRect/>
          </a:stretch>
        </p:blipFill>
        <p:spPr bwMode="auto">
          <a:xfrm>
            <a:off x="4786314" y="3429000"/>
            <a:ext cx="2714644" cy="493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5794"/>
            <a:ext cx="8715436" cy="58579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marketinško okruženje</a:t>
            </a:r>
          </a:p>
          <a:p>
            <a:pPr marL="468000" indent="-43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mikrookruženje</a:t>
            </a:r>
          </a:p>
          <a:p>
            <a:pPr marL="925200" lvl="1" indent="-432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sama tvrtka, opskrbljivači, marketinški posrednici, kupci, konkurenti i javnost</a:t>
            </a:r>
          </a:p>
          <a:p>
            <a:pPr marL="468000" indent="-43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makrookruženje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925200" lvl="1" indent="-432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demografsko, gospodarsko, prirodno, tehnološko, političko i kulturno okruženje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468000" indent="-43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internetsko okruženje</a:t>
            </a:r>
          </a:p>
          <a:p>
            <a:pPr marL="925200" lvl="1" indent="-432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sile internetskog okruženja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hr-HR" sz="2400" i="1" dirty="0" smtClean="0">
                <a:latin typeface="Calibri" pitchFamily="34" charset="0"/>
                <a:cs typeface="Calibri" pitchFamily="34" charset="0"/>
              </a:rPr>
            </a:b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vi-VN" sz="2000" i="1" dirty="0" smtClean="0">
                <a:latin typeface="Calibri" pitchFamily="34" charset="0"/>
                <a:cs typeface="Calibri" pitchFamily="34" charset="0"/>
              </a:rPr>
              <a:t>digitalizacija i povezanost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000" i="1" dirty="0" smtClean="0">
                <a:latin typeface="Calibri" pitchFamily="34" charset="0"/>
                <a:cs typeface="Calibri" pitchFamily="34" charset="0"/>
              </a:rPr>
              <a:t>naglo širenje interneta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000" i="1" dirty="0" smtClean="0">
                <a:latin typeface="Calibri" pitchFamily="34" charset="0"/>
                <a:cs typeface="Calibri" pitchFamily="34" charset="0"/>
              </a:rPr>
              <a:t>nove vrste posrednika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000" i="1" dirty="0" smtClean="0">
                <a:latin typeface="Calibri" pitchFamily="34" charset="0"/>
                <a:cs typeface="Calibri" pitchFamily="34" charset="0"/>
              </a:rPr>
              <a:t>prilagođavanje klijentima i njihovim željama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vi-VN" sz="2000" i="1" dirty="0" smtClean="0">
              <a:latin typeface="Calibri" pitchFamily="34" charset="0"/>
              <a:cs typeface="Calibri" pitchFamily="34" charset="0"/>
            </a:endParaRPr>
          </a:p>
          <a:p>
            <a:pPr marL="468000" indent="-43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e-trgovina, e-poslovanje i e-marketing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KLJUČNI POJMOVI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715040"/>
          </a:xfrm>
        </p:spPr>
        <p:txBody>
          <a:bodyPr/>
          <a:lstStyle/>
          <a:p>
            <a:pPr>
              <a:spcBef>
                <a:spcPts val="3000"/>
              </a:spcBef>
              <a:buNone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MARKETINŠKO OKRUŽENJE </a:t>
            </a:r>
            <a:r>
              <a:rPr lang="hr-HR" dirty="0" smtClean="0"/>
              <a:t>čine različite sile i subjekti koji utječu na poslovanje tvrtke</a:t>
            </a:r>
            <a:endParaRPr lang="hr-HR" sz="3200" dirty="0" smtClean="0"/>
          </a:p>
          <a:p>
            <a:pPr>
              <a:spcBef>
                <a:spcPts val="3000"/>
              </a:spcBef>
              <a:buFont typeface="Arial" charset="0"/>
              <a:buChar char="−"/>
            </a:pPr>
            <a:r>
              <a:rPr lang="hr-HR" sz="3200" dirty="0" smtClean="0"/>
              <a:t>marketinško okruženje dijelimo na </a:t>
            </a:r>
            <a:r>
              <a:rPr lang="hr-HR" sz="1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mikro</a:t>
            </a:r>
            <a:r>
              <a:rPr lang="hr-HR" sz="3200" dirty="0" smtClean="0">
                <a:solidFill>
                  <a:srgbClr val="FFC000"/>
                </a:solidFill>
              </a:rPr>
              <a:t> </a:t>
            </a:r>
            <a:r>
              <a:rPr lang="hr-HR" sz="3200" dirty="0" smtClean="0"/>
              <a:t>i</a:t>
            </a:r>
            <a:r>
              <a:rPr lang="hr-HR" sz="3200" dirty="0" smtClean="0">
                <a:solidFill>
                  <a:srgbClr val="FFC000"/>
                </a:solidFill>
              </a:rPr>
              <a:t> </a:t>
            </a:r>
            <a:r>
              <a:rPr lang="hr-H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makro</a:t>
            </a:r>
            <a:r>
              <a:rPr lang="hr-HR" sz="3200" dirty="0" smtClean="0">
                <a:solidFill>
                  <a:srgbClr val="FFC000"/>
                </a:solidFill>
              </a:rPr>
              <a:t> </a:t>
            </a:r>
            <a:r>
              <a:rPr lang="hr-HR" sz="3200" dirty="0" smtClean="0"/>
              <a:t>okruženje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mikrookruženje</a:t>
            </a:r>
            <a:r>
              <a:rPr lang="hr-HR" dirty="0" smtClean="0"/>
              <a:t> čine čimbenici na koje tvrtka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može utjecati </a:t>
            </a:r>
            <a:r>
              <a:rPr lang="hr-HR" dirty="0" smtClean="0"/>
              <a:t>i na koje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utječe</a:t>
            </a:r>
            <a:r>
              <a:rPr lang="hr-HR" dirty="0" smtClean="0"/>
              <a:t>, dok na sile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makrookruženja ne može utjecati </a:t>
            </a:r>
            <a:r>
              <a:rPr lang="hr-HR" dirty="0" smtClean="0"/>
              <a:t>već im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prilagođava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MARKETINŠKO OKRUŽENJE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/>
          <p:cNvSpPr/>
          <p:nvPr/>
        </p:nvSpPr>
        <p:spPr>
          <a:xfrm>
            <a:off x="71406" y="3000372"/>
            <a:ext cx="4297270" cy="3643338"/>
          </a:xfrm>
          <a:prstGeom prst="hexagon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428728" y="1785926"/>
            <a:ext cx="3372366" cy="2643206"/>
          </a:xfrm>
          <a:prstGeom prst="hexagon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2483768" y="642918"/>
            <a:ext cx="2357454" cy="1904097"/>
          </a:xfrm>
          <a:prstGeom prst="hexagon">
            <a:avLst/>
          </a:prstGeom>
          <a:solidFill>
            <a:srgbClr val="679E2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TVRTKA – </a:t>
            </a: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INTERNO OKRUŽENJE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3042" y="2786058"/>
            <a:ext cx="2984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MIKROOKRUŽENJE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4620292"/>
            <a:ext cx="3106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MAKROOKRUŽENJE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6637" y="285728"/>
            <a:ext cx="1714512" cy="162273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txBody>
          <a:bodyPr wrap="square" lIns="144000" tIns="72000" rIns="144000" bIns="72000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zaposlenici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sirovine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oprema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vrijeme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6637" y="2137045"/>
            <a:ext cx="1714512" cy="199206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txBody>
          <a:bodyPr wrap="square" lIns="144000" tIns="72000" rIns="144000" bIns="72000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kupci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dobavljači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posrednici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konkurenti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javnost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4286256"/>
            <a:ext cx="3504769" cy="2361398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txBody>
          <a:bodyPr wrap="none" lIns="144000" tIns="72000" rIns="144000" bIns="72000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politički faktori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tehnologija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društveno-kulturni faktori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ekonomski faktori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ekološki faktori</a:t>
            </a:r>
          </a:p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pravni (zakonski) faktori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Elbow Connector 22"/>
          <p:cNvCxnSpPr>
            <a:stCxn id="6" idx="0"/>
            <a:endCxn id="12" idx="1"/>
          </p:cNvCxnSpPr>
          <p:nvPr/>
        </p:nvCxnSpPr>
        <p:spPr>
          <a:xfrm flipV="1">
            <a:off x="4841222" y="1097095"/>
            <a:ext cx="2235415" cy="4978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  <a:endCxn id="13" idx="1"/>
          </p:cNvCxnSpPr>
          <p:nvPr/>
        </p:nvCxnSpPr>
        <p:spPr>
          <a:xfrm>
            <a:off x="4801094" y="3107529"/>
            <a:ext cx="2275543" cy="255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0"/>
            <a:endCxn id="14" idx="1"/>
          </p:cNvCxnSpPr>
          <p:nvPr/>
        </p:nvCxnSpPr>
        <p:spPr>
          <a:xfrm>
            <a:off x="4368676" y="4822041"/>
            <a:ext cx="917704" cy="6449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7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4000" indent="0">
              <a:spcBef>
                <a:spcPts val="36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MIKROOKRUŽENJE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600" dirty="0" smtClean="0"/>
              <a:t>čini tvrtka i poslovni subjekti koji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povezani s tvrtkom</a:t>
            </a:r>
            <a:r>
              <a:rPr lang="hr-HR" sz="2600" dirty="0" smtClean="0"/>
              <a:t>, a to su:   </a:t>
            </a:r>
          </a:p>
          <a:p>
            <a:pPr marL="1269787" lvl="2" indent="-457200">
              <a:spcBef>
                <a:spcPts val="1200"/>
              </a:spcBef>
              <a:buSzPct val="100000"/>
              <a:buFont typeface="+mj-lt"/>
              <a:buAutoNum type="alphaLcParenR"/>
            </a:pPr>
            <a:r>
              <a:rPr lang="hr-HR" sz="2800" dirty="0" smtClean="0"/>
              <a:t>sama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tvrtka</a:t>
            </a:r>
          </a:p>
          <a:p>
            <a:pPr marL="1269787" lvl="2" indent="-457200">
              <a:spcBef>
                <a:spcPts val="1200"/>
              </a:spcBef>
              <a:buSzPct val="100000"/>
              <a:buFont typeface="+mj-lt"/>
              <a:buAutoNum type="alphaLcParenR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dobavljači</a:t>
            </a:r>
            <a:r>
              <a:rPr lang="hr-HR" sz="2800" dirty="0" smtClean="0"/>
              <a:t> </a:t>
            </a:r>
          </a:p>
          <a:p>
            <a:pPr marL="1269787" lvl="2" indent="-457200">
              <a:spcBef>
                <a:spcPts val="1200"/>
              </a:spcBef>
              <a:buSzPct val="100000"/>
              <a:buFont typeface="+mj-lt"/>
              <a:buAutoNum type="alphaLcParenR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marketinški posrednici</a:t>
            </a:r>
          </a:p>
          <a:p>
            <a:pPr marL="1269787" lvl="2" indent="-457200">
              <a:spcBef>
                <a:spcPts val="1200"/>
              </a:spcBef>
              <a:buSzPct val="100000"/>
              <a:buFont typeface="+mj-lt"/>
              <a:buAutoNum type="alphaLcParenR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kupci</a:t>
            </a:r>
            <a:r>
              <a:rPr lang="hr-HR" sz="2800" dirty="0" smtClean="0"/>
              <a:t> (sadašnji i potencijalni potrošači)</a:t>
            </a:r>
          </a:p>
          <a:p>
            <a:pPr marL="1269787" lvl="2" indent="-457200">
              <a:spcBef>
                <a:spcPts val="1200"/>
              </a:spcBef>
              <a:buSzPct val="100000"/>
              <a:buFont typeface="+mj-lt"/>
              <a:buAutoNum type="alphaLcParenR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konkurenti</a:t>
            </a:r>
          </a:p>
          <a:p>
            <a:pPr marL="1269787" lvl="2" indent="-457200">
              <a:spcBef>
                <a:spcPts val="1200"/>
              </a:spcBef>
              <a:buSzPct val="100000"/>
              <a:buFont typeface="+mj-lt"/>
              <a:buAutoNum type="alphaLcParenR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javnost</a:t>
            </a:r>
          </a:p>
          <a:p>
            <a:pPr>
              <a:spcBef>
                <a:spcPts val="1800"/>
              </a:spcBef>
              <a:buNone/>
            </a:pPr>
            <a:endParaRPr lang="hr-HR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MIKROOKRUŽENJE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/>
          <p:cNvSpPr/>
          <p:nvPr/>
        </p:nvSpPr>
        <p:spPr>
          <a:xfrm>
            <a:off x="35496" y="692696"/>
            <a:ext cx="9108504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</a:rPr>
              <a:t>TVRTKA</a:t>
            </a:r>
            <a:r>
              <a:rPr lang="hr-HR" sz="2400" b="1" dirty="0">
                <a:latin typeface="Calibri" panose="020F0502020204030204" pitchFamily="34" charset="0"/>
              </a:rPr>
              <a:t> </a:t>
            </a:r>
            <a:r>
              <a:rPr lang="hr-HR" sz="2400" b="1" dirty="0" smtClean="0">
                <a:latin typeface="Calibri" panose="020F0502020204030204" pitchFamily="34" charset="0"/>
              </a:rPr>
              <a:t>– </a:t>
            </a:r>
            <a:r>
              <a:rPr lang="hr-HR" sz="2400" dirty="0" smtClean="0">
                <a:latin typeface="Calibri" panose="020F0502020204030204" pitchFamily="34" charset="0"/>
              </a:rPr>
              <a:t>tvrtku </a:t>
            </a:r>
            <a:r>
              <a:rPr lang="hr-HR" sz="2400" dirty="0">
                <a:latin typeface="Calibri" panose="020F0502020204030204" pitchFamily="34" charset="0"/>
              </a:rPr>
              <a:t>kao element </a:t>
            </a:r>
            <a:r>
              <a:rPr lang="hr-HR" sz="2400" dirty="0" err="1">
                <a:latin typeface="Calibri" panose="020F0502020204030204" pitchFamily="34" charset="0"/>
              </a:rPr>
              <a:t>mikrookruženja</a:t>
            </a:r>
            <a:r>
              <a:rPr lang="hr-HR" sz="2400" dirty="0">
                <a:latin typeface="Calibri" panose="020F0502020204030204" pitchFamily="34" charset="0"/>
              </a:rPr>
              <a:t> čine njeni sastavni </a:t>
            </a:r>
            <a:r>
              <a:rPr lang="hr-HR" sz="2400" dirty="0" smtClean="0">
                <a:latin typeface="Calibri" panose="020F0502020204030204" pitchFamily="34" charset="0"/>
              </a:rPr>
              <a:t>dijelovi</a:t>
            </a:r>
          </a:p>
          <a:p>
            <a:pPr marL="288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DOBAVLJAČI</a:t>
            </a:r>
            <a:r>
              <a:rPr lang="hr-HR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– organizacije i </a:t>
            </a:r>
            <a:r>
              <a:rPr lang="hr-HR" sz="2400" dirty="0">
                <a:latin typeface="Calibri" panose="020F0502020204030204" pitchFamily="34" charset="0"/>
              </a:rPr>
              <a:t>pojedinci koji opskrbljuju tvrtku svojim proizvodima i </a:t>
            </a:r>
            <a:r>
              <a:rPr lang="hr-HR" sz="2400" dirty="0" smtClean="0">
                <a:latin typeface="Calibri" panose="020F0502020204030204" pitchFamily="34" charset="0"/>
              </a:rPr>
              <a:t>uslugama</a:t>
            </a:r>
          </a:p>
          <a:p>
            <a:pPr marL="288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MARKETINŠKI</a:t>
            </a:r>
            <a:r>
              <a:rPr lang="hr-HR" sz="2400" b="1" dirty="0" smtClean="0">
                <a:latin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POSREDNICI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dirty="0">
                <a:latin typeface="Calibri" panose="020F0502020204030204" pitchFamily="34" charset="0"/>
              </a:rPr>
              <a:t>razni poslovni subjekti koji pomažu tvrtki u prodaji, distribuciji i promociji </a:t>
            </a:r>
            <a:r>
              <a:rPr lang="hr-HR" sz="2200" dirty="0" err="1">
                <a:latin typeface="Calibri" panose="020F0502020204030204" pitchFamily="34" charset="0"/>
              </a:rPr>
              <a:t>tj</a:t>
            </a:r>
            <a:r>
              <a:rPr lang="hr-HR" sz="2200" dirty="0">
                <a:latin typeface="Calibri" panose="020F0502020204030204" pitchFamily="34" charset="0"/>
              </a:rPr>
              <a:t>. komunikaciji s </a:t>
            </a:r>
            <a:r>
              <a:rPr lang="hr-HR" sz="2200" dirty="0" smtClean="0">
                <a:latin typeface="Calibri" panose="020F0502020204030204" pitchFamily="34" charset="0"/>
              </a:rPr>
              <a:t>kupcima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dirty="0">
                <a:latin typeface="Calibri" panose="020F0502020204030204" pitchFamily="34" charset="0"/>
              </a:rPr>
              <a:t>to su preprodavači, tvrtke za fizičku distribuciju, marketinške agencije i financijski </a:t>
            </a:r>
            <a:r>
              <a:rPr lang="hr-HR" sz="2200" dirty="0" smtClean="0">
                <a:latin typeface="Calibri" panose="020F0502020204030204" pitchFamily="34" charset="0"/>
              </a:rPr>
              <a:t>posrednici</a:t>
            </a:r>
          </a:p>
          <a:p>
            <a:pPr marL="288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KUPCI</a:t>
            </a:r>
            <a:r>
              <a:rPr lang="hr-HR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(6 tipova kupaca / tržišta)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dirty="0" smtClean="0">
                <a:latin typeface="Calibri" panose="020F0502020204030204" pitchFamily="34" charset="0"/>
              </a:rPr>
              <a:t>tržište krajnje potrošnje, poslovne potrošnje, tržište preprodavača, institucijska, vladina i međunarodna tržišta</a:t>
            </a:r>
          </a:p>
          <a:p>
            <a:pPr marL="288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KONKURENTI</a:t>
            </a:r>
          </a:p>
          <a:p>
            <a:pPr marL="288000" indent="-2880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JAVNOST</a:t>
            </a:r>
            <a:r>
              <a:rPr lang="hr-HR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</a:rPr>
              <a:t>– mediji, vlada, udruge građana, nevladine organizacije…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ffectLst/>
              </a:rPr>
              <a:t>MARKETINŠKO MIKROOKRUŽENJE</a:t>
            </a:r>
            <a:endParaRPr lang="hr-HR" b="0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620504"/>
            <a:ext cx="8568952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0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7158" y="214290"/>
            <a:ext cx="4000528" cy="2160000"/>
            <a:chOff x="285720" y="285728"/>
            <a:chExt cx="4000528" cy="2160000"/>
          </a:xfrm>
        </p:grpSpPr>
        <p:sp>
          <p:nvSpPr>
            <p:cNvPr id="8" name="Rectangle 7"/>
            <p:cNvSpPr/>
            <p:nvPr/>
          </p:nvSpPr>
          <p:spPr>
            <a:xfrm>
              <a:off x="285720" y="285728"/>
              <a:ext cx="3929090" cy="216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32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DOBAVLJAČI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00034" y="1000108"/>
              <a:ext cx="3786214" cy="12003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organizacije i pojedinci koji </a:t>
              </a:r>
              <a:r>
                <a:rPr lang="hr-HR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opskrbljuju</a:t>
              </a: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tvrtku svojim proizvodima i uslugama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29124" y="214290"/>
            <a:ext cx="4429156" cy="4357718"/>
            <a:chOff x="4572000" y="285728"/>
            <a:chExt cx="4429156" cy="4357718"/>
          </a:xfrm>
        </p:grpSpPr>
        <p:sp>
          <p:nvSpPr>
            <p:cNvPr id="5" name="Rectangle 4"/>
            <p:cNvSpPr/>
            <p:nvPr/>
          </p:nvSpPr>
          <p:spPr>
            <a:xfrm>
              <a:off x="4572000" y="285728"/>
              <a:ext cx="4429156" cy="4357718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MARKETINŠKI POSREDNICI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57752" y="1074367"/>
              <a:ext cx="3964809" cy="33547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60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razni poslovni subjekti koji </a:t>
              </a:r>
              <a:r>
                <a:rPr lang="hr-HR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pomažu tvrtki u prodaji, distribuciji i promociji </a:t>
              </a:r>
              <a:r>
                <a:rPr lang="hr-HR" sz="2600" dirty="0" err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tj</a:t>
              </a: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. komunikaciji s kupcima </a:t>
              </a:r>
              <a:endPara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to su </a:t>
              </a:r>
              <a:r>
                <a:rPr lang="hr-HR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preprodavači</a:t>
              </a: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hr-HR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distributeri</a:t>
              </a: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hr-HR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marketinške agencije </a:t>
              </a: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i </a:t>
              </a:r>
              <a:r>
                <a:rPr lang="hr-HR" sz="26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financijski posrednici </a:t>
              </a:r>
              <a:endPara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7158" y="2500306"/>
            <a:ext cx="4000528" cy="2071702"/>
            <a:chOff x="285720" y="285728"/>
            <a:chExt cx="4000528" cy="2071702"/>
          </a:xfrm>
        </p:grpSpPr>
        <p:sp>
          <p:nvSpPr>
            <p:cNvPr id="16" name="Rectangle 15"/>
            <p:cNvSpPr/>
            <p:nvPr/>
          </p:nvSpPr>
          <p:spPr>
            <a:xfrm>
              <a:off x="285720" y="285728"/>
              <a:ext cx="3929090" cy="2071702"/>
            </a:xfrm>
            <a:prstGeom prst="rect">
              <a:avLst/>
            </a:prstGeom>
            <a:gradFill flip="none" rotWithShape="1">
              <a:gsLst>
                <a:gs pos="0">
                  <a:srgbClr val="FF0D0D">
                    <a:shade val="30000"/>
                    <a:satMod val="115000"/>
                  </a:srgbClr>
                </a:gs>
                <a:gs pos="50000">
                  <a:srgbClr val="FF0D0D">
                    <a:shade val="67500"/>
                    <a:satMod val="115000"/>
                  </a:srgbClr>
                </a:gs>
                <a:gs pos="100000">
                  <a:srgbClr val="FF0D0D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32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KONKURENTI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0034" y="942787"/>
              <a:ext cx="3786214" cy="12003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utječu na tvrtku da bude bolja i uspješnija te da stalno poboljšava ponudu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7158" y="4714884"/>
            <a:ext cx="5500726" cy="2071678"/>
            <a:chOff x="285720" y="285752"/>
            <a:chExt cx="5500726" cy="2071678"/>
          </a:xfrm>
        </p:grpSpPr>
        <p:sp>
          <p:nvSpPr>
            <p:cNvPr id="19" name="Rectangle 18"/>
            <p:cNvSpPr/>
            <p:nvPr/>
          </p:nvSpPr>
          <p:spPr>
            <a:xfrm>
              <a:off x="285720" y="285752"/>
              <a:ext cx="5500726" cy="207167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0" rIns="0" rtlCol="0" anchor="t"/>
            <a:lstStyle/>
            <a:p>
              <a:pPr marL="0" lvl="2" algn="ctr"/>
              <a:r>
                <a:rPr lang="hr-HR" sz="32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JAVNOST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034" y="1000132"/>
              <a:ext cx="5000660" cy="12003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>
                <a:spcBef>
                  <a:spcPts val="1200"/>
                </a:spcBef>
                <a:buClr>
                  <a:srgbClr val="F9F9F9"/>
                </a:buClr>
                <a:buSzPct val="100000"/>
              </a:pPr>
              <a:r>
                <a:rPr lang="hr-HR" sz="2600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utječu na tvrtku raznim pritiscima i javnim kampanjama – mediji, nevladine udruge, udruge građana…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000760" y="4714884"/>
            <a:ext cx="2857520" cy="207167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rtlCol="0" anchor="t"/>
          <a:lstStyle/>
          <a:p>
            <a:pPr marL="0" lvl="2"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KUPCI</a:t>
            </a:r>
          </a:p>
          <a:p>
            <a:pPr marL="0" lvl="2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(6 vrsta tržišta)</a:t>
            </a:r>
            <a:endParaRPr lang="hr-HR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143900" y="5857892"/>
            <a:ext cx="857256" cy="7857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2844" y="785794"/>
            <a:ext cx="8857686" cy="9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450" y="875794"/>
            <a:ext cx="6858048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pojedinci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kućanstva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koji kupuju proizvode i usluge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osobnu potrošnju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1800214"/>
            <a:ext cx="8857686" cy="9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2450" y="2050159"/>
            <a:ext cx="6858048" cy="400110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r>
              <a:rPr lang="hr-HR" sz="2000" dirty="0" smtClean="0">
                <a:latin typeface="Calibri" pitchFamily="34" charset="0"/>
                <a:cs typeface="Calibri" pitchFamily="34" charset="0"/>
              </a:rPr>
              <a:t>kupuju robu i usluge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daljnju obradu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ili korištenje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proizvodnji</a:t>
            </a:r>
            <a:endParaRPr lang="hr-HR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844" y="2814634"/>
            <a:ext cx="8857686" cy="9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450" y="2904634"/>
            <a:ext cx="6858048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r-HR" sz="2000" dirty="0" smtClean="0">
                <a:latin typeface="Calibri" pitchFamily="34" charset="0"/>
                <a:cs typeface="Calibri" pitchFamily="34" charset="0"/>
              </a:rPr>
              <a:t>kupuju robu i usluge kako bi ih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preprodavali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ostvarili dobit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2844" y="3829054"/>
            <a:ext cx="8857686" cy="9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450" y="3919054"/>
            <a:ext cx="6858048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sastoje se od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škola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bolnica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staračkih</a:t>
            </a:r>
            <a:r>
              <a:rPr lang="pl-PL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domova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zatvora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i drugih institucija koje nabavljaju robu i usluge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osobe o kojima skrbe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2844" y="4843474"/>
            <a:ext cx="8857686" cy="9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450" y="4933474"/>
            <a:ext cx="6858048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vladine agencije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koje kupuju robu i usluge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javnu potrošnju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2844" y="5857892"/>
            <a:ext cx="8857686" cy="9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450" y="5947892"/>
            <a:ext cx="6858048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2000" dirty="0" smtClean="0">
                <a:latin typeface="Calibri" pitchFamily="34" charset="0"/>
                <a:cs typeface="Calibri" pitchFamily="34" charset="0"/>
              </a:rPr>
              <a:t>predstavljaju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kupce u drugim zemljama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i uključuju potrošače,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proizvođače, preprodavače i vlade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KUPCI I VRSTE TRŽIŠTA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71406" y="785794"/>
            <a:ext cx="1933258" cy="90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 </a:t>
            </a:r>
            <a:r>
              <a:rPr lang="hr-HR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krajnje potrošnje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06" y="1800214"/>
            <a:ext cx="1933258" cy="90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tržišta </a:t>
            </a:r>
            <a:r>
              <a:rPr lang="hr-HR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poslovne potrošnje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06" y="2814634"/>
            <a:ext cx="1933258" cy="90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tržišta </a:t>
            </a:r>
            <a:r>
              <a:rPr lang="hr-HR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preprodavača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06" y="3829054"/>
            <a:ext cx="1933258" cy="90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institucijska</a:t>
            </a:r>
            <a:r>
              <a:rPr lang="hr-HR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tržišta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06" y="4843474"/>
            <a:ext cx="1933258" cy="90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vladina</a:t>
            </a:r>
            <a:r>
              <a:rPr lang="hr-HR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tržišta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06" y="5857892"/>
            <a:ext cx="1933258" cy="90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međunarodna</a:t>
            </a:r>
            <a:r>
              <a:rPr lang="vi-VN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tržišta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build="allAtOnce"/>
      <p:bldP spid="22" grpId="0" animBg="1"/>
      <p:bldP spid="14" grpId="0" build="allAtOnce"/>
      <p:bldP spid="23" grpId="0" animBg="1"/>
      <p:bldP spid="15" grpId="0" build="allAtOnce"/>
      <p:bldP spid="26" grpId="0" animBg="1"/>
      <p:bldP spid="16" grpId="0" build="allAtOnce"/>
      <p:bldP spid="27" grpId="0" animBg="1"/>
      <p:bldP spid="17" grpId="0" build="allAtOnce"/>
      <p:bldP spid="28" grpId="0" animBg="1"/>
      <p:bldP spid="18" grpId="0" build="allAtOnce"/>
      <p:bldP spid="4" grpId="0" uiExpand="1" build="allAtOnce" animBg="1"/>
      <p:bldP spid="5" grpId="0" uiExpand="1" build="allAtOnce" animBg="1"/>
      <p:bldP spid="10" grpId="0" uiExpand="1" build="allAtOnce" animBg="1"/>
      <p:bldP spid="7" grpId="0" uiExpand="1" build="allAtOnce" animBg="1"/>
      <p:bldP spid="8" grpId="0" uiExpand="1" build="allAtOnce" animBg="1"/>
      <p:bldP spid="9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lvl="1" indent="-360000">
              <a:spcBef>
                <a:spcPts val="3600"/>
              </a:spcBef>
              <a:buClr>
                <a:srgbClr val="F9F9F9"/>
              </a:buClr>
              <a:buSzPct val="65000"/>
            </a:pPr>
            <a:r>
              <a:rPr lang="hr-HR" dirty="0" smtClean="0"/>
              <a:t>Sile makrookruženja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oblikuju</a:t>
            </a:r>
            <a:r>
              <a:rPr lang="hr-HR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prilike</a:t>
            </a:r>
            <a:r>
              <a:rPr lang="hr-HR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predstavljaju</a:t>
            </a:r>
            <a:r>
              <a:rPr lang="hr-HR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prijetnje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za tvrtku, a to su</a:t>
            </a:r>
            <a:r>
              <a:rPr lang="hr-HR" sz="2600" dirty="0" smtClean="0"/>
              <a:t>:   </a:t>
            </a:r>
          </a:p>
          <a:p>
            <a:pPr marL="1326937" lvl="2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demografsko</a:t>
            </a:r>
            <a:r>
              <a:rPr lang="hr-HR" sz="28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/>
              <a:t>okruženje</a:t>
            </a:r>
            <a:endParaRPr lang="hr-HR" sz="2800" b="1" dirty="0" smtClean="0"/>
          </a:p>
          <a:p>
            <a:pPr marL="1326937" lvl="2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gospodarsko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okruženje</a:t>
            </a:r>
          </a:p>
          <a:p>
            <a:pPr marL="1326937" lvl="2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prirodno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okruženje</a:t>
            </a:r>
          </a:p>
          <a:p>
            <a:pPr marL="1326937" lvl="2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tehnološko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okruženje</a:t>
            </a:r>
          </a:p>
          <a:p>
            <a:pPr marL="1326937" lvl="2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političko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okruženje</a:t>
            </a:r>
          </a:p>
          <a:p>
            <a:pPr marL="1326937" lvl="2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kulturno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okruženje</a:t>
            </a:r>
          </a:p>
          <a:p>
            <a:pPr marL="360000" indent="-360000">
              <a:spcBef>
                <a:spcPts val="2400"/>
              </a:spcBef>
              <a:buSzPct val="100000"/>
            </a:pPr>
            <a:r>
              <a:rPr lang="hr-HR" sz="2400" dirty="0" smtClean="0"/>
              <a:t>sile makrookruženja poduzeću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otvaraju mogućnosti</a:t>
            </a:r>
            <a:r>
              <a:rPr lang="hr-HR" sz="2400" dirty="0" smtClean="0"/>
              <a:t>, ali mogu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stvoriti i ograničenja</a:t>
            </a:r>
            <a:r>
              <a:rPr lang="hr-HR" sz="2400" dirty="0" smtClean="0"/>
              <a:t> u poslovanju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MAKROOKRUŽENJE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</TotalTime>
  <Words>857</Words>
  <Application>Microsoft Office PowerPoint</Application>
  <PresentationFormat>On-screen Show (4:3)</PresentationFormat>
  <Paragraphs>150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moja_tema</vt:lpstr>
      <vt:lpstr>PowerPoint Presentation</vt:lpstr>
      <vt:lpstr>KLJUČNI POJMOVI</vt:lpstr>
      <vt:lpstr>MARKETINŠKO OKRUŽENJE</vt:lpstr>
      <vt:lpstr>PowerPoint Presentation</vt:lpstr>
      <vt:lpstr>MIKROOKRUŽENJE</vt:lpstr>
      <vt:lpstr>MARKETINŠKO MIKROOKRUŽENJE</vt:lpstr>
      <vt:lpstr>PowerPoint Presentation</vt:lpstr>
      <vt:lpstr>KUPCI I VRSTE TRŽIŠTA</vt:lpstr>
      <vt:lpstr>MAKROOKRUŽENJE</vt:lpstr>
      <vt:lpstr>MARKETINŠKO MAKROOKRUŽENJE</vt:lpstr>
      <vt:lpstr>PowerPoint Presentation</vt:lpstr>
      <vt:lpstr>INTERNETSKO OKRUŽENJE MARKETINGA</vt:lpstr>
      <vt:lpstr>1. DIGITALIZACIJA I POVEZANOST</vt:lpstr>
      <vt:lpstr>3. NOVE VRSTE POSREDNIKA</vt:lpstr>
      <vt:lpstr>4. PRILAGOĐAVANJE KLIJENTIMA</vt:lpstr>
      <vt:lpstr>E-POSLOVANJE, E-TRGOVINA I E-MARKETING</vt:lpstr>
      <vt:lpstr>E-TRGOVINA – PRIHODI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korisnik</cp:lastModifiedBy>
  <cp:revision>1688</cp:revision>
  <dcterms:created xsi:type="dcterms:W3CDTF">2012-10-26T08:37:40Z</dcterms:created>
  <dcterms:modified xsi:type="dcterms:W3CDTF">2019-08-11T18:01:19Z</dcterms:modified>
</cp:coreProperties>
</file>