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00" r:id="rId3"/>
    <p:sldId id="403" r:id="rId4"/>
    <p:sldId id="404" r:id="rId5"/>
    <p:sldId id="405" r:id="rId6"/>
    <p:sldId id="406" r:id="rId7"/>
    <p:sldId id="407" r:id="rId8"/>
    <p:sldId id="409" r:id="rId9"/>
    <p:sldId id="408" r:id="rId10"/>
    <p:sldId id="410" r:id="rId11"/>
    <p:sldId id="411" r:id="rId12"/>
    <p:sldId id="413" r:id="rId13"/>
    <p:sldId id="414" r:id="rId14"/>
    <p:sldId id="423" r:id="rId15"/>
    <p:sldId id="415" r:id="rId16"/>
    <p:sldId id="416" r:id="rId17"/>
    <p:sldId id="418" r:id="rId18"/>
    <p:sldId id="432" r:id="rId19"/>
    <p:sldId id="417" r:id="rId20"/>
    <p:sldId id="427" r:id="rId21"/>
    <p:sldId id="421" r:id="rId22"/>
    <p:sldId id="426" r:id="rId23"/>
    <p:sldId id="422" r:id="rId24"/>
    <p:sldId id="424" r:id="rId25"/>
    <p:sldId id="425" r:id="rId26"/>
    <p:sldId id="428" r:id="rId27"/>
    <p:sldId id="429" r:id="rId28"/>
    <p:sldId id="430" r:id="rId29"/>
    <p:sldId id="431" r:id="rId3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CB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 autoAdjust="0"/>
    <p:restoredTop sz="86333" autoAdjust="0"/>
  </p:normalViewPr>
  <p:slideViewPr>
    <p:cSldViewPr>
      <p:cViewPr varScale="1">
        <p:scale>
          <a:sx n="87" d="100"/>
          <a:sy n="87" d="100"/>
        </p:scale>
        <p:origin x="-7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12.5.2019.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12.5.2019.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5521005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3635896" y="4865427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51520" y="5015902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KONGRESNI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sudjelovanje na stručnim , znanstvenim, političkim, poslovnim i dr. skupovima</a:t>
            </a:r>
            <a:r>
              <a:rPr lang="hr-HR" sz="2200" dirty="0"/>
              <a:t> kao glavni motiv</a:t>
            </a:r>
            <a:endParaRPr lang="hr-HR" dirty="0"/>
          </a:p>
          <a:p>
            <a:pPr lvl="2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potrošnja</a:t>
            </a:r>
            <a:r>
              <a:rPr lang="hr-HR" sz="2200" dirty="0" smtClean="0"/>
              <a:t> turista ovog tipa turizma je znatno veća od prosječne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ravnomjerno zastupljen kroz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</a:rPr>
              <a:t>godinu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prisutan u velikim gradovima ali i drugim destinacijama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 Hrvatskoj su </a:t>
            </a:r>
            <a:r>
              <a:rPr lang="hr-HR" sz="2200" b="1" dirty="0" smtClean="0">
                <a:solidFill>
                  <a:srgbClr val="FF0000"/>
                </a:solidFill>
              </a:rPr>
              <a:t>Opatija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Dubrovnik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vodeći u ovom obliku turizma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6" name="Picture 4" descr="https://www.paradiso.camp/wp-content/uploads/2016/09/kongresni-turizam-wikipedi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34990"/>
            <a:ext cx="4896544" cy="326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POTICAJNI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putovanje kao nagrada ili poticaj za još uspješniji rad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standard usluge treba biti iznadprosječan jer turisti ne plaćaju sami put pa im je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potrošnja iznadprosječna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tbs.cz/userfiles/Image/byznysmen%20na%20plazi2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3" y="2777282"/>
            <a:ext cx="5831777" cy="38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VJERSKI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vjerski, kulturni i društveni</a:t>
            </a:r>
            <a:r>
              <a:rPr lang="hr-HR" sz="2200" dirty="0" smtClean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sve svjetske religije imaju mjesta koja posjećuju hodočasnici (svetišta)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neke religije zahtijevaju od vjernika da ih pohode barem jedanput u životu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Hadždž</a:t>
            </a:r>
            <a:r>
              <a:rPr lang="hr-HR" sz="2200" i="1" dirty="0" smtClean="0"/>
              <a:t> – hodočašće u Meku)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2054" name="Picture 6" descr="http://vremeje.rs/wp-content/uploads/2015/07/M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95500"/>
            <a:ext cx="4992014" cy="29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braniteljski-portal.hr/var/ezflow_site/storage/images/novosti/hrvatski-branitelji/hodocasce-hrvatskih-branitelja-i-clanova-njihovih-obitelji-u-svetiste-majke-bozje-bistricke-u-mariji-bistrici/32165-1-cro-HR/Hodocasce-hrvatskih-branitelja-i-clanova-njihovih-obitelji-u-Svetiste-Majke-Bozje-Bistricke-u-Mariji-Bistri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08920"/>
            <a:ext cx="4570372" cy="3045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001000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obilježava ga čovjekova želja za slobodnim odnosom s prirodom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boravak u prirodi u skladu s prirodom (bez odjeće)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karakterističan je za kampove</a:t>
            </a: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NAUTIČKI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boravak u plovilu, plovidba i aktivnosti vezane uz plovidbu</a:t>
            </a:r>
            <a:r>
              <a:rPr lang="hr-HR" sz="2200" dirty="0"/>
              <a:t> su glavni </a:t>
            </a:r>
            <a:r>
              <a:rPr lang="hr-HR" sz="2200" dirty="0" smtClean="0"/>
              <a:t>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marL="549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EKOTURIZAM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provođenje odmora u očuvanoj prirodi i promicanje zaštite okoliša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popularan je kod stanovnika velikih, zagađenih gradova i industrijskih regija</a:t>
            </a:r>
          </a:p>
          <a:p>
            <a:pPr lvl="2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razvija se u područjima zaštite okoliša</a:t>
            </a:r>
            <a:r>
              <a:rPr lang="hr-HR" sz="2200" dirty="0" smtClean="0"/>
              <a:t> – nacionalni  parkovi i ostala zakonom zaštićena područja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153662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548680"/>
            <a:ext cx="7745385" cy="5724644"/>
          </a:xfrm>
          <a:prstGeom prst="rect">
            <a:avLst/>
          </a:prstGeom>
        </p:spPr>
        <p:txBody>
          <a:bodyPr wrap="square" numCol="1" spc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hr-HR" sz="3600" b="1" dirty="0" smtClean="0">
                <a:solidFill>
                  <a:srgbClr val="FF0000"/>
                </a:solidFill>
              </a:rPr>
              <a:t>POSEBNI OBLICI TURIZMA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zdravstveni</a:t>
            </a:r>
            <a:endParaRPr lang="hr-HR" sz="2800" dirty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kulturni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>
                <a:solidFill>
                  <a:prstClr val="black"/>
                </a:solidFill>
              </a:rPr>
              <a:t>lovni i </a:t>
            </a:r>
            <a:r>
              <a:rPr lang="hr-HR" sz="2800" dirty="0" smtClean="0">
                <a:solidFill>
                  <a:prstClr val="black"/>
                </a:solidFill>
              </a:rPr>
              <a:t>ribolovni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err="1" smtClean="0">
                <a:solidFill>
                  <a:prstClr val="black"/>
                </a:solidFill>
              </a:rPr>
              <a:t>naturizam</a:t>
            </a:r>
            <a:endParaRPr lang="hr-HR" sz="2800" dirty="0" smtClean="0">
              <a:solidFill>
                <a:prstClr val="black"/>
              </a:solidFill>
            </a:endParaRP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nautički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kongresni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vjerski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ekoturizam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poticajni</a:t>
            </a:r>
          </a:p>
          <a:p>
            <a:pPr marL="709200" lvl="2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800" dirty="0" smtClean="0">
                <a:solidFill>
                  <a:prstClr val="black"/>
                </a:solidFill>
              </a:rPr>
              <a:t>sportsko-rekreacijski</a:t>
            </a:r>
            <a:endParaRPr lang="hr-H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LOVNI I RIBOLOVNI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 lov i ribolov</a:t>
            </a:r>
            <a:r>
              <a:rPr lang="hr-HR" sz="2200" dirty="0"/>
              <a:t>  </a:t>
            </a:r>
            <a:r>
              <a:rPr lang="hr-HR" sz="2200" dirty="0" smtClean="0"/>
              <a:t>kao </a:t>
            </a:r>
            <a:r>
              <a:rPr lang="hr-HR" sz="2200" dirty="0"/>
              <a:t>glavni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gosti koji dolaze zbog ovog oblika turizma poznati su po većoj potrošnji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SPORTSKO-REKREACIJSKI TURIZAM</a:t>
            </a:r>
            <a:endParaRPr lang="hr-HR" b="1" dirty="0">
              <a:solidFill>
                <a:srgbClr val="FF0000"/>
              </a:solidFill>
            </a:endParaRP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prevladavaju</a:t>
            </a:r>
            <a:r>
              <a:rPr lang="hr-HR" dirty="0"/>
              <a:t>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sportski</a:t>
            </a:r>
            <a:r>
              <a:rPr lang="hr-HR" sz="2200" dirty="0"/>
              <a:t> motivi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/>
              <a:t>npr. putovanje vezano uz neki sportski događaj, sudjelovanje u nekom sportskom natjecanju ili bavljenje nekom sportskom aktivnošću</a:t>
            </a:r>
            <a:endParaRPr lang="hr-HR" sz="2200" i="1" dirty="0"/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podvrste sportsko-rekreacijskog turizma: </a:t>
            </a:r>
            <a:r>
              <a:rPr lang="hr-HR" sz="2200" b="1" dirty="0" smtClean="0">
                <a:solidFill>
                  <a:srgbClr val="FF0000"/>
                </a:solidFill>
              </a:rPr>
              <a:t>cikloturizam, ronilački turizam, golf-turizam, pustolovni turizam…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3074" name="Picture 2" descr="http://chaletpila.com/wp-content/themes/chalet/images/local/cik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90" y="4725144"/>
            <a:ext cx="4104456" cy="20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9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oblici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turizma </a:t>
            </a:r>
            <a:r>
              <a:rPr lang="hr-HR" sz="2000" dirty="0" smtClean="0">
                <a:sym typeface="Wingdings" panose="05000000000000000000" pitchFamily="2" charset="2"/>
              </a:rPr>
              <a:t>(zasnovani na specifičnim motivima):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posebno razvijen u metropolama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tečajeva, radionica, 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 smtClean="0">
                <a:sym typeface="Wingdings" panose="05000000000000000000" pitchFamily="2" charset="2"/>
              </a:rPr>
              <a:t>- sudjelovanje na stručnim, znanstvenim, političkim, poslovnim i dr. skupovima kao glavni 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razvijen u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Dubrovniku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Opatiji</a:t>
            </a:r>
            <a:endParaRPr lang="hr-HR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indent="-288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5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putovanje kao nagrada ili poticaj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vjerski, kulturni i 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(hodočašća)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boravak </a:t>
            </a:r>
            <a:r>
              <a:rPr lang="hr-HR" sz="2000" dirty="0">
                <a:sym typeface="Wingdings" panose="05000000000000000000" pitchFamily="2" charset="2"/>
              </a:rPr>
              <a:t>u prirodi u skladu s prirodom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220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10129"/>
              </p:ext>
            </p:extLst>
          </p:nvPr>
        </p:nvGraphicFramePr>
        <p:xfrm>
          <a:off x="107497" y="1196755"/>
          <a:ext cx="8929008" cy="5112565"/>
        </p:xfrm>
        <a:graphic>
          <a:graphicData uri="http://schemas.openxmlformats.org/drawingml/2006/table">
            <a:tbl>
              <a:tblPr firstRow="1" firstCol="1" bandRow="1"/>
              <a:tblGrid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  <a:gridCol w="330704"/>
              </a:tblGrid>
              <a:tr h="400381"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1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Z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2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D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D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3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U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Z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M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M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V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4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5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P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6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V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7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S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P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S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-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C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J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S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 dirty="0">
                          <a:effectLst/>
                          <a:latin typeface="Calibri"/>
                          <a:ea typeface="Times New Roman"/>
                        </a:rPr>
                        <a:t>Š</a:t>
                      </a:r>
                      <a:endParaRPr lang="hr-H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V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8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U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Z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M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9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O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G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S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E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C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S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10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A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U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Č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V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J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983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0381"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750" b="1">
                          <a:effectLst/>
                          <a:latin typeface="Calibri"/>
                          <a:ea typeface="Times New Roman"/>
                        </a:rPr>
                        <a:t>11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K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U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L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T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U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R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N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200" b="1">
                          <a:effectLst/>
                          <a:latin typeface="Calibri"/>
                          <a:ea typeface="Times New Roman"/>
                        </a:rPr>
                        <a:t>I</a:t>
                      </a:r>
                      <a:endParaRPr lang="hr-H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hr-HR" sz="1000" b="1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5" name="1"/>
          <p:cNvGrpSpPr/>
          <p:nvPr/>
        </p:nvGrpSpPr>
        <p:grpSpPr>
          <a:xfrm>
            <a:off x="1808146" y="1340770"/>
            <a:ext cx="231941" cy="4104456"/>
            <a:chOff x="1808146" y="620688"/>
            <a:chExt cx="231941" cy="4104456"/>
          </a:xfrm>
        </p:grpSpPr>
        <p:sp>
          <p:nvSpPr>
            <p:cNvPr id="4" name="Rectangle 3"/>
            <p:cNvSpPr/>
            <p:nvPr/>
          </p:nvSpPr>
          <p:spPr>
            <a:xfrm>
              <a:off x="1808146" y="62068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08146" y="10095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08146" y="139837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8146" y="1787217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8146" y="217606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8146" y="256490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146" y="2953746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8146" y="3342589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8146" y="373143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8146" y="4120275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08146" y="450912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16" name="2"/>
          <p:cNvGrpSpPr/>
          <p:nvPr/>
        </p:nvGrpSpPr>
        <p:grpSpPr>
          <a:xfrm>
            <a:off x="8449546" y="1340770"/>
            <a:ext cx="231941" cy="3326768"/>
            <a:chOff x="1808146" y="620688"/>
            <a:chExt cx="231941" cy="3326768"/>
          </a:xfrm>
        </p:grpSpPr>
        <p:sp>
          <p:nvSpPr>
            <p:cNvPr id="17" name="Rectangle 16"/>
            <p:cNvSpPr/>
            <p:nvPr/>
          </p:nvSpPr>
          <p:spPr>
            <a:xfrm>
              <a:off x="1808146" y="62068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8146" y="10095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8146" y="139837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08146" y="1787217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08146" y="217606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8146" y="256490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8146" y="2953746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8146" y="3342589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8146" y="373143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116" name="3"/>
          <p:cNvGrpSpPr/>
          <p:nvPr/>
        </p:nvGrpSpPr>
        <p:grpSpPr>
          <a:xfrm>
            <a:off x="179512" y="2083180"/>
            <a:ext cx="3190402" cy="246232"/>
            <a:chOff x="6118458" y="3333834"/>
            <a:chExt cx="3190402" cy="246232"/>
          </a:xfrm>
        </p:grpSpPr>
        <p:sp>
          <p:nvSpPr>
            <p:cNvPr id="117" name="Rectangle 116"/>
            <p:cNvSpPr/>
            <p:nvPr/>
          </p:nvSpPr>
          <p:spPr>
            <a:xfrm>
              <a:off x="6118458" y="3397235"/>
              <a:ext cx="231941" cy="18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44906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7967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440890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10210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430333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737725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076919" y="33421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38" name="4"/>
          <p:cNvGrpSpPr/>
          <p:nvPr/>
        </p:nvGrpSpPr>
        <p:grpSpPr>
          <a:xfrm>
            <a:off x="2832378" y="2910546"/>
            <a:ext cx="231941" cy="3326768"/>
            <a:chOff x="1808146" y="620688"/>
            <a:chExt cx="231941" cy="3326768"/>
          </a:xfrm>
        </p:grpSpPr>
        <p:sp>
          <p:nvSpPr>
            <p:cNvPr id="39" name="Rectangle 38"/>
            <p:cNvSpPr/>
            <p:nvPr/>
          </p:nvSpPr>
          <p:spPr>
            <a:xfrm>
              <a:off x="1808146" y="62068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8146" y="10095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08146" y="139837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08146" y="1787217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08146" y="217606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08146" y="256490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08146" y="2953746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08146" y="3342589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08146" y="373143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28" name="5"/>
          <p:cNvGrpSpPr/>
          <p:nvPr/>
        </p:nvGrpSpPr>
        <p:grpSpPr>
          <a:xfrm>
            <a:off x="4139952" y="2896142"/>
            <a:ext cx="231941" cy="3326768"/>
            <a:chOff x="1808146" y="620688"/>
            <a:chExt cx="231941" cy="3326768"/>
          </a:xfrm>
        </p:grpSpPr>
        <p:sp>
          <p:nvSpPr>
            <p:cNvPr id="29" name="Rectangle 28"/>
            <p:cNvSpPr/>
            <p:nvPr/>
          </p:nvSpPr>
          <p:spPr>
            <a:xfrm>
              <a:off x="1808146" y="62068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8146" y="10095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8146" y="139837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08146" y="1787217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08146" y="217606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08146" y="256490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08146" y="2953746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08146" y="3342589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08146" y="373143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48" name="6"/>
          <p:cNvGrpSpPr/>
          <p:nvPr/>
        </p:nvGrpSpPr>
        <p:grpSpPr>
          <a:xfrm>
            <a:off x="7426032" y="2910546"/>
            <a:ext cx="231941" cy="2549082"/>
            <a:chOff x="1808146" y="620688"/>
            <a:chExt cx="231941" cy="2549082"/>
          </a:xfrm>
        </p:grpSpPr>
        <p:sp>
          <p:nvSpPr>
            <p:cNvPr id="49" name="Rectangle 48"/>
            <p:cNvSpPr/>
            <p:nvPr/>
          </p:nvSpPr>
          <p:spPr>
            <a:xfrm>
              <a:off x="1808146" y="62068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8146" y="1009531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8146" y="139837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8146" y="1787217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08146" y="2176060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08146" y="256490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808146" y="2953746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88" name="7"/>
          <p:cNvGrpSpPr/>
          <p:nvPr/>
        </p:nvGrpSpPr>
        <p:grpSpPr>
          <a:xfrm>
            <a:off x="2131348" y="3254506"/>
            <a:ext cx="6203467" cy="246813"/>
            <a:chOff x="6118458" y="3333834"/>
            <a:chExt cx="6203467" cy="246813"/>
          </a:xfrm>
        </p:grpSpPr>
        <p:sp>
          <p:nvSpPr>
            <p:cNvPr id="89" name="Rectangle 88"/>
            <p:cNvSpPr/>
            <p:nvPr/>
          </p:nvSpPr>
          <p:spPr>
            <a:xfrm>
              <a:off x="6118458" y="3397235"/>
              <a:ext cx="231941" cy="18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4906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40890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7149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43271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771324" y="3346135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70786" y="3335848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446146" y="3346445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783455" y="336404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105567" y="3364042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436175" y="336462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0766784" y="336462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1097392" y="336462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1758608" y="336462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089984" y="3364623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68" name="9"/>
          <p:cNvGrpSpPr/>
          <p:nvPr/>
        </p:nvGrpSpPr>
        <p:grpSpPr>
          <a:xfrm>
            <a:off x="6118458" y="4053916"/>
            <a:ext cx="2876805" cy="216024"/>
            <a:chOff x="6118458" y="3333834"/>
            <a:chExt cx="2876805" cy="216024"/>
          </a:xfrm>
        </p:grpSpPr>
        <p:sp>
          <p:nvSpPr>
            <p:cNvPr id="59" name="Rectangle 58"/>
            <p:cNvSpPr/>
            <p:nvPr/>
          </p:nvSpPr>
          <p:spPr>
            <a:xfrm>
              <a:off x="611845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44906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7967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7149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10210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76332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107" name="8"/>
          <p:cNvGrpSpPr/>
          <p:nvPr/>
        </p:nvGrpSpPr>
        <p:grpSpPr>
          <a:xfrm>
            <a:off x="2491388" y="4037299"/>
            <a:ext cx="2868061" cy="246232"/>
            <a:chOff x="6118458" y="3333834"/>
            <a:chExt cx="2868061" cy="246232"/>
          </a:xfrm>
        </p:grpSpPr>
        <p:sp>
          <p:nvSpPr>
            <p:cNvPr id="108" name="Rectangle 107"/>
            <p:cNvSpPr/>
            <p:nvPr/>
          </p:nvSpPr>
          <p:spPr>
            <a:xfrm>
              <a:off x="6118458" y="3397235"/>
              <a:ext cx="231941" cy="18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7967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440890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10210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43271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75457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69" name="10"/>
          <p:cNvGrpSpPr/>
          <p:nvPr/>
        </p:nvGrpSpPr>
        <p:grpSpPr>
          <a:xfrm>
            <a:off x="3812697" y="4854761"/>
            <a:ext cx="2546197" cy="246232"/>
            <a:chOff x="6118458" y="3333834"/>
            <a:chExt cx="2546197" cy="246232"/>
          </a:xfrm>
        </p:grpSpPr>
        <p:sp>
          <p:nvSpPr>
            <p:cNvPr id="70" name="Rectangle 69"/>
            <p:cNvSpPr/>
            <p:nvPr/>
          </p:nvSpPr>
          <p:spPr>
            <a:xfrm>
              <a:off x="6118458" y="3397235"/>
              <a:ext cx="231941" cy="18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77967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40890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7149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10210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3271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grpSp>
        <p:nvGrpSpPr>
          <p:cNvPr id="79" name="11"/>
          <p:cNvGrpSpPr/>
          <p:nvPr/>
        </p:nvGrpSpPr>
        <p:grpSpPr>
          <a:xfrm>
            <a:off x="456867" y="5998973"/>
            <a:ext cx="2215589" cy="246232"/>
            <a:chOff x="6118458" y="3333834"/>
            <a:chExt cx="2215589" cy="246232"/>
          </a:xfrm>
        </p:grpSpPr>
        <p:sp>
          <p:nvSpPr>
            <p:cNvPr id="80" name="Rectangle 79"/>
            <p:cNvSpPr/>
            <p:nvPr/>
          </p:nvSpPr>
          <p:spPr>
            <a:xfrm>
              <a:off x="6118458" y="3397235"/>
              <a:ext cx="231941" cy="18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44906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79674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110282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440890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771498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102106" y="3333834"/>
              <a:ext cx="231941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b="1"/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3928667" y="435154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b="1" dirty="0"/>
              <a:t>Oblici turizma</a:t>
            </a:r>
          </a:p>
        </p:txBody>
      </p:sp>
    </p:spTree>
    <p:extLst>
      <p:ext uri="{BB962C8B-B14F-4D97-AF65-F5344CB8AC3E}">
        <p14:creationId xmlns:p14="http://schemas.microsoft.com/office/powerpoint/2010/main" val="384952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127692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249827" y="6173598"/>
            <a:ext cx="6073205" cy="55523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6173599"/>
            <a:ext cx="2998307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15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021288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motivi</a:t>
            </a:r>
            <a:r>
              <a:rPr lang="hr-HR" dirty="0"/>
              <a:t> –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psihički procesi</a:t>
            </a:r>
            <a:r>
              <a:rPr lang="hr-HR" dirty="0"/>
              <a:t> koji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pokreću ljude</a:t>
            </a:r>
            <a:r>
              <a:rPr lang="hr-HR" dirty="0"/>
              <a:t> na određeno ponašanje i aktivnosti</a:t>
            </a:r>
          </a:p>
          <a:p>
            <a:pPr lvl="1"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</a:rPr>
              <a:t>motiv</a:t>
            </a:r>
            <a:r>
              <a:rPr lang="hr-HR" dirty="0"/>
              <a:t> je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unutarnja snaga</a:t>
            </a:r>
            <a:r>
              <a:rPr lang="hr-HR" dirty="0"/>
              <a:t> koja </a:t>
            </a:r>
            <a:r>
              <a:rPr lang="hr-HR" b="1" dirty="0">
                <a:highlight>
                  <a:srgbClr val="FFFF00"/>
                </a:highlight>
                <a:cs typeface="Times New Roman"/>
              </a:rPr>
              <a:t>pokreće osobe</a:t>
            </a:r>
            <a:r>
              <a:rPr lang="hr-HR" dirty="0"/>
              <a:t> prema ispunjenju potreba ili određenih </a:t>
            </a:r>
            <a:r>
              <a:rPr lang="hr-HR" dirty="0" smtClean="0"/>
              <a:t>ciljeva</a:t>
            </a:r>
          </a:p>
          <a:p>
            <a:pPr indent="-28800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turistički motivi </a:t>
            </a:r>
            <a:r>
              <a:rPr lang="hr-HR" dirty="0" smtClean="0">
                <a:sym typeface="Wingdings" panose="05000000000000000000" pitchFamily="2" charset="2"/>
              </a:rPr>
              <a:t>– motivi koji potiču ljude na </a:t>
            </a:r>
            <a:r>
              <a:rPr lang="hr-HR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3000"/>
              </a:spcBef>
            </a:pPr>
            <a:r>
              <a:rPr lang="hr-HR" dirty="0" smtClean="0">
                <a:sym typeface="Wingdings" panose="05000000000000000000" pitchFamily="2" charset="2"/>
              </a:rPr>
              <a:t>najčešći motivi </a:t>
            </a:r>
            <a:r>
              <a:rPr lang="hr-HR" dirty="0" smtClean="0"/>
              <a:t>dolaska </a:t>
            </a:r>
            <a:r>
              <a:rPr lang="hr-HR" dirty="0"/>
              <a:t>gostiju u Hrvatsku</a:t>
            </a:r>
            <a:r>
              <a:rPr lang="hr-HR" dirty="0" smtClean="0">
                <a:sym typeface="Wingdings" panose="05000000000000000000" pitchFamily="2" charset="2"/>
              </a:rPr>
              <a:t>:</a:t>
            </a:r>
            <a:endParaRPr lang="hr-HR" dirty="0">
              <a:sym typeface="Wingdings" panose="05000000000000000000" pitchFamily="2" charset="2"/>
            </a:endParaRPr>
          </a:p>
          <a:p>
            <a:pPr lvl="2"/>
            <a:r>
              <a:rPr lang="hr-HR" dirty="0"/>
              <a:t>pasivni odmor i opuštanje – </a:t>
            </a:r>
            <a:r>
              <a:rPr lang="hr-HR" b="1" dirty="0">
                <a:solidFill>
                  <a:srgbClr val="FF0000"/>
                </a:solidFill>
              </a:rPr>
              <a:t>75%</a:t>
            </a:r>
          </a:p>
          <a:p>
            <a:pPr lvl="2"/>
            <a:r>
              <a:rPr lang="hr-HR" dirty="0"/>
              <a:t>zabava – </a:t>
            </a:r>
            <a:r>
              <a:rPr lang="hr-HR" b="1" dirty="0">
                <a:solidFill>
                  <a:srgbClr val="FF0000"/>
                </a:solidFill>
              </a:rPr>
              <a:t>43%</a:t>
            </a:r>
            <a:r>
              <a:rPr lang="hr-HR" dirty="0"/>
              <a:t> </a:t>
            </a:r>
          </a:p>
          <a:p>
            <a:pPr lvl="2"/>
            <a:r>
              <a:rPr lang="hr-HR" dirty="0"/>
              <a:t>nova iskustva i doživljaji – </a:t>
            </a:r>
            <a:r>
              <a:rPr lang="hr-HR" b="1" dirty="0">
                <a:solidFill>
                  <a:srgbClr val="FF0000"/>
                </a:solidFill>
              </a:rPr>
              <a:t>30%</a:t>
            </a:r>
          </a:p>
          <a:p>
            <a:pPr lvl="2"/>
            <a:r>
              <a:rPr lang="hr-HR" dirty="0"/>
              <a:t>gastronomija – </a:t>
            </a:r>
            <a:r>
              <a:rPr lang="hr-HR" b="1" dirty="0">
                <a:solidFill>
                  <a:srgbClr val="FF0000"/>
                </a:solidFill>
              </a:rPr>
              <a:t>26%</a:t>
            </a:r>
          </a:p>
          <a:p>
            <a:pPr lvl="2"/>
            <a:r>
              <a:rPr lang="hr-HR" dirty="0"/>
              <a:t>upoznavanje prirodnih ljepota – </a:t>
            </a:r>
            <a:r>
              <a:rPr lang="hr-HR" b="1" dirty="0">
                <a:solidFill>
                  <a:srgbClr val="FF0000"/>
                </a:solidFill>
              </a:rPr>
              <a:t>20%</a:t>
            </a:r>
            <a:r>
              <a:rPr lang="hr-HR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/>
              <a:t>pojam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422040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6" name="Rounded Rectangular Callout 35"/>
          <p:cNvSpPr/>
          <p:nvPr/>
        </p:nvSpPr>
        <p:spPr>
          <a:xfrm>
            <a:off x="2109592" y="149099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ostvaruju u nekoj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više uzastopnih noćenja</a:t>
            </a:r>
            <a:r>
              <a:rPr lang="hr-HR" sz="2000" dirty="0" smtClean="0">
                <a:solidFill>
                  <a:schemeClr val="tx1"/>
                </a:solidFill>
              </a:rPr>
              <a:t> (3+)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761740" y="1490995"/>
            <a:ext cx="2876670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prisutan tijekom cijele godine a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najviše vikendom (izletnici)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2041874" y="2317066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turisti iz inozemstva </a:t>
            </a:r>
            <a:r>
              <a:rPr lang="hr-HR" sz="2000" dirty="0" smtClean="0">
                <a:solidFill>
                  <a:schemeClr val="tx1"/>
                </a:solidFill>
              </a:rPr>
              <a:t>u nekoj zemlji (receptivni ili ulazni turizam)</a:t>
            </a:r>
            <a:endParaRPr lang="hr-HR" sz="2000" i="1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5694022" y="2317066"/>
            <a:ext cx="2395414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boravak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domaćih gostiju 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2306497" y="3190625"/>
            <a:ext cx="2876670" cy="989697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turisti</a:t>
            </a:r>
            <a:r>
              <a:rPr lang="hr-HR" dirty="0">
                <a:solidFill>
                  <a:schemeClr val="tx1"/>
                </a:solidFill>
              </a:rPr>
              <a:t>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sami organiziraju putovanje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80112" y="3190625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putuju u organizaciji turističke agencije (paket aranžman)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1835696" y="4239503"/>
            <a:ext cx="3352941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turisti koji tijekom boravka u destinaciji </a:t>
            </a: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ne ovise o nekom prijevoznom sredstvu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5652965" y="4239503"/>
            <a:ext cx="3352287" cy="989697"/>
          </a:xfrm>
          <a:prstGeom prst="wedgeRoundRectCallout">
            <a:avLst>
              <a:gd name="adj1" fmla="val -33532"/>
              <a:gd name="adj2" fmla="val -761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  <a:highlight>
                  <a:srgbClr val="FFFF00"/>
                </a:highlight>
                <a:cs typeface="Times New Roman"/>
              </a:rPr>
              <a:t>turizam vezan uz neko prijevozno sredstvo </a:t>
            </a:r>
            <a:r>
              <a:rPr lang="hr-HR" sz="2000" dirty="0" smtClean="0">
                <a:solidFill>
                  <a:schemeClr val="tx1"/>
                </a:solidFill>
              </a:rPr>
              <a:t>(npr. kružna putovanja brodom)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859694" y="5315614"/>
            <a:ext cx="2568290" cy="1017204"/>
          </a:xfrm>
          <a:prstGeom prst="wedgeRoundRectCallout">
            <a:avLst>
              <a:gd name="adj1" fmla="val -7937"/>
              <a:gd name="adj2" fmla="val -71310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</a:rPr>
              <a:t>uključuje primjerene aktivnosti i stručni nadzor za djecu</a:t>
            </a:r>
            <a:endParaRPr lang="hr-HR" sz="2000" dirty="0">
              <a:solidFill>
                <a:schemeClr val="tx1"/>
              </a:solidFill>
              <a:highlight>
                <a:srgbClr val="FFFF00"/>
              </a:highlight>
              <a:cs typeface="Times New Roman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54459" y="2913302"/>
            <a:ext cx="2846537" cy="1320918"/>
          </a:xfrm>
          <a:prstGeom prst="wedgeRoundRectCallout">
            <a:avLst>
              <a:gd name="adj1" fmla="val -9972"/>
              <a:gd name="adj2" fmla="val 76773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namijenjen mladima – izbor raznih aktivnosti (zabavne, sportske, edukativne…)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5808324" y="5297371"/>
            <a:ext cx="2404090" cy="989697"/>
          </a:xfrm>
          <a:prstGeom prst="wedgeRoundRectCallout">
            <a:avLst>
              <a:gd name="adj1" fmla="val -34398"/>
              <a:gd name="adj2" fmla="val -68777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obuhvaća turiste koji putuju s obitelji</a:t>
            </a:r>
          </a:p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najzahtjevniji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6404278" y="3192325"/>
            <a:ext cx="2528121" cy="1317687"/>
          </a:xfrm>
          <a:prstGeom prst="wedgeRoundRectCallout">
            <a:avLst>
              <a:gd name="adj1" fmla="val -10152"/>
              <a:gd name="adj2" fmla="val 64678"/>
              <a:gd name="adj3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5200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>
                <a:solidFill>
                  <a:schemeClr val="tx1"/>
                </a:solidFill>
              </a:rPr>
              <a:t>turizam prilagođen dobi, životnim navikama i životnom ritmu starijih ljudi</a:t>
            </a:r>
          </a:p>
        </p:txBody>
      </p:sp>
    </p:spTree>
    <p:extLst>
      <p:ext uri="{BB962C8B-B14F-4D97-AF65-F5344CB8AC3E}">
        <p14:creationId xmlns:p14="http://schemas.microsoft.com/office/powerpoint/2010/main" val="4809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5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75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75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build="allAtOnce" animBg="1"/>
      <p:bldP spid="37" grpId="0" animBg="1"/>
      <p:bldP spid="37" grpId="1" build="allAtOnce" animBg="1"/>
      <p:bldP spid="38" grpId="0" animBg="1"/>
      <p:bldP spid="38" grpId="1" build="allAtOnce" animBg="1"/>
      <p:bldP spid="39" grpId="0" animBg="1"/>
      <p:bldP spid="39" grpId="1" build="allAtOnce" animBg="1"/>
      <p:bldP spid="40" grpId="0" animBg="1"/>
      <p:bldP spid="40" grpId="1" build="allAtOnce" animBg="1"/>
      <p:bldP spid="41" grpId="0" animBg="1"/>
      <p:bldP spid="41" grpId="1" build="allAtOnce" animBg="1"/>
      <p:bldP spid="42" grpId="0" animBg="1"/>
      <p:bldP spid="42" grpId="1" build="allAtOnce" animBg="1"/>
      <p:bldP spid="43" grpId="0" animBg="1"/>
      <p:bldP spid="43" grpId="1" build="allAtOnce" animBg="1"/>
      <p:bldP spid="44" grpId="0" animBg="1"/>
      <p:bldP spid="44" grpId="1" build="allAtOnce" animBg="1"/>
      <p:bldP spid="45" grpId="0" animBg="1"/>
      <p:bldP spid="45" grpId="1" build="allAtOnce" animBg="1"/>
      <p:bldP spid="46" grpId="0" animBg="1"/>
      <p:bldP spid="46" grpId="1" build="allAtOnce" animBg="1"/>
      <p:bldP spid="47" grpId="0" animBg="1"/>
      <p:bldP spid="47" grpI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s obzirom na duljinu boravka, turizam dijelimo na: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BORAVIŠNI TURIZAM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turisti koji u destinaciji ostvaruju veći broj uzastopnih noćenja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ostvaruju veću korist za turističku destinaciju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sezonskog karaktera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ugostitelji ih stimuliraju povoljnijim cijenama </a:t>
            </a:r>
            <a:r>
              <a:rPr lang="hr-HR" sz="2200" i="1" dirty="0" smtClean="0"/>
              <a:t>(pansionski gosti)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TURIZAM KRAĆIH BORAVAKA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zbog kraćih odmora i dinamike života, sve češći oblik turizma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nesezonskog karaktera (tijekom cijele godine)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vikend putovanja i izleti (izletnički turizam)</a:t>
            </a:r>
          </a:p>
          <a:p>
            <a:pPr lvl="2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Turizam s obzirom na </a:t>
            </a:r>
            <a:r>
              <a:rPr lang="hr-HR" sz="3200" b="1" dirty="0" smtClean="0">
                <a:solidFill>
                  <a:prstClr val="black"/>
                </a:solidFill>
              </a:rPr>
              <a:t>duljinu boravka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242195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  <p:sp>
        <p:nvSpPr>
          <p:cNvPr id="7" name="Rectangle 6"/>
          <p:cNvSpPr/>
          <p:nvPr/>
        </p:nvSpPr>
        <p:spPr>
          <a:xfrm>
            <a:off x="83030" y="741054"/>
            <a:ext cx="2545333" cy="68463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DULJINA BORAVKA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83030" y="3442181"/>
            <a:ext cx="2545333" cy="792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STUPANJ MOBILNOSTI TURISTA</a:t>
            </a:r>
            <a:endParaRPr lang="hr-HR" sz="2000" dirty="0"/>
          </a:p>
        </p:txBody>
      </p:sp>
      <p:sp>
        <p:nvSpPr>
          <p:cNvPr id="9" name="Rectangle 8"/>
          <p:cNvSpPr/>
          <p:nvPr/>
        </p:nvSpPr>
        <p:spPr>
          <a:xfrm>
            <a:off x="3056714" y="788793"/>
            <a:ext cx="1584177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2060"/>
                </a:solidFill>
              </a:rPr>
              <a:t>BORAVIŠNI</a:t>
            </a:r>
            <a:r>
              <a:rPr lang="hr-HR" dirty="0" smtClean="0">
                <a:solidFill>
                  <a:srgbClr val="002060"/>
                </a:solidFill>
              </a:rPr>
              <a:t> TURIZAM</a:t>
            </a:r>
            <a:endParaRPr lang="hr-HR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641" y="788793"/>
            <a:ext cx="1910712" cy="58915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dirty="0" smtClean="0">
                <a:solidFill>
                  <a:srgbClr val="002060"/>
                </a:solidFill>
              </a:rPr>
              <a:t>TURIZAM </a:t>
            </a:r>
            <a:r>
              <a:rPr lang="hr-HR" b="1" dirty="0" smtClean="0">
                <a:solidFill>
                  <a:srgbClr val="002060"/>
                </a:solidFill>
              </a:rPr>
              <a:t>KRAĆIH</a:t>
            </a:r>
            <a:r>
              <a:rPr lang="hr-HR" dirty="0" smtClean="0">
                <a:solidFill>
                  <a:srgbClr val="002060"/>
                </a:solidFill>
              </a:rPr>
              <a:t> </a:t>
            </a:r>
            <a:r>
              <a:rPr lang="hr-HR" b="1" dirty="0" smtClean="0">
                <a:solidFill>
                  <a:srgbClr val="002060"/>
                </a:solidFill>
              </a:rPr>
              <a:t>BORAVAKA</a:t>
            </a:r>
            <a:endParaRPr lang="hr-HR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4086" y="3557771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STACIONARNI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6384" y="3557771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accent1"/>
                </a:solidFill>
              </a:rPr>
              <a:t>MOBILNI</a:t>
            </a:r>
            <a:r>
              <a:rPr lang="hr-HR" dirty="0" smtClean="0">
                <a:solidFill>
                  <a:schemeClr val="accent1"/>
                </a:solidFill>
              </a:rPr>
              <a:t> TURIZAM</a:t>
            </a:r>
            <a:endParaRPr lang="hr-H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030" y="1561107"/>
            <a:ext cx="2545333" cy="78416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ZEMLJA STALNOG PREBIVALIŠTA</a:t>
            </a:r>
            <a:endParaRPr lang="hr-HR" sz="2000" dirty="0"/>
          </a:p>
        </p:txBody>
      </p:sp>
      <p:sp>
        <p:nvSpPr>
          <p:cNvPr id="14" name="Rectangle 13"/>
          <p:cNvSpPr/>
          <p:nvPr/>
        </p:nvSpPr>
        <p:spPr>
          <a:xfrm>
            <a:off x="3056715" y="1652528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STRANI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641" y="1652528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C00000"/>
                </a:solidFill>
              </a:rPr>
              <a:t>DOMAĆI</a:t>
            </a:r>
            <a:r>
              <a:rPr lang="hr-HR" dirty="0" smtClean="0">
                <a:solidFill>
                  <a:srgbClr val="C00000"/>
                </a:solidFill>
              </a:rPr>
              <a:t> TURIZAM</a:t>
            </a:r>
            <a:endParaRPr lang="hr-HR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28" y="2480692"/>
            <a:ext cx="2545332" cy="82607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NAČIN ORGANIZIRANJA PUTOVANJA</a:t>
            </a:r>
            <a:endParaRPr lang="hr-HR" sz="2000" dirty="0"/>
          </a:p>
        </p:txBody>
      </p:sp>
      <p:sp>
        <p:nvSpPr>
          <p:cNvPr id="17" name="Rectangle 16"/>
          <p:cNvSpPr/>
          <p:nvPr/>
        </p:nvSpPr>
        <p:spPr>
          <a:xfrm>
            <a:off x="3084085" y="2603169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INDIVIDUALNI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6384" y="2603169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rgbClr val="008000"/>
                </a:solidFill>
              </a:rPr>
              <a:t>ORGANIZIRANI</a:t>
            </a:r>
            <a:r>
              <a:rPr lang="hr-HR" dirty="0" smtClean="0">
                <a:solidFill>
                  <a:srgbClr val="008000"/>
                </a:solidFill>
              </a:rPr>
              <a:t> TURIZAM</a:t>
            </a:r>
            <a:endParaRPr lang="hr-HR" dirty="0">
              <a:solidFill>
                <a:srgbClr val="008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030" y="4369687"/>
            <a:ext cx="2545333" cy="8870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/>
              <a:t>DOB I OBITELJSKI STATUS TURISTA</a:t>
            </a:r>
            <a:endParaRPr lang="hr-HR" sz="2000" dirty="0"/>
          </a:p>
        </p:txBody>
      </p:sp>
      <p:sp>
        <p:nvSpPr>
          <p:cNvPr id="20" name="Rectangle 19"/>
          <p:cNvSpPr/>
          <p:nvPr/>
        </p:nvSpPr>
        <p:spPr>
          <a:xfrm>
            <a:off x="3049910" y="4494713"/>
            <a:ext cx="105625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DJEČJI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2915" y="4494713"/>
            <a:ext cx="1466695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OMLADINSKI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6361" y="4494713"/>
            <a:ext cx="12333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OBITELJSKI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6473" y="4494713"/>
            <a:ext cx="171807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UMIROVLJENIČKI</a:t>
            </a:r>
            <a:r>
              <a:rPr lang="hr-H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30" y="5392126"/>
            <a:ext cx="2545333" cy="118474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000" dirty="0" smtClean="0">
                <a:solidFill>
                  <a:schemeClr val="tx1"/>
                </a:solidFill>
              </a:rPr>
              <a:t>OBILJEŽJA TURISTIČKOG PROSTORA</a:t>
            </a:r>
            <a:endParaRPr lang="hr-HR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3609" y="5394694"/>
            <a:ext cx="1584177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PRIMORSKI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8666" y="5394694"/>
            <a:ext cx="1910712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JEZERSKI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70258" y="5394694"/>
            <a:ext cx="2228081" cy="58915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TERMALNO-KUPALIŠNI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19823" y="6107635"/>
            <a:ext cx="2096445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PLANINSKI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45640" y="6107635"/>
            <a:ext cx="1910712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GRADSKI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85723" y="6107635"/>
            <a:ext cx="1712616" cy="48971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SEOSKI </a:t>
            </a:r>
            <a:r>
              <a:rPr lang="hr-H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TURIZAM</a:t>
            </a:r>
            <a:endParaRPr lang="hr-H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38901" y="76470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Right Arrow 30"/>
          <p:cNvSpPr/>
          <p:nvPr/>
        </p:nvSpPr>
        <p:spPr>
          <a:xfrm>
            <a:off x="2638901" y="1658392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Right Arrow 31"/>
          <p:cNvSpPr/>
          <p:nvPr/>
        </p:nvSpPr>
        <p:spPr>
          <a:xfrm>
            <a:off x="2638901" y="2648089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3" name="Right Arrow 32"/>
          <p:cNvSpPr/>
          <p:nvPr/>
        </p:nvSpPr>
        <p:spPr>
          <a:xfrm>
            <a:off x="2638901" y="3543427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Right Arrow 33"/>
          <p:cNvSpPr/>
          <p:nvPr/>
        </p:nvSpPr>
        <p:spPr>
          <a:xfrm>
            <a:off x="2638901" y="4539544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5" name="Right Arrow 34"/>
          <p:cNvSpPr/>
          <p:nvPr/>
        </p:nvSpPr>
        <p:spPr>
          <a:xfrm>
            <a:off x="2638901" y="5612890"/>
            <a:ext cx="456449" cy="63689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4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/>
              <a:t>ostali kriteriji </a:t>
            </a:r>
            <a:r>
              <a:rPr lang="hr-HR" sz="2200" dirty="0" smtClean="0"/>
              <a:t>podjele turizma: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cjelogodišnji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sezonski </a:t>
            </a:r>
            <a:r>
              <a:rPr lang="hr-HR" sz="2200" i="1" dirty="0" smtClean="0"/>
              <a:t>(zimski i ljetni)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masovni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(slični motivi turista)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selektivni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(različiti motivi turista)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kontinentalni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održivi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turizam </a:t>
            </a:r>
            <a:r>
              <a:rPr lang="hr-HR" sz="2200" i="1" dirty="0" smtClean="0"/>
              <a:t>(u skladu s okolišem i očuvanjem resursa za budućnost)</a:t>
            </a:r>
          </a:p>
          <a:p>
            <a:pPr lvl="1" indent="-288000">
              <a:spcBef>
                <a:spcPts val="600"/>
              </a:spcBef>
            </a:pPr>
            <a:endParaRPr lang="hr-HR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>
                <a:solidFill>
                  <a:prstClr val="black"/>
                </a:solidFill>
              </a:rPr>
              <a:t>Kriteriji podjele turizma</a:t>
            </a:r>
            <a:endParaRPr lang="hr-HR" sz="3400" b="1" dirty="0"/>
          </a:p>
        </p:txBody>
      </p:sp>
    </p:spTree>
    <p:extLst>
      <p:ext uri="{BB962C8B-B14F-4D97-AF65-F5344CB8AC3E}">
        <p14:creationId xmlns:p14="http://schemas.microsoft.com/office/powerpoint/2010/main" val="358232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300778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duljina </a:t>
            </a:r>
            <a:r>
              <a:rPr lang="hr-HR" sz="2000" b="1" dirty="0">
                <a:solidFill>
                  <a:srgbClr val="FF0000"/>
                </a:solidFill>
              </a:rPr>
              <a:t>boravka: 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boravišni</a:t>
            </a:r>
            <a:r>
              <a:rPr lang="hr-HR" sz="2000" dirty="0"/>
              <a:t> turizam </a:t>
            </a:r>
            <a:r>
              <a:rPr lang="hr-HR" sz="2000" dirty="0" smtClean="0"/>
              <a:t>– </a:t>
            </a:r>
            <a:r>
              <a:rPr lang="hr-HR" sz="2000" dirty="0"/>
              <a:t>turisti ostvaruju u nekoj destinaciji više uzastopnih noćenja (3+)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turizam kraćih boravaka</a:t>
            </a:r>
            <a:r>
              <a:rPr lang="hr-HR" sz="2000" dirty="0"/>
              <a:t> – prisutan tijekom cijele godine a najviše vikendom (izletnici)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zemlja stalnog boravka: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strani</a:t>
            </a:r>
            <a:r>
              <a:rPr lang="hr-HR" sz="2000" dirty="0"/>
              <a:t> </a:t>
            </a:r>
            <a:r>
              <a:rPr lang="hr-HR" sz="2000" dirty="0" smtClean="0"/>
              <a:t>turizam – turisti iz </a:t>
            </a:r>
            <a:r>
              <a:rPr lang="hr-HR" sz="2000" dirty="0"/>
              <a:t>inozemstva u nekoj zemlji </a:t>
            </a:r>
            <a:r>
              <a:rPr lang="hr-HR" sz="2000" i="1" dirty="0"/>
              <a:t>(receptivni ili ulazni turizam)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domaći</a:t>
            </a:r>
            <a:r>
              <a:rPr lang="hr-HR" sz="2000" dirty="0"/>
              <a:t> turizam </a:t>
            </a:r>
            <a:r>
              <a:rPr lang="hr-HR" sz="2000" dirty="0" smtClean="0"/>
              <a:t>– uključuje boravak </a:t>
            </a:r>
            <a:r>
              <a:rPr lang="hr-HR" sz="2000" dirty="0"/>
              <a:t>domaćih gostiju 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način organiziranja putovanja: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individualni</a:t>
            </a:r>
            <a:r>
              <a:rPr lang="hr-HR" sz="2000" dirty="0" smtClean="0"/>
              <a:t> </a:t>
            </a:r>
            <a:r>
              <a:rPr lang="hr-HR" sz="2000" dirty="0"/>
              <a:t>turizam </a:t>
            </a:r>
            <a:r>
              <a:rPr lang="hr-HR" sz="2000" dirty="0" smtClean="0"/>
              <a:t>– </a:t>
            </a:r>
            <a:r>
              <a:rPr lang="hr-HR" sz="2000" dirty="0"/>
              <a:t>turisti sami organiziraju putovanje</a:t>
            </a:r>
          </a:p>
          <a:p>
            <a:pPr marL="504000" lvl="1" indent="-180000"/>
            <a:r>
              <a:rPr lang="hr-HR" sz="2000" b="1" dirty="0" smtClean="0">
                <a:highlight>
                  <a:srgbClr val="FFFF00"/>
                </a:highlight>
                <a:cs typeface="Times New Roman"/>
              </a:rPr>
              <a:t>organizirani</a:t>
            </a:r>
            <a:r>
              <a:rPr lang="hr-HR" sz="2000" dirty="0" smtClean="0"/>
              <a:t> – </a:t>
            </a:r>
            <a:r>
              <a:rPr lang="hr-HR" sz="2000" dirty="0"/>
              <a:t>turisti koju putuju u organizaciji turističke agencije (paket aranžman)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stupanj mobilnosti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stacionarni</a:t>
            </a:r>
            <a:r>
              <a:rPr lang="hr-HR" sz="2000" dirty="0"/>
              <a:t> turizam </a:t>
            </a:r>
            <a:r>
              <a:rPr lang="hr-HR" sz="2000" dirty="0" smtClean="0"/>
              <a:t>– turisti koji </a:t>
            </a:r>
            <a:r>
              <a:rPr lang="hr-HR" sz="2000" dirty="0"/>
              <a:t>tijekom boravka u destinaciji </a:t>
            </a:r>
            <a:r>
              <a:rPr lang="hr-HR" sz="2000" u="sng" dirty="0"/>
              <a:t>ne ovise o nekom prijevoznom sredstvu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mobilni</a:t>
            </a:r>
            <a:r>
              <a:rPr lang="hr-HR" sz="2000" dirty="0"/>
              <a:t> </a:t>
            </a:r>
            <a:r>
              <a:rPr lang="hr-HR" sz="2000" dirty="0" smtClean="0"/>
              <a:t>– turizam </a:t>
            </a:r>
            <a:r>
              <a:rPr lang="hr-HR" sz="2000" u="sng" dirty="0" smtClean="0"/>
              <a:t>vezan </a:t>
            </a:r>
            <a:r>
              <a:rPr lang="hr-HR" sz="2000" u="sng" dirty="0"/>
              <a:t>uz neko prijevozno sredstvo</a:t>
            </a:r>
            <a:r>
              <a:rPr lang="hr-HR" sz="2000" dirty="0"/>
              <a:t> </a:t>
            </a:r>
            <a:r>
              <a:rPr lang="hr-HR" sz="2000" i="1" dirty="0"/>
              <a:t>(npr. kružna putovanja brodom</a:t>
            </a:r>
            <a:r>
              <a:rPr lang="hr-HR" sz="2000" i="1" dirty="0" smtClean="0"/>
              <a:t>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98123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Kriteriji podjele </a:t>
            </a:r>
            <a:r>
              <a:rPr lang="hr-HR" sz="2800" dirty="0" smtClean="0"/>
              <a:t>turizma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000" b="1" dirty="0" smtClean="0">
                <a:solidFill>
                  <a:srgbClr val="FF0000"/>
                </a:solidFill>
              </a:rPr>
              <a:t>dob </a:t>
            </a:r>
            <a:r>
              <a:rPr lang="hr-HR" sz="2000" b="1" dirty="0">
                <a:solidFill>
                  <a:srgbClr val="FF0000"/>
                </a:solidFill>
              </a:rPr>
              <a:t>i obiteljski status turista: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dječji</a:t>
            </a:r>
            <a:r>
              <a:rPr lang="hr-HR" sz="2000" dirty="0"/>
              <a:t> turizam </a:t>
            </a:r>
            <a:r>
              <a:rPr lang="hr-HR" sz="2000" dirty="0" smtClean="0"/>
              <a:t>– uključuje primjerene </a:t>
            </a:r>
            <a:r>
              <a:rPr lang="hr-HR" sz="2000" dirty="0"/>
              <a:t>aktivnosti i stručni nadzor za djecu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omladinski</a:t>
            </a:r>
            <a:r>
              <a:rPr lang="hr-HR" sz="2000" dirty="0"/>
              <a:t> </a:t>
            </a:r>
            <a:r>
              <a:rPr lang="hr-HR" sz="2000" dirty="0" smtClean="0"/>
              <a:t>– namijenjen mladima </a:t>
            </a:r>
            <a:r>
              <a:rPr lang="hr-HR" sz="2000" dirty="0"/>
              <a:t>– izbor raznih aktivnosti (zabavne, sportske, edukativne…)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obiteljski</a:t>
            </a:r>
            <a:r>
              <a:rPr lang="hr-HR" sz="2000" dirty="0"/>
              <a:t> </a:t>
            </a:r>
            <a:r>
              <a:rPr lang="hr-HR" sz="2000" dirty="0" smtClean="0"/>
              <a:t>– obuhvaća turiste </a:t>
            </a:r>
            <a:r>
              <a:rPr lang="hr-HR" sz="2000" dirty="0"/>
              <a:t>koji putuju s obitelji </a:t>
            </a:r>
            <a:r>
              <a:rPr lang="hr-HR" sz="2000" i="1" dirty="0"/>
              <a:t>(najzahtjevniji)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umirovljenički</a:t>
            </a:r>
            <a:r>
              <a:rPr lang="hr-HR" sz="2000" dirty="0"/>
              <a:t> </a:t>
            </a:r>
            <a:r>
              <a:rPr lang="hr-HR" sz="2000" dirty="0" smtClean="0"/>
              <a:t>– turizam prilagođen </a:t>
            </a:r>
            <a:r>
              <a:rPr lang="hr-HR" sz="2000" dirty="0"/>
              <a:t>dobi, životnim navikama i životnom ritmu starijih ljudi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obilježja turističkog prostora: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primorski</a:t>
            </a:r>
            <a:r>
              <a:rPr lang="hr-HR" sz="2000" dirty="0"/>
              <a:t> turizam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jezerski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termalno-kupališni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planinski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gradski</a:t>
            </a:r>
          </a:p>
          <a:p>
            <a:pPr marL="504000" lvl="1" indent="-180000"/>
            <a:r>
              <a:rPr lang="hr-HR" sz="2000" b="1" dirty="0">
                <a:highlight>
                  <a:srgbClr val="FFFF00"/>
                </a:highlight>
                <a:cs typeface="Times New Roman"/>
              </a:rPr>
              <a:t>seoski</a:t>
            </a:r>
          </a:p>
        </p:txBody>
      </p:sp>
    </p:spTree>
    <p:extLst>
      <p:ext uri="{BB962C8B-B14F-4D97-AF65-F5344CB8AC3E}">
        <p14:creationId xmlns:p14="http://schemas.microsoft.com/office/powerpoint/2010/main" val="30412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95536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67944" y="5492824"/>
            <a:ext cx="3200400" cy="67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b="1" dirty="0" smtClean="0">
                <a:solidFill>
                  <a:srgbClr val="FF0000"/>
                </a:solidFill>
              </a:rPr>
              <a:t>ponavljanje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635896" y="4999629"/>
            <a:ext cx="360040" cy="1645017"/>
          </a:xfrm>
          <a:prstGeom prst="rightBrace">
            <a:avLst>
              <a:gd name="adj1" fmla="val 68394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55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0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ODMORIŠNI TURIZAM </a:t>
            </a:r>
            <a:r>
              <a:rPr lang="hr-HR" sz="2000" dirty="0" smtClean="0">
                <a:sym typeface="Wingdings" panose="05000000000000000000" pitchFamily="2" charset="2"/>
              </a:rPr>
              <a:t>– osnovni </a:t>
            </a:r>
            <a:r>
              <a:rPr lang="hr-HR" sz="2000" dirty="0">
                <a:sym typeface="Wingdings" panose="05000000000000000000" pitchFamily="2" charset="2"/>
              </a:rPr>
              <a:t>oblik turizma jer uključuje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najvažniji motiv - odmor</a:t>
            </a: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POSEBNI OBLICI TURIZMA </a:t>
            </a:r>
            <a:r>
              <a:rPr lang="hr-HR" sz="2000" dirty="0" smtClean="0">
                <a:sym typeface="Wingdings" panose="05000000000000000000" pitchFamily="2" charset="2"/>
              </a:rPr>
              <a:t>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zasnovani na specifičnim motivima</a:t>
            </a:r>
            <a:r>
              <a:rPr lang="hr-HR" sz="2000" dirty="0" smtClean="0">
                <a:sym typeface="Wingdings" panose="05000000000000000000" pitchFamily="2" charset="2"/>
              </a:rPr>
              <a:t>):</a:t>
            </a:r>
          </a:p>
          <a:p>
            <a:pPr marL="216000" indent="-216000">
              <a:spcBef>
                <a:spcPts val="600"/>
              </a:spcBef>
            </a:pP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endParaRPr lang="hr-HR" sz="2000" dirty="0" smtClean="0">
              <a:sym typeface="Wingdings" panose="05000000000000000000" pitchFamily="2" charset="2"/>
            </a:endParaRPr>
          </a:p>
          <a:p>
            <a:pPr marL="216000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ZDRAVSTVENI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(ali ne i jedini)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očuvanje zdravlja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wellness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turizam </a:t>
            </a:r>
            <a:r>
              <a:rPr lang="hr-HR" sz="2000" dirty="0">
                <a:sym typeface="Wingdings" panose="05000000000000000000" pitchFamily="2" charset="2"/>
              </a:rPr>
              <a:t>– </a:t>
            </a:r>
            <a:r>
              <a:rPr lang="hr-HR" sz="2000" dirty="0" smtClean="0">
                <a:sym typeface="Wingdings" panose="05000000000000000000" pitchFamily="2" charset="2"/>
              </a:rPr>
              <a:t>turizam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radi </a:t>
            </a: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očuvanja i poboljšanja </a:t>
            </a: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zdravlja </a:t>
            </a:r>
            <a:r>
              <a:rPr lang="hr-HR" sz="2000" dirty="0" smtClean="0">
                <a:sym typeface="Wingdings" panose="05000000000000000000" pitchFamily="2" charset="2"/>
              </a:rPr>
              <a:t>(ne samo radi ozdravljenja)</a:t>
            </a:r>
            <a:endParaRPr lang="hr-HR" sz="2000" dirty="0">
              <a:sym typeface="Wingdings" panose="05000000000000000000" pitchFamily="2" charset="2"/>
            </a:endParaRP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KULTURNI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 je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upoznavanje novih kulturnih znamenitosti i sadržaja</a:t>
            </a:r>
          </a:p>
          <a:p>
            <a:pPr marL="57600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posebno razvijen u metropolama</a:t>
            </a:r>
            <a:r>
              <a:rPr lang="hr-HR" sz="2000" dirty="0" smtClean="0">
                <a:sym typeface="Wingdings" panose="05000000000000000000" pitchFamily="2" charset="2"/>
              </a:rPr>
              <a:t> (Rim, Beč, Prag, New York…)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KREATIVNI TURIZAM </a:t>
            </a:r>
            <a:r>
              <a:rPr lang="hr-HR" sz="2000" dirty="0" smtClean="0">
                <a:sym typeface="Wingdings" panose="05000000000000000000" pitchFamily="2" charset="2"/>
              </a:rPr>
              <a:t>– upoznavanje baštine preko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tečajeva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radionica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istraživačkih i sličnih aktivnosti</a:t>
            </a:r>
          </a:p>
          <a:p>
            <a:pPr marL="216000" indent="-216000">
              <a:spcBef>
                <a:spcPts val="24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KONGRESNI TURIZAM </a:t>
            </a:r>
            <a:r>
              <a:rPr lang="hr-HR" sz="2000" dirty="0">
                <a:sym typeface="Wingdings" panose="05000000000000000000" pitchFamily="2" charset="2"/>
              </a:rPr>
              <a:t>- sudjelovanje na </a:t>
            </a:r>
            <a:r>
              <a:rPr lang="hr-HR" sz="2000" dirty="0" smtClean="0">
                <a:sym typeface="Wingdings" panose="05000000000000000000" pitchFamily="2" charset="2"/>
              </a:rPr>
              <a:t>stručnim, </a:t>
            </a:r>
            <a:r>
              <a:rPr lang="hr-HR" sz="2000" dirty="0">
                <a:sym typeface="Wingdings" panose="05000000000000000000" pitchFamily="2" charset="2"/>
              </a:rPr>
              <a:t>znanstvenim, političkim, poslovnim i dr. skupovima kao glavni </a:t>
            </a:r>
            <a:r>
              <a:rPr lang="hr-HR" sz="2000" dirty="0" smtClean="0">
                <a:sym typeface="Wingdings" panose="05000000000000000000" pitchFamily="2" charset="2"/>
              </a:rPr>
              <a:t>motiv</a:t>
            </a:r>
          </a:p>
          <a:p>
            <a:pPr marL="576000" lvl="1" indent="-216000">
              <a:spcBef>
                <a:spcPts val="60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razvijen u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Dubrovniku</a:t>
            </a:r>
            <a:r>
              <a:rPr lang="hr-HR" sz="20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Opatiji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56" y="1256127"/>
            <a:ext cx="8532440" cy="1015663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lovni i </a:t>
            </a:r>
            <a:r>
              <a:rPr lang="hr-HR" sz="20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naturizam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sportsko-rekreacijski</a:t>
            </a:r>
            <a:endParaRPr lang="hr-H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Oblici turizma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258" y="548680"/>
            <a:ext cx="9156762" cy="6048672"/>
          </a:xfrm>
        </p:spPr>
        <p:txBody>
          <a:bodyPr>
            <a:noAutofit/>
          </a:bodyPr>
          <a:lstStyle/>
          <a:p>
            <a:pPr marL="216000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POTICAJNI TURIZAM </a:t>
            </a:r>
            <a:r>
              <a:rPr lang="hr-HR" sz="2000" dirty="0">
                <a:sym typeface="Wingdings" panose="05000000000000000000" pitchFamily="2" charset="2"/>
              </a:rPr>
              <a:t>-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 kao nagrada ili poticaj</a:t>
            </a:r>
            <a:r>
              <a:rPr lang="hr-HR" sz="2000" dirty="0">
                <a:sym typeface="Wingdings" panose="05000000000000000000" pitchFamily="2" charset="2"/>
              </a:rPr>
              <a:t> za još uspješniji </a:t>
            </a:r>
            <a:r>
              <a:rPr lang="hr-HR" sz="2000" dirty="0" smtClean="0">
                <a:sym typeface="Wingdings" panose="05000000000000000000" pitchFamily="2" charset="2"/>
              </a:rPr>
              <a:t>rad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potrošnja iznadprosječna jer turisti ne plaćaju put (pa im ostane više novca za trošiti)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VJERSKI TURIZAM </a:t>
            </a:r>
            <a:r>
              <a:rPr lang="hr-HR" sz="2000" dirty="0" smtClean="0">
                <a:sym typeface="Wingdings" panose="05000000000000000000" pitchFamily="2" charset="2"/>
              </a:rPr>
              <a:t>– motivi putovanja su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vjerski</a:t>
            </a:r>
            <a:r>
              <a:rPr lang="hr-HR" sz="2000" dirty="0" smtClean="0">
                <a:sym typeface="Wingdings" panose="05000000000000000000" pitchFamily="2" charset="2"/>
              </a:rPr>
              <a:t>,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kulturni</a:t>
            </a:r>
            <a:r>
              <a:rPr lang="hr-HR" sz="2000" dirty="0" smtClean="0">
                <a:sym typeface="Wingdings" panose="05000000000000000000" pitchFamily="2" charset="2"/>
              </a:rPr>
              <a:t> i 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društveni</a:t>
            </a:r>
          </a:p>
          <a:p>
            <a:pPr marL="616050" lvl="1" indent="-216000">
              <a:spcBef>
                <a:spcPts val="60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posjet svetištima (</a:t>
            </a: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hodočašća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NATURIZAM</a:t>
            </a:r>
            <a:r>
              <a:rPr lang="hr-H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000" dirty="0">
                <a:sym typeface="Wingdings" panose="05000000000000000000" pitchFamily="2" charset="2"/>
              </a:rPr>
              <a:t>- obilježava ga čovjekova želja za slobodnim odnosom s prirodom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boravak u prirodi u skladu s prirodom</a:t>
            </a:r>
            <a:r>
              <a:rPr lang="hr-HR" sz="2000" dirty="0">
                <a:sym typeface="Wingdings" panose="05000000000000000000" pitchFamily="2" charset="2"/>
              </a:rPr>
              <a:t> (bez odjeće</a:t>
            </a:r>
            <a:r>
              <a:rPr lang="hr-HR" sz="2000" dirty="0" smtClean="0">
                <a:sym typeface="Wingdings" panose="05000000000000000000" pitchFamily="2" charset="2"/>
              </a:rPr>
              <a:t>)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NAUTIČKI</a:t>
            </a:r>
            <a:r>
              <a:rPr lang="vi-V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boravak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plovilu, plovidba i </a:t>
            </a:r>
            <a:r>
              <a:rPr lang="vi-VN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aktivnosti vezane uz plovidbu su glavni motivi</a:t>
            </a:r>
          </a:p>
          <a:p>
            <a:pPr marL="216000" indent="-216000">
              <a:spcBef>
                <a:spcPts val="1800"/>
              </a:spcBef>
            </a:pPr>
            <a:r>
              <a:rPr lang="vi-VN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EKOTURIZAM</a:t>
            </a:r>
            <a:r>
              <a:rPr lang="hr-HR" sz="20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–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provođenje</a:t>
            </a: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vi-VN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odmora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 očuvanoj prirodi i promicanje zaštite okoliša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LOVNI I RIBOLOVNI TURIZAM </a:t>
            </a:r>
            <a:r>
              <a:rPr lang="hr-HR" sz="2000" dirty="0" smtClean="0">
                <a:sym typeface="Wingdings" panose="05000000000000000000" pitchFamily="2" charset="2"/>
              </a:rPr>
              <a:t>– glavni motivi su sportski lov i ribolov</a:t>
            </a:r>
          </a:p>
          <a:p>
            <a:pPr marL="216000" indent="-216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SPORTSKO-REKREACIJSKI TURIZAM </a:t>
            </a:r>
            <a:r>
              <a:rPr lang="hr-HR" sz="2000" dirty="0" smtClean="0">
                <a:sym typeface="Wingdings" panose="05000000000000000000" pitchFamily="2" charset="2"/>
              </a:rPr>
              <a:t>– prevladavaju sportski motivi (putovanje na sportski događaj, sudjelovanje na natjecanju ili bavljenje nekom sportskom aktivnošću)</a:t>
            </a:r>
          </a:p>
          <a:p>
            <a:pPr marL="616050" lvl="1" indent="-216000">
              <a:spcBef>
                <a:spcPts val="0"/>
              </a:spcBef>
            </a:pPr>
            <a:r>
              <a:rPr lang="hr-HR" sz="2000" dirty="0" smtClean="0">
                <a:sym typeface="Wingdings" panose="05000000000000000000" pitchFamily="2" charset="2"/>
              </a:rPr>
              <a:t>podvrste: cikloturizam, ronilački turizam, golf-turizam, pustolovni…</a:t>
            </a:r>
            <a:endParaRPr lang="hr-H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3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04056"/>
            <a:ext cx="9180512" cy="6237312"/>
          </a:xfrm>
        </p:spPr>
        <p:txBody>
          <a:bodyPr>
            <a:noAutofit/>
          </a:bodyPr>
          <a:lstStyle/>
          <a:p>
            <a:pPr indent="-288000">
              <a:spcBef>
                <a:spcPts val="0"/>
              </a:spcBef>
            </a:pPr>
            <a:r>
              <a:rPr lang="hr-H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>
                <a:sym typeface="Wingdings" panose="05000000000000000000" pitchFamily="2" charset="2"/>
              </a:rPr>
              <a:t>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različitost</a:t>
            </a:r>
          </a:p>
          <a:p>
            <a:pPr lvl="1" indent="-288000">
              <a:spcBef>
                <a:spcPts val="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na svakog turista djeluje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poticaj za putovanje može biti odmor, zabava, kulturni sadržaji i niz drugih motiva</a:t>
            </a:r>
            <a:endParaRPr lang="hr-HR" sz="2200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</a:p>
          <a:p>
            <a:pPr lvl="1" indent="-288000">
              <a:spcBef>
                <a:spcPts val="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nisu svi motivi jednako važni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važni motivi</a:t>
            </a:r>
            <a:r>
              <a:rPr lang="hr-HR" b="1" dirty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ne pokreću turiste na putovanje, ali su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odabiru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želja za odmorom (</a:t>
            </a:r>
            <a:r>
              <a:rPr lang="hr-HR" sz="2200" i="1" u="sng" dirty="0" smtClean="0">
                <a:sym typeface="Wingdings" panose="05000000000000000000" pitchFamily="2" charset="2"/>
              </a:rPr>
              <a:t>glavni motiv</a:t>
            </a:r>
            <a:r>
              <a:rPr lang="hr-HR" sz="2200" i="1" dirty="0" smtClean="0">
                <a:sym typeface="Wingdings" panose="05000000000000000000" pitchFamily="2" charset="2"/>
              </a:rPr>
              <a:t>), a kulturne znamenitosti (</a:t>
            </a:r>
            <a:r>
              <a:rPr lang="hr-HR" sz="2200" i="1" u="sng" dirty="0" smtClean="0">
                <a:sym typeface="Wingdings" panose="05000000000000000000" pitchFamily="2" charset="2"/>
              </a:rPr>
              <a:t>sporedni motiv</a:t>
            </a:r>
            <a:r>
              <a:rPr lang="hr-HR" sz="2200" i="1" dirty="0" smtClean="0">
                <a:sym typeface="Wingdings" panose="05000000000000000000" pitchFamily="2" charset="2"/>
              </a:rPr>
              <a:t>) koji utječe na odabir destinacije (Rim)</a:t>
            </a:r>
            <a:endParaRPr lang="hr-HR" sz="2200" i="1" dirty="0">
              <a:sym typeface="Wingdings" panose="05000000000000000000" pitchFamily="2" charset="2"/>
            </a:endParaRPr>
          </a:p>
          <a:p>
            <a:pPr indent="-288000">
              <a:spcBef>
                <a:spcPts val="1000"/>
              </a:spcBef>
            </a:pPr>
            <a:r>
              <a:rPr lang="hr-HR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usmjerenosti</a:t>
            </a:r>
          </a:p>
          <a:p>
            <a:pPr lvl="1" indent="-28800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specifična</a:t>
            </a:r>
            <a:r>
              <a:rPr lang="hr-HR" sz="22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razina motiva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2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200" b="1" dirty="0" smtClean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600"/>
              </a:spcBef>
            </a:pPr>
            <a:r>
              <a:rPr lang="hr-HR" sz="2200" i="1" dirty="0" smtClean="0">
                <a:sym typeface="Wingdings" panose="05000000000000000000" pitchFamily="2" charset="2"/>
              </a:rPr>
              <a:t>npr. promjena okoline je </a:t>
            </a:r>
            <a:r>
              <a:rPr lang="hr-HR" sz="2200" i="1" u="sng" dirty="0" smtClean="0">
                <a:sym typeface="Wingdings" panose="05000000000000000000" pitchFamily="2" charset="2"/>
              </a:rPr>
              <a:t>općenita</a:t>
            </a:r>
            <a:r>
              <a:rPr lang="hr-HR" sz="2200" i="1" dirty="0" smtClean="0">
                <a:sym typeface="Wingdings" panose="05000000000000000000" pitchFamily="2" charset="2"/>
              </a:rPr>
              <a:t> razina, a bavljenje konkretnom aktivnošću  (npr. ornitologija) je </a:t>
            </a:r>
            <a:r>
              <a:rPr lang="hr-HR" sz="2200" i="1" u="sng" dirty="0" smtClean="0">
                <a:sym typeface="Wingdings" panose="05000000000000000000" pitchFamily="2" charset="2"/>
              </a:rPr>
              <a:t>specifična</a:t>
            </a:r>
            <a:r>
              <a:rPr lang="hr-HR" sz="2200" i="1" dirty="0" smtClean="0">
                <a:sym typeface="Wingdings" panose="05000000000000000000" pitchFamily="2" charset="2"/>
              </a:rPr>
              <a:t> razina motiva</a:t>
            </a:r>
            <a:endParaRPr lang="hr-HR" sz="2200" dirty="0" smtClean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Turistički motivi – </a:t>
            </a:r>
            <a:r>
              <a:rPr lang="hr-HR" sz="3200" b="1" dirty="0" smtClean="0">
                <a:solidFill>
                  <a:srgbClr val="FF0000"/>
                </a:solidFill>
              </a:rPr>
              <a:t>obilježja</a:t>
            </a:r>
            <a:endParaRPr lang="hr-HR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80512" cy="610163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dirty="0" smtClean="0"/>
              <a:t>turisti odabiru zemlje i destinacije </a:t>
            </a:r>
            <a:r>
              <a:rPr lang="hr-HR" u="sng" dirty="0" smtClean="0"/>
              <a:t>prema svojim motivima</a:t>
            </a:r>
          </a:p>
          <a:p>
            <a:pPr indent="-288000">
              <a:spcBef>
                <a:spcPts val="1800"/>
              </a:spcBef>
            </a:pPr>
            <a:r>
              <a:rPr lang="hr-HR" sz="2200" u="sng" dirty="0" smtClean="0">
                <a:sym typeface="Wingdings" panose="05000000000000000000" pitchFamily="2" charset="2"/>
              </a:rPr>
              <a:t>što više različitih sadržaja i aktivnosti nudi neka destinacija, to je veća mogućnost da će se one poklopiti s motivima turista</a:t>
            </a:r>
          </a:p>
          <a:p>
            <a:pPr marL="288000" indent="-216000">
              <a:spcBef>
                <a:spcPts val="24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sadržaja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aktivnosti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>
                <a:sym typeface="Wingdings" panose="05000000000000000000" pitchFamily="2" charset="2"/>
              </a:rPr>
              <a:t>=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veća</a:t>
            </a:r>
            <a:r>
              <a:rPr lang="hr-HR" sz="2200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mogućnosti</a:t>
            </a:r>
            <a:r>
              <a:rPr lang="hr-HR" sz="2200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za zadovoljiti specifične motive</a:t>
            </a:r>
            <a:endParaRPr lang="hr-HR" sz="2200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b="1" dirty="0" smtClean="0">
                <a:sym typeface="Wingdings" panose="05000000000000000000" pitchFamily="2" charset="2"/>
              </a:rPr>
              <a:t> </a:t>
            </a:r>
            <a:r>
              <a:rPr lang="hr-HR" sz="2200" dirty="0" smtClean="0">
                <a:sym typeface="Wingdings" panose="05000000000000000000" pitchFamily="2" charset="2"/>
              </a:rPr>
              <a:t>– podjela tržišta </a:t>
            </a:r>
            <a:r>
              <a:rPr lang="hr-HR" sz="22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 obzirom na zadovoljavanje specifičnih motiva</a:t>
            </a:r>
            <a:r>
              <a:rPr lang="hr-HR" sz="2200" dirty="0" smtClean="0">
                <a:sym typeface="Wingdings" panose="05000000000000000000" pitchFamily="2" charset="2"/>
              </a:rPr>
              <a:t> </a:t>
            </a:r>
            <a:r>
              <a:rPr lang="hr-HR" sz="2200" i="1" dirty="0" smtClean="0">
                <a:sym typeface="Wingdings" panose="05000000000000000000" pitchFamily="2" charset="2"/>
              </a:rPr>
              <a:t>(npr. za ljubitelje promatranja ptica, biciklizma, glazbe, fotografije, penjanja, arheologije, ribolova, ronjenja…)</a:t>
            </a:r>
          </a:p>
          <a:p>
            <a:pPr indent="-288000">
              <a:spcBef>
                <a:spcPts val="1800"/>
              </a:spcBef>
            </a:pPr>
            <a:r>
              <a:rPr lang="hr-HR" sz="2200" dirty="0" smtClean="0">
                <a:sym typeface="Wingdings" panose="05000000000000000000" pitchFamily="2" charset="2"/>
              </a:rPr>
              <a:t>utjecaj drugih osoba koje putuju na konačnu odluku o putovanju (</a:t>
            </a:r>
            <a:r>
              <a:rPr lang="hr-HR" sz="2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ispreplitanje različitih motiva</a:t>
            </a:r>
            <a:r>
              <a:rPr lang="hr-HR" sz="22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Motivacija za posjet turističkoj destinaciji</a:t>
            </a:r>
            <a:endParaRPr lang="hr-HR" sz="3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381" y="2036420"/>
            <a:ext cx="8829261" cy="5888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259133" y="4796511"/>
            <a:ext cx="3491958" cy="7920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aktivnostima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koje će zadovoljiti potrebe turista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9133" y="5995690"/>
            <a:ext cx="3491959" cy="654620"/>
          </a:xfrm>
          <a:prstGeom prst="roundRect">
            <a:avLst/>
          </a:prstGeom>
          <a:solidFill>
            <a:srgbClr val="5CB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predodžba o turističkoj destinaciji</a:t>
            </a:r>
            <a:endParaRPr lang="hr-HR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9172" y="5271394"/>
            <a:ext cx="1368152" cy="91356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 se poklope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12263" y="5171827"/>
            <a:ext cx="2392546" cy="111269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motivi za posjet određenoj turističkoj destinaciji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741525" y="4737716"/>
            <a:ext cx="254411" cy="2003652"/>
          </a:xfrm>
          <a:prstGeom prst="rightBrace">
            <a:avLst>
              <a:gd name="adj1" fmla="val 75225"/>
              <a:gd name="adj2" fmla="val 529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673750" y="5316231"/>
            <a:ext cx="792088" cy="82389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lus 10"/>
          <p:cNvSpPr/>
          <p:nvPr/>
        </p:nvSpPr>
        <p:spPr>
          <a:xfrm>
            <a:off x="1641472" y="5455206"/>
            <a:ext cx="727281" cy="673879"/>
          </a:xfrm>
          <a:prstGeom prst="mathPlus">
            <a:avLst>
              <a:gd name="adj1" fmla="val 2540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60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Turistički motivi		</a:t>
            </a:r>
            <a:r>
              <a:rPr lang="hr-HR" sz="2800" dirty="0"/>
              <a:t>		</a:t>
            </a:r>
            <a:r>
              <a:rPr lang="hr-HR" sz="2800" dirty="0" smtClean="0"/>
              <a:t>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62" y="620688"/>
            <a:ext cx="9156762" cy="5976664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</a:rPr>
              <a:t>turistički motivi </a:t>
            </a:r>
            <a:r>
              <a:rPr lang="hr-HR" sz="2100" dirty="0">
                <a:sym typeface="Wingdings" panose="05000000000000000000" pitchFamily="2" charset="2"/>
              </a:rPr>
              <a:t>– motivi koji potiču ljude na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odlazak na turističko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putovanje</a:t>
            </a:r>
          </a:p>
          <a:p>
            <a:pPr indent="-288000">
              <a:spcBef>
                <a:spcPts val="1200"/>
              </a:spcBef>
              <a:spcAft>
                <a:spcPts val="600"/>
              </a:spcAft>
            </a:pPr>
            <a:r>
              <a:rPr lang="hr-HR" sz="2100" dirty="0"/>
              <a:t>obilježja turističkih  motiva:</a:t>
            </a:r>
          </a:p>
          <a:p>
            <a:pPr lvl="1" indent="-288000">
              <a:spcBef>
                <a:spcPts val="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brojnost</a:t>
            </a:r>
            <a:r>
              <a:rPr lang="hr-HR" sz="2100" dirty="0">
                <a:sym typeface="Wingdings" panose="05000000000000000000" pitchFamily="2" charset="2"/>
              </a:rPr>
              <a:t> 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različitost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dirty="0" smtClean="0">
                <a:sym typeface="Wingdings" panose="05000000000000000000" pitchFamily="2" charset="2"/>
              </a:rPr>
              <a:t>na </a:t>
            </a:r>
            <a:r>
              <a:rPr lang="hr-HR" sz="2100" dirty="0">
                <a:sym typeface="Wingdings" panose="05000000000000000000" pitchFamily="2" charset="2"/>
              </a:rPr>
              <a:t>svakog turista djeluje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više različitih motiva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međuovisnost</a:t>
            </a:r>
            <a:r>
              <a:rPr lang="hr-HR" sz="2100" dirty="0" smtClean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i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stupnjevitost</a:t>
            </a:r>
            <a:r>
              <a:rPr lang="hr-HR" sz="2100" dirty="0" smtClean="0">
                <a:sym typeface="Wingdings" panose="05000000000000000000" pitchFamily="2" charset="2"/>
              </a:rPr>
              <a:t> – glavni i sporedni motivi</a:t>
            </a:r>
          </a:p>
          <a:p>
            <a:pPr lvl="2" indent="-288000">
              <a:spcBef>
                <a:spcPts val="0"/>
              </a:spcBef>
            </a:pP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manje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važni motivi</a:t>
            </a:r>
            <a:r>
              <a:rPr lang="hr-HR" sz="2100" b="1" dirty="0">
                <a:sym typeface="Wingdings" panose="05000000000000000000" pitchFamily="2" charset="2"/>
              </a:rPr>
              <a:t> </a:t>
            </a:r>
            <a:r>
              <a:rPr lang="hr-HR" sz="2100" dirty="0">
                <a:sym typeface="Wingdings" panose="05000000000000000000" pitchFamily="2" charset="2"/>
              </a:rPr>
              <a:t>ne pokreću turiste na putovanje, ali su </a:t>
            </a:r>
            <a:r>
              <a:rPr lang="hr-HR" sz="2100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bitni u odabiru destinacije</a:t>
            </a: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želja za odmorom (glavni motiv), a kulturne znamenitosti (sporedni motiv) koji utječe na odabir destinacije (Rim)</a:t>
            </a:r>
          </a:p>
          <a:p>
            <a:pPr lvl="1" indent="-288000">
              <a:spcBef>
                <a:spcPts val="1000"/>
              </a:spcBef>
            </a:pPr>
            <a:r>
              <a:rPr lang="hr-HR" sz="2100" b="1" dirty="0">
                <a:solidFill>
                  <a:srgbClr val="FF0000"/>
                </a:solidFill>
                <a:sym typeface="Wingdings" panose="05000000000000000000" pitchFamily="2" charset="2"/>
              </a:rPr>
              <a:t>različita razina 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usmjerenosti </a:t>
            </a:r>
            <a:r>
              <a:rPr lang="hr-HR" sz="2100" b="1" dirty="0" smtClean="0">
                <a:sym typeface="Wingdings" panose="05000000000000000000" pitchFamily="2" charset="2"/>
              </a:rPr>
              <a:t>–</a:t>
            </a:r>
            <a:r>
              <a:rPr lang="hr-HR" sz="2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r-HR" sz="2100" b="1" dirty="0" smtClean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općenita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i specifična razina motiva</a:t>
            </a:r>
          </a:p>
          <a:p>
            <a:pPr lvl="2" indent="-288000">
              <a:spcBef>
                <a:spcPts val="0"/>
              </a:spcBef>
            </a:pPr>
            <a:r>
              <a:rPr lang="hr-HR" sz="2100" dirty="0">
                <a:sym typeface="Wingdings" panose="05000000000000000000" pitchFamily="2" charset="2"/>
              </a:rPr>
              <a:t>pri odabiru destinacije, prednost se pruža onoj destinaciji koja zadovoljava </a:t>
            </a:r>
            <a:r>
              <a:rPr lang="hr-HR" sz="2100" b="1" dirty="0"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specifične motive</a:t>
            </a:r>
            <a:endParaRPr lang="hr-HR" sz="2100" b="1" dirty="0">
              <a:highlight>
                <a:srgbClr val="FFFF00"/>
              </a:highlight>
              <a:cs typeface="Times New Roman"/>
            </a:endParaRPr>
          </a:p>
          <a:p>
            <a:pPr lvl="2" indent="-288000">
              <a:spcBef>
                <a:spcPts val="0"/>
              </a:spcBef>
            </a:pPr>
            <a:r>
              <a:rPr lang="hr-HR" sz="2100" i="1" dirty="0">
                <a:sym typeface="Wingdings" panose="05000000000000000000" pitchFamily="2" charset="2"/>
              </a:rPr>
              <a:t>npr. promjena okoline je općenita razina, a bavljenje konkretnom aktivnošću  (npr. ornitologija) je specifična razina motiva</a:t>
            </a:r>
            <a:endParaRPr lang="hr-HR" sz="2100" dirty="0">
              <a:sym typeface="Wingdings" panose="05000000000000000000" pitchFamily="2" charset="2"/>
            </a:endParaRPr>
          </a:p>
          <a:p>
            <a:pPr indent="-288000">
              <a:spcBef>
                <a:spcPts val="1800"/>
              </a:spcBef>
            </a:pPr>
            <a:r>
              <a:rPr lang="hr-HR" sz="21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  <a:sym typeface="Wingdings" panose="05000000000000000000" pitchFamily="2" charset="2"/>
              </a:rPr>
              <a:t>tržište posebnih interesa</a:t>
            </a:r>
            <a:r>
              <a:rPr lang="hr-HR" sz="2100" dirty="0">
                <a:sym typeface="Wingdings" panose="05000000000000000000" pitchFamily="2" charset="2"/>
              </a:rPr>
              <a:t> – podjela tržišta s obzirom na zadovoljavanje specifičnih motiva </a:t>
            </a:r>
            <a:r>
              <a:rPr lang="hr-HR" sz="2100" i="1" dirty="0">
                <a:sym typeface="Wingdings" panose="05000000000000000000" pitchFamily="2" charset="2"/>
              </a:rPr>
              <a:t>(npr. za ljubitelje promatranja ptica, biciklizma, glazbe, fotografije, penjanja, arheologije, ribolova, ronjenja</a:t>
            </a:r>
            <a:r>
              <a:rPr lang="hr-HR" sz="2100" i="1" dirty="0" smtClean="0">
                <a:sym typeface="Wingdings" panose="05000000000000000000" pitchFamily="2" charset="2"/>
              </a:rPr>
              <a:t>…)</a:t>
            </a:r>
            <a:endParaRPr lang="hr-HR" sz="2100" b="1" dirty="0">
              <a:highlight>
                <a:srgbClr val="FFFF00"/>
              </a:highlight>
              <a:cs typeface="Times New Roman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57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0" t="22581" r="-900" b="-4261"/>
          <a:stretch/>
        </p:blipFill>
        <p:spPr bwMode="auto">
          <a:xfrm>
            <a:off x="-970443" y="1484784"/>
            <a:ext cx="10904840" cy="5935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Oblici i vrste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44352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108520" y="4869160"/>
            <a:ext cx="9361040" cy="186450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51520" y="4987108"/>
            <a:ext cx="828092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dirty="0" smtClean="0">
                <a:solidFill>
                  <a:schemeClr val="tx1"/>
                </a:solidFill>
              </a:rPr>
              <a:t>Turistički </a:t>
            </a:r>
            <a:r>
              <a:rPr lang="hr-HR" b="1" dirty="0" smtClean="0">
                <a:solidFill>
                  <a:srgbClr val="FF0000"/>
                </a:solidFill>
              </a:rPr>
              <a:t>motivi</a:t>
            </a:r>
            <a:endParaRPr lang="hr-HR" b="1" dirty="0">
              <a:solidFill>
                <a:srgbClr val="FF0000"/>
              </a:solidFill>
            </a:endParaRP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Oblici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</a:p>
          <a:p>
            <a:pPr marL="457200" indent="-457200" algn="l">
              <a:spcBef>
                <a:spcPts val="6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rgbClr val="FF0000"/>
                </a:solidFill>
              </a:rPr>
              <a:t>Vrste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schemeClr val="tx1"/>
                </a:solidFill>
              </a:rPr>
              <a:t>turizma</a:t>
            </a:r>
            <a:endParaRPr lang="hr-HR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408" y="4896679"/>
            <a:ext cx="9513439" cy="60821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-190407" y="6129223"/>
            <a:ext cx="9513439" cy="6243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-29038" y="4865427"/>
            <a:ext cx="3664934" cy="12168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635896" y="5412300"/>
            <a:ext cx="5687136" cy="7057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51520" y="5562775"/>
            <a:ext cx="3384376" cy="535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0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build="p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4636436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</a:pPr>
            <a:r>
              <a:rPr lang="hr-HR" sz="2200" dirty="0" smtClean="0"/>
              <a:t>pojava </a:t>
            </a:r>
            <a:r>
              <a:rPr lang="hr-HR" sz="2200" b="1" dirty="0" smtClean="0">
                <a:solidFill>
                  <a:srgbClr val="FF0000"/>
                </a:solidFill>
              </a:rPr>
              <a:t>konkurencije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višak kapaciteta </a:t>
            </a:r>
            <a:r>
              <a:rPr lang="hr-HR" sz="2200" dirty="0" smtClean="0"/>
              <a:t>stvorili su potrebu za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dodatnim razvojem turističke ponude</a:t>
            </a:r>
            <a:r>
              <a:rPr lang="hr-HR" sz="2200" dirty="0"/>
              <a:t> </a:t>
            </a:r>
            <a:r>
              <a:rPr lang="hr-HR" sz="2200" i="1" dirty="0" smtClean="0"/>
              <a:t>(kako bi se destinacija istakla)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destinacije postaju prepoznatljive po određenom aktivnostima kojima gosti daju prednost</a:t>
            </a:r>
            <a:r>
              <a:rPr lang="hr-HR" sz="2200" dirty="0"/>
              <a:t> </a:t>
            </a:r>
            <a:r>
              <a:rPr lang="hr-HR" sz="2200" i="1" dirty="0" smtClean="0"/>
              <a:t>(npr. </a:t>
            </a:r>
            <a:r>
              <a:rPr lang="hr-HR" sz="2200" i="1" dirty="0" err="1" smtClean="0"/>
              <a:t>Zrće</a:t>
            </a:r>
            <a:r>
              <a:rPr lang="hr-HR" sz="2200" i="1" dirty="0" smtClean="0"/>
              <a:t>, Plitvice, Kornati…)</a:t>
            </a:r>
          </a:p>
          <a:p>
            <a:pPr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odmorišni turizam </a:t>
            </a:r>
            <a:r>
              <a:rPr lang="hr-HR" sz="2200" dirty="0" smtClean="0"/>
              <a:t>– odmor kao glavni motiv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osnovni oblik turizma</a:t>
            </a:r>
            <a:r>
              <a:rPr lang="hr-HR" sz="2200" dirty="0" smtClean="0"/>
              <a:t> – uključuje najvažniji motiv – odmor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(specifični) oblici turizma</a:t>
            </a:r>
            <a:r>
              <a:rPr lang="hr-HR" sz="2200" dirty="0" smtClean="0"/>
              <a:t> – zasnovani na specifičnim motivima </a:t>
            </a:r>
            <a:br>
              <a:rPr lang="hr-HR" sz="2200" dirty="0" smtClean="0"/>
            </a:br>
            <a:r>
              <a:rPr lang="hr-HR" sz="2200" i="1" dirty="0" smtClean="0"/>
              <a:t>(npr. planinarenje, skijanje, jedrenje, kongresi, hodočašća…)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kako bi nastao novi oblik turizma,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mora postojati određena turistička potražnja</a:t>
            </a:r>
            <a:r>
              <a:rPr lang="hr-HR" sz="2200" dirty="0" smtClean="0"/>
              <a:t> koja odražava određene motive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pojedini oblici turizma se </a:t>
            </a:r>
            <a:r>
              <a:rPr lang="hr-HR" sz="2200" b="1" dirty="0" smtClean="0">
                <a:solidFill>
                  <a:srgbClr val="FF0000"/>
                </a:solidFill>
              </a:rPr>
              <a:t>mijenjaju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prilagođavaju</a:t>
            </a:r>
            <a:r>
              <a:rPr lang="hr-HR" sz="2200" dirty="0" smtClean="0"/>
              <a:t>, ovisno o </a:t>
            </a:r>
            <a:r>
              <a:rPr lang="hr-HR" sz="2200" b="1" dirty="0" smtClean="0">
                <a:solidFill>
                  <a:srgbClr val="FF0000"/>
                </a:solidFill>
              </a:rPr>
              <a:t>potražnji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posebni oblici turizma: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Oblici turizma</a:t>
            </a:r>
            <a:endParaRPr lang="hr-HR" sz="3400" b="1" dirty="0"/>
          </a:p>
        </p:txBody>
      </p:sp>
      <p:sp>
        <p:nvSpPr>
          <p:cNvPr id="5" name="Rectangle 4"/>
          <p:cNvSpPr/>
          <p:nvPr/>
        </p:nvSpPr>
        <p:spPr>
          <a:xfrm>
            <a:off x="427015" y="5517232"/>
            <a:ext cx="8897513" cy="1261884"/>
          </a:xfrm>
          <a:prstGeom prst="rect">
            <a:avLst/>
          </a:prstGeom>
        </p:spPr>
        <p:txBody>
          <a:bodyPr wrap="square" numCol="4" spcCol="0">
            <a:spAutoFit/>
          </a:bodyPr>
          <a:lstStyle/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zdravstveni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kulturni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lovni i </a:t>
            </a:r>
            <a:r>
              <a:rPr lang="hr-HR" sz="2200" dirty="0" smtClean="0">
                <a:solidFill>
                  <a:prstClr val="black"/>
                </a:solidFill>
              </a:rPr>
              <a:t>ribolovni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err="1" smtClean="0">
                <a:solidFill>
                  <a:prstClr val="black"/>
                </a:solidFill>
              </a:rPr>
              <a:t>naturizam</a:t>
            </a:r>
            <a:endParaRPr lang="hr-HR" sz="2200" dirty="0" smtClean="0">
              <a:solidFill>
                <a:prstClr val="black"/>
              </a:solidFill>
            </a:endParaRP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nautički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kongresni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vjerski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ekoturizam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poticajni</a:t>
            </a:r>
          </a:p>
          <a:p>
            <a:pPr marL="252000" lvl="1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 smtClean="0">
                <a:solidFill>
                  <a:prstClr val="black"/>
                </a:solidFill>
              </a:rPr>
              <a:t>sportsko-rekreacijski</a:t>
            </a:r>
            <a:endParaRPr lang="hr-HR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ZDRAVSTVENI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očuvanje zdravlja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kao glavni motiv</a:t>
            </a:r>
          </a:p>
          <a:p>
            <a:pPr lvl="1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preduvjeti</a:t>
            </a:r>
            <a:r>
              <a:rPr lang="hr-HR" sz="2200" dirty="0" smtClean="0"/>
              <a:t> za razvoj zdravstvenog turizma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povoljna klima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ljekovita svojstva mora ili termalnih izvora</a:t>
            </a:r>
          </a:p>
          <a:p>
            <a:pPr lvl="2" indent="-288000">
              <a:spcBef>
                <a:spcPts val="300"/>
              </a:spcBef>
            </a:pPr>
            <a:r>
              <a:rPr lang="hr-HR" sz="2200" dirty="0" smtClean="0"/>
              <a:t>čist zrak i okoliš</a:t>
            </a:r>
          </a:p>
          <a:p>
            <a:pPr lvl="1" indent="-288000">
              <a:spcBef>
                <a:spcPts val="18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nije isključivo usmjeren na oporavak od bolesti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uključuje raznovrsne sadržaje za turiste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radi očuvanja i poboljšanja zdravlja</a:t>
            </a:r>
            <a:r>
              <a:rPr lang="hr-HR" sz="2200" dirty="0"/>
              <a:t> </a:t>
            </a:r>
            <a:r>
              <a:rPr lang="hr-HR" sz="2200" dirty="0" smtClean="0"/>
              <a:t>– </a:t>
            </a:r>
            <a:r>
              <a:rPr lang="hr-HR" sz="2200" b="1" dirty="0" err="1" smtClean="0">
                <a:solidFill>
                  <a:srgbClr val="FF0000"/>
                </a:solidFill>
              </a:rPr>
              <a:t>wellness</a:t>
            </a:r>
            <a:r>
              <a:rPr lang="hr-HR" sz="2200" b="1" dirty="0" smtClean="0">
                <a:solidFill>
                  <a:srgbClr val="FF0000"/>
                </a:solidFill>
              </a:rPr>
              <a:t> turizam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6" name="Picture 2" descr="http://www.caribbeannewsdigital.com/en/sites/default/files/en/imagenes_noticias/wellness-tour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2589"/>
            <a:ext cx="3516400" cy="23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illa-stipica-tuheljske-toplice.com/foto/10/Tuhelj%20Terme%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05683"/>
            <a:ext cx="3779912" cy="251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2764"/>
            <a:ext cx="9180512" cy="6265236"/>
          </a:xfrm>
        </p:spPr>
        <p:txBody>
          <a:bodyPr>
            <a:noAutofit/>
          </a:bodyPr>
          <a:lstStyle/>
          <a:p>
            <a:pPr marL="54900" indent="0">
              <a:spcBef>
                <a:spcPts val="600"/>
              </a:spcBef>
              <a:buNone/>
            </a:pPr>
            <a:r>
              <a:rPr lang="hr-HR" b="1" dirty="0" smtClean="0">
                <a:solidFill>
                  <a:srgbClr val="FF0000"/>
                </a:solidFill>
              </a:rPr>
              <a:t>KULTURNI TURIZAM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glavni motiv je </a:t>
            </a:r>
            <a:r>
              <a:rPr lang="hr-HR" sz="2200" b="1" dirty="0" smtClean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upoznavanje kulturnih objekata i sadržaja</a:t>
            </a:r>
            <a:endParaRPr lang="hr-HR" sz="2200" dirty="0">
              <a:highlight>
                <a:srgbClr val="FFFF00"/>
              </a:highlight>
              <a:cs typeface="Times New Roman"/>
            </a:endParaRP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„putovanje u prošlost” i upoznavanje suvremenog života destinacije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ovaj oblik turizma su posebno razvile </a:t>
            </a:r>
            <a:r>
              <a:rPr lang="hr-HR" sz="2200" b="1" dirty="0" smtClean="0">
                <a:solidFill>
                  <a:srgbClr val="FF0000"/>
                </a:solidFill>
              </a:rPr>
              <a:t>metropole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(Rim, Beč, Prag…)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cs typeface="Times New Roman"/>
              </a:rPr>
              <a:t>uključuje kulturne institucije</a:t>
            </a:r>
            <a:r>
              <a:rPr lang="hr-HR" sz="2200" dirty="0" smtClean="0"/>
              <a:t> (muzeje, izložbe, </a:t>
            </a:r>
            <a:r>
              <a:rPr lang="hr-HR" sz="2200" dirty="0" err="1" smtClean="0"/>
              <a:t>crkve..</a:t>
            </a:r>
            <a:r>
              <a:rPr lang="hr-HR" sz="2200" dirty="0" smtClean="0"/>
              <a:t>.) i </a:t>
            </a:r>
            <a:r>
              <a:rPr lang="hr-HR" sz="2200" dirty="0">
                <a:highlight>
                  <a:srgbClr val="FFFF00"/>
                </a:highlight>
                <a:cs typeface="Times New Roman"/>
              </a:rPr>
              <a:t>manifestacije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cs typeface="Times New Roman"/>
              </a:rPr>
              <a:t>kreativan turizam</a:t>
            </a:r>
            <a:r>
              <a:rPr lang="hr-HR" sz="2200" dirty="0" smtClean="0"/>
              <a:t> – upoznavanje baštine preko tečajeva, radionica, istraživačkih i sličnih aktivnosti </a:t>
            </a:r>
            <a:r>
              <a:rPr lang="hr-HR" sz="2200" i="1" dirty="0" smtClean="0"/>
              <a:t>(dokoličarsko obrazovanje)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>
                <a:solidFill>
                  <a:prstClr val="black"/>
                </a:solidFill>
              </a:rPr>
              <a:t>Značajke posebnih oblika turizma</a:t>
            </a:r>
            <a:endParaRPr lang="hr-HR" sz="3400" b="1" dirty="0"/>
          </a:p>
        </p:txBody>
      </p:sp>
      <p:pic>
        <p:nvPicPr>
          <p:cNvPr id="1028" name="Picture 4" descr="https://livinginspain7.files.wordpress.com/2014/01/screen-shot-2014-01-16-at-10-18-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88024"/>
            <a:ext cx="4395986" cy="22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aveldailynews.asia/uploads/images/Discover-the-other-you_x58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04457" cy="231628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10640</TotalTime>
  <Words>2335</Words>
  <Application>Microsoft Office PowerPoint</Application>
  <PresentationFormat>On-screen Show (4:3)</PresentationFormat>
  <Paragraphs>442</Paragraphs>
  <Slides>29</Slides>
  <Notes>0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tema</vt:lpstr>
      <vt:lpstr>Oblici i vrste turizma</vt:lpstr>
      <vt:lpstr>Turistički motivi – pojam</vt:lpstr>
      <vt:lpstr>Turistički motivi – obilježja</vt:lpstr>
      <vt:lpstr>Motivacija za posjet turističkoj destinaciji</vt:lpstr>
      <vt:lpstr>Turistički motivi      (plan ploče)</vt:lpstr>
      <vt:lpstr>Oblici i vrste turizma</vt:lpstr>
      <vt:lpstr>Oblici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Značajke posebnih oblika turizma</vt:lpstr>
      <vt:lpstr>PowerPoint Presentation</vt:lpstr>
      <vt:lpstr>Značajke posebnih oblika turizma</vt:lpstr>
      <vt:lpstr>Oblici turizma      (plan ploče)</vt:lpstr>
      <vt:lpstr>Oblici turizma      (plan ploče)</vt:lpstr>
      <vt:lpstr>PowerPoint Presentation</vt:lpstr>
      <vt:lpstr>Oblici i vrste turizma</vt:lpstr>
      <vt:lpstr>Kriteriji podjele turizma</vt:lpstr>
      <vt:lpstr>Turizam s obzirom na duljinu boravka</vt:lpstr>
      <vt:lpstr>Kriteriji podjele turizma</vt:lpstr>
      <vt:lpstr>Kriteriji podjele turizma</vt:lpstr>
      <vt:lpstr>Kriteriji podjele turizma     (plan ploče)</vt:lpstr>
      <vt:lpstr>Kriteriji podjele turizma     (plan ploče)</vt:lpstr>
      <vt:lpstr>Oblici i vrste turizma</vt:lpstr>
      <vt:lpstr>Turistički motivi      (plan ploče)</vt:lpstr>
      <vt:lpstr>Oblici turizma      (plan ploče)</vt:lpstr>
      <vt:lpstr>Oblici turizma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Činitelji razvoja turizma</dc:title>
  <dc:subject>Osnove turizma</dc:subject>
  <dc:creator>Danijel Gavranović</dc:creator>
  <cp:lastModifiedBy>cornx</cp:lastModifiedBy>
  <cp:revision>201</cp:revision>
  <dcterms:created xsi:type="dcterms:W3CDTF">2016-08-31T08:55:11Z</dcterms:created>
  <dcterms:modified xsi:type="dcterms:W3CDTF">2019-05-12T21:05:49Z</dcterms:modified>
</cp:coreProperties>
</file>