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7" r:id="rId2"/>
    <p:sldId id="272" r:id="rId3"/>
    <p:sldId id="259" r:id="rId4"/>
    <p:sldId id="273" r:id="rId5"/>
    <p:sldId id="260" r:id="rId6"/>
    <p:sldId id="274" r:id="rId7"/>
    <p:sldId id="262" r:id="rId8"/>
    <p:sldId id="279" r:id="rId9"/>
    <p:sldId id="278" r:id="rId10"/>
    <p:sldId id="264" r:id="rId11"/>
    <p:sldId id="265" r:id="rId12"/>
    <p:sldId id="275" r:id="rId13"/>
    <p:sldId id="277" r:id="rId14"/>
    <p:sldId id="266" r:id="rId15"/>
    <p:sldId id="270" r:id="rId16"/>
    <p:sldId id="276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05" autoAdjust="0"/>
  </p:normalViewPr>
  <p:slideViewPr>
    <p:cSldViewPr>
      <p:cViewPr varScale="1">
        <p:scale>
          <a:sx n="87" d="100"/>
          <a:sy n="87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3548-5B00-4535-954E-8D7B8CEF7586}" type="slidenum">
              <a:rPr lang="hr-HR" altLang="de-DE" smtClean="0"/>
              <a:pPr/>
              <a:t>‹#›</a:t>
            </a:fld>
            <a:endParaRPr lang="hr-HR" altLang="de-DE" dirty="0"/>
          </a:p>
        </p:txBody>
      </p:sp>
    </p:spTree>
    <p:extLst>
      <p:ext uri="{BB962C8B-B14F-4D97-AF65-F5344CB8AC3E}">
        <p14:creationId xmlns:p14="http://schemas.microsoft.com/office/powerpoint/2010/main" val="103965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54C-5A2C-4BAB-B677-87EED47E0402}" type="slidenum">
              <a:rPr lang="hr-HR" altLang="de-DE" smtClean="0"/>
              <a:pPr/>
              <a:t>‹#›</a:t>
            </a:fld>
            <a:endParaRPr lang="hr-HR" altLang="de-DE" dirty="0"/>
          </a:p>
        </p:txBody>
      </p:sp>
    </p:spTree>
    <p:extLst>
      <p:ext uri="{BB962C8B-B14F-4D97-AF65-F5344CB8AC3E}">
        <p14:creationId xmlns:p14="http://schemas.microsoft.com/office/powerpoint/2010/main" val="396219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01C4-5C51-4AFA-8A1D-18D972451034}" type="slidenum">
              <a:rPr lang="hr-HR" altLang="de-DE" smtClean="0"/>
              <a:pPr/>
              <a:t>‹#›</a:t>
            </a:fld>
            <a:endParaRPr lang="hr-HR" altLang="de-DE" dirty="0"/>
          </a:p>
        </p:txBody>
      </p:sp>
    </p:spTree>
    <p:extLst>
      <p:ext uri="{BB962C8B-B14F-4D97-AF65-F5344CB8AC3E}">
        <p14:creationId xmlns:p14="http://schemas.microsoft.com/office/powerpoint/2010/main" val="14210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44624"/>
            <a:ext cx="8856984" cy="720080"/>
          </a:xfrm>
        </p:spPr>
        <p:txBody>
          <a:bodyPr/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760640"/>
          </a:xfrm>
        </p:spPr>
        <p:txBody>
          <a:bodyPr/>
          <a:lstStyle>
            <a:lvl1pPr marL="324000" indent="-324000">
              <a:buFont typeface="Calibri" panose="020F0502020204030204" pitchFamily="34" charset="0"/>
              <a:buChar char="–"/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­"/>
              <a:defRPr/>
            </a:lvl3pPr>
            <a:lvl5pPr marL="2057400" indent="-228600">
              <a:buFont typeface="Courier New" panose="02070309020205020404" pitchFamily="49" charset="0"/>
              <a:buChar char="­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51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8021-67C1-4496-83B1-1F9E4B9DB491}" type="slidenum">
              <a:rPr lang="hr-HR" altLang="de-DE" smtClean="0"/>
              <a:pPr/>
              <a:t>‹#›</a:t>
            </a:fld>
            <a:endParaRPr lang="hr-HR" altLang="de-DE" dirty="0"/>
          </a:p>
        </p:txBody>
      </p:sp>
    </p:spTree>
    <p:extLst>
      <p:ext uri="{BB962C8B-B14F-4D97-AF65-F5344CB8AC3E}">
        <p14:creationId xmlns:p14="http://schemas.microsoft.com/office/powerpoint/2010/main" val="305648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9D60-93F8-475B-A45F-5383F655B640}" type="slidenum">
              <a:rPr lang="hr-HR" altLang="de-DE" smtClean="0"/>
              <a:pPr/>
              <a:t>‹#›</a:t>
            </a:fld>
            <a:endParaRPr lang="hr-HR" altLang="de-DE" dirty="0"/>
          </a:p>
        </p:txBody>
      </p:sp>
    </p:spTree>
    <p:extLst>
      <p:ext uri="{BB962C8B-B14F-4D97-AF65-F5344CB8AC3E}">
        <p14:creationId xmlns:p14="http://schemas.microsoft.com/office/powerpoint/2010/main" val="125472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881B-EA68-46EE-9F7F-48CE1ABA4DAA}" type="slidenum">
              <a:rPr lang="hr-HR" altLang="de-DE" smtClean="0"/>
              <a:pPr/>
              <a:t>‹#›</a:t>
            </a:fld>
            <a:endParaRPr lang="hr-HR" altLang="de-DE" dirty="0"/>
          </a:p>
        </p:txBody>
      </p:sp>
    </p:spTree>
    <p:extLst>
      <p:ext uri="{BB962C8B-B14F-4D97-AF65-F5344CB8AC3E}">
        <p14:creationId xmlns:p14="http://schemas.microsoft.com/office/powerpoint/2010/main" val="347917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EFBE-C773-479A-A872-F1F424DFC0DB}" type="slidenum">
              <a:rPr lang="hr-HR" altLang="de-DE" smtClean="0"/>
              <a:pPr/>
              <a:t>‹#›</a:t>
            </a:fld>
            <a:endParaRPr lang="hr-HR" altLang="de-DE" dirty="0"/>
          </a:p>
        </p:txBody>
      </p:sp>
    </p:spTree>
    <p:extLst>
      <p:ext uri="{BB962C8B-B14F-4D97-AF65-F5344CB8AC3E}">
        <p14:creationId xmlns:p14="http://schemas.microsoft.com/office/powerpoint/2010/main" val="226565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462-D16F-4307-8594-DB057E8E97E2}" type="slidenum">
              <a:rPr lang="hr-HR" altLang="de-DE" smtClean="0"/>
              <a:pPr/>
              <a:t>‹#›</a:t>
            </a:fld>
            <a:endParaRPr lang="hr-HR" altLang="de-DE" dirty="0"/>
          </a:p>
        </p:txBody>
      </p:sp>
    </p:spTree>
    <p:extLst>
      <p:ext uri="{BB962C8B-B14F-4D97-AF65-F5344CB8AC3E}">
        <p14:creationId xmlns:p14="http://schemas.microsoft.com/office/powerpoint/2010/main" val="246646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083-1C34-4772-9C28-08EEDCFD5D87}" type="slidenum">
              <a:rPr lang="hr-HR" altLang="de-DE" smtClean="0"/>
              <a:pPr/>
              <a:t>‹#›</a:t>
            </a:fld>
            <a:endParaRPr lang="hr-HR" altLang="de-DE" dirty="0"/>
          </a:p>
        </p:txBody>
      </p:sp>
    </p:spTree>
    <p:extLst>
      <p:ext uri="{BB962C8B-B14F-4D97-AF65-F5344CB8AC3E}">
        <p14:creationId xmlns:p14="http://schemas.microsoft.com/office/powerpoint/2010/main" val="389461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9312-FFF3-47F7-A4AB-03138DD6690E}" type="slidenum">
              <a:rPr lang="hr-HR" altLang="de-DE" smtClean="0"/>
              <a:pPr/>
              <a:t>‹#›</a:t>
            </a:fld>
            <a:endParaRPr lang="hr-HR" altLang="de-DE" dirty="0"/>
          </a:p>
        </p:txBody>
      </p:sp>
    </p:spTree>
    <p:extLst>
      <p:ext uri="{BB962C8B-B14F-4D97-AF65-F5344CB8AC3E}">
        <p14:creationId xmlns:p14="http://schemas.microsoft.com/office/powerpoint/2010/main" val="193649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C570A-7FBD-4165-9679-9B2102C5923F}" type="slidenum">
              <a:rPr lang="hr-HR" altLang="de-DE" smtClean="0"/>
              <a:pPr/>
              <a:t>‹#›</a:t>
            </a:fld>
            <a:endParaRPr lang="hr-HR" altLang="de-DE" dirty="0"/>
          </a:p>
        </p:txBody>
      </p:sp>
    </p:spTree>
    <p:extLst>
      <p:ext uri="{BB962C8B-B14F-4D97-AF65-F5344CB8AC3E}">
        <p14:creationId xmlns:p14="http://schemas.microsoft.com/office/powerpoint/2010/main" val="689199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725" y="1628800"/>
            <a:ext cx="91440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AT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Obrt i </a:t>
            </a:r>
            <a:r>
              <a:rPr lang="de-AT" sz="7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obrtništvo</a:t>
            </a:r>
            <a:endParaRPr lang="de-AT" sz="7200" dirty="0"/>
          </a:p>
        </p:txBody>
      </p:sp>
      <p:pic>
        <p:nvPicPr>
          <p:cNvPr id="1026" name="Picture 2" descr="http://www.makora.hr/wp-content/uploads/2013/06/obrtpausal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84984"/>
            <a:ext cx="6568544" cy="210868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de-AT" dirty="0" smtClean="0"/>
              <a:t>Organizacija obrtništva</a:t>
            </a:r>
            <a:endParaRPr lang="de-AT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altLang="sr-Latn-RS" dirty="0" smtClean="0"/>
              <a:t>Obrtnici koji se bave istim ili sličnim obrtom (djelatnošću) udružuju se na području jedne ili više općina</a:t>
            </a:r>
          </a:p>
          <a:p>
            <a:pPr>
              <a:spcBef>
                <a:spcPts val="1800"/>
              </a:spcBef>
            </a:pPr>
            <a:r>
              <a:rPr lang="de-AT" altLang="sr-Latn-RS" dirty="0" smtClean="0"/>
              <a:t>Udružuju se radi promicanja i zastupanja </a:t>
            </a:r>
            <a:r>
              <a:rPr lang="de-AT" altLang="sr-Latn-RS" dirty="0" err="1" smtClean="0"/>
              <a:t>zajedničkih</a:t>
            </a:r>
            <a:r>
              <a:rPr lang="de-AT" altLang="sr-Latn-RS" dirty="0" smtClean="0"/>
              <a:t> </a:t>
            </a:r>
            <a:r>
              <a:rPr lang="de-AT" altLang="sr-Latn-RS" dirty="0" err="1" smtClean="0"/>
              <a:t>interesa</a:t>
            </a:r>
            <a:endParaRPr lang="hr-HR" altLang="sr-Latn-RS" dirty="0" smtClean="0"/>
          </a:p>
          <a:p>
            <a:pPr>
              <a:spcBef>
                <a:spcPts val="1800"/>
              </a:spcBef>
            </a:pPr>
            <a:r>
              <a:rPr lang="hr-HR" altLang="sr-Latn-RS" dirty="0" smtClean="0"/>
              <a:t>To su:</a:t>
            </a:r>
          </a:p>
          <a:p>
            <a:pPr lvl="1">
              <a:spcBef>
                <a:spcPts val="1800"/>
              </a:spcBef>
            </a:pPr>
            <a:r>
              <a:rPr lang="hr-HR" altLang="sr-Latn-RS" sz="2800" dirty="0" smtClean="0"/>
              <a:t>sekcije i cehovi</a:t>
            </a:r>
          </a:p>
          <a:p>
            <a:pPr lvl="1">
              <a:spcBef>
                <a:spcPts val="600"/>
              </a:spcBef>
            </a:pPr>
            <a:r>
              <a:rPr lang="hr-HR" altLang="sr-Latn-RS" sz="2800" dirty="0" smtClean="0"/>
              <a:t>udruženja obrtnika</a:t>
            </a:r>
          </a:p>
          <a:p>
            <a:pPr lvl="1">
              <a:spcBef>
                <a:spcPts val="600"/>
              </a:spcBef>
            </a:pPr>
            <a:r>
              <a:rPr lang="hr-HR" altLang="sr-Latn-RS" sz="2800" dirty="0" smtClean="0"/>
              <a:t>obrtnička komora (HOK)</a:t>
            </a:r>
            <a:endParaRPr lang="de-AT" altLang="sr-Latn-RS" sz="2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de-AT" dirty="0" smtClean="0"/>
              <a:t>Cehovi 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de-AT" altLang="sr-Latn-RS" dirty="0" smtClean="0"/>
              <a:t>Udruženja obrtnika zasnivaju se na </a:t>
            </a:r>
            <a:r>
              <a:rPr lang="de-AT" altLang="sr-Latn-R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teritorijalnim</a:t>
            </a:r>
            <a:r>
              <a:rPr lang="de-AT" altLang="sr-Latn-RS" dirty="0" smtClean="0"/>
              <a:t> i </a:t>
            </a:r>
            <a:r>
              <a:rPr lang="de-AT" altLang="sr-Latn-R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strukovnim</a:t>
            </a:r>
            <a:r>
              <a:rPr lang="de-AT" altLang="sr-Latn-R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altLang="sr-Latn-RS" dirty="0" smtClean="0"/>
              <a:t>načelima</a:t>
            </a:r>
            <a:endParaRPr lang="hr-HR" altLang="sr-Latn-RS" dirty="0" smtClean="0"/>
          </a:p>
          <a:p>
            <a:pPr>
              <a:spcBef>
                <a:spcPts val="1800"/>
              </a:spcBef>
            </a:pPr>
            <a:r>
              <a:rPr lang="hr-HR" altLang="sr-Latn-RS" dirty="0" smtClean="0"/>
              <a:t>neki od cehova Zadarske županije</a:t>
            </a:r>
          </a:p>
          <a:p>
            <a:pPr lvl="2"/>
            <a:r>
              <a:rPr lang="de-AT" altLang="sr-Latn-RS" i="1" dirty="0" smtClean="0"/>
              <a:t>Ceh </a:t>
            </a:r>
            <a:r>
              <a:rPr lang="de-AT" altLang="sr-Latn-RS" i="1" dirty="0"/>
              <a:t>ugostitelja i turističkih </a:t>
            </a:r>
            <a:r>
              <a:rPr lang="de-AT" altLang="sr-Latn-RS" i="1" dirty="0" smtClean="0"/>
              <a:t>djelatnika</a:t>
            </a:r>
            <a:endParaRPr lang="hr-HR" altLang="sr-Latn-RS" i="1" dirty="0" smtClean="0"/>
          </a:p>
          <a:p>
            <a:pPr lvl="2"/>
            <a:r>
              <a:rPr lang="de-AT" altLang="sr-Latn-RS" i="1" dirty="0"/>
              <a:t>Ceh frizera i </a:t>
            </a:r>
            <a:r>
              <a:rPr lang="de-AT" altLang="sr-Latn-RS" i="1" dirty="0" smtClean="0"/>
              <a:t>kozmetičara</a:t>
            </a:r>
            <a:endParaRPr lang="hr-HR" altLang="sr-Latn-RS" i="1" dirty="0" smtClean="0"/>
          </a:p>
          <a:p>
            <a:pPr lvl="2"/>
            <a:r>
              <a:rPr lang="de-AT" altLang="sr-Latn-RS" i="1" dirty="0" smtClean="0"/>
              <a:t>Ceh prijevoznika</a:t>
            </a:r>
            <a:endParaRPr lang="hr-HR" altLang="sr-Latn-RS" i="1" dirty="0" smtClean="0"/>
          </a:p>
          <a:p>
            <a:pPr lvl="2"/>
            <a:r>
              <a:rPr lang="hr-HR" altLang="sr-Latn-RS" i="1" dirty="0" smtClean="0"/>
              <a:t>Ceh za ribarstvo</a:t>
            </a:r>
          </a:p>
          <a:p>
            <a:pPr lvl="2"/>
            <a:r>
              <a:rPr lang="de-AT" altLang="sr-Latn-RS" i="1" dirty="0"/>
              <a:t>Ceh graditeljskih </a:t>
            </a:r>
            <a:r>
              <a:rPr lang="de-AT" altLang="sr-Latn-RS" i="1" dirty="0" smtClean="0"/>
              <a:t>djelatnosti</a:t>
            </a:r>
            <a:endParaRPr lang="hr-HR" altLang="sr-Latn-RS" i="1" dirty="0" smtClean="0"/>
          </a:p>
          <a:p>
            <a:pPr lvl="2"/>
            <a:r>
              <a:rPr lang="hr-HR" altLang="sr-Latn-RS" i="1" dirty="0" smtClean="0"/>
              <a:t>Ceh trgovine</a:t>
            </a:r>
            <a:endParaRPr lang="de-AT" altLang="sr-Latn-RS" i="1" dirty="0" smtClean="0"/>
          </a:p>
          <a:p>
            <a:pPr marL="0" indent="0">
              <a:buNone/>
            </a:pPr>
            <a:endParaRPr lang="de-AT" altLang="sr-Latn-R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hr-HR" dirty="0" smtClean="0"/>
              <a:t>Vrste c</a:t>
            </a:r>
            <a:r>
              <a:rPr lang="de-AT" dirty="0" smtClean="0"/>
              <a:t>ehov</a:t>
            </a:r>
            <a:r>
              <a:rPr lang="hr-HR" dirty="0" smtClean="0"/>
              <a:t>a</a:t>
            </a:r>
            <a:r>
              <a:rPr lang="de-AT" dirty="0" smtClean="0"/>
              <a:t> </a:t>
            </a:r>
            <a:r>
              <a:rPr lang="hr-HR" dirty="0" smtClean="0"/>
              <a:t>u RH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76064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vi-VN" altLang="sr-Latn-RS" sz="26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proizvodno zanatstvo </a:t>
            </a:r>
            <a:r>
              <a:rPr lang="hr-HR" altLang="sr-Latn-RS" sz="26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(pekari, mesari</a:t>
            </a:r>
            <a:r>
              <a:rPr lang="hr-HR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vi-VN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građevinari, stolari) </a:t>
            </a:r>
          </a:p>
          <a:p>
            <a:pPr>
              <a:spcBef>
                <a:spcPts val="1800"/>
              </a:spcBef>
            </a:pPr>
            <a:r>
              <a:rPr lang="vi-VN" altLang="sr-Latn-RS" sz="26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uslužno zanatstvo </a:t>
            </a:r>
            <a:r>
              <a:rPr lang="vi-VN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(zlatari, urari, auto i elektro mehaničari)</a:t>
            </a:r>
            <a:endParaRPr lang="vi-VN" altLang="sr-Latn-R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800"/>
              </a:spcBef>
            </a:pPr>
            <a:r>
              <a:rPr lang="vi-VN" altLang="sr-Latn-R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ugostiteljstvo i turizam </a:t>
            </a:r>
            <a:r>
              <a:rPr lang="vi-VN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(restorani, barovi i katering usluge)</a:t>
            </a:r>
            <a:endParaRPr lang="hr-HR" altLang="sr-Latn-RS" sz="2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800"/>
              </a:spcBef>
            </a:pPr>
            <a:r>
              <a:rPr lang="vi-VN" altLang="sr-Latn-R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trgovin</a:t>
            </a:r>
            <a:r>
              <a:rPr lang="hr-HR" altLang="sr-Latn-R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vi-VN" altLang="sr-Latn-R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sr-Latn-RS" sz="2400" i="1" dirty="0">
                <a:latin typeface="Calibri" panose="020F0502020204030204" pitchFamily="34" charset="0"/>
                <a:cs typeface="Calibri" panose="020F0502020204030204" pitchFamily="34" charset="0"/>
              </a:rPr>
              <a:t>(trgovina na veliko i malo)</a:t>
            </a:r>
          </a:p>
          <a:p>
            <a:pPr>
              <a:spcBef>
                <a:spcPts val="1800"/>
              </a:spcBef>
            </a:pPr>
            <a:r>
              <a:rPr lang="vi-VN" altLang="sr-Latn-R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prijevoz </a:t>
            </a:r>
            <a:r>
              <a:rPr lang="hr-HR" altLang="sr-Latn-R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osoba </a:t>
            </a:r>
            <a:r>
              <a:rPr lang="vi-VN" altLang="sr-Latn-R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altLang="sr-Latn-R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stvari </a:t>
            </a:r>
            <a:r>
              <a:rPr lang="vi-VN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(kopnom</a:t>
            </a:r>
            <a:r>
              <a:rPr lang="hr-HR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morem </a:t>
            </a:r>
            <a:r>
              <a:rPr lang="vi-VN" altLang="sr-Latn-R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vi-VN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zrakom</a:t>
            </a:r>
            <a:r>
              <a:rPr lang="hr-HR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međunarodni</a:t>
            </a:r>
            <a:r>
              <a:rPr lang="hr-HR" altLang="sr-Latn-RS" sz="2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hr-HR" altLang="sr-Latn-R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800"/>
              </a:spcBef>
            </a:pPr>
            <a:r>
              <a:rPr lang="hr-HR" altLang="sr-Latn-R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ribarstvo, marikultura i poljodjelstvo</a:t>
            </a:r>
          </a:p>
          <a:p>
            <a:pPr>
              <a:spcBef>
                <a:spcPts val="1800"/>
              </a:spcBef>
            </a:pPr>
            <a:r>
              <a:rPr lang="hr-HR" altLang="sr-Latn-R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frizeri, kozmetičari, njega tijela, fitnes</a:t>
            </a:r>
          </a:p>
          <a:p>
            <a:pPr>
              <a:spcBef>
                <a:spcPts val="1800"/>
              </a:spcBef>
            </a:pPr>
            <a:r>
              <a:rPr lang="vi-VN" altLang="sr-Latn-R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 </a:t>
            </a:r>
            <a:r>
              <a:rPr lang="vi-VN" altLang="sr-Latn-R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intelektualne usluge gospodarskog karaktera </a:t>
            </a:r>
            <a:r>
              <a:rPr lang="hr-HR" altLang="sr-Latn-R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r-HR" altLang="sr-Latn-R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vi-VN" altLang="sr-Latn-R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agencije za </a:t>
            </a:r>
            <a:r>
              <a:rPr lang="vi-VN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nekretnine</a:t>
            </a:r>
            <a:r>
              <a:rPr lang="hr-HR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vi-VN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sr-Latn-R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marketinške agencije, računovodstvene usluge, </a:t>
            </a:r>
            <a:r>
              <a:rPr lang="hr-HR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informatičke usluge, </a:t>
            </a:r>
            <a:r>
              <a:rPr lang="vi-VN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agencije </a:t>
            </a:r>
            <a:r>
              <a:rPr lang="vi-VN" altLang="sr-Latn-RS" sz="2400" i="1" dirty="0">
                <a:latin typeface="Calibri" panose="020F0502020204030204" pitchFamily="34" charset="0"/>
                <a:cs typeface="Calibri" panose="020F0502020204030204" pitchFamily="34" charset="0"/>
              </a:rPr>
              <a:t>za reviziju</a:t>
            </a:r>
            <a:r>
              <a:rPr lang="vi-VN" alt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vi-VN" altLang="sr-Latn-R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5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hr-HR" dirty="0" smtClean="0"/>
              <a:t>Vrste c</a:t>
            </a:r>
            <a:r>
              <a:rPr lang="de-AT" dirty="0" smtClean="0"/>
              <a:t>ehov</a:t>
            </a:r>
            <a:r>
              <a:rPr lang="hr-HR" dirty="0" smtClean="0"/>
              <a:t>a</a:t>
            </a:r>
            <a:r>
              <a:rPr lang="de-AT" dirty="0" smtClean="0"/>
              <a:t> </a:t>
            </a:r>
            <a:r>
              <a:rPr lang="hr-HR" dirty="0" smtClean="0"/>
              <a:t>u RH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17613" r="14594"/>
          <a:stretch/>
        </p:blipFill>
        <p:spPr bwMode="auto">
          <a:xfrm>
            <a:off x="301952" y="1052736"/>
            <a:ext cx="8590528" cy="457765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9512" y="2270764"/>
            <a:ext cx="8784976" cy="13022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8332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de-AT" dirty="0" smtClean="0"/>
              <a:t>Obrtničke komore</a:t>
            </a:r>
            <a:endParaRPr lang="de-AT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hr-HR" altLang="sr-Latn-RS" dirty="0" smtClean="0"/>
              <a:t>o</a:t>
            </a:r>
            <a:r>
              <a:rPr lang="de-AT" altLang="sr-Latn-RS" dirty="0" smtClean="0"/>
              <a:t>brtnici se udružuju na </a:t>
            </a:r>
            <a:r>
              <a:rPr lang="de-AT" altLang="sr-Latn-R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lokalnoj razini </a:t>
            </a:r>
            <a:r>
              <a:rPr lang="de-AT" altLang="sr-Latn-RS" dirty="0" smtClean="0"/>
              <a:t>(općine i županije) u komore, a lokalne obrtničke komore udružuju se u </a:t>
            </a:r>
            <a:r>
              <a:rPr lang="de-AT" altLang="sr-Latn-R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Hrvatsku obrtničku komoru</a:t>
            </a:r>
          </a:p>
          <a:p>
            <a:pPr>
              <a:spcBef>
                <a:spcPts val="1800"/>
              </a:spcBef>
            </a:pPr>
            <a:r>
              <a:rPr lang="hr-HR" altLang="sr-Latn-RS" dirty="0" smtClean="0"/>
              <a:t>s</a:t>
            </a:r>
            <a:r>
              <a:rPr lang="de-AT" altLang="sr-Latn-RS" dirty="0" smtClean="0"/>
              <a:t>vi obrtnici postaju članovi Hrvatske obrtničke komore od </a:t>
            </a:r>
            <a:r>
              <a:rPr lang="hr-HR" altLang="sr-Latn-RS" dirty="0" smtClean="0"/>
              <a:t>trenutka </a:t>
            </a:r>
            <a:r>
              <a:rPr lang="de-AT" altLang="sr-Latn-RS" dirty="0" smtClean="0"/>
              <a:t>osnivanja obrta</a:t>
            </a:r>
          </a:p>
        </p:txBody>
      </p:sp>
      <p:pic>
        <p:nvPicPr>
          <p:cNvPr id="5" name="Picture 2" descr="http://www.obrtnici-zagreb.hr/sites/default/files/obrtnici-zagreb-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27" y="3670963"/>
            <a:ext cx="1651862" cy="165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Udruženje obrtnika Zada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12"/>
          <a:stretch/>
        </p:blipFill>
        <p:spPr bwMode="auto">
          <a:xfrm>
            <a:off x="2137603" y="5670474"/>
            <a:ext cx="4831654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bizimpact.hr/upload/images/modules/partners/original/6-hrvatska-obrtnicka-komora-ho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5" t="-7553" r="-2945" b="-5589"/>
          <a:stretch/>
        </p:blipFill>
        <p:spPr bwMode="auto">
          <a:xfrm>
            <a:off x="3635896" y="3670963"/>
            <a:ext cx="3598223" cy="1757548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10" y="44624"/>
            <a:ext cx="8856984" cy="72008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de-AT" dirty="0" smtClean="0"/>
              <a:t>Zada</a:t>
            </a:r>
            <a:r>
              <a:rPr lang="hr-HR" dirty="0" smtClean="0"/>
              <a:t>t</a:t>
            </a:r>
            <a:r>
              <a:rPr lang="de-AT" dirty="0" smtClean="0"/>
              <a:t>ci Hrvatske obrtničke komore</a:t>
            </a:r>
            <a:endParaRPr lang="de-AT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568952" cy="576064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e-AT" altLang="sr-Latn-RS" dirty="0"/>
              <a:t>promicanje obrta i obrtništva</a:t>
            </a:r>
          </a:p>
          <a:p>
            <a:pPr>
              <a:spcBef>
                <a:spcPts val="1800"/>
              </a:spcBef>
            </a:pPr>
            <a:r>
              <a:rPr lang="de-AT" altLang="sr-Latn-RS" dirty="0"/>
              <a:t>zastupanje interesa obrtnika </a:t>
            </a:r>
          </a:p>
          <a:p>
            <a:pPr>
              <a:spcBef>
                <a:spcPts val="1800"/>
              </a:spcBef>
            </a:pPr>
            <a:r>
              <a:rPr lang="de-AT" altLang="sr-Latn-RS" dirty="0"/>
              <a:t>davanje mišljenja i prijedloga državnim tijelima pri donošenju propisa</a:t>
            </a:r>
            <a:endParaRPr lang="hr-HR" altLang="sr-Latn-RS" dirty="0"/>
          </a:p>
          <a:p>
            <a:pPr>
              <a:spcBef>
                <a:spcPts val="1800"/>
              </a:spcBef>
            </a:pPr>
            <a:r>
              <a:rPr lang="hr-HR" altLang="sr-Latn-RS" dirty="0" smtClean="0"/>
              <a:t>o</a:t>
            </a:r>
            <a:r>
              <a:rPr lang="de-AT" altLang="sr-Latn-RS" dirty="0" smtClean="0"/>
              <a:t>snivanje </a:t>
            </a:r>
            <a:r>
              <a:rPr lang="de-AT" altLang="sr-Latn-RS" dirty="0"/>
              <a:t>komisije za polaganje obrtničkog ispita </a:t>
            </a:r>
          </a:p>
          <a:p>
            <a:pPr>
              <a:spcBef>
                <a:spcPts val="1800"/>
              </a:spcBef>
            </a:pPr>
            <a:r>
              <a:rPr lang="hr-HR" alt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vi-VN" alt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ođenje </a:t>
            </a:r>
            <a:r>
              <a:rPr lang="vi-VN" altLang="sr-Latn-RS" dirty="0">
                <a:latin typeface="Calibri" panose="020F0502020204030204" pitchFamily="34" charset="0"/>
                <a:cs typeface="Calibri" panose="020F0502020204030204" pitchFamily="34" charset="0"/>
              </a:rPr>
              <a:t>knjiga obrtnika</a:t>
            </a:r>
            <a:endParaRPr lang="de-AT" alt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4592"/>
              </p:ext>
            </p:extLst>
          </p:nvPr>
        </p:nvGraphicFramePr>
        <p:xfrm>
          <a:off x="251520" y="190871"/>
          <a:ext cx="8712969" cy="6406072"/>
        </p:xfrm>
        <a:graphic>
          <a:graphicData uri="http://schemas.openxmlformats.org/drawingml/2006/table">
            <a:tbl>
              <a:tblPr firstRow="1" bandRow="1"/>
              <a:tblGrid>
                <a:gridCol w="2520280"/>
                <a:gridCol w="3456384"/>
                <a:gridCol w="2736305"/>
              </a:tblGrid>
              <a:tr h="534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hr-HR" dirty="0" smtClean="0"/>
                        <a:t>OPIS</a:t>
                      </a:r>
                      <a:endParaRPr lang="hr-H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hr-HR" dirty="0" smtClean="0"/>
                        <a:t>OBRT</a:t>
                      </a:r>
                      <a:endParaRPr lang="hr-H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hr-HR" dirty="0" smtClean="0"/>
                        <a:t>TRGOVAČKO</a:t>
                      </a:r>
                      <a:r>
                        <a:rPr lang="hr-HR" baseline="0" dirty="0" smtClean="0"/>
                        <a:t> DRUŠTVO</a:t>
                      </a:r>
                      <a:endParaRPr lang="hr-H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534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 smtClean="0">
                          <a:solidFill>
                            <a:schemeClr val="tx1"/>
                          </a:solidFill>
                          <a:effectLst/>
                        </a:rPr>
                        <a:t>Temeljni kapital</a:t>
                      </a:r>
                      <a:endParaRPr lang="hr-HR" sz="16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hr-HR" sz="1600" dirty="0" smtClean="0"/>
                        <a:t>Nema</a:t>
                      </a:r>
                      <a:endParaRPr lang="hr-HR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 smtClean="0">
                          <a:effectLst/>
                        </a:rPr>
                        <a:t>   10 kn za </a:t>
                      </a:r>
                      <a:r>
                        <a:rPr lang="hr-HR" sz="1600" b="1" dirty="0" smtClean="0">
                          <a:effectLst/>
                        </a:rPr>
                        <a:t>j.d.o.o.</a:t>
                      </a:r>
                      <a:br>
                        <a:rPr lang="hr-HR" sz="1600" b="1" dirty="0" smtClean="0">
                          <a:effectLst/>
                        </a:rPr>
                      </a:br>
                      <a:r>
                        <a:rPr lang="hr-HR" sz="1600" dirty="0" smtClean="0">
                          <a:effectLst/>
                        </a:rPr>
                        <a:t> 20</a:t>
                      </a:r>
                      <a:r>
                        <a:rPr lang="hr-HR" sz="1600" baseline="0" dirty="0" smtClean="0">
                          <a:effectLst/>
                        </a:rPr>
                        <a:t> </a:t>
                      </a:r>
                      <a:r>
                        <a:rPr lang="hr-HR" sz="1600" dirty="0" smtClean="0">
                          <a:effectLst/>
                        </a:rPr>
                        <a:t>000 kn za </a:t>
                      </a:r>
                      <a:r>
                        <a:rPr lang="hr-HR" sz="1600" b="1" dirty="0" smtClean="0">
                          <a:effectLst/>
                        </a:rPr>
                        <a:t>d.o.o.</a:t>
                      </a:r>
                      <a:br>
                        <a:rPr lang="hr-HR" sz="1600" b="1" dirty="0" smtClean="0">
                          <a:effectLst/>
                        </a:rPr>
                      </a:br>
                      <a:r>
                        <a:rPr lang="hr-HR" sz="1600" dirty="0" smtClean="0">
                          <a:effectLst/>
                        </a:rPr>
                        <a:t>200 000</a:t>
                      </a:r>
                      <a:r>
                        <a:rPr lang="hr-HR" sz="1600" baseline="0" dirty="0" smtClean="0">
                          <a:effectLst/>
                        </a:rPr>
                        <a:t> </a:t>
                      </a:r>
                      <a:r>
                        <a:rPr lang="hr-HR" sz="1600" dirty="0" smtClean="0">
                          <a:effectLst/>
                        </a:rPr>
                        <a:t> kn za </a:t>
                      </a:r>
                      <a:r>
                        <a:rPr lang="hr-HR" sz="1600" b="1" dirty="0" err="1" smtClean="0">
                          <a:effectLst/>
                        </a:rPr>
                        <a:t>d.d</a:t>
                      </a:r>
                      <a:r>
                        <a:rPr lang="hr-HR" sz="1600" b="1" dirty="0" smtClean="0">
                          <a:effectLst/>
                        </a:rPr>
                        <a:t>.</a:t>
                      </a:r>
                      <a:endParaRPr lang="hr-HR" sz="16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34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hr-HR" sz="1600" b="1" dirty="0" smtClean="0">
                          <a:solidFill>
                            <a:schemeClr val="tx1"/>
                          </a:solidFill>
                          <a:effectLst/>
                        </a:rPr>
                        <a:t>Troškovi osnivanja</a:t>
                      </a:r>
                      <a:endParaRPr lang="hr-HR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hr-HR" sz="1600" dirty="0" smtClean="0"/>
                        <a:t>470 kn</a:t>
                      </a:r>
                      <a:endParaRPr lang="hr-HR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 smtClean="0">
                          <a:effectLst/>
                        </a:rPr>
                        <a:t>od 800</a:t>
                      </a:r>
                      <a:r>
                        <a:rPr lang="hr-HR" sz="1600" baseline="0" dirty="0" smtClean="0">
                          <a:effectLst/>
                        </a:rPr>
                        <a:t> do 6 000 kn</a:t>
                      </a:r>
                      <a:endParaRPr lang="hr-HR" sz="16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34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 smtClean="0">
                          <a:solidFill>
                            <a:schemeClr val="tx1"/>
                          </a:solidFill>
                          <a:effectLst/>
                        </a:rPr>
                        <a:t>Vrijeme potrebno za registriranje/osnivanje</a:t>
                      </a:r>
                      <a:endParaRPr lang="hr-HR" sz="16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 smtClean="0">
                          <a:effectLst/>
                        </a:rPr>
                        <a:t>Obično od 1 do 3 dana, a maksimalno 15 dana</a:t>
                      </a:r>
                      <a:endParaRPr lang="hr-HR" sz="16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hr-HR" sz="1600" dirty="0" smtClean="0"/>
                        <a:t>40 dana</a:t>
                      </a:r>
                      <a:endParaRPr lang="hr-HR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34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 smtClean="0">
                          <a:solidFill>
                            <a:schemeClr val="tx1"/>
                          </a:solidFill>
                          <a:effectLst/>
                        </a:rPr>
                        <a:t>Mjesto registracije</a:t>
                      </a:r>
                      <a:endParaRPr lang="hr-HR" sz="16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dirty="0">
                          <a:effectLst/>
                        </a:rPr>
                        <a:t>Nadležni ured državne uprave u </a:t>
                      </a:r>
                      <a:r>
                        <a:rPr lang="hr-HR" sz="1600" dirty="0" smtClean="0">
                          <a:effectLst/>
                        </a:rPr>
                        <a:t>županiji</a:t>
                      </a:r>
                      <a:endParaRPr lang="hr-H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dirty="0">
                          <a:effectLst/>
                        </a:rPr>
                        <a:t>Trgovački sud</a:t>
                      </a:r>
                      <a:endParaRPr lang="hr-H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34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hr-HR" sz="1600" b="1" dirty="0" smtClean="0">
                          <a:solidFill>
                            <a:schemeClr val="tx1"/>
                          </a:solidFill>
                          <a:effectLst/>
                        </a:rPr>
                        <a:t>Odgovornost</a:t>
                      </a:r>
                      <a:endParaRPr lang="hr-HR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dirty="0">
                          <a:effectLst/>
                        </a:rPr>
                        <a:t>Cjelokupnom imovinom </a:t>
                      </a:r>
                      <a:r>
                        <a:rPr lang="hr-HR" sz="1600" dirty="0" smtClean="0">
                          <a:effectLst/>
                        </a:rPr>
                        <a:t>obrtnika</a:t>
                      </a:r>
                      <a:endParaRPr lang="hr-H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dirty="0">
                          <a:effectLst/>
                        </a:rPr>
                        <a:t>Visinom temeljnog kapitala</a:t>
                      </a:r>
                      <a:endParaRPr lang="hr-H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34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b="1" dirty="0">
                          <a:solidFill>
                            <a:schemeClr val="tx1"/>
                          </a:solidFill>
                          <a:effectLst/>
                        </a:rPr>
                        <a:t>Knjigovodstvo</a:t>
                      </a:r>
                      <a:endParaRPr lang="hr-HR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dirty="0">
                          <a:effectLst/>
                        </a:rPr>
                        <a:t>Jednostavno </a:t>
                      </a:r>
                      <a:r>
                        <a:rPr lang="hr-HR" sz="1600" dirty="0" smtClean="0">
                          <a:effectLst/>
                        </a:rPr>
                        <a:t>knjigovodstvo</a:t>
                      </a:r>
                      <a:endParaRPr lang="hr-H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dirty="0">
                          <a:effectLst/>
                        </a:rPr>
                        <a:t>Dvojno </a:t>
                      </a:r>
                      <a:r>
                        <a:rPr lang="hr-HR" sz="1600" dirty="0" smtClean="0">
                          <a:effectLst/>
                        </a:rPr>
                        <a:t>knjigovodstvo</a:t>
                      </a:r>
                      <a:endParaRPr lang="hr-H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34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b="1" dirty="0">
                          <a:solidFill>
                            <a:schemeClr val="tx1"/>
                          </a:solidFill>
                          <a:effectLst/>
                        </a:rPr>
                        <a:t>Članstvo u Komori</a:t>
                      </a:r>
                      <a:endParaRPr lang="hr-HR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dirty="0">
                          <a:effectLst/>
                        </a:rPr>
                        <a:t>Hrvatska obrtnička komora</a:t>
                      </a:r>
                      <a:endParaRPr lang="hr-H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dirty="0">
                          <a:effectLst/>
                        </a:rPr>
                        <a:t>Hrvatska gospodarska komora</a:t>
                      </a:r>
                      <a:endParaRPr lang="hr-H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34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b="1" dirty="0">
                          <a:solidFill>
                            <a:schemeClr val="tx1"/>
                          </a:solidFill>
                          <a:effectLst/>
                        </a:rPr>
                        <a:t>Porezne stope</a:t>
                      </a:r>
                      <a:endParaRPr lang="hr-HR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b="1" dirty="0" smtClean="0">
                          <a:effectLst/>
                        </a:rPr>
                        <a:t>12</a:t>
                      </a:r>
                      <a:r>
                        <a:rPr lang="hr-HR" sz="1600" b="1" dirty="0">
                          <a:effectLst/>
                        </a:rPr>
                        <a:t>% - 25% - </a:t>
                      </a:r>
                      <a:r>
                        <a:rPr lang="hr-HR" sz="1600" b="1" dirty="0" err="1">
                          <a:effectLst/>
                        </a:rPr>
                        <a:t>40</a:t>
                      </a:r>
                      <a:r>
                        <a:rPr lang="hr-HR" sz="1600" b="1" dirty="0">
                          <a:effectLst/>
                        </a:rPr>
                        <a:t>%</a:t>
                      </a:r>
                      <a:endParaRPr lang="hr-HR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b="1" dirty="0">
                          <a:effectLst/>
                        </a:rPr>
                        <a:t>20%</a:t>
                      </a:r>
                      <a:endParaRPr lang="hr-HR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34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hr-HR" sz="1600" b="1" dirty="0">
                          <a:solidFill>
                            <a:schemeClr val="tx1"/>
                          </a:solidFill>
                          <a:effectLst/>
                        </a:rPr>
                        <a:t>Pomaganje u </a:t>
                      </a:r>
                      <a:r>
                        <a:rPr lang="hr-HR" sz="1600" b="1" dirty="0" smtClean="0">
                          <a:solidFill>
                            <a:schemeClr val="tx1"/>
                          </a:solidFill>
                          <a:effectLst/>
                        </a:rPr>
                        <a:t>radu članova obiteljskog kućanstva</a:t>
                      </a:r>
                      <a:r>
                        <a:rPr lang="hr-HR" sz="1600" b="1" dirty="0"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hr-HR" sz="1600" b="1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hr-HR" sz="1600" b="1" dirty="0">
                          <a:solidFill>
                            <a:schemeClr val="tx1"/>
                          </a:solidFill>
                          <a:effectLst/>
                        </a:rPr>
                        <a:t>bez ugovora o radu)</a:t>
                      </a:r>
                      <a:endParaRPr lang="hr-HR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dirty="0" smtClean="0">
                          <a:effectLst/>
                        </a:rPr>
                        <a:t>Da</a:t>
                      </a:r>
                      <a:endParaRPr lang="hr-H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dirty="0" smtClean="0">
                          <a:effectLst/>
                        </a:rPr>
                        <a:t>Ne</a:t>
                      </a:r>
                      <a:endParaRPr lang="hr-HR" sz="1600" dirty="0">
                        <a:effectLst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34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hr-HR" sz="1600" b="1" dirty="0">
                          <a:solidFill>
                            <a:schemeClr val="tx1"/>
                          </a:solidFill>
                          <a:effectLst/>
                        </a:rPr>
                        <a:t>Mogućnost privremene obustave rada do 1 godine</a:t>
                      </a:r>
                      <a:endParaRPr lang="hr-HR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dirty="0" smtClean="0">
                          <a:effectLst/>
                        </a:rPr>
                        <a:t>Da</a:t>
                      </a:r>
                      <a:endParaRPr lang="hr-H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dirty="0" smtClean="0">
                          <a:effectLst/>
                        </a:rPr>
                        <a:t>Ne</a:t>
                      </a:r>
                      <a:endParaRPr lang="hr-H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3"/>
          <p:cNvSpPr>
            <a:spLocks noGrp="1"/>
          </p:cNvSpPr>
          <p:nvPr>
            <p:ph idx="1"/>
          </p:nvPr>
        </p:nvSpPr>
        <p:spPr>
          <a:xfrm>
            <a:off x="179512" y="855705"/>
            <a:ext cx="8820472" cy="581365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hr-HR" altLang="de-DE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OBRT</a:t>
            </a:r>
            <a:r>
              <a:rPr lang="hr-HR" altLang="de-DE" dirty="0" smtClean="0"/>
              <a:t> – </a:t>
            </a:r>
            <a:r>
              <a:rPr lang="de-AT" altLang="de-DE" dirty="0" smtClean="0"/>
              <a:t>dopuštene</a:t>
            </a:r>
            <a:r>
              <a:rPr lang="hr-HR" altLang="de-DE" dirty="0" smtClean="0"/>
              <a:t> </a:t>
            </a:r>
            <a:r>
              <a:rPr lang="de-AT" altLang="de-DE" dirty="0" smtClean="0"/>
              <a:t> </a:t>
            </a:r>
            <a:r>
              <a:rPr lang="de-AT" altLang="de-DE" dirty="0"/>
              <a:t>gospodarske djelatnosti koje </a:t>
            </a:r>
            <a:r>
              <a:rPr lang="de-AT" altLang="de-DE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samostalno</a:t>
            </a:r>
            <a:r>
              <a:rPr lang="de-AT" altLang="de-DE" dirty="0"/>
              <a:t> </a:t>
            </a:r>
            <a:r>
              <a:rPr lang="de-AT" altLang="de-DE" dirty="0" smtClean="0"/>
              <a:t>i</a:t>
            </a:r>
            <a:r>
              <a:rPr lang="hr-HR" altLang="de-DE" dirty="0" smtClean="0"/>
              <a:t> </a:t>
            </a:r>
            <a:r>
              <a:rPr lang="de-AT" altLang="de-DE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trajno</a:t>
            </a:r>
            <a:r>
              <a:rPr lang="de-AT" altLang="de-DE" dirty="0" smtClean="0"/>
              <a:t> </a:t>
            </a:r>
            <a:r>
              <a:rPr lang="de-AT" altLang="de-DE" dirty="0"/>
              <a:t>obavljaju </a:t>
            </a:r>
            <a:r>
              <a:rPr lang="de-AT" altLang="de-DE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fizičke osobe </a:t>
            </a:r>
            <a:r>
              <a:rPr lang="de-AT" altLang="de-DE" dirty="0"/>
              <a:t>sa svrhom </a:t>
            </a:r>
            <a:r>
              <a:rPr lang="de-AT" altLang="de-DE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postizanja </a:t>
            </a:r>
            <a:r>
              <a:rPr lang="de-AT" altLang="de-DE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dobiti</a:t>
            </a:r>
            <a:endParaRPr lang="hr-HR" altLang="de-DE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800"/>
              </a:spcBef>
            </a:pPr>
            <a:r>
              <a:rPr lang="hr-HR" altLang="de-DE" dirty="0" smtClean="0"/>
              <a:t>dobit u obrtu se ostvaruje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altLang="de-DE" sz="2800" dirty="0" smtClean="0"/>
              <a:t>Proizvodnjom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altLang="de-DE" sz="2800" dirty="0" smtClean="0"/>
              <a:t>Prometom ili pružanjem usluga na tržištu</a:t>
            </a:r>
          </a:p>
          <a:p>
            <a:pPr>
              <a:spcBef>
                <a:spcPts val="3000"/>
              </a:spcBef>
            </a:pPr>
            <a:r>
              <a:rPr lang="de-AT" altLang="de-DE" dirty="0" smtClean="0"/>
              <a:t>u R.H.  osnivanje i poslovanje obrta regulirano je zakonom  o obrtu </a:t>
            </a:r>
            <a:endParaRPr lang="hr-HR" altLang="de-DE" dirty="0" smtClean="0"/>
          </a:p>
          <a:p>
            <a:pPr>
              <a:spcBef>
                <a:spcPts val="1800"/>
              </a:spcBef>
            </a:pPr>
            <a:r>
              <a:rPr lang="pl-PL" altLang="sr-Latn-RS" dirty="0" smtClean="0"/>
              <a:t>postoji </a:t>
            </a:r>
            <a:r>
              <a:rPr lang="pl-PL" altLang="sr-Latn-RS" dirty="0"/>
              <a:t>oko </a:t>
            </a:r>
            <a:r>
              <a:rPr lang="pl-PL" altLang="sr-Latn-RS" dirty="0" smtClean="0"/>
              <a:t>76 </a:t>
            </a:r>
            <a:r>
              <a:rPr lang="pl-PL" altLang="sr-Latn-RS" dirty="0"/>
              <a:t>000 obrta koji zapošljavaju oko </a:t>
            </a:r>
            <a:r>
              <a:rPr lang="pl-PL" altLang="sr-Latn-RS" dirty="0" smtClean="0"/>
              <a:t>230 </a:t>
            </a:r>
            <a:r>
              <a:rPr lang="pl-PL" altLang="sr-Latn-RS" dirty="0"/>
              <a:t>000 </a:t>
            </a:r>
            <a:r>
              <a:rPr lang="pl-PL" altLang="sr-Latn-RS" dirty="0" smtClean="0"/>
              <a:t>radnika – u Zadarskoj županiji – oko 4 400 obrta</a:t>
            </a:r>
            <a:endParaRPr lang="pl-PL" altLang="sr-Latn-R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9512" y="-27384"/>
            <a:ext cx="7559675" cy="883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4000" smtClean="0"/>
              <a:t>Obrt i obrtništvo 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331804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716212" cy="554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sr-Latn-R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karakteristike obrta:</a:t>
            </a:r>
          </a:p>
          <a:p>
            <a:pPr lvl="1"/>
            <a:r>
              <a:rPr lang="pl-PL" altLang="sr-Latn-RS" sz="2600" dirty="0" smtClean="0"/>
              <a:t>zapošljavaju </a:t>
            </a:r>
            <a:r>
              <a:rPr lang="pl-PL" altLang="sr-Latn-RS" sz="2600" b="1" dirty="0" smtClean="0">
                <a:solidFill>
                  <a:srgbClr val="FFC000"/>
                </a:solidFill>
              </a:rPr>
              <a:t>manji broj radnika</a:t>
            </a:r>
          </a:p>
          <a:p>
            <a:pPr lvl="1"/>
            <a:r>
              <a:rPr lang="pl-PL" altLang="sr-Latn-RS" sz="2600" dirty="0" smtClean="0"/>
              <a:t>rad se zasniva na </a:t>
            </a:r>
            <a:r>
              <a:rPr lang="pl-PL" altLang="sr-Latn-RS" sz="2600" b="1" dirty="0" smtClean="0">
                <a:solidFill>
                  <a:srgbClr val="FFC000"/>
                </a:solidFill>
              </a:rPr>
              <a:t>ručnom radu i jednostavnim proizvodnim sredstvima</a:t>
            </a:r>
          </a:p>
          <a:p>
            <a:pPr lvl="1"/>
            <a:r>
              <a:rPr lang="pl-PL" altLang="sr-Latn-RS" sz="2600" dirty="0" smtClean="0"/>
              <a:t>konačni se proizvod (ili usluga) </a:t>
            </a:r>
            <a:r>
              <a:rPr lang="pl-PL" altLang="sr-Latn-RS" sz="2600" b="1" dirty="0" smtClean="0">
                <a:solidFill>
                  <a:srgbClr val="FFC000"/>
                </a:solidFill>
              </a:rPr>
              <a:t>stvaraju tek po narudžbi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7559675" cy="883089"/>
          </a:xfrm>
        </p:spPr>
        <p:txBody>
          <a:bodyPr/>
          <a:lstStyle/>
          <a:p>
            <a:pPr>
              <a:defRPr/>
            </a:pPr>
            <a:r>
              <a:rPr lang="de-AT" sz="4000" dirty="0" smtClean="0"/>
              <a:t>Obrt i obrtništvo </a:t>
            </a:r>
            <a:endParaRPr lang="de-AT" sz="4000" dirty="0"/>
          </a:p>
        </p:txBody>
      </p:sp>
      <p:pic>
        <p:nvPicPr>
          <p:cNvPr id="2054" name="Picture 6" descr="http://www.njuskalo.hr/image-bigger/soboslikari-licilac/matis-color-soboslikar-licilac-dubrovnik-slika-107291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09505"/>
            <a:ext cx="229601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konkursiza10.net/wp-content/uploads/2015/12/konob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555" y="4365104"/>
            <a:ext cx="4505177" cy="235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dvoboj.hr/assets/images/5480d6d2bcef5-slastic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155099"/>
            <a:ext cx="2592288" cy="19586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nergotim.hr/img/energotim-dostava-plina-zagreb-i-okolica-plin-za-kucanstva-2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5" y="5113717"/>
            <a:ext cx="3971963" cy="177166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291264" cy="5546725"/>
          </a:xfrm>
        </p:spPr>
        <p:txBody>
          <a:bodyPr>
            <a:normAutofit/>
          </a:bodyPr>
          <a:lstStyle/>
          <a:p>
            <a:r>
              <a:rPr lang="pl-PL" altLang="sr-Latn-RS" dirty="0" smtClean="0"/>
              <a:t>u RH postoje </a:t>
            </a:r>
            <a:r>
              <a:rPr lang="pl-PL" altLang="sr-Latn-R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 vrste obrta</a:t>
            </a:r>
            <a:r>
              <a:rPr lang="pl-PL" altLang="sr-Latn-R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altLang="sr-Latn-RS" sz="3200" dirty="0" smtClean="0"/>
              <a:t>slobodni obrti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altLang="sr-Latn-RS" sz="3200" dirty="0" smtClean="0"/>
              <a:t>vezani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altLang="sr-Latn-RS" sz="3200" dirty="0" smtClean="0"/>
              <a:t>povlašteni</a:t>
            </a:r>
          </a:p>
          <a:p>
            <a:pPr marL="457200" lvl="1" indent="0">
              <a:buNone/>
            </a:pPr>
            <a:endParaRPr lang="pl-PL" altLang="sr-Latn-RS" sz="32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7559675" cy="883089"/>
          </a:xfrm>
        </p:spPr>
        <p:txBody>
          <a:bodyPr/>
          <a:lstStyle/>
          <a:p>
            <a:pPr>
              <a:defRPr/>
            </a:pPr>
            <a:r>
              <a:rPr lang="hr-HR" sz="4000" dirty="0" smtClean="0"/>
              <a:t>Vrste obrta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372342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6" cy="72008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de-AT" dirty="0"/>
              <a:t>S</a:t>
            </a:r>
            <a:r>
              <a:rPr lang="de-AT" dirty="0" smtClean="0"/>
              <a:t>lobodni obrt</a:t>
            </a:r>
            <a:endParaRPr lang="de-AT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hr-HR" altLang="sr-Latn-RS" dirty="0" smtClean="0"/>
              <a:t>obrti za čije obavljanje </a:t>
            </a:r>
            <a:r>
              <a:rPr lang="hr-HR" altLang="sr-Latn-R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nije potrebna propisana stručna sprema </a:t>
            </a:r>
            <a:r>
              <a:rPr lang="hr-HR" altLang="sr-Latn-RS" i="1" dirty="0" smtClean="0"/>
              <a:t>(npr. diploma, majstorski ispit…)</a:t>
            </a:r>
          </a:p>
          <a:p>
            <a:pPr>
              <a:spcBef>
                <a:spcPts val="1800"/>
              </a:spcBef>
            </a:pPr>
            <a:r>
              <a:rPr lang="de-AT" altLang="sr-Latn-RS" dirty="0" smtClean="0"/>
              <a:t>vodiči, animatori,</a:t>
            </a:r>
            <a:r>
              <a:rPr lang="hr-HR" altLang="sr-Latn-RS" dirty="0" smtClean="0"/>
              <a:t> </a:t>
            </a:r>
            <a:r>
              <a:rPr lang="de-AT" altLang="sr-Latn-RS" dirty="0" smtClean="0"/>
              <a:t>iznajmljivači</a:t>
            </a:r>
            <a:r>
              <a:rPr lang="hr-HR" altLang="sr-Latn-RS" dirty="0" smtClean="0"/>
              <a:t> </a:t>
            </a:r>
            <a:r>
              <a:rPr lang="de-AT" altLang="sr-Latn-RS" dirty="0" smtClean="0"/>
              <a:t>brodova</a:t>
            </a:r>
            <a:r>
              <a:rPr lang="hr-HR" altLang="sr-Latn-RS" dirty="0" smtClean="0"/>
              <a:t>…</a:t>
            </a:r>
            <a:endParaRPr lang="de-AT" altLang="sr-Latn-RS" dirty="0" smtClean="0"/>
          </a:p>
        </p:txBody>
      </p:sp>
      <p:pic>
        <p:nvPicPr>
          <p:cNvPr id="3074" name="Picture 2" descr="http://mok.hr/media/k2/galleries/10284/animacija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1" y="3356991"/>
            <a:ext cx="374441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slobodnadalmacija.hr/Archive/images/2009/06/13/Zadar/TURISTICKI_VODIC-260509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56992"/>
            <a:ext cx="45295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6" cy="72008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hr-HR" dirty="0" smtClean="0"/>
              <a:t>Vezani</a:t>
            </a:r>
            <a:r>
              <a:rPr lang="de-AT" dirty="0" smtClean="0"/>
              <a:t> obrt</a:t>
            </a:r>
            <a:endParaRPr lang="de-AT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576064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hr-HR" altLang="sr-Latn-RS" dirty="0" smtClean="0"/>
              <a:t>obrti za čije je obavljanje </a:t>
            </a:r>
            <a:r>
              <a:rPr lang="vi-VN" altLang="sr-Latn-R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potrebna </a:t>
            </a:r>
            <a:r>
              <a:rPr lang="vi-VN" altLang="sr-Latn-R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diploma</a:t>
            </a:r>
            <a:endParaRPr lang="vi-VN" altLang="sr-Latn-R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800"/>
              </a:spcBef>
            </a:pPr>
            <a:r>
              <a:rPr lang="vi-VN" altLang="sr-Latn-RS" sz="2700" dirty="0"/>
              <a:t>potrebni su </a:t>
            </a:r>
            <a:r>
              <a:rPr lang="vi-VN" altLang="sr-Latn-RS" sz="27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određeni uvjeti </a:t>
            </a:r>
            <a:r>
              <a:rPr lang="vi-VN" altLang="sr-Latn-RS" sz="2700" dirty="0"/>
              <a:t>i </a:t>
            </a:r>
            <a:r>
              <a:rPr lang="vi-VN" altLang="sr-Latn-RS" sz="27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stručna </a:t>
            </a:r>
            <a:r>
              <a:rPr lang="vi-VN" altLang="sr-Latn-RS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osposobljenost</a:t>
            </a:r>
            <a:r>
              <a:rPr lang="hr-HR" altLang="sr-Latn-RS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altLang="sr-Latn-RS" i="1" dirty="0" smtClean="0"/>
              <a:t>(</a:t>
            </a:r>
            <a:r>
              <a:rPr lang="hr-HR" i="1" dirty="0"/>
              <a:t>traži ispit o </a:t>
            </a:r>
            <a:r>
              <a:rPr lang="hr-HR" i="1" dirty="0" smtClean="0"/>
              <a:t>stručnoj </a:t>
            </a:r>
            <a:r>
              <a:rPr lang="hr-HR" i="1" dirty="0"/>
              <a:t>osposobljenosti, odgovarajuća </a:t>
            </a:r>
            <a:r>
              <a:rPr lang="hr-HR" i="1" dirty="0" smtClean="0"/>
              <a:t>srednja </a:t>
            </a:r>
            <a:r>
              <a:rPr lang="hr-HR" i="1" dirty="0"/>
              <a:t>stručna sprema </a:t>
            </a:r>
            <a:r>
              <a:rPr lang="hr-HR" i="1" dirty="0" smtClean="0"/>
              <a:t>ili </a:t>
            </a:r>
            <a:r>
              <a:rPr lang="hr-HR" i="1" dirty="0"/>
              <a:t>majstorski </a:t>
            </a:r>
            <a:r>
              <a:rPr lang="hr-HR" i="1" dirty="0" smtClean="0"/>
              <a:t>ispit)</a:t>
            </a:r>
          </a:p>
          <a:p>
            <a:pPr>
              <a:spcBef>
                <a:spcPts val="1800"/>
              </a:spcBef>
            </a:pPr>
            <a:r>
              <a:rPr lang="hr-HR" altLang="sr-Latn-RS" dirty="0" smtClean="0"/>
              <a:t>ugostitelji</a:t>
            </a:r>
            <a:r>
              <a:rPr lang="de-AT" altLang="sr-Latn-RS" dirty="0" smtClean="0"/>
              <a:t>,</a:t>
            </a:r>
            <a:r>
              <a:rPr lang="hr-HR" altLang="sr-Latn-RS" dirty="0" smtClean="0"/>
              <a:t> slastičari, soboslikari…</a:t>
            </a:r>
            <a:endParaRPr lang="de-AT" altLang="sr-Latn-RS" dirty="0" smtClean="0"/>
          </a:p>
        </p:txBody>
      </p:sp>
      <p:pic>
        <p:nvPicPr>
          <p:cNvPr id="6" name="Picture 8" descr="http://www.konkursiza10.net/wp-content/uploads/2015/12/konoba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" r="4880"/>
          <a:stretch/>
        </p:blipFill>
        <p:spPr bwMode="auto">
          <a:xfrm>
            <a:off x="5148064" y="3933056"/>
            <a:ext cx="3800104" cy="230626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dvoboj.hr/assets/images/5480d6d2bcef5-slastica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8321"/>
          <a:stretch/>
        </p:blipFill>
        <p:spPr bwMode="auto">
          <a:xfrm>
            <a:off x="2236130" y="3954262"/>
            <a:ext cx="2782293" cy="22850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www.njuskalo.hr/image-bigger/soboslikari-licilac/matis-color-soboslikar-licilac-dubrovnik-slika-107291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96" y="3954262"/>
            <a:ext cx="1969193" cy="22850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28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de-AT" dirty="0" smtClean="0"/>
              <a:t>Povlašteni obrt</a:t>
            </a:r>
            <a:endParaRPr lang="de-AT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hr-HR" dirty="0" smtClean="0"/>
              <a:t>obrti </a:t>
            </a:r>
            <a:r>
              <a:rPr lang="hr-HR" dirty="0"/>
              <a:t>čije je obavljanje moguće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isključivo 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temelju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povlastice</a:t>
            </a:r>
            <a:r>
              <a:rPr lang="hr-HR" dirty="0"/>
              <a:t>, koju izdaje nadležno </a:t>
            </a:r>
            <a:r>
              <a:rPr lang="hr-HR" dirty="0" smtClean="0"/>
              <a:t>ministarstvo</a:t>
            </a:r>
            <a:endParaRPr lang="de-AT" altLang="sr-Latn-RS" dirty="0"/>
          </a:p>
          <a:p>
            <a:pPr>
              <a:spcBef>
                <a:spcPts val="1800"/>
              </a:spcBef>
            </a:pPr>
            <a:r>
              <a:rPr lang="hr-HR" altLang="sr-Latn-RS" dirty="0" smtClean="0"/>
              <a:t>j</a:t>
            </a:r>
            <a:r>
              <a:rPr lang="de-AT" altLang="sr-Latn-RS" dirty="0" smtClean="0"/>
              <a:t>avni bilježnici</a:t>
            </a:r>
            <a:r>
              <a:rPr lang="hr-HR" altLang="sr-Latn-RS" dirty="0" smtClean="0"/>
              <a:t>, </a:t>
            </a:r>
            <a:r>
              <a:rPr lang="hr-HR" altLang="sr-Latn-RS" dirty="0" smtClean="0">
                <a:latin typeface="+mj-lt"/>
              </a:rPr>
              <a:t>li</a:t>
            </a:r>
            <a:r>
              <a:rPr lang="vi-VN" alt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ječnici, lječnici specijalisti,</a:t>
            </a:r>
            <a:r>
              <a:rPr lang="vi-VN" altLang="sr-Latn-RS" dirty="0" smtClean="0"/>
              <a:t> </a:t>
            </a:r>
            <a:r>
              <a:rPr lang="vi-VN" alt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farmaceuti</a:t>
            </a:r>
            <a:r>
              <a:rPr lang="hr-HR" alt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>
              <a:spcBef>
                <a:spcPts val="1800"/>
              </a:spcBef>
            </a:pPr>
            <a:r>
              <a:rPr lang="hr-HR" altLang="sr-Latn-RS" dirty="0" smtClean="0"/>
              <a:t>a</a:t>
            </a:r>
            <a:r>
              <a:rPr lang="pl-PL" altLang="sr-Latn-RS" dirty="0" smtClean="0"/>
              <a:t>ko </a:t>
            </a:r>
            <a:r>
              <a:rPr lang="pl-PL" altLang="sr-Latn-RS" dirty="0"/>
              <a:t>je propisano zakonom koliki broj takvih obrta može biti registriran </a:t>
            </a:r>
            <a:r>
              <a:rPr lang="de-AT" altLang="sr-Latn-RS" dirty="0"/>
              <a:t>u</a:t>
            </a:r>
            <a:r>
              <a:rPr lang="pl-PL" altLang="sr-Latn-RS" dirty="0"/>
              <a:t> jednoj </a:t>
            </a:r>
            <a:r>
              <a:rPr lang="pl-PL" altLang="sr-Latn-RS" dirty="0" smtClean="0"/>
              <a:t>općini, </a:t>
            </a:r>
            <a:r>
              <a:rPr lang="vi-VN" alt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mogu </a:t>
            </a:r>
            <a:r>
              <a:rPr lang="vi-VN" altLang="sr-Latn-RS" dirty="0">
                <a:latin typeface="Calibri" panose="020F0502020204030204" pitchFamily="34" charset="0"/>
                <a:cs typeface="Calibri" panose="020F0502020204030204" pitchFamily="34" charset="0"/>
              </a:rPr>
              <a:t>se regisrirati na određenom teritorij</a:t>
            </a:r>
            <a:endParaRPr lang="de-AT" alt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http://static.lupiga.com/repository/attachment/filename/2203/min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" r="4551"/>
          <a:stretch/>
        </p:blipFill>
        <p:spPr bwMode="auto">
          <a:xfrm>
            <a:off x="5364088" y="4045439"/>
            <a:ext cx="3546179" cy="257084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964488" cy="72008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hr-HR" smtClean="0"/>
              <a:t>Obrt i obrtništvo</a:t>
            </a:r>
            <a:r>
              <a:rPr lang="hr-HR" dirty="0" smtClean="0"/>
              <a:t>				     </a:t>
            </a:r>
            <a:r>
              <a:rPr lang="hr-HR" sz="3100" b="0" i="1" dirty="0" smtClean="0"/>
              <a:t>(plan ploče)</a:t>
            </a:r>
            <a:endParaRPr lang="de-AT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08504" cy="576064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altLang="de-DE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OBRT</a:t>
            </a:r>
            <a:r>
              <a:rPr lang="hr-HR" altLang="de-DE" sz="2400" dirty="0"/>
              <a:t> – </a:t>
            </a:r>
            <a:r>
              <a:rPr lang="de-AT" altLang="de-DE" sz="2400" dirty="0"/>
              <a:t>dopuštene</a:t>
            </a:r>
            <a:r>
              <a:rPr lang="hr-HR" altLang="de-DE" sz="2400" dirty="0"/>
              <a:t> </a:t>
            </a:r>
            <a:r>
              <a:rPr lang="de-AT" altLang="de-DE" sz="2400" dirty="0"/>
              <a:t> gospodarske djelatnosti koje </a:t>
            </a:r>
            <a:r>
              <a:rPr lang="de-AT" altLang="de-DE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samostalno</a:t>
            </a:r>
            <a:r>
              <a:rPr lang="de-AT" altLang="de-DE" sz="2400" dirty="0"/>
              <a:t> i</a:t>
            </a:r>
            <a:r>
              <a:rPr lang="hr-HR" altLang="de-DE" sz="2400" dirty="0"/>
              <a:t> </a:t>
            </a:r>
            <a:r>
              <a:rPr lang="de-AT" altLang="de-DE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trajno</a:t>
            </a:r>
            <a:r>
              <a:rPr lang="de-AT" altLang="de-DE" sz="2400" dirty="0"/>
              <a:t> obavljaju </a:t>
            </a:r>
            <a:r>
              <a:rPr lang="de-AT" altLang="de-DE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fizičke osobe </a:t>
            </a:r>
            <a:r>
              <a:rPr lang="de-AT" altLang="de-DE" sz="2400" dirty="0"/>
              <a:t>sa svrhom </a:t>
            </a:r>
            <a:r>
              <a:rPr lang="de-AT" altLang="de-DE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postizanja dobiti</a:t>
            </a:r>
            <a:endParaRPr lang="hr-HR" altLang="de-DE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pl-PL" altLang="sr-Latn-RS" sz="2400" dirty="0"/>
              <a:t>u RH postoje </a:t>
            </a:r>
            <a:r>
              <a:rPr lang="pl-PL" altLang="sr-Latn-R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 vrste obrta</a:t>
            </a:r>
            <a:r>
              <a:rPr lang="pl-PL" altLang="sr-Latn-RS" sz="2400" dirty="0"/>
              <a:t>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pl-PL" altLang="sr-Latn-RS" dirty="0"/>
              <a:t>slobodni obrti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pl-PL" altLang="sr-Latn-RS" dirty="0"/>
              <a:t>vezani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pl-PL" altLang="sr-Latn-RS" dirty="0" smtClean="0"/>
              <a:t>povlašteni</a:t>
            </a:r>
          </a:p>
          <a:p>
            <a:pPr>
              <a:spcBef>
                <a:spcPts val="1200"/>
              </a:spcBef>
            </a:pPr>
            <a:r>
              <a:rPr lang="pl-PL" altLang="sr-Latn-RS" sz="2400" b="1" dirty="0" smtClean="0">
                <a:solidFill>
                  <a:srgbClr val="FFC000"/>
                </a:solidFill>
              </a:rPr>
              <a:t>SLOBODNI OBRTI </a:t>
            </a:r>
            <a:r>
              <a:rPr lang="pl-PL" altLang="sr-Latn-RS" sz="2400" dirty="0" smtClean="0"/>
              <a:t>– </a:t>
            </a:r>
            <a:r>
              <a:rPr lang="hr-HR" altLang="sr-Latn-RS" sz="2400" dirty="0" smtClean="0"/>
              <a:t>obrti </a:t>
            </a:r>
            <a:r>
              <a:rPr lang="hr-HR" altLang="sr-Latn-RS" sz="2400" dirty="0"/>
              <a:t>za čije obavljanje </a:t>
            </a:r>
            <a:r>
              <a:rPr lang="hr-HR" altLang="sr-Latn-R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nije potrebna propisana stručna sprema </a:t>
            </a:r>
            <a:r>
              <a:rPr lang="hr-HR" altLang="sr-Latn-RS" sz="2400" i="1" dirty="0" smtClean="0"/>
              <a:t>(diploma</a:t>
            </a:r>
            <a:r>
              <a:rPr lang="hr-HR" altLang="sr-Latn-RS" sz="2400" i="1" dirty="0"/>
              <a:t>, majstorski ispit</a:t>
            </a:r>
            <a:r>
              <a:rPr lang="hr-HR" altLang="sr-Latn-RS" sz="2400" i="1" dirty="0" smtClean="0"/>
              <a:t>…) </a:t>
            </a:r>
          </a:p>
          <a:p>
            <a:pPr lvl="1">
              <a:spcBef>
                <a:spcPts val="300"/>
              </a:spcBef>
            </a:pPr>
            <a:r>
              <a:rPr lang="hr-HR" altLang="sr-Latn-RS" i="1" dirty="0" err="1" smtClean="0"/>
              <a:t>npr</a:t>
            </a:r>
            <a:r>
              <a:rPr lang="hr-HR" altLang="sr-Latn-RS" i="1" dirty="0" smtClean="0"/>
              <a:t>. </a:t>
            </a:r>
            <a:r>
              <a:rPr lang="de-AT" altLang="sr-Latn-RS" dirty="0" smtClean="0"/>
              <a:t>vodiči</a:t>
            </a:r>
            <a:r>
              <a:rPr lang="de-AT" altLang="sr-Latn-RS" dirty="0"/>
              <a:t>, animatori,</a:t>
            </a:r>
            <a:r>
              <a:rPr lang="hr-HR" altLang="sr-Latn-RS" dirty="0"/>
              <a:t> </a:t>
            </a:r>
            <a:r>
              <a:rPr lang="de-AT" altLang="sr-Latn-RS" dirty="0"/>
              <a:t>iznajmljivači</a:t>
            </a:r>
            <a:r>
              <a:rPr lang="hr-HR" altLang="sr-Latn-RS" dirty="0"/>
              <a:t> </a:t>
            </a:r>
            <a:r>
              <a:rPr lang="de-AT" altLang="sr-Latn-RS" dirty="0"/>
              <a:t>brodova</a:t>
            </a:r>
            <a:r>
              <a:rPr lang="hr-HR" altLang="sr-Latn-RS" dirty="0"/>
              <a:t>…</a:t>
            </a:r>
            <a:endParaRPr lang="de-AT" altLang="sr-Latn-RS" dirty="0"/>
          </a:p>
          <a:p>
            <a:pPr>
              <a:spcBef>
                <a:spcPts val="1200"/>
              </a:spcBef>
            </a:pPr>
            <a:r>
              <a:rPr lang="hr-HR" altLang="sr-Latn-RS" sz="2400" b="1" dirty="0" smtClean="0">
                <a:solidFill>
                  <a:srgbClr val="FFC000"/>
                </a:solidFill>
              </a:rPr>
              <a:t>VEZANI OBRTI </a:t>
            </a:r>
            <a:r>
              <a:rPr lang="hr-HR" altLang="sr-Latn-RS" sz="2400" dirty="0" smtClean="0"/>
              <a:t>– obrti za </a:t>
            </a:r>
            <a:r>
              <a:rPr lang="hr-HR" altLang="sr-Latn-RS" sz="2400" dirty="0"/>
              <a:t>čije je obavljanje </a:t>
            </a:r>
            <a:r>
              <a:rPr lang="vi-VN" altLang="sr-Latn-R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potrebna </a:t>
            </a:r>
            <a:r>
              <a:rPr lang="vi-VN" altLang="sr-Latn-R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diploma</a:t>
            </a:r>
            <a:r>
              <a:rPr lang="hr-HR" altLang="sr-Latn-R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>
              <a:spcBef>
                <a:spcPts val="300"/>
              </a:spcBef>
            </a:pPr>
            <a:r>
              <a:rPr lang="hr-HR" altLang="sr-Latn-R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npr</a:t>
            </a:r>
            <a:r>
              <a:rPr lang="hr-HR" alt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hr-HR" altLang="sr-Latn-RS" dirty="0" smtClean="0"/>
              <a:t>ugostitelji</a:t>
            </a:r>
            <a:r>
              <a:rPr lang="de-AT" altLang="sr-Latn-RS" dirty="0" smtClean="0"/>
              <a:t>,</a:t>
            </a:r>
            <a:r>
              <a:rPr lang="hr-HR" altLang="sr-Latn-RS" dirty="0" smtClean="0"/>
              <a:t> </a:t>
            </a:r>
            <a:r>
              <a:rPr lang="hr-HR" altLang="sr-Latn-RS" dirty="0"/>
              <a:t>slastičari, soboslikari</a:t>
            </a:r>
            <a:r>
              <a:rPr lang="hr-HR" altLang="sr-Latn-RS" dirty="0" smtClean="0"/>
              <a:t>…</a:t>
            </a:r>
          </a:p>
          <a:p>
            <a:pPr>
              <a:spcBef>
                <a:spcPts val="1200"/>
              </a:spcBef>
            </a:pPr>
            <a:r>
              <a:rPr lang="hr-HR" altLang="sr-Latn-RS" sz="2400" b="1" dirty="0" smtClean="0">
                <a:solidFill>
                  <a:srgbClr val="FFC000"/>
                </a:solidFill>
              </a:rPr>
              <a:t>POVLAŠTENI OBRTI </a:t>
            </a:r>
            <a:r>
              <a:rPr lang="hr-HR" altLang="sr-Latn-RS" sz="2400" dirty="0" smtClean="0"/>
              <a:t>- </a:t>
            </a:r>
            <a:r>
              <a:rPr lang="hr-HR" sz="2400" dirty="0"/>
              <a:t>obrti čije je obavljanje moguće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isključivo na temelju povlastice</a:t>
            </a:r>
            <a:r>
              <a:rPr lang="hr-HR" sz="2400" dirty="0"/>
              <a:t>, koju izdaje nadležno ministarstvo</a:t>
            </a:r>
            <a:endParaRPr lang="de-AT" altLang="sr-Latn-RS" sz="2400" dirty="0"/>
          </a:p>
          <a:p>
            <a:pPr lvl="1">
              <a:spcBef>
                <a:spcPts val="300"/>
              </a:spcBef>
            </a:pPr>
            <a:r>
              <a:rPr lang="hr-HR" altLang="sr-Latn-RS" dirty="0" err="1" smtClean="0"/>
              <a:t>npr</a:t>
            </a:r>
            <a:r>
              <a:rPr lang="hr-HR" altLang="sr-Latn-RS" dirty="0" smtClean="0"/>
              <a:t>. j</a:t>
            </a:r>
            <a:r>
              <a:rPr lang="de-AT" altLang="sr-Latn-RS" dirty="0"/>
              <a:t>avni bilježnici</a:t>
            </a:r>
            <a:r>
              <a:rPr lang="hr-HR" altLang="sr-Latn-RS" dirty="0"/>
              <a:t>, </a:t>
            </a:r>
            <a:r>
              <a:rPr lang="hr-HR" altLang="sr-Latn-RS" dirty="0"/>
              <a:t>li</a:t>
            </a:r>
            <a:r>
              <a:rPr lang="vi-VN" altLang="sr-Latn-RS" dirty="0">
                <a:latin typeface="Calibri" panose="020F0502020204030204" pitchFamily="34" charset="0"/>
                <a:cs typeface="Calibri" panose="020F0502020204030204" pitchFamily="34" charset="0"/>
              </a:rPr>
              <a:t>ječnici, lječnici specijalisti,</a:t>
            </a:r>
            <a:r>
              <a:rPr lang="vi-VN" altLang="sr-Latn-RS" dirty="0"/>
              <a:t> </a:t>
            </a:r>
            <a:r>
              <a:rPr lang="vi-VN" altLang="sr-Latn-RS" dirty="0">
                <a:latin typeface="Calibri" panose="020F0502020204030204" pitchFamily="34" charset="0"/>
                <a:cs typeface="Calibri" panose="020F0502020204030204" pitchFamily="34" charset="0"/>
              </a:rPr>
              <a:t>farmaceuti</a:t>
            </a:r>
            <a:r>
              <a:rPr lang="hr-HR" alt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pl-PL" altLang="sr-Latn-RS" dirty="0"/>
          </a:p>
          <a:p>
            <a:pPr>
              <a:spcBef>
                <a:spcPts val="1800"/>
              </a:spcBef>
            </a:pPr>
            <a:endParaRPr lang="de-AT" altLang="sr-Latn-R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8669" y="1010747"/>
            <a:ext cx="1800200" cy="648072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OBRT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9410" y="3501008"/>
            <a:ext cx="2664296" cy="64807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SLOBODNI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7722" y="3501008"/>
            <a:ext cx="266429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VEZANI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46034" y="3501008"/>
            <a:ext cx="2664296" cy="64807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POVLAŠTENI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Elbow Connector 11"/>
          <p:cNvCxnSpPr>
            <a:stCxn id="7" idx="2"/>
            <a:endCxn id="9" idx="0"/>
          </p:cNvCxnSpPr>
          <p:nvPr/>
        </p:nvCxnSpPr>
        <p:spPr>
          <a:xfrm rot="5400000">
            <a:off x="2339070" y="1181308"/>
            <a:ext cx="1842189" cy="2797211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3748776" y="2579913"/>
            <a:ext cx="1842189" cy="127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1" idx="0"/>
          </p:cNvCxnSpPr>
          <p:nvPr/>
        </p:nvCxnSpPr>
        <p:spPr>
          <a:xfrm rot="16200000" flipH="1">
            <a:off x="5147381" y="1170206"/>
            <a:ext cx="1842189" cy="28194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5868144" y="260649"/>
            <a:ext cx="3168352" cy="1801330"/>
          </a:xfrm>
          <a:prstGeom prst="wedgeRoundRectCallout">
            <a:avLst>
              <a:gd name="adj1" fmla="val -63400"/>
              <a:gd name="adj2" fmla="val -49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81226" y="345706"/>
            <a:ext cx="29421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dopuštene </a:t>
            </a:r>
            <a:r>
              <a:rPr lang="hr-H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gospodarske</a:t>
            </a:r>
            <a:r>
              <a:rPr lang="hr-H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djelatnosti</a:t>
            </a:r>
            <a:r>
              <a:rPr lang="hr-H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koje samostalno i trajno </a:t>
            </a:r>
            <a:r>
              <a:rPr lang="hr-H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obavljaju fizičke osobe </a:t>
            </a:r>
            <a:r>
              <a:rPr lang="hr-H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sa </a:t>
            </a:r>
            <a:r>
              <a:rPr lang="hr-H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svrhom</a:t>
            </a:r>
            <a:r>
              <a:rPr lang="hr-H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postizanja</a:t>
            </a:r>
            <a:r>
              <a:rPr lang="hr-H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dobiti</a:t>
            </a:r>
          </a:p>
        </p:txBody>
      </p:sp>
      <p:pic>
        <p:nvPicPr>
          <p:cNvPr id="2050" name="Picture 2" descr="http://static.lupiga.com/repository/attachment/filename/2203/min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" r="4551"/>
          <a:stretch/>
        </p:blipFill>
        <p:spPr bwMode="auto">
          <a:xfrm>
            <a:off x="6146035" y="4365104"/>
            <a:ext cx="2664296" cy="19315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http://www.konkursiza10.net/wp-content/uploads/2015/12/konoba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25" r="11383" b="-25"/>
          <a:stretch/>
        </p:blipFill>
        <p:spPr bwMode="auto">
          <a:xfrm>
            <a:off x="3347865" y="4365104"/>
            <a:ext cx="2664296" cy="19315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mok.hr/media/k2/galleries/10284/animacija_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9"/>
          <a:stretch/>
        </p:blipFill>
        <p:spPr bwMode="auto">
          <a:xfrm>
            <a:off x="529412" y="4365105"/>
            <a:ext cx="2664295" cy="19315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ounded Rectangular Callout 44"/>
          <p:cNvSpPr/>
          <p:nvPr/>
        </p:nvSpPr>
        <p:spPr>
          <a:xfrm>
            <a:off x="251520" y="1854092"/>
            <a:ext cx="2520280" cy="1360013"/>
          </a:xfrm>
          <a:prstGeom prst="wedgeRoundRectCallout">
            <a:avLst>
              <a:gd name="adj1" fmla="val -5443"/>
              <a:gd name="adj2" fmla="val 784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9512" y="1854093"/>
            <a:ext cx="2592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nije </a:t>
            </a:r>
            <a:r>
              <a:rPr lang="hr-H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potrebna propisana stručna </a:t>
            </a:r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sprema 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(diploma ili majstorski ispit)</a:t>
            </a:r>
            <a:endParaRPr lang="hr-H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3046002" y="1854092"/>
            <a:ext cx="2520280" cy="1360013"/>
          </a:xfrm>
          <a:prstGeom prst="wedgeRoundRectCallout">
            <a:avLst>
              <a:gd name="adj1" fmla="val -3558"/>
              <a:gd name="adj2" fmla="val 793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59832" y="1854093"/>
            <a:ext cx="2506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potrebna je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diploma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ili određena stručna sprema </a:t>
            </a:r>
          </a:p>
          <a:p>
            <a:pPr algn="ctr"/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(majstorski ispit)</a:t>
            </a:r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868144" y="1885611"/>
            <a:ext cx="2520280" cy="1360013"/>
          </a:xfrm>
          <a:prstGeom prst="wedgeRoundRectCallout">
            <a:avLst>
              <a:gd name="adj1" fmla="val -8270"/>
              <a:gd name="adj2" fmla="val 77379"/>
              <a:gd name="adj3" fmla="val 16667"/>
            </a:avLst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96136" y="1885612"/>
            <a:ext cx="2592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obavljanje </a:t>
            </a:r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isključivo </a:t>
            </a:r>
            <a:r>
              <a:rPr lang="hr-H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na temelju povlastice</a:t>
            </a:r>
            <a:r>
              <a:rPr lang="hr-H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koju izdaje nadležno ministarstvo</a:t>
            </a:r>
          </a:p>
        </p:txBody>
      </p:sp>
    </p:spTree>
    <p:extLst>
      <p:ext uri="{BB962C8B-B14F-4D97-AF65-F5344CB8AC3E}">
        <p14:creationId xmlns:p14="http://schemas.microsoft.com/office/powerpoint/2010/main" val="38564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4" grpId="0" animBg="1"/>
      <p:bldP spid="36" grpId="0"/>
      <p:bldP spid="45" grpId="0" animBg="1"/>
      <p:bldP spid="46" grpId="0"/>
      <p:bldP spid="47" grpId="0" animBg="1"/>
      <p:bldP spid="48" grpId="0"/>
      <p:bldP spid="49" grpId="0" animBg="1"/>
      <p:bldP spid="50" grpId="0"/>
    </p:bldLst>
  </p:timing>
</p:sld>
</file>

<file path=ppt/theme/theme1.xml><?xml version="1.0" encoding="utf-8"?>
<a:theme xmlns:a="http://schemas.openxmlformats.org/drawingml/2006/main" name="moj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372</TotalTime>
  <Words>690</Words>
  <Application>Microsoft Office PowerPoint</Application>
  <PresentationFormat>On-screen Show (4:3)</PresentationFormat>
  <Paragraphs>118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moja_tema</vt:lpstr>
      <vt:lpstr>Obrt i obrtništvo</vt:lpstr>
      <vt:lpstr>PowerPoint Presentation</vt:lpstr>
      <vt:lpstr>Obrt i obrtništvo </vt:lpstr>
      <vt:lpstr>Vrste obrta</vt:lpstr>
      <vt:lpstr>Slobodni obrt</vt:lpstr>
      <vt:lpstr>Vezani obrt</vt:lpstr>
      <vt:lpstr>Povlašteni obrt</vt:lpstr>
      <vt:lpstr>Obrt i obrtništvo         (plan ploče)</vt:lpstr>
      <vt:lpstr>PowerPoint Presentation</vt:lpstr>
      <vt:lpstr>Organizacija obrtništva</vt:lpstr>
      <vt:lpstr>Cehovi </vt:lpstr>
      <vt:lpstr>Vrste cehova u RH</vt:lpstr>
      <vt:lpstr>Vrste cehova u RH</vt:lpstr>
      <vt:lpstr>Obrtničke komore</vt:lpstr>
      <vt:lpstr>Zadatci Hrvatske obrtničke komore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EKONOMSKI RAST</dc:title>
  <dc:creator>Helena</dc:creator>
  <cp:lastModifiedBy>cornx</cp:lastModifiedBy>
  <cp:revision>98</cp:revision>
  <dcterms:created xsi:type="dcterms:W3CDTF">2012-03-05T21:33:44Z</dcterms:created>
  <dcterms:modified xsi:type="dcterms:W3CDTF">2019-05-26T21:27:02Z</dcterms:modified>
</cp:coreProperties>
</file>