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7" r:id="rId2"/>
    <p:sldId id="382" r:id="rId3"/>
    <p:sldId id="379" r:id="rId4"/>
    <p:sldId id="384" r:id="rId5"/>
    <p:sldId id="380" r:id="rId6"/>
    <p:sldId id="381" r:id="rId7"/>
    <p:sldId id="383" r:id="rId8"/>
    <p:sldId id="378" r:id="rId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FFD767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8" autoAdjust="0"/>
    <p:restoredTop sz="57517" autoAdjust="0"/>
  </p:normalViewPr>
  <p:slideViewPr>
    <p:cSldViewPr>
      <p:cViewPr varScale="1">
        <p:scale>
          <a:sx n="75" d="100"/>
          <a:sy n="75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14.10.2019.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6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14.10.2019.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0.jpeg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2200" y="0"/>
            <a:ext cx="427213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shrani.si/f/3l/8F/3R0BU4wL/4412001-10-07-12-velim-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543300"/>
            <a:ext cx="4788024" cy="334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3072" y="5215135"/>
            <a:ext cx="9157072" cy="1642865"/>
          </a:xfrm>
          <a:prstGeom prst="rect">
            <a:avLst/>
          </a:prstGeom>
          <a:solidFill>
            <a:schemeClr val="tx1">
              <a:alpha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26" name="Picture 2" descr="http://www.simplonpc.co.uk/Jadrolinija/Dubrovnik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072" y="-4564"/>
            <a:ext cx="4788024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0" y="5457080"/>
            <a:ext cx="9144000" cy="1330896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</a:pPr>
            <a:r>
              <a:rPr lang="pl-PL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HRVATSKA I EUROPSKI PROMETNI SMJEROVI</a:t>
            </a:r>
            <a:endParaRPr lang="pl-PL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44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608613"/>
            <a:ext cx="5940152" cy="6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100010" y="71414"/>
            <a:ext cx="882970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Glavni prometni pravci (paneuropski)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603" y="692696"/>
            <a:ext cx="3058253" cy="369332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uzdužni (longitudinalni) pravci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851" y="1161665"/>
            <a:ext cx="3065005" cy="369332"/>
          </a:xfrm>
          <a:prstGeom prst="rect">
            <a:avLst/>
          </a:prstGeom>
          <a:solidFill>
            <a:srgbClr val="FFD76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 algn="ctr"/>
            <a:r>
              <a:rPr lang="hr-HR" b="1" dirty="0" smtClean="0"/>
              <a:t>poprečni (transverzalni) pravci</a:t>
            </a:r>
            <a:endParaRPr lang="hr-HR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7603" y="1630432"/>
            <a:ext cx="3058253" cy="369332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morski pravci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6512" y="2180471"/>
            <a:ext cx="3394193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16000" indent="-216000">
              <a:buFont typeface="Calibri" pitchFamily="34" charset="0"/>
              <a:buChar char="–"/>
            </a:pPr>
            <a:r>
              <a:rPr lang="hr-HR" sz="2000" dirty="0" smtClean="0"/>
              <a:t>Hrvatska ima </a:t>
            </a:r>
            <a:r>
              <a:rPr lang="hr-HR" sz="2000" b="1" dirty="0" smtClean="0">
                <a:solidFill>
                  <a:srgbClr val="FF0000"/>
                </a:solidFill>
              </a:rPr>
              <a:t>križišni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i </a:t>
            </a:r>
            <a:r>
              <a:rPr lang="hr-HR" sz="2000" b="1" dirty="0" smtClean="0">
                <a:solidFill>
                  <a:srgbClr val="FF0000"/>
                </a:solidFill>
              </a:rPr>
              <a:t>tranzitni položaj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transverzalni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sjever-jug</a:t>
            </a:r>
          </a:p>
          <a:p>
            <a:pPr marL="360000" lvl="1" indent="-216000">
              <a:buFont typeface="Calibri" pitchFamily="34" charset="0"/>
              <a:buChar char="–"/>
            </a:pPr>
            <a:r>
              <a:rPr lang="hr-HR" sz="2000" dirty="0" smtClean="0"/>
              <a:t>osnovna hrvatska razvojna osovina</a:t>
            </a:r>
          </a:p>
          <a:p>
            <a:pPr marL="216000" indent="-216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longitudinalni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istok-zapad </a:t>
            </a:r>
          </a:p>
          <a:p>
            <a:pPr marL="360000" lvl="1" indent="-216000">
              <a:buFont typeface="Calibri" pitchFamily="34" charset="0"/>
              <a:buChar char="–"/>
            </a:pPr>
            <a:r>
              <a:rPr lang="hr-HR" sz="2000" dirty="0" smtClean="0"/>
              <a:t>nizinom Save i Drave</a:t>
            </a:r>
          </a:p>
        </p:txBody>
      </p:sp>
      <p:sp>
        <p:nvSpPr>
          <p:cNvPr id="2" name="TextBox 1" hidden="1"/>
          <p:cNvSpPr txBox="1"/>
          <p:nvPr/>
        </p:nvSpPr>
        <p:spPr>
          <a:xfrm>
            <a:off x="395536" y="4751273"/>
            <a:ext cx="25825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hr-HR" sz="1600" dirty="0"/>
              <a:t>p</a:t>
            </a:r>
            <a:r>
              <a:rPr lang="hr-HR" sz="1600" dirty="0" smtClean="0"/>
              <a:t>anonski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sjevernojadranski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posavski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srednjojadranski pravac</a:t>
            </a:r>
          </a:p>
          <a:p>
            <a:pPr marL="342900" indent="-342900">
              <a:buAutoNum type="arabicPeriod"/>
            </a:pPr>
            <a:r>
              <a:rPr lang="hr-HR" sz="1600" dirty="0" err="1" smtClean="0"/>
              <a:t>pyhrnski</a:t>
            </a:r>
            <a:r>
              <a:rPr lang="hr-HR" sz="1600" dirty="0" smtClean="0"/>
              <a:t>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južnojadranski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podravski pravac</a:t>
            </a:r>
          </a:p>
          <a:p>
            <a:pPr marL="342900" indent="-342900">
              <a:buAutoNum type="arabicPeriod"/>
            </a:pPr>
            <a:r>
              <a:rPr lang="hr-HR" sz="1600" dirty="0" smtClean="0"/>
              <a:t>jadransko-jonski pravac</a:t>
            </a:r>
            <a:endParaRPr lang="hr-HR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83901" y="4653136"/>
            <a:ext cx="2138638" cy="2108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trajektne linije:</a:t>
            </a:r>
          </a:p>
          <a:p>
            <a:r>
              <a:rPr lang="hr-HR" dirty="0" smtClean="0"/>
              <a:t>Pula – </a:t>
            </a:r>
            <a:r>
              <a:rPr lang="hr-HR" dirty="0" err="1" smtClean="0"/>
              <a:t>Ancona</a:t>
            </a:r>
            <a:endParaRPr lang="hr-HR" dirty="0" smtClean="0"/>
          </a:p>
          <a:p>
            <a:r>
              <a:rPr lang="hr-HR" dirty="0" smtClean="0"/>
              <a:t>Zadar – </a:t>
            </a:r>
            <a:r>
              <a:rPr lang="hr-HR" dirty="0" err="1" smtClean="0"/>
              <a:t>Ancona</a:t>
            </a:r>
            <a:endParaRPr lang="hr-HR" dirty="0" smtClean="0"/>
          </a:p>
          <a:p>
            <a:r>
              <a:rPr lang="hr-HR" dirty="0" smtClean="0"/>
              <a:t>Split – </a:t>
            </a:r>
            <a:r>
              <a:rPr lang="hr-HR" dirty="0" err="1" smtClean="0"/>
              <a:t>Pescara</a:t>
            </a:r>
            <a:endParaRPr lang="hr-HR" dirty="0" smtClean="0"/>
          </a:p>
          <a:p>
            <a:r>
              <a:rPr lang="hr-HR" dirty="0" smtClean="0"/>
              <a:t>Dubrovnik – Bari</a:t>
            </a:r>
          </a:p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riječna luka </a:t>
            </a:r>
          </a:p>
          <a:p>
            <a:r>
              <a:rPr lang="hr-HR" dirty="0" smtClean="0"/>
              <a:t>Vukovar (Dunav) </a:t>
            </a:r>
          </a:p>
        </p:txBody>
      </p:sp>
    </p:spTree>
    <p:extLst>
      <p:ext uri="{BB962C8B-B14F-4D97-AF65-F5344CB8AC3E}">
        <p14:creationId xmlns:p14="http://schemas.microsoft.com/office/powerpoint/2010/main" val="8364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</a:t>
            </a:r>
            <a:r>
              <a:rPr lang="hr-HR" sz="3600" b="1" dirty="0" smtClean="0">
                <a:latin typeface="+mj-lt"/>
                <a:ea typeface="+mj-ea"/>
                <a:cs typeface="+mj-cs"/>
              </a:rPr>
              <a:t>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5638"/>
            <a:ext cx="4143372" cy="42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72" y="3571876"/>
            <a:ext cx="785818" cy="1357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sp>
        <p:nvSpPr>
          <p:cNvPr id="2" name="Rectangle 1"/>
          <p:cNvSpPr/>
          <p:nvPr/>
        </p:nvSpPr>
        <p:spPr>
          <a:xfrm>
            <a:off x="7126484" y="3398268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6516216" y="2139276"/>
            <a:ext cx="63152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6159643" y="1170504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6732240" y="1112486"/>
            <a:ext cx="11161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Delnička vrata</a:t>
            </a:r>
            <a:endParaRPr lang="hr-HR" sz="1400" dirty="0"/>
          </a:p>
        </p:txBody>
      </p:sp>
      <p:sp>
        <p:nvSpPr>
          <p:cNvPr id="12" name="Rectangle 11"/>
          <p:cNvSpPr/>
          <p:nvPr/>
        </p:nvSpPr>
        <p:spPr>
          <a:xfrm>
            <a:off x="7197973" y="2188424"/>
            <a:ext cx="983605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Banska vrata</a:t>
            </a:r>
            <a:endParaRPr lang="hr-HR" sz="1400" dirty="0"/>
          </a:p>
        </p:txBody>
      </p:sp>
      <p:sp>
        <p:nvSpPr>
          <p:cNvPr id="13" name="Rectangle 12"/>
          <p:cNvSpPr/>
          <p:nvPr/>
        </p:nvSpPr>
        <p:spPr>
          <a:xfrm>
            <a:off x="7126484" y="3104585"/>
            <a:ext cx="6498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Vratnik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836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 animBg="1"/>
      <p:bldP spid="9" grpId="0" animBg="1"/>
      <p:bldP spid="14" grpId="0" animBg="1"/>
      <p:bldP spid="3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40713"/>
            <a:ext cx="6516216" cy="617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</a:t>
            </a:r>
            <a:r>
              <a:rPr lang="hr-HR" sz="3600" b="1" dirty="0" smtClean="0">
                <a:latin typeface="+mj-lt"/>
                <a:ea typeface="+mj-ea"/>
                <a:cs typeface="+mj-cs"/>
              </a:rPr>
              <a:t>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056"/>
            <a:ext cx="2856694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4653136"/>
            <a:ext cx="541791" cy="70309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8000" indent="-2880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sp>
        <p:nvSpPr>
          <p:cNvPr id="2" name="Rectangle 1"/>
          <p:cNvSpPr/>
          <p:nvPr/>
        </p:nvSpPr>
        <p:spPr>
          <a:xfrm>
            <a:off x="6588224" y="5805264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5885892" y="4077072"/>
            <a:ext cx="702332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5436096" y="2816553"/>
            <a:ext cx="576064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6030162" y="2828484"/>
            <a:ext cx="11161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Delnička vrata</a:t>
            </a:r>
            <a:endParaRPr lang="hr-HR" sz="1400" dirty="0"/>
          </a:p>
        </p:txBody>
      </p:sp>
      <p:sp>
        <p:nvSpPr>
          <p:cNvPr id="12" name="Rectangle 11"/>
          <p:cNvSpPr/>
          <p:nvPr/>
        </p:nvSpPr>
        <p:spPr>
          <a:xfrm>
            <a:off x="6634681" y="4149080"/>
            <a:ext cx="983605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Banska vrata</a:t>
            </a:r>
            <a:endParaRPr lang="hr-HR" sz="1400" dirty="0"/>
          </a:p>
        </p:txBody>
      </p:sp>
      <p:sp>
        <p:nvSpPr>
          <p:cNvPr id="13" name="Rectangle 12"/>
          <p:cNvSpPr/>
          <p:nvPr/>
        </p:nvSpPr>
        <p:spPr>
          <a:xfrm>
            <a:off x="6539543" y="5541610"/>
            <a:ext cx="6498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Vratnik</a:t>
            </a:r>
            <a:endParaRPr lang="hr-HR" sz="1400" dirty="0"/>
          </a:p>
        </p:txBody>
      </p:sp>
      <p:sp>
        <p:nvSpPr>
          <p:cNvPr id="15" name="Rectangle 14"/>
          <p:cNvSpPr/>
          <p:nvPr/>
        </p:nvSpPr>
        <p:spPr>
          <a:xfrm rot="18191961">
            <a:off x="7703570" y="5323871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7068781" y="4960238"/>
            <a:ext cx="1443557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Tunel Mala Kapela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7303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4" grpId="0" animBg="1"/>
      <p:bldP spid="3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32" y="785794"/>
            <a:ext cx="4572000" cy="3214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0306" y="2188311"/>
            <a:ext cx="6156206" cy="4669689"/>
            <a:chOff x="130306" y="2188311"/>
            <a:chExt cx="6156206" cy="4669689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306" y="2188311"/>
              <a:ext cx="6156206" cy="466968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  <a14:imgEffect>
                        <a14:brightnessContrast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037" y="4356515"/>
              <a:ext cx="2133881" cy="135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53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"/>
          <a:stretch/>
        </p:blipFill>
        <p:spPr bwMode="auto">
          <a:xfrm>
            <a:off x="86396" y="-23"/>
            <a:ext cx="8955197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35496" y="169882"/>
            <a:ext cx="5715040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Paneuropski prometni pravci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768600" y="1778000"/>
            <a:ext cx="3314700" cy="3429000"/>
          </a:xfrm>
          <a:custGeom>
            <a:avLst/>
            <a:gdLst>
              <a:gd name="connsiteX0" fmla="*/ 0 w 3314700"/>
              <a:gd name="connsiteY0" fmla="*/ 0 h 3429000"/>
              <a:gd name="connsiteX1" fmla="*/ 431800 w 3314700"/>
              <a:gd name="connsiteY1" fmla="*/ 939800 h 3429000"/>
              <a:gd name="connsiteX2" fmla="*/ 965200 w 3314700"/>
              <a:gd name="connsiteY2" fmla="*/ 914400 h 3429000"/>
              <a:gd name="connsiteX3" fmla="*/ 2400300 w 3314700"/>
              <a:gd name="connsiteY3" fmla="*/ 1409700 h 3429000"/>
              <a:gd name="connsiteX4" fmla="*/ 3098800 w 3314700"/>
              <a:gd name="connsiteY4" fmla="*/ 2209800 h 3429000"/>
              <a:gd name="connsiteX5" fmla="*/ 2870200 w 3314700"/>
              <a:gd name="connsiteY5" fmla="*/ 2806700 h 3429000"/>
              <a:gd name="connsiteX6" fmla="*/ 3314700 w 3314700"/>
              <a:gd name="connsiteY6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14700" h="3429000">
                <a:moveTo>
                  <a:pt x="0" y="0"/>
                </a:moveTo>
                <a:lnTo>
                  <a:pt x="431800" y="939800"/>
                </a:lnTo>
                <a:lnTo>
                  <a:pt x="965200" y="914400"/>
                </a:lnTo>
                <a:lnTo>
                  <a:pt x="2400300" y="1409700"/>
                </a:lnTo>
                <a:lnTo>
                  <a:pt x="3098800" y="2209800"/>
                </a:lnTo>
                <a:lnTo>
                  <a:pt x="2870200" y="2806700"/>
                </a:lnTo>
                <a:lnTo>
                  <a:pt x="3314700" y="34290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Freeform 10"/>
          <p:cNvSpPr/>
          <p:nvPr/>
        </p:nvSpPr>
        <p:spPr>
          <a:xfrm>
            <a:off x="4203700" y="1943100"/>
            <a:ext cx="558800" cy="2159000"/>
          </a:xfrm>
          <a:custGeom>
            <a:avLst/>
            <a:gdLst>
              <a:gd name="connsiteX0" fmla="*/ 0 w 558800"/>
              <a:gd name="connsiteY0" fmla="*/ 2159000 h 2159000"/>
              <a:gd name="connsiteX1" fmla="*/ 165100 w 558800"/>
              <a:gd name="connsiteY1" fmla="*/ 1968500 h 2159000"/>
              <a:gd name="connsiteX2" fmla="*/ 266700 w 558800"/>
              <a:gd name="connsiteY2" fmla="*/ 1714500 h 2159000"/>
              <a:gd name="connsiteX3" fmla="*/ 279400 w 558800"/>
              <a:gd name="connsiteY3" fmla="*/ 889000 h 2159000"/>
              <a:gd name="connsiteX4" fmla="*/ 279400 w 558800"/>
              <a:gd name="connsiteY4" fmla="*/ 546100 h 2159000"/>
              <a:gd name="connsiteX5" fmla="*/ 558800 w 558800"/>
              <a:gd name="connsiteY5" fmla="*/ 0 h 215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800" h="2159000">
                <a:moveTo>
                  <a:pt x="0" y="2159000"/>
                </a:moveTo>
                <a:lnTo>
                  <a:pt x="165100" y="1968500"/>
                </a:lnTo>
                <a:lnTo>
                  <a:pt x="266700" y="1714500"/>
                </a:lnTo>
                <a:lnTo>
                  <a:pt x="279400" y="889000"/>
                </a:lnTo>
                <a:lnTo>
                  <a:pt x="279400" y="546100"/>
                </a:lnTo>
                <a:lnTo>
                  <a:pt x="558800" y="0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Freeform 11"/>
          <p:cNvSpPr/>
          <p:nvPr/>
        </p:nvSpPr>
        <p:spPr>
          <a:xfrm>
            <a:off x="3098800" y="1981200"/>
            <a:ext cx="1651000" cy="977900"/>
          </a:xfrm>
          <a:custGeom>
            <a:avLst/>
            <a:gdLst>
              <a:gd name="connsiteX0" fmla="*/ 0 w 1651000"/>
              <a:gd name="connsiteY0" fmla="*/ 977900 h 977900"/>
              <a:gd name="connsiteX1" fmla="*/ 660400 w 1651000"/>
              <a:gd name="connsiteY1" fmla="*/ 711200 h 977900"/>
              <a:gd name="connsiteX2" fmla="*/ 1358900 w 1651000"/>
              <a:gd name="connsiteY2" fmla="*/ 355600 h 977900"/>
              <a:gd name="connsiteX3" fmla="*/ 1651000 w 1651000"/>
              <a:gd name="connsiteY3" fmla="*/ 0 h 97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00" h="977900">
                <a:moveTo>
                  <a:pt x="0" y="977900"/>
                </a:moveTo>
                <a:lnTo>
                  <a:pt x="660400" y="711200"/>
                </a:lnTo>
                <a:lnTo>
                  <a:pt x="1358900" y="355600"/>
                </a:lnTo>
                <a:lnTo>
                  <a:pt x="1651000" y="0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Freeform 12"/>
          <p:cNvSpPr/>
          <p:nvPr/>
        </p:nvSpPr>
        <p:spPr>
          <a:xfrm>
            <a:off x="1320800" y="812800"/>
            <a:ext cx="5054600" cy="2184400"/>
          </a:xfrm>
          <a:custGeom>
            <a:avLst/>
            <a:gdLst>
              <a:gd name="connsiteX0" fmla="*/ 5054600 w 5054600"/>
              <a:gd name="connsiteY0" fmla="*/ 0 h 2184400"/>
              <a:gd name="connsiteX1" fmla="*/ 4902200 w 5054600"/>
              <a:gd name="connsiteY1" fmla="*/ 304800 h 2184400"/>
              <a:gd name="connsiteX2" fmla="*/ 4711700 w 5054600"/>
              <a:gd name="connsiteY2" fmla="*/ 660400 h 2184400"/>
              <a:gd name="connsiteX3" fmla="*/ 4711700 w 5054600"/>
              <a:gd name="connsiteY3" fmla="*/ 850900 h 2184400"/>
              <a:gd name="connsiteX4" fmla="*/ 3416300 w 5054600"/>
              <a:gd name="connsiteY4" fmla="*/ 1181100 h 2184400"/>
              <a:gd name="connsiteX5" fmla="*/ 2870200 w 5054600"/>
              <a:gd name="connsiteY5" fmla="*/ 1219200 h 2184400"/>
              <a:gd name="connsiteX6" fmla="*/ 2298700 w 5054600"/>
              <a:gd name="connsiteY6" fmla="*/ 1663700 h 2184400"/>
              <a:gd name="connsiteX7" fmla="*/ 1879600 w 5054600"/>
              <a:gd name="connsiteY7" fmla="*/ 1892300 h 2184400"/>
              <a:gd name="connsiteX8" fmla="*/ 1562100 w 5054600"/>
              <a:gd name="connsiteY8" fmla="*/ 1968500 h 2184400"/>
              <a:gd name="connsiteX9" fmla="*/ 1028700 w 5054600"/>
              <a:gd name="connsiteY9" fmla="*/ 2184400 h 2184400"/>
              <a:gd name="connsiteX10" fmla="*/ 0 w 5054600"/>
              <a:gd name="connsiteY10" fmla="*/ 2032000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54600" h="2184400">
                <a:moveTo>
                  <a:pt x="5054600" y="0"/>
                </a:moveTo>
                <a:lnTo>
                  <a:pt x="4902200" y="304800"/>
                </a:lnTo>
                <a:lnTo>
                  <a:pt x="4711700" y="660400"/>
                </a:lnTo>
                <a:lnTo>
                  <a:pt x="4711700" y="850900"/>
                </a:lnTo>
                <a:lnTo>
                  <a:pt x="3416300" y="1181100"/>
                </a:lnTo>
                <a:lnTo>
                  <a:pt x="2870200" y="1219200"/>
                </a:lnTo>
                <a:lnTo>
                  <a:pt x="2298700" y="1663700"/>
                </a:lnTo>
                <a:lnTo>
                  <a:pt x="1879600" y="1892300"/>
                </a:lnTo>
                <a:lnTo>
                  <a:pt x="1562100" y="1968500"/>
                </a:lnTo>
                <a:lnTo>
                  <a:pt x="1028700" y="2184400"/>
                </a:lnTo>
                <a:lnTo>
                  <a:pt x="0" y="2032000"/>
                </a:lnTo>
              </a:path>
            </a:pathLst>
          </a:custGeom>
          <a:noFill/>
          <a:ln w="762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Oval 13"/>
          <p:cNvSpPr/>
          <p:nvPr/>
        </p:nvSpPr>
        <p:spPr>
          <a:xfrm>
            <a:off x="1899742" y="2348880"/>
            <a:ext cx="488950" cy="488950"/>
          </a:xfrm>
          <a:prstGeom prst="ellipse">
            <a:avLst/>
          </a:prstGeom>
          <a:solidFill>
            <a:srgbClr val="33CC3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V</a:t>
            </a:r>
            <a:endParaRPr lang="hr-HR" sz="2800" b="1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4406" y="3284736"/>
            <a:ext cx="488950" cy="488950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err="1" smtClean="0">
                <a:solidFill>
                  <a:schemeClr val="bg1"/>
                </a:solidFill>
              </a:rPr>
              <a:t>Vc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51746" y="2958480"/>
            <a:ext cx="488950" cy="488950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err="1" smtClean="0">
                <a:solidFill>
                  <a:schemeClr val="bg1"/>
                </a:solidFill>
              </a:rPr>
              <a:t>Vb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03700" y="1624111"/>
            <a:ext cx="1054135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1400" dirty="0" smtClean="0"/>
              <a:t>Budimpešta</a:t>
            </a:r>
            <a:endParaRPr lang="hr-HR" sz="1400" dirty="0"/>
          </a:p>
        </p:txBody>
      </p:sp>
      <p:sp>
        <p:nvSpPr>
          <p:cNvPr id="23" name="Rectangle 22"/>
          <p:cNvSpPr/>
          <p:nvPr/>
        </p:nvSpPr>
        <p:spPr>
          <a:xfrm>
            <a:off x="10096" y="5013176"/>
            <a:ext cx="5192474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</a:pPr>
            <a:r>
              <a:rPr lang="hr-HR" sz="2000" b="1" dirty="0">
                <a:solidFill>
                  <a:srgbClr val="FF0000"/>
                </a:solidFill>
              </a:rPr>
              <a:t>X</a:t>
            </a:r>
            <a:r>
              <a:rPr lang="hr-HR" sz="2000" dirty="0"/>
              <a:t> (</a:t>
            </a:r>
            <a:r>
              <a:rPr lang="hr-HR" sz="2000" dirty="0" err="1"/>
              <a:t>Salzburg</a:t>
            </a:r>
            <a:r>
              <a:rPr lang="hr-HR" sz="2000" dirty="0"/>
              <a:t> – Zagreb – Sofija), </a:t>
            </a:r>
          </a:p>
          <a:p>
            <a:pPr lvl="1">
              <a:lnSpc>
                <a:spcPct val="110000"/>
              </a:lnSpc>
            </a:pPr>
            <a:r>
              <a:rPr lang="hr-HR" sz="2000" b="1" dirty="0" err="1">
                <a:solidFill>
                  <a:srgbClr val="FF0000"/>
                </a:solidFill>
              </a:rPr>
              <a:t>Vb</a:t>
            </a:r>
            <a:r>
              <a:rPr lang="hr-HR" sz="2000" dirty="0"/>
              <a:t> (Budimpešta – Zagreb – Rijeka)</a:t>
            </a:r>
          </a:p>
          <a:p>
            <a:pPr lvl="1">
              <a:lnSpc>
                <a:spcPct val="110000"/>
              </a:lnSpc>
            </a:pPr>
            <a:r>
              <a:rPr lang="hr-HR" sz="2000" b="1" dirty="0" err="1">
                <a:solidFill>
                  <a:srgbClr val="FF0000"/>
                </a:solidFill>
              </a:rPr>
              <a:t>Vc</a:t>
            </a:r>
            <a:r>
              <a:rPr lang="hr-HR" sz="2000" dirty="0"/>
              <a:t> (Budimpešta – Osijek – Sarajevo – Ploče</a:t>
            </a:r>
            <a:r>
              <a:rPr lang="hr-HR" sz="20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hr-HR" sz="2000" b="1" dirty="0" smtClean="0">
                <a:solidFill>
                  <a:srgbClr val="FF0000"/>
                </a:solidFill>
              </a:rPr>
              <a:t>VII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– rijeka Dunav (do Crnog mora)</a:t>
            </a:r>
            <a:endParaRPr lang="hr-HR" sz="2000" dirty="0"/>
          </a:p>
        </p:txBody>
      </p:sp>
      <p:sp>
        <p:nvSpPr>
          <p:cNvPr id="24" name="Freeform 23"/>
          <p:cNvSpPr/>
          <p:nvPr/>
        </p:nvSpPr>
        <p:spPr>
          <a:xfrm>
            <a:off x="4749800" y="1993900"/>
            <a:ext cx="3556000" cy="1689100"/>
          </a:xfrm>
          <a:custGeom>
            <a:avLst/>
            <a:gdLst>
              <a:gd name="connsiteX0" fmla="*/ 3556000 w 3556000"/>
              <a:gd name="connsiteY0" fmla="*/ 1282700 h 1689100"/>
              <a:gd name="connsiteX1" fmla="*/ 3340100 w 3556000"/>
              <a:gd name="connsiteY1" fmla="*/ 1041400 h 1689100"/>
              <a:gd name="connsiteX2" fmla="*/ 3213100 w 3556000"/>
              <a:gd name="connsiteY2" fmla="*/ 1168400 h 1689100"/>
              <a:gd name="connsiteX3" fmla="*/ 3162300 w 3556000"/>
              <a:gd name="connsiteY3" fmla="*/ 1511300 h 1689100"/>
              <a:gd name="connsiteX4" fmla="*/ 2400300 w 3556000"/>
              <a:gd name="connsiteY4" fmla="*/ 1689100 h 1689100"/>
              <a:gd name="connsiteX5" fmla="*/ 2133600 w 3556000"/>
              <a:gd name="connsiteY5" fmla="*/ 1663700 h 1689100"/>
              <a:gd name="connsiteX6" fmla="*/ 1981200 w 3556000"/>
              <a:gd name="connsiteY6" fmla="*/ 1485900 h 1689100"/>
              <a:gd name="connsiteX7" fmla="*/ 1905000 w 3556000"/>
              <a:gd name="connsiteY7" fmla="*/ 1562100 h 1689100"/>
              <a:gd name="connsiteX8" fmla="*/ 1828800 w 3556000"/>
              <a:gd name="connsiteY8" fmla="*/ 1422400 h 1689100"/>
              <a:gd name="connsiteX9" fmla="*/ 850900 w 3556000"/>
              <a:gd name="connsiteY9" fmla="*/ 1333500 h 1689100"/>
              <a:gd name="connsiteX10" fmla="*/ 406400 w 3556000"/>
              <a:gd name="connsiteY10" fmla="*/ 1155700 h 1689100"/>
              <a:gd name="connsiteX11" fmla="*/ 0 w 3556000"/>
              <a:gd name="connsiteY11" fmla="*/ 0 h 168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56000" h="1689100">
                <a:moveTo>
                  <a:pt x="3556000" y="1282700"/>
                </a:moveTo>
                <a:lnTo>
                  <a:pt x="3340100" y="1041400"/>
                </a:lnTo>
                <a:lnTo>
                  <a:pt x="3213100" y="1168400"/>
                </a:lnTo>
                <a:lnTo>
                  <a:pt x="3162300" y="1511300"/>
                </a:lnTo>
                <a:lnTo>
                  <a:pt x="2400300" y="1689100"/>
                </a:lnTo>
                <a:lnTo>
                  <a:pt x="2133600" y="1663700"/>
                </a:lnTo>
                <a:lnTo>
                  <a:pt x="1981200" y="1485900"/>
                </a:lnTo>
                <a:lnTo>
                  <a:pt x="1905000" y="1562100"/>
                </a:lnTo>
                <a:lnTo>
                  <a:pt x="1828800" y="1422400"/>
                </a:lnTo>
                <a:lnTo>
                  <a:pt x="850900" y="1333500"/>
                </a:lnTo>
                <a:lnTo>
                  <a:pt x="406400" y="115570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Oval 24"/>
          <p:cNvSpPr/>
          <p:nvPr/>
        </p:nvSpPr>
        <p:spPr>
          <a:xfrm>
            <a:off x="6444481" y="2883793"/>
            <a:ext cx="488950" cy="488950"/>
          </a:xfrm>
          <a:prstGeom prst="ellipse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VII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0536" y="3372743"/>
            <a:ext cx="488950" cy="48895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X</a:t>
            </a:r>
            <a:endParaRPr lang="hr-H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3"/>
          <a:stretch/>
        </p:blipFill>
        <p:spPr bwMode="auto">
          <a:xfrm>
            <a:off x="86396" y="-23"/>
            <a:ext cx="8955197" cy="685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2733" y="169882"/>
            <a:ext cx="6618255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Pyhrnski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 jadransko-jonski pravac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222500" y="939800"/>
            <a:ext cx="1701800" cy="2984500"/>
          </a:xfrm>
          <a:custGeom>
            <a:avLst/>
            <a:gdLst>
              <a:gd name="connsiteX0" fmla="*/ 0 w 1701800"/>
              <a:gd name="connsiteY0" fmla="*/ 0 h 2984500"/>
              <a:gd name="connsiteX1" fmla="*/ 114300 w 1701800"/>
              <a:gd name="connsiteY1" fmla="*/ 596900 h 2984500"/>
              <a:gd name="connsiteX2" fmla="*/ 571500 w 1701800"/>
              <a:gd name="connsiteY2" fmla="*/ 889000 h 2984500"/>
              <a:gd name="connsiteX3" fmla="*/ 1231900 w 1701800"/>
              <a:gd name="connsiteY3" fmla="*/ 1168400 h 2984500"/>
              <a:gd name="connsiteX4" fmla="*/ 1371600 w 1701800"/>
              <a:gd name="connsiteY4" fmla="*/ 1485900 h 2984500"/>
              <a:gd name="connsiteX5" fmla="*/ 1498600 w 1701800"/>
              <a:gd name="connsiteY5" fmla="*/ 1790700 h 2984500"/>
              <a:gd name="connsiteX6" fmla="*/ 1257300 w 1701800"/>
              <a:gd name="connsiteY6" fmla="*/ 2133600 h 2984500"/>
              <a:gd name="connsiteX7" fmla="*/ 1371600 w 1701800"/>
              <a:gd name="connsiteY7" fmla="*/ 2616200 h 2984500"/>
              <a:gd name="connsiteX8" fmla="*/ 1701800 w 1701800"/>
              <a:gd name="connsiteY8" fmla="*/ 2984500 h 29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1800" h="2984500">
                <a:moveTo>
                  <a:pt x="0" y="0"/>
                </a:moveTo>
                <a:lnTo>
                  <a:pt x="114300" y="596900"/>
                </a:lnTo>
                <a:lnTo>
                  <a:pt x="571500" y="889000"/>
                </a:lnTo>
                <a:lnTo>
                  <a:pt x="1231900" y="1168400"/>
                </a:lnTo>
                <a:lnTo>
                  <a:pt x="1371600" y="1485900"/>
                </a:lnTo>
                <a:lnTo>
                  <a:pt x="1498600" y="1790700"/>
                </a:lnTo>
                <a:lnTo>
                  <a:pt x="1257300" y="2133600"/>
                </a:lnTo>
                <a:lnTo>
                  <a:pt x="1371600" y="2616200"/>
                </a:lnTo>
                <a:lnTo>
                  <a:pt x="1701800" y="29845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Box 2"/>
          <p:cNvSpPr txBox="1"/>
          <p:nvPr/>
        </p:nvSpPr>
        <p:spPr>
          <a:xfrm>
            <a:off x="1291312" y="131877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München</a:t>
            </a:r>
            <a:endParaRPr lang="hr-HR" dirty="0"/>
          </a:p>
        </p:txBody>
      </p:sp>
      <p:sp>
        <p:nvSpPr>
          <p:cNvPr id="18" name="Rectangle 17"/>
          <p:cNvSpPr/>
          <p:nvPr/>
        </p:nvSpPr>
        <p:spPr>
          <a:xfrm>
            <a:off x="35496" y="4797152"/>
            <a:ext cx="4528498" cy="20651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000" b="1" dirty="0" err="1" smtClean="0">
                <a:solidFill>
                  <a:srgbClr val="FF0000"/>
                </a:solidFill>
              </a:rPr>
              <a:t>Pyhrnski</a:t>
            </a:r>
            <a:r>
              <a:rPr lang="hr-HR" sz="2000" b="1" dirty="0" smtClean="0">
                <a:solidFill>
                  <a:srgbClr val="FF0000"/>
                </a:solidFill>
              </a:rPr>
              <a:t> pravac</a:t>
            </a:r>
          </a:p>
          <a:p>
            <a:pPr marL="288000" indent="-288000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hr-HR" dirty="0" err="1" smtClean="0"/>
              <a:t>Nürnberg</a:t>
            </a:r>
            <a:r>
              <a:rPr lang="hr-HR" dirty="0" smtClean="0"/>
              <a:t> – München – </a:t>
            </a:r>
            <a:r>
              <a:rPr lang="hr-HR" dirty="0" err="1" smtClean="0"/>
              <a:t>Salzburgh</a:t>
            </a:r>
            <a:r>
              <a:rPr lang="hr-HR" dirty="0" smtClean="0"/>
              <a:t> – </a:t>
            </a:r>
            <a:r>
              <a:rPr lang="hr-HR" dirty="0" err="1" smtClean="0"/>
              <a:t>Graz</a:t>
            </a:r>
            <a:r>
              <a:rPr lang="hr-HR" dirty="0" smtClean="0"/>
              <a:t> – Maribor – Zagreb – Karlovac – Split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hr-HR" sz="2000" b="1" dirty="0" smtClean="0">
                <a:solidFill>
                  <a:srgbClr val="002060"/>
                </a:solidFill>
              </a:rPr>
              <a:t>Jadransko – jonski pravac</a:t>
            </a:r>
            <a:endParaRPr lang="hr-HR" sz="2000" b="1" dirty="0">
              <a:solidFill>
                <a:srgbClr val="002060"/>
              </a:solidFill>
            </a:endParaRPr>
          </a:p>
          <a:p>
            <a:pPr marL="288000" indent="-288000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hr-HR" dirty="0" smtClean="0"/>
              <a:t>Rijeka – Split – Dubrovnik – Crna Gora – Albanija - Grčka</a:t>
            </a:r>
            <a:endParaRPr lang="hr-HR" b="1" dirty="0">
              <a:solidFill>
                <a:srgbClr val="FF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82900" y="2806700"/>
            <a:ext cx="3073400" cy="3276600"/>
            <a:chOff x="2882900" y="2806700"/>
            <a:chExt cx="3073400" cy="3276600"/>
          </a:xfrm>
        </p:grpSpPr>
        <p:sp>
          <p:nvSpPr>
            <p:cNvPr id="4" name="Freeform 3"/>
            <p:cNvSpPr/>
            <p:nvPr/>
          </p:nvSpPr>
          <p:spPr>
            <a:xfrm>
              <a:off x="2882900" y="2806700"/>
              <a:ext cx="2311400" cy="2463800"/>
            </a:xfrm>
            <a:custGeom>
              <a:avLst/>
              <a:gdLst>
                <a:gd name="connsiteX0" fmla="*/ 0 w 2311400"/>
                <a:gd name="connsiteY0" fmla="*/ 0 h 2463800"/>
                <a:gd name="connsiteX1" fmla="*/ 190500 w 2311400"/>
                <a:gd name="connsiteY1" fmla="*/ 165100 h 2463800"/>
                <a:gd name="connsiteX2" fmla="*/ 469900 w 2311400"/>
                <a:gd name="connsiteY2" fmla="*/ 431800 h 2463800"/>
                <a:gd name="connsiteX3" fmla="*/ 609600 w 2311400"/>
                <a:gd name="connsiteY3" fmla="*/ 711200 h 2463800"/>
                <a:gd name="connsiteX4" fmla="*/ 647700 w 2311400"/>
                <a:gd name="connsiteY4" fmla="*/ 889000 h 2463800"/>
                <a:gd name="connsiteX5" fmla="*/ 800100 w 2311400"/>
                <a:gd name="connsiteY5" fmla="*/ 1079500 h 2463800"/>
                <a:gd name="connsiteX6" fmla="*/ 1054100 w 2311400"/>
                <a:gd name="connsiteY6" fmla="*/ 1143000 h 2463800"/>
                <a:gd name="connsiteX7" fmla="*/ 1447800 w 2311400"/>
                <a:gd name="connsiteY7" fmla="*/ 1422400 h 2463800"/>
                <a:gd name="connsiteX8" fmla="*/ 1943100 w 2311400"/>
                <a:gd name="connsiteY8" fmla="*/ 1866900 h 2463800"/>
                <a:gd name="connsiteX9" fmla="*/ 2082800 w 2311400"/>
                <a:gd name="connsiteY9" fmla="*/ 2146300 h 2463800"/>
                <a:gd name="connsiteX10" fmla="*/ 2311400 w 2311400"/>
                <a:gd name="connsiteY10" fmla="*/ 246380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1400" h="2463800">
                  <a:moveTo>
                    <a:pt x="0" y="0"/>
                  </a:moveTo>
                  <a:lnTo>
                    <a:pt x="190500" y="165100"/>
                  </a:lnTo>
                  <a:lnTo>
                    <a:pt x="469900" y="431800"/>
                  </a:lnTo>
                  <a:lnTo>
                    <a:pt x="609600" y="711200"/>
                  </a:lnTo>
                  <a:lnTo>
                    <a:pt x="647700" y="889000"/>
                  </a:lnTo>
                  <a:lnTo>
                    <a:pt x="800100" y="1079500"/>
                  </a:lnTo>
                  <a:lnTo>
                    <a:pt x="1054100" y="1143000"/>
                  </a:lnTo>
                  <a:lnTo>
                    <a:pt x="1447800" y="1422400"/>
                  </a:lnTo>
                  <a:lnTo>
                    <a:pt x="1943100" y="1866900"/>
                  </a:lnTo>
                  <a:lnTo>
                    <a:pt x="2082800" y="2146300"/>
                  </a:lnTo>
                  <a:lnTo>
                    <a:pt x="2311400" y="2463800"/>
                  </a:lnTo>
                </a:path>
              </a:pathLst>
            </a:custGeom>
            <a:noFill/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6" name="Freeform 5"/>
            <p:cNvSpPr/>
            <p:nvPr/>
          </p:nvSpPr>
          <p:spPr>
            <a:xfrm>
              <a:off x="5156200" y="5232400"/>
              <a:ext cx="800100" cy="850900"/>
            </a:xfrm>
            <a:custGeom>
              <a:avLst/>
              <a:gdLst>
                <a:gd name="connsiteX0" fmla="*/ 0 w 800100"/>
                <a:gd name="connsiteY0" fmla="*/ 0 h 850900"/>
                <a:gd name="connsiteX1" fmla="*/ 482600 w 800100"/>
                <a:gd name="connsiteY1" fmla="*/ 520700 h 850900"/>
                <a:gd name="connsiteX2" fmla="*/ 800100 w 8001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100" h="850900">
                  <a:moveTo>
                    <a:pt x="0" y="0"/>
                  </a:moveTo>
                  <a:lnTo>
                    <a:pt x="482600" y="520700"/>
                  </a:lnTo>
                  <a:lnTo>
                    <a:pt x="800100" y="850900"/>
                  </a:lnTo>
                </a:path>
              </a:pathLst>
            </a:custGeom>
            <a:noFill/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419872" y="386445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Split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086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8962590" cy="59510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Hrvatski prometni (gorski) prag</a:t>
            </a:r>
            <a:r>
              <a:rPr lang="hr-HR" sz="2200" dirty="0"/>
              <a:t> – najkraći put između panonsko-</a:t>
            </a:r>
            <a:r>
              <a:rPr lang="hr-HR" sz="2200" dirty="0" err="1"/>
              <a:t>peripanonskog</a:t>
            </a:r>
            <a:r>
              <a:rPr lang="hr-HR" sz="2200" dirty="0"/>
              <a:t> i primorskog dijela Hrvatske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dirty="0"/>
              <a:t>Hrvatska ima </a:t>
            </a:r>
            <a:r>
              <a:rPr lang="hr-HR" sz="2200" b="1" dirty="0"/>
              <a:t>križišni</a:t>
            </a:r>
            <a:r>
              <a:rPr lang="hr-HR" sz="2200" dirty="0"/>
              <a:t> i </a:t>
            </a:r>
            <a:r>
              <a:rPr lang="hr-HR" sz="2200" b="1" dirty="0"/>
              <a:t>tranzitni</a:t>
            </a:r>
            <a:r>
              <a:rPr lang="hr-HR" sz="2200" dirty="0"/>
              <a:t> položaj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X</a:t>
            </a:r>
            <a:r>
              <a:rPr lang="hr-HR" sz="2200" dirty="0"/>
              <a:t> (</a:t>
            </a:r>
            <a:r>
              <a:rPr lang="hr-HR" sz="2200" dirty="0" err="1"/>
              <a:t>Salzburg</a:t>
            </a:r>
            <a:r>
              <a:rPr lang="hr-HR" sz="2200" dirty="0"/>
              <a:t> – Zagreb – Sofija), 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Vb</a:t>
            </a:r>
            <a:r>
              <a:rPr lang="hr-HR" sz="2200" dirty="0"/>
              <a:t> (Budimpešta – Zagreb – Rijeka)</a:t>
            </a:r>
          </a:p>
          <a:p>
            <a:pPr lvl="1">
              <a:lnSpc>
                <a:spcPct val="110000"/>
              </a:lnSpc>
            </a:pPr>
            <a:r>
              <a:rPr lang="hr-HR" sz="2200" b="1" dirty="0" err="1">
                <a:solidFill>
                  <a:srgbClr val="FF0000"/>
                </a:solidFill>
              </a:rPr>
              <a:t>Vc</a:t>
            </a:r>
            <a:r>
              <a:rPr lang="hr-HR" sz="2200" dirty="0"/>
              <a:t> (Budimpešta – Osijek – Sarajevo – Ploče</a:t>
            </a:r>
            <a:r>
              <a:rPr lang="hr-HR" sz="2200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VII</a:t>
            </a:r>
            <a:r>
              <a:rPr lang="hr-HR" sz="2200" dirty="0"/>
              <a:t> – rijeka Dunav (do Crnog mora</a:t>
            </a:r>
            <a:r>
              <a:rPr lang="hr-HR" sz="22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hr-HR" sz="2200" dirty="0" smtClean="0"/>
              <a:t>u planu je izgradnja </a:t>
            </a:r>
            <a:r>
              <a:rPr lang="hr-HR" sz="2200" b="1" dirty="0" smtClean="0">
                <a:solidFill>
                  <a:srgbClr val="FF0000"/>
                </a:solidFill>
              </a:rPr>
              <a:t>Jadransko-jonskog</a:t>
            </a:r>
            <a:r>
              <a:rPr lang="hr-HR" sz="2200" dirty="0" smtClean="0"/>
              <a:t> (povezivanje jadranske obale s Grčkom) i </a:t>
            </a:r>
            <a:r>
              <a:rPr lang="hr-HR" sz="2200" b="1" dirty="0" err="1" smtClean="0">
                <a:solidFill>
                  <a:srgbClr val="FF0000"/>
                </a:solidFill>
              </a:rPr>
              <a:t>Phyrnskog</a:t>
            </a:r>
            <a:r>
              <a:rPr lang="hr-HR" sz="2200" b="1" dirty="0" smtClean="0">
                <a:solidFill>
                  <a:srgbClr val="FF0000"/>
                </a:solidFill>
              </a:rPr>
              <a:t> pravca </a:t>
            </a:r>
            <a:r>
              <a:rPr lang="hr-HR" sz="2200" dirty="0" smtClean="0"/>
              <a:t>(prema srednjoj Europi)</a:t>
            </a:r>
            <a:endParaRPr lang="hr-HR" sz="2200" dirty="0"/>
          </a:p>
          <a:p>
            <a:pPr lvl="1">
              <a:lnSpc>
                <a:spcPct val="110000"/>
              </a:lnSpc>
            </a:pPr>
            <a:endParaRPr lang="hr-HR" sz="2200" dirty="0"/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142844" y="20116"/>
            <a:ext cx="9001156" cy="576064"/>
          </a:xfrm>
        </p:spPr>
        <p:txBody>
          <a:bodyPr>
            <a:noAutofit/>
          </a:bodyPr>
          <a:lstStyle/>
          <a:p>
            <a:r>
              <a:rPr lang="pl-PL" sz="3200" dirty="0" smtClean="0"/>
              <a:t>Hrvatska i europski prometni smjerovi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5137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302</Words>
  <Application>Microsoft Office PowerPoint</Application>
  <PresentationFormat>On-screen Show (4:3)</PresentationFormat>
  <Paragraphs>66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sustava Office</vt:lpstr>
      <vt:lpstr>HRVATSKA I EUROPSKI PROMETNI SMJEROVI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Hrvatska i europski prometni smjerovi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Geografski položaj RH</dc:title>
  <dc:creator>Danijel</dc:creator>
  <cp:lastModifiedBy>korisnik</cp:lastModifiedBy>
  <cp:revision>330</cp:revision>
  <dcterms:created xsi:type="dcterms:W3CDTF">2014-08-21T02:16:04Z</dcterms:created>
  <dcterms:modified xsi:type="dcterms:W3CDTF">2019-10-14T17:15:00Z</dcterms:modified>
</cp:coreProperties>
</file>