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87" r:id="rId1"/>
  </p:sldMasterIdLst>
  <p:notesMasterIdLst>
    <p:notesMasterId r:id="rId35"/>
  </p:notesMasterIdLst>
  <p:sldIdLst>
    <p:sldId id="256" r:id="rId2"/>
    <p:sldId id="346" r:id="rId3"/>
    <p:sldId id="323" r:id="rId4"/>
    <p:sldId id="321" r:id="rId5"/>
    <p:sldId id="325" r:id="rId6"/>
    <p:sldId id="326" r:id="rId7"/>
    <p:sldId id="324" r:id="rId8"/>
    <p:sldId id="349" r:id="rId9"/>
    <p:sldId id="359" r:id="rId10"/>
    <p:sldId id="360" r:id="rId11"/>
    <p:sldId id="307" r:id="rId12"/>
    <p:sldId id="361" r:id="rId13"/>
    <p:sldId id="362" r:id="rId14"/>
    <p:sldId id="310" r:id="rId15"/>
    <p:sldId id="311" r:id="rId16"/>
    <p:sldId id="368" r:id="rId17"/>
    <p:sldId id="327" r:id="rId18"/>
    <p:sldId id="369" r:id="rId19"/>
    <p:sldId id="364" r:id="rId20"/>
    <p:sldId id="367" r:id="rId21"/>
    <p:sldId id="345" r:id="rId22"/>
    <p:sldId id="375" r:id="rId23"/>
    <p:sldId id="344" r:id="rId24"/>
    <p:sldId id="376" r:id="rId25"/>
    <p:sldId id="353" r:id="rId26"/>
    <p:sldId id="351" r:id="rId27"/>
    <p:sldId id="335" r:id="rId28"/>
    <p:sldId id="355" r:id="rId29"/>
    <p:sldId id="354" r:id="rId30"/>
    <p:sldId id="373" r:id="rId31"/>
    <p:sldId id="374" r:id="rId32"/>
    <p:sldId id="370" r:id="rId33"/>
    <p:sldId id="372" r:id="rId34"/>
  </p:sldIdLst>
  <p:sldSz cx="9144000" cy="6858000" type="screen4x3"/>
  <p:notesSz cx="7772400" cy="10058400"/>
  <p:defaultTextStyle>
    <a:defPPr>
      <a:defRPr lang="en-GB"/>
    </a:defPPr>
    <a:lvl1pPr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742950" indent="-28575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11430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6002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20574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99"/>
    <a:srgbClr val="008000"/>
    <a:srgbClr val="CC0000"/>
    <a:srgbClr val="009900"/>
    <a:srgbClr val="0033CC"/>
    <a:srgbClr val="3333CC"/>
    <a:srgbClr val="FF0000"/>
    <a:srgbClr val="0068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184" autoAdjust="0"/>
    <p:restoredTop sz="87663" autoAdjust="0"/>
  </p:normalViewPr>
  <p:slideViewPr>
    <p:cSldViewPr>
      <p:cViewPr varScale="1">
        <p:scale>
          <a:sx n="75" d="100"/>
          <a:sy n="75" d="100"/>
        </p:scale>
        <p:origin x="-1230" y="-96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7613" cy="37703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sp>
      <p:sp>
        <p:nvSpPr>
          <p:cNvPr id="3074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16650" cy="4524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sr-Latn-CS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endParaRPr 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fld id="{16BE6D4B-FA8B-4F43-9CD5-5AEE4838CB1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28928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E06DA73-B8A7-44C9-B29F-B355403F4151}" type="slidenum">
              <a:rPr lang="en-US"/>
              <a:pPr/>
              <a:t>1</a:t>
            </a:fld>
            <a:endParaRPr lang="en-US" dirty="0"/>
          </a:p>
        </p:txBody>
      </p:sp>
      <p:sp>
        <p:nvSpPr>
          <p:cNvPr id="2969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13</a:t>
            </a:fld>
            <a:endParaRPr lang="en-US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14</a:t>
            </a:fld>
            <a:endParaRPr lang="en-US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16</a:t>
            </a:fld>
            <a:endParaRPr lang="en-US" dirty="0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17</a:t>
            </a:fld>
            <a:endParaRPr lang="en-US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18</a:t>
            </a:fld>
            <a:endParaRPr lang="en-US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19</a:t>
            </a:fld>
            <a:endParaRPr lang="en-US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20</a:t>
            </a:fld>
            <a:endParaRPr lang="en-US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21</a:t>
            </a:fld>
            <a:endParaRPr lang="en-US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22</a:t>
            </a:fld>
            <a:endParaRPr lang="en-US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23</a:t>
            </a:fld>
            <a:endParaRPr lang="en-US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4</a:t>
            </a:fld>
            <a:endParaRPr lang="en-US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26</a:t>
            </a:fld>
            <a:endParaRPr lang="en-US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pPr marL="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vi-VN" sz="1100" b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U svojoj knjizi govorite da će se dogoditi neka vrsta apokalipse koju nazivate energetskim preskokom.</a:t>
            </a:r>
          </a:p>
          <a:p>
            <a:pPr marL="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vi-VN" sz="12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Uvjeren sam da će doći do katastrofe ako se ovakvi trendovi nastave. Ekološka katastrofa je jedan od mogućih scenarija. Pored nekoga novoga budućeg svjetskog rata i teroristi mogu doći do oružja za masovno uništenje i možete zamisliti kakva bi katastrofa bila. Zato bi takve katastrofe preživjeli samo ljudi koji bi postigli viši energetski nivo.</a:t>
            </a:r>
          </a:p>
          <a:p>
            <a:pPr marL="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vi-VN" sz="12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Ako čovjek doživi osobni šok u životu, to će ga vjerojatno pomaknuti da uvede promjene u svoj način života. Ako dođe do velike svjetske katastrofe vjerujem da će dio čovječanstva preživjeti, i da će taj dio biti toliko šokiran time što je čovječanstvo samo sebi napravilo, da će početi funkcionirati i živjeti na drugačiji način. Katastrofa bi tako ponukala dio čovječanstva da se promijeni. U suprotnom ako se ovi trendovi nastave neće ostati ništa. Prema tome, bolje je da neka katastrofa probudi čovječanstvo.</a:t>
            </a:r>
          </a:p>
          <a:p>
            <a:endParaRPr lang="sr-Latn-C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27</a:t>
            </a:fld>
            <a:endParaRPr lang="en-US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30</a:t>
            </a:fld>
            <a:endParaRPr lang="en-US" dirty="0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31</a:t>
            </a:fld>
            <a:endParaRPr lang="en-US" dirty="0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32</a:t>
            </a:fld>
            <a:endParaRPr lang="en-US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33</a:t>
            </a:fld>
            <a:endParaRPr lang="en-US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5</a:t>
            </a:fld>
            <a:endParaRPr lang="en-US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6</a:t>
            </a:fld>
            <a:endParaRPr lang="en-US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7</a:t>
            </a:fld>
            <a:endParaRPr lang="en-US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9</a:t>
            </a:fld>
            <a:endParaRPr lang="en-US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10</a:t>
            </a:fld>
            <a:endParaRPr lang="en-US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11</a:t>
            </a:fld>
            <a:endParaRPr lang="en-US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12</a:t>
            </a:fld>
            <a:endParaRPr lang="en-US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  <a:prstGeom prst="rect">
            <a:avLst/>
          </a:prstGeom>
        </p:spPr>
        <p:txBody>
          <a:bodyPr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/>
          </a:bodyPr>
          <a:lstStyle>
            <a:lvl1pPr>
              <a:defRPr sz="5400" b="1" cap="all" baseline="0">
                <a:ln w="6350"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844" y="857232"/>
            <a:ext cx="4354544" cy="75088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800" b="1" cap="all" baseline="0"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857232"/>
            <a:ext cx="4284693" cy="75088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800" b="1" cap="all" baseline="0"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142844" y="1684320"/>
            <a:ext cx="4354544" cy="4959390"/>
          </a:xfrm>
          <a:prstGeom prst="rect">
            <a:avLst/>
          </a:prstGeom>
        </p:spPr>
        <p:txBody>
          <a:bodyPr/>
          <a:lstStyle>
            <a:lvl1pPr>
              <a:buFont typeface="Arial" pitchFamily="34" charset="0"/>
              <a:buChar char="—"/>
              <a:defRPr sz="2400">
                <a:latin typeface="Calibri" pitchFamily="34" charset="0"/>
                <a:cs typeface="Calibri" pitchFamily="34" charset="0"/>
              </a:defRPr>
            </a:lvl1pPr>
            <a:lvl2pPr indent="-360000">
              <a:buFont typeface="Arial" pitchFamily="34" charset="0"/>
              <a:buChar char="—"/>
              <a:defRPr sz="2000">
                <a:latin typeface="Calibri" pitchFamily="34" charset="0"/>
                <a:cs typeface="Calibri" pitchFamily="34" charset="0"/>
              </a:defRPr>
            </a:lvl2pPr>
            <a:lvl3pPr indent="-360000">
              <a:buFont typeface="Arial" pitchFamily="34" charset="0"/>
              <a:buChar char="—"/>
              <a:defRPr sz="1800">
                <a:latin typeface="Calibri" pitchFamily="34" charset="0"/>
                <a:cs typeface="Calibri" pitchFamily="34" charset="0"/>
              </a:defRPr>
            </a:lvl3pPr>
            <a:lvl4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4pPr>
            <a:lvl5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84320"/>
            <a:ext cx="4284693" cy="4959390"/>
          </a:xfrm>
          <a:prstGeom prst="rect">
            <a:avLst/>
          </a:prstGeom>
        </p:spPr>
        <p:txBody>
          <a:bodyPr/>
          <a:lstStyle>
            <a:lvl1pPr>
              <a:buFont typeface="Arial" pitchFamily="34" charset="0"/>
              <a:buChar char="—"/>
              <a:defRPr sz="2400">
                <a:latin typeface="Calibri" pitchFamily="34" charset="0"/>
                <a:cs typeface="Calibri" pitchFamily="34" charset="0"/>
              </a:defRPr>
            </a:lvl1pPr>
            <a:lvl2pPr indent="-360000">
              <a:buFont typeface="Arial" pitchFamily="34" charset="0"/>
              <a:buChar char="—"/>
              <a:defRPr sz="2000">
                <a:latin typeface="Calibri" pitchFamily="34" charset="0"/>
                <a:cs typeface="Calibri" pitchFamily="34" charset="0"/>
              </a:defRPr>
            </a:lvl2pPr>
            <a:lvl3pPr indent="-360000">
              <a:buFont typeface="Arial" pitchFamily="34" charset="0"/>
              <a:buChar char="—"/>
              <a:defRPr sz="1800">
                <a:latin typeface="Calibri" pitchFamily="34" charset="0"/>
                <a:cs typeface="Calibri" pitchFamily="34" charset="0"/>
              </a:defRPr>
            </a:lvl3pPr>
            <a:lvl4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4pPr>
            <a:lvl5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428596" y="71414"/>
            <a:ext cx="8715404" cy="571504"/>
          </a:xfrm>
          <a:prstGeom prst="rect">
            <a:avLst/>
          </a:prstGeom>
        </p:spPr>
        <p:txBody>
          <a:bodyPr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>
            <a:lvl1pPr algn="l">
              <a:defRPr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42918"/>
            <a:ext cx="8229600" cy="5857916"/>
          </a:xfrm>
          <a:prstGeom prst="rect">
            <a:avLst/>
          </a:prstGeom>
        </p:spPr>
        <p:txBody>
          <a:bodyPr vert="eaVert"/>
          <a:lstStyle>
            <a:lvl1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1pPr>
            <a:lvl2pPr indent="-360000"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2pPr>
            <a:lvl3pPr indent="-360000"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3pPr>
            <a:lvl4pPr indent="-360000"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4pPr>
            <a:lvl5pPr indent="-360000"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28596" y="71414"/>
            <a:ext cx="8715404" cy="571504"/>
          </a:xfrm>
          <a:prstGeom prst="rect">
            <a:avLst/>
          </a:prstGeom>
        </p:spPr>
        <p:txBody>
          <a:bodyPr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>
            <a:lvl1pPr algn="l">
              <a:defRPr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85794"/>
            <a:ext cx="9144000" cy="5929354"/>
          </a:xfrm>
          <a:prstGeom prst="rect">
            <a:avLst/>
          </a:prstGeom>
        </p:spPr>
        <p:txBody>
          <a:bodyPr/>
          <a:lstStyle>
            <a:lvl1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1pPr>
            <a:lvl2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2pPr>
            <a:lvl3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3pPr>
            <a:lvl4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4pPr>
            <a:lvl5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28596" y="71414"/>
            <a:ext cx="8715404" cy="571504"/>
          </a:xfrm>
          <a:prstGeom prst="rect">
            <a:avLst/>
          </a:prstGeom>
        </p:spPr>
        <p:txBody>
          <a:bodyPr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>
            <a:lvl1pPr algn="l">
              <a:defRPr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4"/>
          <p:cNvSpPr>
            <a:spLocks noGrp="1"/>
          </p:cNvSpPr>
          <p:nvPr>
            <p:ph sz="quarter" idx="2"/>
          </p:nvPr>
        </p:nvSpPr>
        <p:spPr>
          <a:xfrm>
            <a:off x="142844" y="857232"/>
            <a:ext cx="4354544" cy="5786478"/>
          </a:xfrm>
          <a:prstGeom prst="rect">
            <a:avLst/>
          </a:prstGeom>
        </p:spPr>
        <p:txBody>
          <a:bodyPr/>
          <a:lstStyle>
            <a:lvl1pPr>
              <a:buFont typeface="Arial" pitchFamily="34" charset="0"/>
              <a:buChar char="—"/>
              <a:defRPr sz="2400">
                <a:latin typeface="Calibri" pitchFamily="34" charset="0"/>
                <a:cs typeface="Calibri" pitchFamily="34" charset="0"/>
              </a:defRPr>
            </a:lvl1pPr>
            <a:lvl2pPr indent="-360000">
              <a:buFont typeface="Arial" pitchFamily="34" charset="0"/>
              <a:buChar char="—"/>
              <a:defRPr sz="2000">
                <a:latin typeface="Calibri" pitchFamily="34" charset="0"/>
                <a:cs typeface="Calibri" pitchFamily="34" charset="0"/>
              </a:defRPr>
            </a:lvl2pPr>
            <a:lvl3pPr indent="-360000">
              <a:buFont typeface="Arial" pitchFamily="34" charset="0"/>
              <a:buChar char="—"/>
              <a:defRPr sz="1800">
                <a:latin typeface="Calibri" pitchFamily="34" charset="0"/>
                <a:cs typeface="Calibri" pitchFamily="34" charset="0"/>
              </a:defRPr>
            </a:lvl3pPr>
            <a:lvl4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4pPr>
            <a:lvl5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857232"/>
            <a:ext cx="4284693" cy="5786478"/>
          </a:xfrm>
          <a:prstGeom prst="rect">
            <a:avLst/>
          </a:prstGeom>
        </p:spPr>
        <p:txBody>
          <a:bodyPr/>
          <a:lstStyle>
            <a:lvl1pPr>
              <a:buFont typeface="Arial" pitchFamily="34" charset="0"/>
              <a:buChar char="—"/>
              <a:defRPr sz="2400">
                <a:latin typeface="Calibri" pitchFamily="34" charset="0"/>
                <a:cs typeface="Calibri" pitchFamily="34" charset="0"/>
              </a:defRPr>
            </a:lvl1pPr>
            <a:lvl2pPr indent="-360000">
              <a:buFont typeface="Arial" pitchFamily="34" charset="0"/>
              <a:buChar char="—"/>
              <a:defRPr sz="2000">
                <a:latin typeface="Calibri" pitchFamily="34" charset="0"/>
                <a:cs typeface="Calibri" pitchFamily="34" charset="0"/>
              </a:defRPr>
            </a:lvl2pPr>
            <a:lvl3pPr indent="-360000">
              <a:buFont typeface="Arial" pitchFamily="34" charset="0"/>
              <a:buChar char="—"/>
              <a:defRPr sz="1800">
                <a:latin typeface="Calibri" pitchFamily="34" charset="0"/>
                <a:cs typeface="Calibri" pitchFamily="34" charset="0"/>
              </a:defRPr>
            </a:lvl3pPr>
            <a:lvl4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4pPr>
            <a:lvl5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28596" y="71414"/>
            <a:ext cx="8715404" cy="571504"/>
          </a:xfrm>
          <a:prstGeom prst="rect">
            <a:avLst/>
          </a:prstGeom>
        </p:spPr>
        <p:txBody>
          <a:bodyPr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>
            <a:lvl1pPr algn="l">
              <a:defRPr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844" y="857232"/>
            <a:ext cx="4354544" cy="75088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800" b="1" cap="all" baseline="0"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857232"/>
            <a:ext cx="4284693" cy="75088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800" b="1" cap="all" baseline="0"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142844" y="1684320"/>
            <a:ext cx="4354544" cy="4959390"/>
          </a:xfrm>
          <a:prstGeom prst="rect">
            <a:avLst/>
          </a:prstGeom>
        </p:spPr>
        <p:txBody>
          <a:bodyPr/>
          <a:lstStyle>
            <a:lvl1pPr>
              <a:buFont typeface="Arial" pitchFamily="34" charset="0"/>
              <a:buChar char="—"/>
              <a:defRPr sz="2400">
                <a:latin typeface="Calibri" pitchFamily="34" charset="0"/>
                <a:cs typeface="Calibri" pitchFamily="34" charset="0"/>
              </a:defRPr>
            </a:lvl1pPr>
            <a:lvl2pPr indent="-360000">
              <a:buFont typeface="Arial" pitchFamily="34" charset="0"/>
              <a:buChar char="—"/>
              <a:defRPr sz="2000">
                <a:latin typeface="Calibri" pitchFamily="34" charset="0"/>
                <a:cs typeface="Calibri" pitchFamily="34" charset="0"/>
              </a:defRPr>
            </a:lvl2pPr>
            <a:lvl3pPr indent="-360000">
              <a:buFont typeface="Arial" pitchFamily="34" charset="0"/>
              <a:buChar char="—"/>
              <a:defRPr sz="1800">
                <a:latin typeface="Calibri" pitchFamily="34" charset="0"/>
                <a:cs typeface="Calibri" pitchFamily="34" charset="0"/>
              </a:defRPr>
            </a:lvl3pPr>
            <a:lvl4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4pPr>
            <a:lvl5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84320"/>
            <a:ext cx="4284693" cy="4959390"/>
          </a:xfrm>
          <a:prstGeom prst="rect">
            <a:avLst/>
          </a:prstGeom>
        </p:spPr>
        <p:txBody>
          <a:bodyPr/>
          <a:lstStyle>
            <a:lvl1pPr>
              <a:buFont typeface="Arial" pitchFamily="34" charset="0"/>
              <a:buChar char="—"/>
              <a:defRPr sz="2400">
                <a:latin typeface="Calibri" pitchFamily="34" charset="0"/>
                <a:cs typeface="Calibri" pitchFamily="34" charset="0"/>
              </a:defRPr>
            </a:lvl1pPr>
            <a:lvl2pPr indent="-360000">
              <a:buFont typeface="Arial" pitchFamily="34" charset="0"/>
              <a:buChar char="—"/>
              <a:defRPr sz="2000">
                <a:latin typeface="Calibri" pitchFamily="34" charset="0"/>
                <a:cs typeface="Calibri" pitchFamily="34" charset="0"/>
              </a:defRPr>
            </a:lvl2pPr>
            <a:lvl3pPr indent="-360000">
              <a:buFont typeface="Arial" pitchFamily="34" charset="0"/>
              <a:buChar char="—"/>
              <a:defRPr sz="1800">
                <a:latin typeface="Calibri" pitchFamily="34" charset="0"/>
                <a:cs typeface="Calibri" pitchFamily="34" charset="0"/>
              </a:defRPr>
            </a:lvl3pPr>
            <a:lvl4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4pPr>
            <a:lvl5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28596" y="71414"/>
            <a:ext cx="8572560" cy="571504"/>
          </a:xfrm>
          <a:prstGeom prst="rect">
            <a:avLst/>
          </a:prstGeom>
        </p:spPr>
        <p:txBody>
          <a:bodyPr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>
            <a:lvl1pPr algn="l">
              <a:defRPr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428596" y="71414"/>
            <a:ext cx="8715404" cy="571504"/>
          </a:xfrm>
          <a:prstGeom prst="rect">
            <a:avLst/>
          </a:prstGeom>
        </p:spPr>
        <p:txBody>
          <a:bodyPr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>
            <a:lvl1pPr algn="l">
              <a:defRPr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14356"/>
            <a:ext cx="8229600" cy="5786478"/>
          </a:xfrm>
          <a:prstGeom prst="rect">
            <a:avLst/>
          </a:prstGeom>
        </p:spPr>
        <p:txBody>
          <a:bodyPr vert="eaVert"/>
          <a:lstStyle>
            <a:lvl1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1pPr>
            <a:lvl2pPr indent="-360000"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2pPr>
            <a:lvl3pPr indent="-360000"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3pPr>
            <a:lvl4pPr indent="-360000"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4pPr>
            <a:lvl5pPr indent="-360000"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28596" y="71414"/>
            <a:ext cx="8715404" cy="571504"/>
          </a:xfrm>
          <a:prstGeom prst="rect">
            <a:avLst/>
          </a:prstGeom>
        </p:spPr>
        <p:txBody>
          <a:bodyPr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>
            <a:lvl1pPr algn="l">
              <a:defRPr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85794"/>
            <a:ext cx="9144000" cy="5929354"/>
          </a:xfrm>
          <a:prstGeom prst="rect">
            <a:avLst/>
          </a:prstGeom>
        </p:spPr>
        <p:txBody>
          <a:bodyPr/>
          <a:lstStyle>
            <a:lvl1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1pPr>
            <a:lvl2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2pPr>
            <a:lvl3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3pPr>
            <a:lvl4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4pPr>
            <a:lvl5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428596" y="71414"/>
            <a:ext cx="8715404" cy="571504"/>
          </a:xfrm>
          <a:prstGeom prst="rect">
            <a:avLst/>
          </a:prstGeom>
        </p:spPr>
        <p:txBody>
          <a:bodyPr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>
            <a:lvl1pPr algn="l">
              <a:defRPr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4"/>
          <p:cNvSpPr>
            <a:spLocks noGrp="1"/>
          </p:cNvSpPr>
          <p:nvPr>
            <p:ph sz="quarter" idx="2"/>
          </p:nvPr>
        </p:nvSpPr>
        <p:spPr>
          <a:xfrm>
            <a:off x="142844" y="857232"/>
            <a:ext cx="4354544" cy="5786478"/>
          </a:xfrm>
          <a:prstGeom prst="rect">
            <a:avLst/>
          </a:prstGeom>
        </p:spPr>
        <p:txBody>
          <a:bodyPr/>
          <a:lstStyle>
            <a:lvl1pPr>
              <a:buFont typeface="Arial" pitchFamily="34" charset="0"/>
              <a:buChar char="—"/>
              <a:defRPr sz="2400">
                <a:latin typeface="Calibri" pitchFamily="34" charset="0"/>
                <a:cs typeface="Calibri" pitchFamily="34" charset="0"/>
              </a:defRPr>
            </a:lvl1pPr>
            <a:lvl2pPr indent="-360000">
              <a:buFont typeface="Arial" pitchFamily="34" charset="0"/>
              <a:buChar char="—"/>
              <a:defRPr sz="2000">
                <a:latin typeface="Calibri" pitchFamily="34" charset="0"/>
                <a:cs typeface="Calibri" pitchFamily="34" charset="0"/>
              </a:defRPr>
            </a:lvl2pPr>
            <a:lvl3pPr indent="-360000">
              <a:buFont typeface="Arial" pitchFamily="34" charset="0"/>
              <a:buChar char="—"/>
              <a:defRPr sz="1800">
                <a:latin typeface="Calibri" pitchFamily="34" charset="0"/>
                <a:cs typeface="Calibri" pitchFamily="34" charset="0"/>
              </a:defRPr>
            </a:lvl3pPr>
            <a:lvl4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4pPr>
            <a:lvl5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857232"/>
            <a:ext cx="4284693" cy="5786478"/>
          </a:xfrm>
          <a:prstGeom prst="rect">
            <a:avLst/>
          </a:prstGeom>
        </p:spPr>
        <p:txBody>
          <a:bodyPr/>
          <a:lstStyle>
            <a:lvl1pPr>
              <a:buFont typeface="Arial" pitchFamily="34" charset="0"/>
              <a:buChar char="—"/>
              <a:defRPr sz="2400">
                <a:latin typeface="Calibri" pitchFamily="34" charset="0"/>
                <a:cs typeface="Calibri" pitchFamily="34" charset="0"/>
              </a:defRPr>
            </a:lvl1pPr>
            <a:lvl2pPr indent="-360000">
              <a:buFont typeface="Arial" pitchFamily="34" charset="0"/>
              <a:buChar char="—"/>
              <a:defRPr sz="2000">
                <a:latin typeface="Calibri" pitchFamily="34" charset="0"/>
                <a:cs typeface="Calibri" pitchFamily="34" charset="0"/>
              </a:defRPr>
            </a:lvl2pPr>
            <a:lvl3pPr indent="-360000">
              <a:buFont typeface="Arial" pitchFamily="34" charset="0"/>
              <a:buChar char="—"/>
              <a:defRPr sz="1800">
                <a:latin typeface="Calibri" pitchFamily="34" charset="0"/>
                <a:cs typeface="Calibri" pitchFamily="34" charset="0"/>
              </a:defRPr>
            </a:lvl3pPr>
            <a:lvl4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4pPr>
            <a:lvl5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428596" y="71414"/>
            <a:ext cx="8715404" cy="571504"/>
          </a:xfrm>
          <a:prstGeom prst="rect">
            <a:avLst/>
          </a:prstGeom>
        </p:spPr>
        <p:txBody>
          <a:bodyPr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>
            <a:lvl1pPr algn="l">
              <a:defRPr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 kern="1200">
          <a:ln w="6350">
            <a:noFill/>
          </a:ln>
          <a:solidFill>
            <a:schemeClr val="tx1"/>
          </a:soli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Trebuchet MS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9pPr>
    </p:titleStyle>
    <p:bodyStyle>
      <a:lvl1pPr marL="547688" indent="-411163" algn="l" rtl="0" eaLnBrk="1" fontAlgn="base" hangingPunct="1">
        <a:spcBef>
          <a:spcPct val="20000"/>
        </a:spcBef>
        <a:spcAft>
          <a:spcPct val="0"/>
        </a:spcAft>
        <a:buClr>
          <a:srgbClr val="F9F9F9"/>
        </a:buClr>
        <a:buSzPct val="65000"/>
        <a:buFont typeface="Wingdings 2" pitchFamily="18" charset="2"/>
        <a:buChar char="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868363" indent="-2825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Font typeface="Wingdings 2" pitchFamily="18" charset="2"/>
        <a:buChar char="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33475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95000"/>
        <a:buFont typeface="Wingdings" pitchFamily="2" charset="2"/>
        <a:buChar char=""/>
        <a:defRPr sz="2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352550" indent="-182563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100000"/>
        <a:buFont typeface="Wingdings 3" pitchFamily="18" charset="2"/>
        <a:buChar char="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544638" indent="-182563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 2" pitchFamily="18" charset="2"/>
        <a:buChar char="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Relationship Id="rId6" Type="http://schemas.microsoft.com/office/2007/relationships/hdphoto" Target="../media/hdphoto1.wdp"/><Relationship Id="rId5" Type="http://schemas.openxmlformats.org/officeDocument/2006/relationships/image" Target="../media/image19.jpeg"/><Relationship Id="rId4" Type="http://schemas.openxmlformats.org/officeDocument/2006/relationships/image" Target="../media/image18.jpe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2948" y="5085184"/>
            <a:ext cx="9108504" cy="1512168"/>
          </a:xfrm>
          <a:prstGeom prst="rect">
            <a:avLst/>
          </a:prstGeom>
        </p:spPr>
        <p:txBody>
          <a:bodyPr vert="horz" lIns="45720" rIns="45720" anchor="t">
            <a:noAutofit/>
          </a:bodyPr>
          <a:lstStyle/>
          <a:p>
            <a:pPr marR="0" lvl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hr-HR" sz="4800" dirty="0" smtClean="0">
                <a:ln w="18415" cmpd="sng">
                  <a:solidFill>
                    <a:srgbClr val="FFC000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  <a:ea typeface="+mj-ea"/>
                <a:cs typeface="Calibri" pitchFamily="34" charset="0"/>
              </a:rPr>
              <a:t>I. POLITIKA, POLITIČKO DJELOVANJE I POLITIČKA UTAKMICA</a:t>
            </a:r>
            <a:endParaRPr kumimoji="0" lang="hr-HR" sz="4800" i="0" u="none" strike="noStrike" kern="1200" normalizeH="0" baseline="0" noProof="0" dirty="0">
              <a:ln w="18415" cmpd="sng">
                <a:solidFill>
                  <a:srgbClr val="FFC000"/>
                </a:solidFill>
                <a:prstDash val="solid"/>
              </a:ln>
              <a:solidFill>
                <a:srgbClr val="FFC00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uLnTx/>
              <a:uFillTx/>
              <a:latin typeface="Calibri" pitchFamily="34" charset="0"/>
              <a:ea typeface="+mj-ea"/>
              <a:cs typeface="Calibri" pitchFamily="34" charset="0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52042" y="277788"/>
            <a:ext cx="4896544" cy="47394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71406" y="1000130"/>
            <a:ext cx="9072594" cy="4786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spcBef>
                <a:spcPts val="2400"/>
              </a:spcBef>
              <a:buClr>
                <a:schemeClr val="tx1"/>
              </a:buCl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MOĆ</a:t>
            </a:r>
            <a:r>
              <a:rPr lang="hr-HR" sz="28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– </a:t>
            </a:r>
            <a:r>
              <a:rPr lang="hr-HR" sz="26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vjerojatnost da će pojedinac ili grupa uspjeti </a:t>
            </a:r>
            <a:r>
              <a:rPr lang="hr-HR" sz="2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nametnuti</a:t>
            </a:r>
            <a:r>
              <a:rPr lang="hr-HR" sz="26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i </a:t>
            </a:r>
            <a:r>
              <a:rPr lang="hr-HR" sz="2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provesti svoju volju</a:t>
            </a:r>
            <a:r>
              <a:rPr lang="hr-HR" sz="26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, </a:t>
            </a:r>
            <a:r>
              <a:rPr lang="hr-HR" sz="3000" b="1" u="sng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čak i usprkos otporu drugih</a:t>
            </a:r>
            <a:endParaRPr lang="hr-HR" sz="2400" i="1" dirty="0" smtClean="0"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288000" indent="-288000">
              <a:lnSpc>
                <a:spcPct val="100000"/>
              </a:lnSpc>
              <a:spcBef>
                <a:spcPts val="24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ne odnosi se samo na fizičku silu, već i na druge značajke </a:t>
            </a:r>
            <a:b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</a:br>
            <a:r>
              <a:rPr lang="hr-HR" sz="22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(bogatstvo, ugled, kulturnu i obrazovnu razinu, položaj u nekoj organizaciji, osobni </a:t>
            </a:r>
            <a:r>
              <a:rPr lang="hr-HR" sz="2200" i="1" dirty="0" err="1" smtClean="0">
                <a:latin typeface="Calibri" pitchFamily="34" charset="0"/>
                <a:ea typeface="WenQuanYi Micro Hei" charset="0"/>
                <a:cs typeface="Calibri" pitchFamily="34" charset="0"/>
              </a:rPr>
              <a:t>autoritet..</a:t>
            </a:r>
            <a:r>
              <a:rPr lang="hr-HR" sz="22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.)</a:t>
            </a:r>
          </a:p>
          <a:p>
            <a:pPr marL="288000" indent="-288000">
              <a:lnSpc>
                <a:spcPct val="100000"/>
              </a:lnSpc>
              <a:spcBef>
                <a:spcPts val="24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moć se javlja kao </a:t>
            </a: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prinuda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ili kao </a:t>
            </a: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utjecaj</a:t>
            </a:r>
            <a:r>
              <a:rPr lang="hr-HR" sz="32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– može poprimati i </a:t>
            </a:r>
            <a:r>
              <a:rPr lang="hr-HR" sz="32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pozitivne</a:t>
            </a:r>
            <a:r>
              <a:rPr lang="hr-HR" sz="3200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i </a:t>
            </a:r>
            <a:r>
              <a:rPr lang="hr-HR" sz="32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negativne</a:t>
            </a:r>
            <a:r>
              <a:rPr lang="hr-HR" sz="3200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značajke</a:t>
            </a:r>
            <a:endParaRPr lang="hr-HR" sz="2400" dirty="0" smtClean="0">
              <a:solidFill>
                <a:schemeClr val="bg1"/>
              </a:solidFill>
              <a:latin typeface="Calibri"/>
              <a:ea typeface="Calibri"/>
              <a:cs typeface="Times New Roman"/>
            </a:endParaRPr>
          </a:p>
          <a:p>
            <a:pPr marL="288000" indent="-288000">
              <a:lnSpc>
                <a:spcPct val="100000"/>
              </a:lnSpc>
              <a:spcBef>
                <a:spcPts val="24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moć kao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poticajna sila 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za ostvarenje različitih ciljeva </a:t>
            </a:r>
            <a:b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</a:br>
            <a:r>
              <a:rPr lang="hr-HR" sz="22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(</a:t>
            </a:r>
            <a:r>
              <a:rPr lang="hr-HR" sz="2200" i="1" dirty="0" err="1" smtClean="0">
                <a:latin typeface="Calibri" pitchFamily="34" charset="0"/>
                <a:ea typeface="WenQuanYi Micro Hei" charset="0"/>
                <a:cs typeface="Calibri" pitchFamily="34" charset="0"/>
              </a:rPr>
              <a:t>npr</a:t>
            </a:r>
            <a:r>
              <a:rPr lang="hr-HR" sz="22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. kad roditelji brane djeci kasne </a:t>
            </a:r>
            <a:r>
              <a:rPr lang="hr-HR" sz="2200" i="1" dirty="0" err="1" smtClean="0">
                <a:latin typeface="Calibri" pitchFamily="34" charset="0"/>
                <a:ea typeface="WenQuanYi Micro Hei" charset="0"/>
                <a:cs typeface="Calibri" pitchFamily="34" charset="0"/>
              </a:rPr>
              <a:t>izlaske..</a:t>
            </a:r>
            <a:r>
              <a:rPr lang="hr-HR" sz="22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.)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>
                <a:ea typeface="WenQuanYi Micro Hei" charset="0"/>
              </a:rPr>
              <a:t>MOĆ I VLAST </a:t>
            </a:r>
            <a:r>
              <a:rPr lang="hr-HR" sz="2800" b="0" i="1" dirty="0">
                <a:solidFill>
                  <a:srgbClr val="F2F2F2"/>
                </a:solidFill>
                <a:ea typeface="WenQuanYi Micro Hei" charset="0"/>
              </a:rPr>
              <a:t>(M. Weber)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3475947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25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1" dur="25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6" dur="25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1" dur="250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auto">
          <a:xfrm>
            <a:off x="142845" y="2857496"/>
            <a:ext cx="2857519" cy="3143272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hr-HR" sz="2000" b="0" i="0" u="none" strike="noStrike" cap="none" normalizeH="0" baseline="0" smtClean="0">
              <a:ln>
                <a:noFill/>
              </a:ln>
              <a:effectLst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3143240" y="2857496"/>
            <a:ext cx="2857519" cy="3143272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hr-HR" sz="2000" b="0" i="0" u="none" strike="noStrike" cap="none" normalizeH="0" baseline="0" smtClean="0">
              <a:ln>
                <a:noFill/>
              </a:ln>
              <a:effectLst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6143636" y="2857496"/>
            <a:ext cx="2857519" cy="3143272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hr-HR" sz="2000" b="0" i="0" u="none" strike="noStrike" cap="none" normalizeH="0" baseline="0" smtClean="0">
              <a:ln>
                <a:noFill/>
              </a:ln>
              <a:effectLst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285720" y="2285992"/>
            <a:ext cx="2571769" cy="857256"/>
          </a:xfrm>
          <a:prstGeom prst="rect">
            <a:avLst/>
          </a:prstGeom>
          <a:solidFill>
            <a:srgbClr val="CC0000"/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r-HR" sz="2800" b="1" smtClean="0">
                <a:latin typeface="Calibri" pitchFamily="34" charset="0"/>
                <a:cs typeface="Calibri" pitchFamily="34" charset="0"/>
              </a:rPr>
              <a:t>POLITIČKA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3286115" y="2285992"/>
            <a:ext cx="2571769" cy="857256"/>
          </a:xfrm>
          <a:prstGeom prst="rect">
            <a:avLst/>
          </a:prstGeom>
          <a:solidFill>
            <a:srgbClr val="002060"/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r-HR" sz="2800" b="1" dirty="0" smtClean="0">
                <a:latin typeface="Calibri" pitchFamily="34" charset="0"/>
                <a:cs typeface="Calibri" pitchFamily="34" charset="0"/>
              </a:rPr>
              <a:t>EKONOMSKA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6286511" y="2285992"/>
            <a:ext cx="2571769" cy="857256"/>
          </a:xfrm>
          <a:prstGeom prst="rect">
            <a:avLst/>
          </a:prstGeom>
          <a:solidFill>
            <a:srgbClr val="009900"/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r-HR" sz="2800" b="1" smtClean="0">
                <a:latin typeface="Calibri" pitchFamily="34" charset="0"/>
                <a:cs typeface="Calibri" pitchFamily="34" charset="0"/>
              </a:rPr>
              <a:t>IDEOLOŠKA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14282" y="3357562"/>
            <a:ext cx="2672032" cy="18097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8000" indent="-288000">
              <a:buClr>
                <a:schemeClr val="tx1"/>
              </a:buClr>
              <a:buFont typeface="Arial" pitchFamily="34" charset="0"/>
              <a:buChar char="–"/>
            </a:pPr>
            <a:r>
              <a:rPr lang="pl-PL" sz="2400" smtClean="0">
                <a:latin typeface="Calibri" pitchFamily="34" charset="0"/>
                <a:cs typeface="Calibri" pitchFamily="34" charset="0"/>
              </a:rPr>
              <a:t>sposobnost pojedinaca da </a:t>
            </a:r>
            <a:r>
              <a:rPr lang="pl-PL" sz="2400" b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organiziraju i upravljaju drugim ljudima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286116" y="3357562"/>
            <a:ext cx="2672032" cy="18097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8000" indent="-288000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</a:pPr>
            <a:r>
              <a:rPr lang="pl-PL" sz="2400" smtClean="0">
                <a:latin typeface="Calibri" pitchFamily="34" charset="0"/>
                <a:cs typeface="Calibri" pitchFamily="34" charset="0"/>
              </a:rPr>
              <a:t>sposobnost </a:t>
            </a:r>
            <a:r>
              <a:rPr lang="pl-PL" sz="2400" b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organiziranja i razvijanja proizvodnih resursa u društvu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215074" y="3357562"/>
            <a:ext cx="2672032" cy="2496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8000" indent="-288000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</a:pPr>
            <a:r>
              <a:rPr lang="pl-PL" sz="2400" dirty="0" smtClean="0">
                <a:latin typeface="Calibri" pitchFamily="34" charset="0"/>
                <a:cs typeface="Calibri" pitchFamily="34" charset="0"/>
              </a:rPr>
              <a:t>sposobnost </a:t>
            </a:r>
            <a:r>
              <a:rPr lang="pl-PL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opravdavanja organizacije društva pomoću vjerovanja i sustava vrijednosti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42844" y="1071546"/>
            <a:ext cx="89297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8000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s obzirom na sredstva koja se rabe u postizanju ciljeva razlikujemo tri vrste moći (na društvenoj razini):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>
                <a:ea typeface="WenQuanYi Micro Hei" charset="0"/>
              </a:rPr>
              <a:t>TRI VRSTE MOĆI U DRUŠTVU</a:t>
            </a:r>
            <a:endParaRPr lang="hr-HR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5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25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25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2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5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25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25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5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5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5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5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0" grpId="0" animBg="1"/>
      <p:bldP spid="21" grpId="0" animBg="1"/>
      <p:bldP spid="8" grpId="0" uiExpand="1" build="allAtOnce" animBg="1"/>
      <p:bldP spid="9" grpId="0" build="allAtOnce" animBg="1"/>
      <p:bldP spid="10" grpId="0" uiExpand="1" build="allAtOnce" animBg="1"/>
      <p:bldP spid="12" grpId="0" build="p"/>
      <p:bldP spid="22" grpId="0" build="p"/>
      <p:bldP spid="23" grpId="0" build="p"/>
      <p:bldP spid="25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71406" y="857232"/>
            <a:ext cx="9001156" cy="585791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VLAST </a:t>
            </a:r>
            <a:r>
              <a:rPr lang="hr-HR" sz="28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je 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sustav</a:t>
            </a:r>
            <a:r>
              <a:rPr lang="hr-HR" sz="28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(mehanizam) koji 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osigurava pokoravanje naredbama </a:t>
            </a:r>
            <a:r>
              <a:rPr lang="hr-HR" sz="28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što potječu 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iz</a:t>
            </a:r>
            <a:r>
              <a:rPr lang="hr-HR" sz="28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određenog izvora</a:t>
            </a:r>
            <a:endParaRPr lang="hr-HR" sz="2500" b="1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540000" indent="-288000">
              <a:lnSpc>
                <a:spcPct val="100000"/>
              </a:lnSpc>
              <a:spcBef>
                <a:spcPts val="3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RAZLIKA</a:t>
            </a:r>
            <a:r>
              <a:rPr lang="hr-HR" sz="25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5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– vlast pretpostavlja određeni 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stupanj pokoravanja </a:t>
            </a:r>
            <a:r>
              <a:rPr lang="hr-HR" sz="25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i 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pristanka</a:t>
            </a:r>
            <a:r>
              <a:rPr lang="hr-HR" sz="25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, dok se moć može zasnivati na pukoj 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sili</a:t>
            </a:r>
          </a:p>
          <a:p>
            <a:pPr marL="540000" lvl="1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5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moć</a:t>
            </a:r>
            <a:r>
              <a:rPr lang="hr-HR" sz="25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5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je nametnuta volja </a:t>
            </a:r>
            <a:r>
              <a:rPr lang="hr-HR" sz="2500" u="sng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unatoč otporu</a:t>
            </a:r>
            <a:r>
              <a:rPr lang="hr-HR" sz="25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, dok je </a:t>
            </a:r>
            <a:r>
              <a:rPr lang="hr-HR" sz="25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vlast</a:t>
            </a:r>
            <a:r>
              <a:rPr lang="hr-HR" sz="25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5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legitimna moć (</a:t>
            </a:r>
            <a:r>
              <a:rPr lang="hr-HR" sz="2500" u="sng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prihvaćena moć</a:t>
            </a:r>
            <a:r>
              <a:rPr lang="hr-HR" sz="25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>
                <a:ea typeface="WenQuanYi Micro Hei" charset="0"/>
              </a:rPr>
              <a:t>MOĆ I VLAST </a:t>
            </a:r>
            <a:r>
              <a:rPr lang="hr-HR" sz="2800" b="0" i="1" dirty="0">
                <a:solidFill>
                  <a:srgbClr val="F2F2F2"/>
                </a:solidFill>
                <a:ea typeface="WenQuanYi Micro Hei" charset="0"/>
              </a:rPr>
              <a:t>(M. Weber)</a:t>
            </a:r>
            <a:endParaRPr lang="hr-HR" sz="4000" dirty="0"/>
          </a:p>
        </p:txBody>
      </p:sp>
    </p:spTree>
    <p:extLst>
      <p:ext uri="{BB962C8B-B14F-4D97-AF65-F5344CB8AC3E}">
        <p14:creationId xmlns:p14="http://schemas.microsoft.com/office/powerpoint/2010/main" val="17020596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 uiExpand="1" build="allAtOnce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71406" y="857232"/>
            <a:ext cx="9001156" cy="585791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52000">
              <a:lnSpc>
                <a:spcPct val="100000"/>
              </a:lnSpc>
              <a:spcBef>
                <a:spcPts val="2400"/>
              </a:spcBef>
              <a:buClr>
                <a:schemeClr val="tx1"/>
              </a:buCl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LEGITIMNOST</a:t>
            </a:r>
            <a:r>
              <a:rPr lang="hr-HR" sz="25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5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– osnova na kojoj vlast </a:t>
            </a:r>
            <a:r>
              <a:rPr lang="hr-HR" sz="25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opravdava svoj zahtjev za poslušnošću</a:t>
            </a:r>
          </a:p>
          <a:p>
            <a:pPr marL="540000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500" dirty="0">
                <a:latin typeface="Calibri" pitchFamily="34" charset="0"/>
                <a:ea typeface="WenQuanYi Micro Hei" charset="0"/>
                <a:cs typeface="Calibri" pitchFamily="34" charset="0"/>
              </a:rPr>
              <a:t>l</a:t>
            </a:r>
            <a:r>
              <a:rPr lang="hr-HR" sz="25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egitimnost (u demokratskim sustavima) se postiže na izborima, </a:t>
            </a:r>
            <a:r>
              <a:rPr lang="hr-HR" sz="25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pristajanjem većine ljudi </a:t>
            </a:r>
            <a:r>
              <a:rPr lang="hr-HR" sz="25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(glasača) </a:t>
            </a:r>
          </a:p>
          <a:p>
            <a:pPr marL="1282950" lvl="1" indent="-28800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5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Kako se postiže legitimnost vlasti u monarhiji?</a:t>
            </a:r>
          </a:p>
          <a:p>
            <a:pPr marL="25200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LEGALNOST</a:t>
            </a:r>
            <a:r>
              <a:rPr lang="hr-HR" sz="28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5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– znači da se </a:t>
            </a:r>
            <a:r>
              <a:rPr lang="hr-HR" sz="25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vlast</a:t>
            </a:r>
            <a:r>
              <a:rPr lang="hr-HR" sz="2500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5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obnaša</a:t>
            </a:r>
            <a:r>
              <a:rPr lang="hr-HR" sz="2500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5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prema zakonima</a:t>
            </a:r>
            <a:r>
              <a:rPr lang="hr-HR" sz="2500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5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(poštivanje zakona prilikom vođenja državnih poslova)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>
                <a:ea typeface="WenQuanYi Micro Hei" charset="0"/>
              </a:rPr>
              <a:t>LEGITIMNOST I LEGALNOST</a:t>
            </a:r>
            <a:endParaRPr lang="hr-HR" sz="4000" dirty="0"/>
          </a:p>
        </p:txBody>
      </p:sp>
    </p:spTree>
    <p:extLst>
      <p:ext uri="{BB962C8B-B14F-4D97-AF65-F5344CB8AC3E}">
        <p14:creationId xmlns:p14="http://schemas.microsoft.com/office/powerpoint/2010/main" val="36482219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 uiExpand="1" build="allAtOnce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auto">
          <a:xfrm>
            <a:off x="142845" y="2214554"/>
            <a:ext cx="2857519" cy="4214842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hr-HR" sz="1800" b="0" i="0" u="none" strike="noStrike" cap="none" normalizeH="0" baseline="0" smtClean="0">
              <a:ln>
                <a:noFill/>
              </a:ln>
              <a:effectLst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3143240" y="2214554"/>
            <a:ext cx="2857519" cy="4214842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hr-HR" sz="1800" b="0" i="0" u="none" strike="noStrike" cap="none" normalizeH="0" baseline="0" smtClean="0">
              <a:ln>
                <a:noFill/>
              </a:ln>
              <a:effectLst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6143636" y="2214554"/>
            <a:ext cx="2857519" cy="4214842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hr-HR" sz="1800" b="0" i="0" u="none" strike="noStrike" cap="none" normalizeH="0" baseline="0" smtClean="0">
              <a:ln>
                <a:noFill/>
              </a:ln>
              <a:effectLst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285720" y="1643050"/>
            <a:ext cx="2571769" cy="720000"/>
          </a:xfrm>
          <a:prstGeom prst="rect">
            <a:avLst/>
          </a:prstGeom>
          <a:solidFill>
            <a:srgbClr val="CC0000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r-HR" sz="2500" b="1" dirty="0" smtClean="0">
                <a:latin typeface="Calibri" pitchFamily="34" charset="0"/>
                <a:cs typeface="Calibri" pitchFamily="34" charset="0"/>
              </a:rPr>
              <a:t>TRADICIONALNA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3286115" y="1643050"/>
            <a:ext cx="2571769" cy="720000"/>
          </a:xfrm>
          <a:prstGeom prst="rect">
            <a:avLst/>
          </a:prstGeom>
          <a:solidFill>
            <a:schemeClr val="accent4">
              <a:lumMod val="50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r-HR" sz="2500" b="1" dirty="0" smtClean="0">
                <a:latin typeface="Calibri" pitchFamily="34" charset="0"/>
                <a:cs typeface="Calibri" pitchFamily="34" charset="0"/>
              </a:rPr>
              <a:t>KARIZMATIČNA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6286511" y="1643050"/>
            <a:ext cx="2571769" cy="720000"/>
          </a:xfrm>
          <a:prstGeom prst="rect">
            <a:avLst/>
          </a:prstGeom>
          <a:solidFill>
            <a:srgbClr val="009900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r-HR" sz="2500" b="1" dirty="0" smtClean="0">
                <a:latin typeface="Calibri" pitchFamily="34" charset="0"/>
                <a:cs typeface="Calibri" pitchFamily="34" charset="0"/>
              </a:rPr>
              <a:t>RACIONALNA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14282" y="2571744"/>
            <a:ext cx="2672032" cy="2650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8000" indent="-288000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</a:pPr>
            <a:r>
              <a:rPr lang="pl-PL" sz="2400" dirty="0" smtClean="0">
                <a:latin typeface="Calibri" pitchFamily="34" charset="0"/>
                <a:cs typeface="Calibri" pitchFamily="34" charset="0"/>
              </a:rPr>
              <a:t>legitimnost na temelju </a:t>
            </a:r>
            <a:r>
              <a:rPr lang="pl-PL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tradicije</a:t>
            </a:r>
            <a:r>
              <a:rPr lang="pl-PL" sz="2400" dirty="0" smtClean="0">
                <a:latin typeface="Calibri" pitchFamily="34" charset="0"/>
                <a:cs typeface="Calibri" pitchFamily="34" charset="0"/>
              </a:rPr>
              <a:t>, </a:t>
            </a:r>
            <a:r>
              <a:rPr lang="pl-PL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običaja</a:t>
            </a:r>
            <a:r>
              <a:rPr lang="pl-PL" sz="2400" dirty="0" smtClean="0">
                <a:latin typeface="Calibri" pitchFamily="34" charset="0"/>
                <a:cs typeface="Calibri" pitchFamily="34" charset="0"/>
              </a:rPr>
              <a:t> i </a:t>
            </a:r>
            <a:r>
              <a:rPr lang="pl-PL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nepisanih pravila</a:t>
            </a:r>
          </a:p>
          <a:p>
            <a:pPr marL="288000" indent="-288000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</a:pPr>
            <a:r>
              <a:rPr lang="pl-PL" sz="2400" dirty="0" smtClean="0">
                <a:latin typeface="Calibri" pitchFamily="34" charset="0"/>
                <a:cs typeface="Calibri" pitchFamily="34" charset="0"/>
              </a:rPr>
              <a:t>upravni aparat čine vladareva rodbina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214678" y="2571744"/>
            <a:ext cx="2743470" cy="36811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8000" indent="-288000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</a:pPr>
            <a:r>
              <a:rPr lang="pl-PL" sz="2400" dirty="0" smtClean="0">
                <a:latin typeface="Calibri" pitchFamily="34" charset="0"/>
                <a:cs typeface="Calibri" pitchFamily="34" charset="0"/>
              </a:rPr>
              <a:t>legitimnost na temelju </a:t>
            </a:r>
            <a:r>
              <a:rPr lang="pl-PL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vjerovanja u iznimne i nadnaravne osobine vođe</a:t>
            </a:r>
          </a:p>
          <a:p>
            <a:pPr marL="288000" indent="-288000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</a:pPr>
            <a:r>
              <a:rPr lang="pl-PL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kratkotrajna</a:t>
            </a:r>
            <a:r>
              <a:rPr lang="pl-PL" sz="2400" dirty="0" smtClean="0">
                <a:latin typeface="Calibri" pitchFamily="34" charset="0"/>
                <a:cs typeface="Calibri" pitchFamily="34" charset="0"/>
              </a:rPr>
              <a:t> – nakon smrti vođe gubi se osnova legitimnosti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215074" y="2571744"/>
            <a:ext cx="2786082" cy="3491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8000" indent="-288000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</a:pPr>
            <a:r>
              <a:rPr lang="pl-PL" sz="2400" dirty="0" smtClean="0">
                <a:latin typeface="Calibri" pitchFamily="34" charset="0"/>
                <a:cs typeface="Calibri" pitchFamily="34" charset="0"/>
              </a:rPr>
              <a:t>temelji se na </a:t>
            </a:r>
            <a:r>
              <a:rPr lang="pl-PL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pisanim pravilima i procedurama</a:t>
            </a:r>
          </a:p>
          <a:p>
            <a:pPr marL="288000" indent="-288000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</a:pPr>
            <a:r>
              <a:rPr lang="pl-PL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zakon je osnova legitimnosti</a:t>
            </a:r>
          </a:p>
          <a:p>
            <a:pPr marL="288000" indent="-288000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</a:pPr>
            <a:r>
              <a:rPr lang="pl-PL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poslušnost</a:t>
            </a:r>
            <a:r>
              <a:rPr lang="pl-PL" sz="2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pl-PL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zakonu</a:t>
            </a:r>
            <a:r>
              <a:rPr lang="pl-PL" sz="2400" dirty="0" smtClean="0">
                <a:latin typeface="Calibri" pitchFamily="34" charset="0"/>
                <a:cs typeface="Calibri" pitchFamily="34" charset="0"/>
              </a:rPr>
              <a:t> a ne osobi </a:t>
            </a:r>
            <a:r>
              <a:rPr lang="pl-PL" sz="2400" i="1" dirty="0" smtClean="0">
                <a:latin typeface="Calibri" pitchFamily="34" charset="0"/>
                <a:cs typeface="Calibri" pitchFamily="34" charset="0"/>
              </a:rPr>
              <a:t>(karizmatska i tradicionalna)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42844" y="857232"/>
            <a:ext cx="8929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8000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s obzirom na 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izvor legitimnosti</a:t>
            </a:r>
            <a:r>
              <a:rPr lang="hr-HR" sz="28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, razlikujemo 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tri tipa vlasti</a:t>
            </a:r>
            <a:r>
              <a:rPr lang="hr-HR" sz="28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:</a:t>
            </a:r>
            <a:endParaRPr lang="hr-HR" sz="2800" i="1" dirty="0" smtClean="0"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>
                <a:ea typeface="WenQuanYi Micro Hei" charset="0"/>
              </a:rPr>
              <a:t>TRI TIPA LEGITIMNE VLASTI </a:t>
            </a:r>
            <a:r>
              <a:rPr lang="hr-HR" sz="2400" b="0" i="1" dirty="0" smtClean="0">
                <a:solidFill>
                  <a:srgbClr val="F2F2F2"/>
                </a:solidFill>
                <a:ea typeface="WenQuanYi Micro Hei" charset="0"/>
              </a:rPr>
              <a:t>(M. Weber)</a:t>
            </a:r>
            <a:endParaRPr lang="hr-HR" b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5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25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25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2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25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25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5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5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5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5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5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25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25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75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25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0" grpId="0" animBg="1"/>
      <p:bldP spid="21" grpId="0" animBg="1"/>
      <p:bldP spid="8" grpId="0" uiExpand="1" build="allAtOnce" animBg="1"/>
      <p:bldP spid="9" grpId="0" build="allAtOnce" animBg="1"/>
      <p:bldP spid="10" grpId="0" uiExpand="1" build="allAtOnce" animBg="1"/>
      <p:bldP spid="12" grpId="0" uiExpand="1" build="p"/>
      <p:bldP spid="22" grpId="0" uiExpand="1" build="p"/>
      <p:bldP spid="23" grpId="0" uiExpand="1" build="p"/>
      <p:bldP spid="25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napoleon.jpg"/>
          <p:cNvPicPr>
            <a:picLocks noChangeAspect="1"/>
          </p:cNvPicPr>
          <p:nvPr/>
        </p:nvPicPr>
        <p:blipFill>
          <a:blip r:embed="rId2" cstate="email"/>
          <a:stretch>
            <a:fillRect/>
          </a:stretch>
        </p:blipFill>
        <p:spPr bwMode="auto">
          <a:xfrm>
            <a:off x="3124846" y="1357298"/>
            <a:ext cx="2833778" cy="372745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" name="Picture 2" descr="Franjo Tudjman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119975" y="1335351"/>
            <a:ext cx="2881181" cy="377134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4" name="Picture 3" descr="Franz_Joseph,_circa_1915.JPG"/>
          <p:cNvPicPr>
            <a:picLocks noChangeAspect="1"/>
          </p:cNvPicPr>
          <p:nvPr/>
        </p:nvPicPr>
        <p:blipFill>
          <a:blip r:embed="rId4" cstate="email"/>
          <a:srcRect/>
          <a:stretch>
            <a:fillRect/>
          </a:stretch>
        </p:blipFill>
        <p:spPr bwMode="auto">
          <a:xfrm>
            <a:off x="119183" y="1375733"/>
            <a:ext cx="2844313" cy="369058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Rectangle 4"/>
          <p:cNvSpPr/>
          <p:nvPr/>
        </p:nvSpPr>
        <p:spPr bwMode="auto">
          <a:xfrm>
            <a:off x="119183" y="673719"/>
            <a:ext cx="2844313" cy="595041"/>
          </a:xfrm>
          <a:prstGeom prst="rect">
            <a:avLst/>
          </a:prstGeom>
          <a:noFill/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TRADICIONALNA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3255851" y="673719"/>
            <a:ext cx="2571769" cy="595041"/>
          </a:xfrm>
          <a:prstGeom prst="rect">
            <a:avLst/>
          </a:prstGeom>
          <a:noFill/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KARIZMATIČNA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6274681" y="673719"/>
            <a:ext cx="2571769" cy="595041"/>
          </a:xfrm>
          <a:prstGeom prst="rect">
            <a:avLst/>
          </a:prstGeom>
          <a:noFill/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RACIONALNA</a:t>
            </a:r>
          </a:p>
        </p:txBody>
      </p:sp>
      <p:sp>
        <p:nvSpPr>
          <p:cNvPr id="9" name="Rectangle 8"/>
          <p:cNvSpPr/>
          <p:nvPr/>
        </p:nvSpPr>
        <p:spPr>
          <a:xfrm>
            <a:off x="616471" y="5229200"/>
            <a:ext cx="1849737" cy="60760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hr-HR" dirty="0" smtClean="0">
                <a:latin typeface="Calibri" panose="020F0502020204030204" pitchFamily="34" charset="0"/>
                <a:cs typeface="Calibri" panose="020F0502020204030204" pitchFamily="34" charset="0"/>
              </a:rPr>
              <a:t>Franjo </a:t>
            </a:r>
            <a:r>
              <a:rPr lang="hr-HR" dirty="0">
                <a:latin typeface="Calibri" panose="020F0502020204030204" pitchFamily="34" charset="0"/>
                <a:cs typeface="Calibri" panose="020F0502020204030204" pitchFamily="34" charset="0"/>
              </a:rPr>
              <a:t>Josip I</a:t>
            </a:r>
            <a:r>
              <a:rPr lang="hr-HR" dirty="0" smtClean="0">
                <a:latin typeface="Calibri" panose="020F0502020204030204" pitchFamily="34" charset="0"/>
                <a:cs typeface="Calibri" panose="020F0502020204030204" pitchFamily="34" charset="0"/>
              </a:rPr>
              <a:t>., </a:t>
            </a:r>
          </a:p>
          <a:p>
            <a:pPr algn="ctr"/>
            <a:r>
              <a:rPr lang="hr-HR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austro</a:t>
            </a:r>
            <a:r>
              <a:rPr lang="hr-HR" dirty="0" smtClean="0">
                <a:latin typeface="Calibri" panose="020F0502020204030204" pitchFamily="34" charset="0"/>
                <a:cs typeface="Calibri" panose="020F0502020204030204" pitchFamily="34" charset="0"/>
              </a:rPr>
              <a:t>-ugarski car</a:t>
            </a:r>
            <a:endParaRPr lang="hr-H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254588" y="5229200"/>
            <a:ext cx="2574294" cy="60760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hr-HR" dirty="0" smtClean="0">
                <a:latin typeface="Calibri" panose="020F0502020204030204" pitchFamily="34" charset="0"/>
                <a:cs typeface="Calibri" panose="020F0502020204030204" pitchFamily="34" charset="0"/>
              </a:rPr>
              <a:t>Napoleon Bonaparte, </a:t>
            </a:r>
          </a:p>
          <a:p>
            <a:pPr algn="ctr"/>
            <a:r>
              <a:rPr lang="hr-HR" dirty="0" smtClean="0">
                <a:latin typeface="Calibri" panose="020F0502020204030204" pitchFamily="34" charset="0"/>
                <a:cs typeface="Calibri" panose="020F0502020204030204" pitchFamily="34" charset="0"/>
              </a:rPr>
              <a:t>francuski vojskovođa i car</a:t>
            </a:r>
            <a:endParaRPr lang="hr-H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317821" y="5229200"/>
            <a:ext cx="2485489" cy="60760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hr-HR" dirty="0" smtClean="0">
                <a:latin typeface="Calibri" panose="020F0502020204030204" pitchFamily="34" charset="0"/>
                <a:cs typeface="Calibri" panose="020F0502020204030204" pitchFamily="34" charset="0"/>
              </a:rPr>
              <a:t>dr. Franjo Tuđman, </a:t>
            </a:r>
          </a:p>
          <a:p>
            <a:pPr algn="ctr"/>
            <a:r>
              <a:rPr lang="hr-HR" dirty="0" smtClean="0">
                <a:latin typeface="Calibri" panose="020F0502020204030204" pitchFamily="34" charset="0"/>
                <a:cs typeface="Calibri" panose="020F0502020204030204" pitchFamily="34" charset="0"/>
              </a:rPr>
              <a:t>prvi hrvatski predsjednik</a:t>
            </a:r>
            <a:endParaRPr lang="hr-H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9" grpId="0"/>
      <p:bldP spid="10" grpId="0"/>
      <p:bldP spid="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35496" y="857232"/>
            <a:ext cx="8143932" cy="60007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468000" indent="-432000">
              <a:lnSpc>
                <a:spcPct val="100000"/>
              </a:lnSpc>
              <a:spcBef>
                <a:spcPts val="24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b="1" dirty="0" smtClean="0">
                <a:latin typeface="Calibri" pitchFamily="34" charset="0"/>
                <a:cs typeface="Calibri" pitchFamily="34" charset="0"/>
              </a:rPr>
              <a:t>POLITIKA</a:t>
            </a:r>
          </a:p>
          <a:p>
            <a:pPr marL="468000" indent="-432000">
              <a:lnSpc>
                <a:spcPct val="100000"/>
              </a:lnSpc>
              <a:spcBef>
                <a:spcPts val="3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b="1" dirty="0" smtClean="0">
                <a:latin typeface="Calibri" pitchFamily="34" charset="0"/>
                <a:cs typeface="Calibri" pitchFamily="34" charset="0"/>
              </a:rPr>
              <a:t>VLAST</a:t>
            </a:r>
          </a:p>
          <a:p>
            <a:pPr marL="468000" indent="-432000">
              <a:lnSpc>
                <a:spcPct val="100000"/>
              </a:lnSpc>
              <a:spcBef>
                <a:spcPts val="3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b="1" dirty="0" smtClean="0">
                <a:latin typeface="Calibri" pitchFamily="34" charset="0"/>
                <a:cs typeface="Calibri" pitchFamily="34" charset="0"/>
              </a:rPr>
              <a:t>MOĆ</a:t>
            </a:r>
          </a:p>
          <a:p>
            <a:pPr marL="468000" indent="-432000">
              <a:lnSpc>
                <a:spcPct val="100000"/>
              </a:lnSpc>
              <a:spcBef>
                <a:spcPts val="4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b="1" dirty="0" smtClean="0">
                <a:latin typeface="Calibri" pitchFamily="34" charset="0"/>
                <a:cs typeface="Calibri" pitchFamily="34" charset="0"/>
              </a:rPr>
              <a:t>LEGITIMNOST </a:t>
            </a:r>
          </a:p>
          <a:p>
            <a:pPr marL="468000" indent="-432000">
              <a:lnSpc>
                <a:spcPct val="100000"/>
              </a:lnSpc>
              <a:spcBef>
                <a:spcPts val="4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b="1" dirty="0" smtClean="0">
                <a:latin typeface="Calibri" pitchFamily="34" charset="0"/>
                <a:cs typeface="Calibri" pitchFamily="34" charset="0"/>
              </a:rPr>
              <a:t>LEGALNOST ili LEGALITET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>
                <a:ea typeface="WenQuanYi Micro Hei" charset="0"/>
              </a:rPr>
              <a:t>PONOVIMO</a:t>
            </a:r>
            <a:endParaRPr lang="hr-HR" dirty="0"/>
          </a:p>
        </p:txBody>
      </p:sp>
      <p:sp>
        <p:nvSpPr>
          <p:cNvPr id="5" name="Rectangle 4"/>
          <p:cNvSpPr/>
          <p:nvPr/>
        </p:nvSpPr>
        <p:spPr>
          <a:xfrm>
            <a:off x="2107198" y="928670"/>
            <a:ext cx="678657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8000" indent="-288000">
              <a:lnSpc>
                <a:spcPct val="100000"/>
              </a:lnSpc>
              <a:spcBef>
                <a:spcPts val="24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vi-VN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vještina</a:t>
            </a:r>
            <a:r>
              <a:rPr lang="vi-VN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vi-VN" sz="20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obavljanja društvenih i državnih poslova usmjerena na </a:t>
            </a:r>
            <a:r>
              <a:rPr lang="vi-VN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postignuće općeg dobra</a:t>
            </a:r>
            <a:endParaRPr lang="hr-HR" i="1" dirty="0" smtClean="0"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35694" y="1792420"/>
            <a:ext cx="714376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8000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Calibri" pitchFamily="34" charset="0"/>
              <a:buChar char="—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sustav</a:t>
            </a:r>
            <a:r>
              <a:rPr lang="hr-HR" sz="20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(mehanizam) koji </a:t>
            </a:r>
            <a:r>
              <a:rPr lang="hr-HR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osigurava pokoravanje naredbama </a:t>
            </a:r>
            <a:r>
              <a:rPr lang="hr-HR" sz="20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što potječu </a:t>
            </a:r>
            <a:r>
              <a:rPr lang="hr-HR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iz</a:t>
            </a:r>
            <a:r>
              <a:rPr lang="hr-HR" sz="20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određenog izvora</a:t>
            </a:r>
          </a:p>
        </p:txBody>
      </p:sp>
      <p:sp>
        <p:nvSpPr>
          <p:cNvPr id="7" name="Rectangle 6"/>
          <p:cNvSpPr/>
          <p:nvPr/>
        </p:nvSpPr>
        <p:spPr>
          <a:xfrm>
            <a:off x="1392818" y="2643182"/>
            <a:ext cx="714376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8000" indent="-288000">
              <a:lnSpc>
                <a:spcPct val="100000"/>
              </a:lnSpc>
              <a:spcBef>
                <a:spcPts val="2400"/>
              </a:spcBef>
              <a:buClr>
                <a:schemeClr val="tx1"/>
              </a:buClr>
              <a:buFont typeface="Calibri" pitchFamily="34" charset="0"/>
              <a:buChar char="—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0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vjerojatnost da će pojedinac ili grupa uspjeti </a:t>
            </a:r>
            <a:r>
              <a:rPr lang="hr-HR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nametnuti</a:t>
            </a:r>
            <a:r>
              <a:rPr lang="hr-HR" sz="20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i </a:t>
            </a:r>
            <a:r>
              <a:rPr lang="hr-HR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provesti svoju volju</a:t>
            </a:r>
            <a:r>
              <a:rPr lang="hr-HR" sz="20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, </a:t>
            </a:r>
            <a:r>
              <a:rPr lang="hr-HR" sz="2000" b="1" u="sng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čak i usprkos otporu drugih</a:t>
            </a:r>
            <a:endParaRPr lang="hr-HR" sz="2000" i="1" dirty="0" smtClean="0"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464388" y="3643314"/>
            <a:ext cx="621510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40000" indent="-288000">
              <a:lnSpc>
                <a:spcPct val="100000"/>
              </a:lnSpc>
              <a:spcBef>
                <a:spcPts val="24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0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osnova </a:t>
            </a:r>
            <a:r>
              <a:rPr lang="hr-HR" sz="20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na kojoj vlast </a:t>
            </a:r>
            <a:r>
              <a:rPr lang="hr-HR" sz="20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opravdava</a:t>
            </a:r>
            <a:r>
              <a:rPr lang="hr-HR" sz="20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svoj zahtjev za poslušnošću</a:t>
            </a:r>
          </a:p>
        </p:txBody>
      </p:sp>
      <p:sp>
        <p:nvSpPr>
          <p:cNvPr id="9" name="Rectangle 8"/>
          <p:cNvSpPr/>
          <p:nvPr/>
        </p:nvSpPr>
        <p:spPr>
          <a:xfrm>
            <a:off x="4107494" y="4600526"/>
            <a:ext cx="4572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pPr marL="540000" indent="-28800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0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vlast</a:t>
            </a:r>
            <a:r>
              <a:rPr lang="hr-HR" sz="20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 se obnaša </a:t>
            </a:r>
            <a:r>
              <a:rPr lang="hr-HR" sz="20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prema zakonima</a:t>
            </a:r>
          </a:p>
        </p:txBody>
      </p:sp>
    </p:spTree>
    <p:extLst>
      <p:ext uri="{BB962C8B-B14F-4D97-AF65-F5344CB8AC3E}">
        <p14:creationId xmlns:p14="http://schemas.microsoft.com/office/powerpoint/2010/main" val="23121328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2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2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5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25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2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 build="allAtOnce"/>
      <p:bldP spid="5" grpId="0" build="allAtOnce"/>
      <p:bldP spid="6" grpId="0" build="allAtOnce"/>
      <p:bldP spid="7" grpId="0" build="allAtOnce"/>
      <p:bldP spid="8" grpId="0" build="allAtOnce"/>
      <p:bldP spid="9" grpId="0" build="allAtOnce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285720" y="1000130"/>
            <a:ext cx="4429156" cy="542926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88000" indent="-288000">
              <a:lnSpc>
                <a:spcPct val="100000"/>
              </a:lnSpc>
              <a:spcBef>
                <a:spcPts val="24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vi-VN" sz="26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vlast</a:t>
            </a:r>
            <a:r>
              <a:rPr lang="vi-VN" sz="2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ne mora biti legitimna </a:t>
            </a:r>
            <a:r>
              <a:rPr lang="vi-VN" sz="26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(legitimno izabrana) ali </a:t>
            </a:r>
            <a:r>
              <a:rPr lang="vi-VN" sz="2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može vladati po načelu legalnosti </a:t>
            </a:r>
          </a:p>
          <a:p>
            <a:pPr marL="288000" indent="-288000">
              <a:lnSpc>
                <a:spcPct val="100000"/>
              </a:lnSpc>
              <a:spcBef>
                <a:spcPts val="24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vi-VN" sz="26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general Francisco Franco izvršio je 1936. državni udar, a tri godine kasnije u građanskom ratu pobjedio legitmno izabanu vlast</a:t>
            </a:r>
            <a:r>
              <a:rPr lang="hr-HR" sz="26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, </a:t>
            </a:r>
            <a:r>
              <a:rPr lang="vi-VN" sz="2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suprotno načelu legitimnosti</a:t>
            </a:r>
            <a:endParaRPr lang="hr-HR" sz="2600" b="1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288000" indent="-288000">
              <a:lnSpc>
                <a:spcPct val="100000"/>
              </a:lnSpc>
              <a:spcBef>
                <a:spcPts val="24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6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k</a:t>
            </a:r>
            <a:r>
              <a:rPr lang="vi-VN" sz="26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asnije je donio zakone na temelju kojih je vladao</a:t>
            </a:r>
            <a:r>
              <a:rPr lang="hr-HR" sz="26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, </a:t>
            </a:r>
            <a:br>
              <a:rPr lang="hr-HR" sz="2600" dirty="0" smtClean="0">
                <a:latin typeface="Calibri" pitchFamily="34" charset="0"/>
                <a:ea typeface="WenQuanYi Micro Hei" charset="0"/>
                <a:cs typeface="Calibri" pitchFamily="34" charset="0"/>
              </a:rPr>
            </a:br>
            <a:r>
              <a:rPr lang="hr-HR" sz="2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po načelu legalnosti</a:t>
            </a:r>
            <a:endParaRPr lang="vi-VN" sz="2600" b="1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pic>
        <p:nvPicPr>
          <p:cNvPr id="5" name="Picture 4" descr="franco-1.jpg"/>
          <p:cNvPicPr>
            <a:picLocks noChangeAspect="1"/>
          </p:cNvPicPr>
          <p:nvPr/>
        </p:nvPicPr>
        <p:blipFill rotWithShape="1">
          <a:blip r:embed="rId3" cstate="email"/>
          <a:srcRect l="1843" t="3870"/>
          <a:stretch/>
        </p:blipFill>
        <p:spPr>
          <a:xfrm>
            <a:off x="4739750" y="1000130"/>
            <a:ext cx="4400302" cy="5857870"/>
          </a:xfrm>
          <a:prstGeom prst="rect">
            <a:avLst/>
          </a:prstGeom>
          <a:ln>
            <a:noFill/>
          </a:ln>
          <a:effectLst/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>
                <a:ea typeface="WenQuanYi Micro Hei" charset="0"/>
              </a:rPr>
              <a:t>LEGITIMNOST I LEGALNOST</a:t>
            </a:r>
            <a:endParaRPr lang="hr-HR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25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2" dur="25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6" dur="25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142844" y="785794"/>
            <a:ext cx="9001156" cy="107156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spcBef>
                <a:spcPts val="2400"/>
              </a:spcBef>
              <a:buClr>
                <a:schemeClr val="tx1"/>
              </a:buCl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vi-VN" sz="3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AUTORITET</a:t>
            </a:r>
            <a:r>
              <a:rPr lang="vi-VN" sz="2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vi-VN" sz="26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podrazumijeva </a:t>
            </a:r>
            <a:r>
              <a:rPr lang="vi-VN" sz="26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razinu poštovanja </a:t>
            </a:r>
            <a:r>
              <a:rPr lang="vi-VN" sz="26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ili</a:t>
            </a:r>
            <a:r>
              <a:rPr lang="vi-VN" sz="2600" b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vi-VN" sz="26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časti povezanih s društvenim položajem</a:t>
            </a:r>
            <a:endParaRPr lang="hr-HR" sz="2600" dirty="0" smtClean="0">
              <a:solidFill>
                <a:srgbClr val="FFC000"/>
              </a:solidFill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52549" y="2420888"/>
            <a:ext cx="2907283" cy="3927568"/>
            <a:chOff x="1000100" y="2708920"/>
            <a:chExt cx="2907282" cy="3927568"/>
          </a:xfrm>
        </p:grpSpPr>
        <p:pic>
          <p:nvPicPr>
            <p:cNvPr id="5" name="Picture 4" descr="majka_tereza.jp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00100" y="2708920"/>
              <a:ext cx="2907282" cy="3550879"/>
            </a:xfrm>
            <a:prstGeom prst="rect">
              <a:avLst/>
            </a:prstGeom>
            <a:ln>
              <a:noFill/>
            </a:ln>
            <a:effectLst/>
          </p:spPr>
        </p:pic>
        <p:sp>
          <p:nvSpPr>
            <p:cNvPr id="7" name="Rectangle 6"/>
            <p:cNvSpPr/>
            <p:nvPr/>
          </p:nvSpPr>
          <p:spPr>
            <a:xfrm>
              <a:off x="1000100" y="6286520"/>
              <a:ext cx="2907282" cy="34996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hr-HR" b="1" dirty="0" smtClean="0">
                  <a:latin typeface="Calibri" pitchFamily="34" charset="0"/>
                  <a:cs typeface="Calibri" pitchFamily="34" charset="0"/>
                </a:rPr>
                <a:t>Sveta Majka Terezija</a:t>
              </a:r>
              <a:endParaRPr lang="hr-HR" b="1" dirty="0"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>
                <a:ea typeface="WenQuanYi Micro Hei" charset="0"/>
              </a:rPr>
              <a:t>AUTORITET</a:t>
            </a:r>
            <a:endParaRPr lang="hr-HR" dirty="0"/>
          </a:p>
        </p:txBody>
      </p:sp>
      <p:grpSp>
        <p:nvGrpSpPr>
          <p:cNvPr id="17" name="Group 16"/>
          <p:cNvGrpSpPr/>
          <p:nvPr/>
        </p:nvGrpSpPr>
        <p:grpSpPr>
          <a:xfrm>
            <a:off x="6052620" y="2420888"/>
            <a:ext cx="2981777" cy="3927568"/>
            <a:chOff x="4850055" y="2082071"/>
            <a:chExt cx="2981777" cy="3927568"/>
          </a:xfrm>
        </p:grpSpPr>
        <p:sp>
          <p:nvSpPr>
            <p:cNvPr id="18" name="Rectangle 17"/>
            <p:cNvSpPr/>
            <p:nvPr/>
          </p:nvSpPr>
          <p:spPr>
            <a:xfrm>
              <a:off x="4850055" y="5659671"/>
              <a:ext cx="2981777" cy="34996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hr-HR" b="1" dirty="0" err="1" smtClean="0">
                  <a:latin typeface="Calibri" pitchFamily="34" charset="0"/>
                  <a:cs typeface="Calibri" pitchFamily="34" charset="0"/>
                </a:rPr>
                <a:t>Donald</a:t>
              </a:r>
              <a:r>
                <a:rPr lang="hr-HR" b="1" dirty="0" smtClean="0">
                  <a:latin typeface="Calibri" pitchFamily="34" charset="0"/>
                  <a:cs typeface="Calibri" pitchFamily="34" charset="0"/>
                </a:rPr>
                <a:t> </a:t>
              </a:r>
              <a:r>
                <a:rPr lang="hr-HR" b="1" dirty="0" err="1" smtClean="0">
                  <a:latin typeface="Calibri" pitchFamily="34" charset="0"/>
                  <a:cs typeface="Calibri" pitchFamily="34" charset="0"/>
                </a:rPr>
                <a:t>John</a:t>
              </a:r>
              <a:r>
                <a:rPr lang="hr-HR" b="1" dirty="0" smtClean="0">
                  <a:latin typeface="Calibri" pitchFamily="34" charset="0"/>
                  <a:cs typeface="Calibri" pitchFamily="34" charset="0"/>
                </a:rPr>
                <a:t> </a:t>
              </a:r>
              <a:r>
                <a:rPr lang="hr-HR" b="1" dirty="0" err="1" smtClean="0">
                  <a:latin typeface="Calibri" pitchFamily="34" charset="0"/>
                  <a:cs typeface="Calibri" pitchFamily="34" charset="0"/>
                </a:rPr>
                <a:t>Thrump</a:t>
              </a:r>
              <a:endParaRPr lang="hr-HR" dirty="0">
                <a:latin typeface="Calibri" pitchFamily="34" charset="0"/>
                <a:cs typeface="Calibri" pitchFamily="34" charset="0"/>
              </a:endParaRPr>
            </a:p>
          </p:txBody>
        </p:sp>
        <p:pic>
          <p:nvPicPr>
            <p:cNvPr id="19" name="Picture 2" descr="https://s.yimg.com/ny/api/res/1.2/ZEc8f23.0VEC4wvwSOyE2A--/YXBwaWQ9aGlnaGxhbmRlcjtzbT0xO3c9NzQ0O2g9ODg2/http://media.zenfs.com/en/homerun/feed_manager_auto_publish_494/53c8e9bb1f9df5ca43529d5e08ee8e9c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50055" y="2082071"/>
              <a:ext cx="2981777" cy="35508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6" name="Group 15"/>
          <p:cNvGrpSpPr/>
          <p:nvPr/>
        </p:nvGrpSpPr>
        <p:grpSpPr>
          <a:xfrm>
            <a:off x="3204471" y="2420888"/>
            <a:ext cx="2703510" cy="3927568"/>
            <a:chOff x="3203848" y="2708920"/>
            <a:chExt cx="2703510" cy="3927568"/>
          </a:xfrm>
        </p:grpSpPr>
        <p:sp>
          <p:nvSpPr>
            <p:cNvPr id="6" name="Rectangle 5"/>
            <p:cNvSpPr/>
            <p:nvPr/>
          </p:nvSpPr>
          <p:spPr>
            <a:xfrm>
              <a:off x="3293753" y="6286520"/>
              <a:ext cx="2523700" cy="34996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hr-HR" b="1" dirty="0" smtClean="0">
                  <a:latin typeface="Calibri" pitchFamily="34" charset="0"/>
                  <a:cs typeface="Calibri" pitchFamily="34" charset="0"/>
                </a:rPr>
                <a:t>Albert Einstein</a:t>
              </a:r>
              <a:endParaRPr lang="hr-HR" dirty="0">
                <a:latin typeface="Calibri" pitchFamily="34" charset="0"/>
                <a:cs typeface="Calibri" pitchFamily="34" charset="0"/>
              </a:endParaRPr>
            </a:p>
          </p:txBody>
        </p:sp>
        <p:pic>
          <p:nvPicPr>
            <p:cNvPr id="1028" name="Picture 4" descr="https://upload.wikimedia.org/wikipedia/commons/6/66/Einstein_1921_by_F_Schmutzer.jp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03848" y="2708920"/>
              <a:ext cx="2703510" cy="35508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3891126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 build="allAtOnce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467544" y="71414"/>
            <a:ext cx="8280920" cy="65404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MOĆ I VLAST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						 </a:t>
            </a:r>
            <a:r>
              <a:rPr lang="hr-HR" sz="2400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(plan ploče)</a:t>
            </a:r>
            <a:endParaRPr lang="hr-HR" sz="2800" i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-5340" y="764704"/>
            <a:ext cx="9149339" cy="571504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88000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MOĆ</a:t>
            </a:r>
            <a:r>
              <a:rPr lang="vi-VN" sz="22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2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– vjerojatnost </a:t>
            </a:r>
            <a:r>
              <a:rPr lang="hr-HR" sz="2200" dirty="0">
                <a:latin typeface="Calibri" pitchFamily="34" charset="0"/>
                <a:ea typeface="WenQuanYi Micro Hei" charset="0"/>
                <a:cs typeface="Calibri" pitchFamily="34" charset="0"/>
              </a:rPr>
              <a:t>da će pojedinac ili grupa uspjeti </a:t>
            </a:r>
            <a:r>
              <a:rPr lang="hr-HR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nametnuti</a:t>
            </a:r>
            <a:r>
              <a:rPr lang="hr-HR" sz="2200" dirty="0">
                <a:latin typeface="Calibri" pitchFamily="34" charset="0"/>
                <a:ea typeface="WenQuanYi Micro Hei" charset="0"/>
                <a:cs typeface="Calibri" pitchFamily="34" charset="0"/>
              </a:rPr>
              <a:t> i </a:t>
            </a:r>
            <a:r>
              <a:rPr lang="hr-HR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provesti svoju volju</a:t>
            </a:r>
            <a:r>
              <a:rPr lang="hr-HR" sz="2200" dirty="0">
                <a:latin typeface="Calibri" pitchFamily="34" charset="0"/>
                <a:ea typeface="WenQuanYi Micro Hei" charset="0"/>
                <a:cs typeface="Calibri" pitchFamily="34" charset="0"/>
              </a:rPr>
              <a:t>, </a:t>
            </a:r>
            <a:r>
              <a:rPr lang="hr-HR" sz="2200" b="1" dirty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čak i usprkos otporu </a:t>
            </a:r>
            <a:r>
              <a:rPr lang="hr-HR" sz="22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drugih</a:t>
            </a:r>
          </a:p>
          <a:p>
            <a:pPr marL="1030950" lvl="1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dirty="0">
                <a:latin typeface="Calibri" pitchFamily="34" charset="0"/>
                <a:ea typeface="WenQuanYi Micro Hei" charset="0"/>
                <a:cs typeface="Calibri" pitchFamily="34" charset="0"/>
              </a:rPr>
              <a:t>moć se javlja kao </a:t>
            </a:r>
            <a:r>
              <a:rPr lang="hr-HR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prinuda</a:t>
            </a:r>
            <a:r>
              <a:rPr lang="hr-HR" sz="2200" dirty="0">
                <a:latin typeface="Calibri" pitchFamily="34" charset="0"/>
                <a:ea typeface="WenQuanYi Micro Hei" charset="0"/>
                <a:cs typeface="Calibri" pitchFamily="34" charset="0"/>
              </a:rPr>
              <a:t> ili kao </a:t>
            </a:r>
            <a:r>
              <a:rPr lang="hr-HR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utjecaj</a:t>
            </a:r>
            <a:r>
              <a:rPr lang="hr-HR" sz="2200" dirty="0">
                <a:latin typeface="Calibri" pitchFamily="34" charset="0"/>
                <a:ea typeface="WenQuanYi Micro Hei" charset="0"/>
                <a:cs typeface="Calibri" pitchFamily="34" charset="0"/>
              </a:rPr>
              <a:t> – može poprimati i </a:t>
            </a:r>
            <a:r>
              <a:rPr lang="hr-HR" sz="2200" b="1" dirty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pozitivne</a:t>
            </a:r>
            <a:r>
              <a:rPr lang="hr-HR" sz="2200" dirty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200" dirty="0">
                <a:latin typeface="Calibri" pitchFamily="34" charset="0"/>
                <a:ea typeface="WenQuanYi Micro Hei" charset="0"/>
                <a:cs typeface="Calibri" pitchFamily="34" charset="0"/>
              </a:rPr>
              <a:t>i </a:t>
            </a:r>
            <a:r>
              <a:rPr lang="hr-HR" sz="2200" b="1" dirty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negativne</a:t>
            </a:r>
            <a:r>
              <a:rPr lang="hr-HR" sz="2200" dirty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200" dirty="0">
                <a:latin typeface="Calibri" pitchFamily="34" charset="0"/>
                <a:ea typeface="WenQuanYi Micro Hei" charset="0"/>
                <a:cs typeface="Calibri" pitchFamily="34" charset="0"/>
              </a:rPr>
              <a:t>značajke</a:t>
            </a:r>
            <a:endParaRPr lang="hr-HR" sz="2200" dirty="0">
              <a:solidFill>
                <a:schemeClr val="bg1"/>
              </a:solidFill>
              <a:latin typeface="Calibri"/>
              <a:ea typeface="Calibri"/>
              <a:cs typeface="Times New Roman"/>
            </a:endParaRPr>
          </a:p>
          <a:p>
            <a:pPr marL="288000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VLAST </a:t>
            </a:r>
            <a:r>
              <a:rPr lang="hr-HR" sz="22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– </a:t>
            </a:r>
            <a:r>
              <a:rPr lang="hr-HR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sustav </a:t>
            </a:r>
            <a:r>
              <a:rPr lang="hr-HR" sz="22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(</a:t>
            </a:r>
            <a:r>
              <a:rPr lang="hr-HR" sz="2200" dirty="0">
                <a:latin typeface="Calibri" pitchFamily="34" charset="0"/>
                <a:ea typeface="WenQuanYi Micro Hei" charset="0"/>
                <a:cs typeface="Calibri" pitchFamily="34" charset="0"/>
              </a:rPr>
              <a:t>mehanizam) koji </a:t>
            </a:r>
            <a:r>
              <a:rPr lang="hr-HR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osigurava pokoravanje naredbama </a:t>
            </a:r>
            <a:r>
              <a:rPr lang="hr-HR" sz="2200" dirty="0">
                <a:latin typeface="Calibri" pitchFamily="34" charset="0"/>
                <a:ea typeface="WenQuanYi Micro Hei" charset="0"/>
                <a:cs typeface="Calibri" pitchFamily="34" charset="0"/>
              </a:rPr>
              <a:t>što potječu </a:t>
            </a:r>
            <a:r>
              <a:rPr lang="hr-HR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iz</a:t>
            </a:r>
            <a:r>
              <a:rPr lang="hr-HR" sz="2200" dirty="0"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određenog </a:t>
            </a:r>
            <a:r>
              <a:rPr lang="hr-HR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izvora</a:t>
            </a:r>
          </a:p>
          <a:p>
            <a:pPr marL="1030950" lvl="1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RAZLIKA </a:t>
            </a:r>
            <a:r>
              <a:rPr lang="hr-HR" sz="2200" dirty="0">
                <a:latin typeface="Calibri" pitchFamily="34" charset="0"/>
                <a:ea typeface="WenQuanYi Micro Hei" charset="0"/>
                <a:cs typeface="Calibri" pitchFamily="34" charset="0"/>
              </a:rPr>
              <a:t>– vlast pretpostavlja određeni </a:t>
            </a:r>
            <a:r>
              <a:rPr lang="hr-HR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stupanj pokoravanja </a:t>
            </a:r>
            <a:r>
              <a:rPr lang="hr-HR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i </a:t>
            </a:r>
            <a:r>
              <a:rPr lang="hr-HR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pristanka</a:t>
            </a:r>
            <a:r>
              <a:rPr lang="hr-HR" sz="2200" dirty="0">
                <a:latin typeface="Calibri" pitchFamily="34" charset="0"/>
                <a:ea typeface="WenQuanYi Micro Hei" charset="0"/>
                <a:cs typeface="Calibri" pitchFamily="34" charset="0"/>
              </a:rPr>
              <a:t>, dok se moć može zasnivati na pukoj </a:t>
            </a:r>
            <a:r>
              <a:rPr lang="hr-HR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sili</a:t>
            </a:r>
          </a:p>
          <a:p>
            <a:pPr marL="288000" indent="-288000">
              <a:lnSpc>
                <a:spcPct val="100000"/>
              </a:lnSpc>
              <a:spcBef>
                <a:spcPts val="24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LEGITIMNOST</a:t>
            </a:r>
            <a:r>
              <a:rPr lang="hr-HR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– </a:t>
            </a:r>
            <a:r>
              <a:rPr lang="hr-HR" sz="22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osnova na </a:t>
            </a:r>
            <a:r>
              <a:rPr lang="hr-HR" sz="2200" dirty="0">
                <a:latin typeface="Calibri" pitchFamily="34" charset="0"/>
                <a:ea typeface="WenQuanYi Micro Hei" charset="0"/>
                <a:cs typeface="Calibri" pitchFamily="34" charset="0"/>
              </a:rPr>
              <a:t>kojoj vlast </a:t>
            </a:r>
            <a:r>
              <a:rPr lang="hr-HR" sz="2200" b="1" dirty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opravdava svoj zahtjev za </a:t>
            </a:r>
            <a:r>
              <a:rPr lang="hr-HR" sz="22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poslušnošću</a:t>
            </a: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legitimnost </a:t>
            </a:r>
            <a:r>
              <a:rPr lang="hr-HR" sz="2200" dirty="0">
                <a:latin typeface="Calibri" pitchFamily="34" charset="0"/>
                <a:ea typeface="WenQuanYi Micro Hei" charset="0"/>
                <a:cs typeface="Calibri" pitchFamily="34" charset="0"/>
              </a:rPr>
              <a:t>(u demokratskim sustavima) se postiže na izborima, </a:t>
            </a:r>
            <a:r>
              <a:rPr lang="hr-HR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pristajanjem većine ljudi </a:t>
            </a:r>
            <a:r>
              <a:rPr lang="hr-HR" sz="2200" dirty="0">
                <a:latin typeface="Calibri" pitchFamily="34" charset="0"/>
                <a:ea typeface="WenQuanYi Micro Hei" charset="0"/>
                <a:cs typeface="Calibri" pitchFamily="34" charset="0"/>
              </a:rPr>
              <a:t>(</a:t>
            </a:r>
            <a:r>
              <a:rPr lang="hr-HR" sz="22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glasača)</a:t>
            </a:r>
          </a:p>
          <a:p>
            <a:pPr marL="288000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LEGALNOST</a:t>
            </a:r>
            <a:r>
              <a:rPr lang="hr-HR" sz="22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200" dirty="0">
                <a:latin typeface="Calibri" pitchFamily="34" charset="0"/>
                <a:ea typeface="WenQuanYi Micro Hei" charset="0"/>
                <a:cs typeface="Calibri" pitchFamily="34" charset="0"/>
              </a:rPr>
              <a:t>– znači da se </a:t>
            </a:r>
            <a:r>
              <a:rPr lang="hr-HR" sz="2200" b="1" dirty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vlast</a:t>
            </a:r>
            <a:r>
              <a:rPr lang="hr-HR" sz="2200" dirty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200" b="1" dirty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obnaša</a:t>
            </a:r>
            <a:r>
              <a:rPr lang="hr-HR" sz="2200" dirty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200" b="1" dirty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prema zakonima</a:t>
            </a:r>
            <a:r>
              <a:rPr lang="hr-HR" sz="2200" dirty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200" i="1" dirty="0">
                <a:latin typeface="Calibri" pitchFamily="34" charset="0"/>
                <a:ea typeface="WenQuanYi Micro Hei" charset="0"/>
                <a:cs typeface="Calibri" pitchFamily="34" charset="0"/>
              </a:rPr>
              <a:t>(poštivanje zakona prilikom vođenja državnih poslova</a:t>
            </a:r>
            <a:r>
              <a:rPr lang="hr-HR" sz="22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)</a:t>
            </a:r>
            <a:endParaRPr lang="hr-HR" sz="2200" dirty="0"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98629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214282" y="332656"/>
            <a:ext cx="8572560" cy="628652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88000" indent="-2880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i="1" dirty="0" smtClean="0">
                <a:latin typeface="Calibri" pitchFamily="34" charset="0"/>
                <a:cs typeface="Calibri" pitchFamily="34" charset="0"/>
              </a:rPr>
              <a:t>„Tko ne može živjeti u zajednici ili je čak ne treba, jer je sam sebi dovoljan, taj nije član države, i prema tome je ili zvijer ili bog.”</a:t>
            </a:r>
          </a:p>
          <a:p>
            <a:pPr marL="288000" indent="-288000" algn="r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Aristotel</a:t>
            </a:r>
          </a:p>
          <a:p>
            <a:pPr marL="288000" indent="-28800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i="1" dirty="0" smtClean="0">
                <a:latin typeface="Calibri" pitchFamily="34" charset="0"/>
                <a:cs typeface="Calibri" pitchFamily="34" charset="0"/>
              </a:rPr>
              <a:t>„Nijedan čovjek nije toliko dobar da bi upravljao drugim bez njegova pristanka.”</a:t>
            </a:r>
          </a:p>
          <a:p>
            <a:pPr marL="288000" indent="-288000" algn="r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Abraham Lincoln</a:t>
            </a:r>
          </a:p>
          <a:p>
            <a:pPr marL="288000" indent="-28800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i="1" dirty="0" smtClean="0">
                <a:latin typeface="Calibri" pitchFamily="34" charset="0"/>
                <a:cs typeface="Calibri" pitchFamily="34" charset="0"/>
              </a:rPr>
              <a:t>„Najveća i najčasnija pustolovina u kojoj odlučujuću ulogu ima mudrost.”</a:t>
            </a:r>
          </a:p>
          <a:p>
            <a:pPr marL="288000" indent="-288000" algn="r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Robert Kennedy</a:t>
            </a:r>
          </a:p>
          <a:p>
            <a:pPr marL="288000" indent="-28800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i="1" dirty="0" smtClean="0">
                <a:latin typeface="Calibri" pitchFamily="34" charset="0"/>
                <a:cs typeface="Calibri" pitchFamily="34" charset="0"/>
              </a:rPr>
              <a:t>„U politici se ljudi, kao na bolesničkoj postelji, bacaju s jednog boka na drugi vjerujući da će tako udobnije ležati.”</a:t>
            </a:r>
          </a:p>
          <a:p>
            <a:pPr marL="288000" indent="-288000" algn="r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J. W. Goethe</a:t>
            </a:r>
          </a:p>
          <a:p>
            <a:pPr marL="288000" indent="-28800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i="1" dirty="0" smtClean="0">
                <a:latin typeface="Calibri" pitchFamily="34" charset="0"/>
                <a:cs typeface="Calibri" pitchFamily="34" charset="0"/>
              </a:rPr>
              <a:t>„…politika je stvar morala, karaktera i ljudskog dostojanstva.”</a:t>
            </a:r>
          </a:p>
          <a:p>
            <a:pPr marL="288000" indent="-288000" algn="r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Antun Gustav Matoš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25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25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25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25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25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25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5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5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5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25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25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5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5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25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25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25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25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25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25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25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25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25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467544" y="71414"/>
            <a:ext cx="8280920" cy="65404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MOĆ I VLAST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						 </a:t>
            </a:r>
            <a:r>
              <a:rPr lang="hr-HR" sz="2400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(plan ploče)</a:t>
            </a:r>
            <a:endParaRPr lang="hr-HR" sz="2800" i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-5340" y="764704"/>
            <a:ext cx="9149339" cy="571504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88000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b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TRI TIPA VLASTI</a:t>
            </a:r>
            <a:r>
              <a:rPr lang="vi-VN" sz="2200" b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200" b="1" dirty="0">
                <a:latin typeface="Calibri" pitchFamily="34" charset="0"/>
                <a:ea typeface="WenQuanYi Micro Hei" charset="0"/>
                <a:cs typeface="Calibri" pitchFamily="34" charset="0"/>
              </a:rPr>
              <a:t>	</a:t>
            </a:r>
            <a:endParaRPr lang="hr-HR" sz="2200" b="1" dirty="0" smtClean="0"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1030950" lvl="1" indent="-288000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</a:pPr>
            <a:r>
              <a:rPr lang="hr-HR" sz="22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RACIONALNA – </a:t>
            </a:r>
            <a:r>
              <a:rPr lang="pl-PL" sz="2200" dirty="0" smtClean="0">
                <a:latin typeface="Calibri" pitchFamily="34" charset="0"/>
                <a:cs typeface="Calibri" pitchFamily="34" charset="0"/>
              </a:rPr>
              <a:t>temelji se </a:t>
            </a:r>
            <a:r>
              <a:rPr lang="pl-PL" sz="2200" dirty="0">
                <a:latin typeface="Calibri" pitchFamily="34" charset="0"/>
                <a:cs typeface="Calibri" pitchFamily="34" charset="0"/>
              </a:rPr>
              <a:t>na </a:t>
            </a:r>
            <a:r>
              <a:rPr lang="pl-PL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pisanim pravilima i procedurama</a:t>
            </a:r>
          </a:p>
          <a:p>
            <a:pPr marL="1431000" lvl="2" indent="-288000"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</a:pPr>
            <a:r>
              <a:rPr lang="pl-PL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zakon je osnova legitimiteta</a:t>
            </a:r>
          </a:p>
          <a:p>
            <a:pPr marL="1431000" lvl="2" indent="-288000"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</a:pPr>
            <a:r>
              <a:rPr lang="pl-PL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poslušnost</a:t>
            </a:r>
            <a:r>
              <a:rPr lang="pl-PL" sz="2200" dirty="0">
                <a:latin typeface="Calibri" pitchFamily="34" charset="0"/>
                <a:cs typeface="Calibri" pitchFamily="34" charset="0"/>
              </a:rPr>
              <a:t> </a:t>
            </a:r>
            <a:r>
              <a:rPr lang="pl-PL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zakonu</a:t>
            </a:r>
            <a:r>
              <a:rPr lang="pl-PL" sz="2200" dirty="0">
                <a:latin typeface="Calibri" pitchFamily="34" charset="0"/>
                <a:cs typeface="Calibri" pitchFamily="34" charset="0"/>
              </a:rPr>
              <a:t> a ne osobi </a:t>
            </a:r>
            <a:endParaRPr lang="hr-HR" sz="2200" b="1" dirty="0" smtClean="0">
              <a:solidFill>
                <a:srgbClr val="FFC000"/>
              </a:solidFill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1030950" lvl="1" indent="-28800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TRADICIONALNA – </a:t>
            </a:r>
            <a:r>
              <a:rPr lang="pl-PL" sz="2200" dirty="0" smtClean="0">
                <a:latin typeface="Calibri" pitchFamily="34" charset="0"/>
                <a:cs typeface="Calibri" pitchFamily="34" charset="0"/>
              </a:rPr>
              <a:t>legitimnost  na </a:t>
            </a:r>
            <a:r>
              <a:rPr lang="pl-PL" sz="2200" dirty="0">
                <a:latin typeface="Calibri" pitchFamily="34" charset="0"/>
                <a:cs typeface="Calibri" pitchFamily="34" charset="0"/>
              </a:rPr>
              <a:t>temelju </a:t>
            </a:r>
            <a:r>
              <a:rPr lang="pl-PL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tradicije</a:t>
            </a:r>
            <a:r>
              <a:rPr lang="pl-PL" sz="2200" dirty="0">
                <a:latin typeface="Calibri" pitchFamily="34" charset="0"/>
                <a:cs typeface="Calibri" pitchFamily="34" charset="0"/>
              </a:rPr>
              <a:t>, </a:t>
            </a:r>
            <a:r>
              <a:rPr lang="pl-PL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običaja</a:t>
            </a:r>
            <a:r>
              <a:rPr lang="pl-PL" sz="2200" dirty="0">
                <a:latin typeface="Calibri" pitchFamily="34" charset="0"/>
                <a:cs typeface="Calibri" pitchFamily="34" charset="0"/>
              </a:rPr>
              <a:t> i </a:t>
            </a:r>
            <a:r>
              <a:rPr lang="pl-PL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nepisanih </a:t>
            </a:r>
            <a:r>
              <a:rPr lang="pl-PL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pravila </a:t>
            </a:r>
          </a:p>
          <a:p>
            <a:pPr marL="1431000" lvl="2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pl-PL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poslušnost osobi, a ne zakonu</a:t>
            </a:r>
            <a:endParaRPr lang="pl-PL" sz="22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  <a:p>
            <a:pPr marL="1030950" lvl="1" indent="-28800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KARIZMATIČNA – </a:t>
            </a:r>
            <a:r>
              <a:rPr lang="pl-PL" sz="2200" dirty="0" smtClean="0">
                <a:latin typeface="Calibri" pitchFamily="34" charset="0"/>
                <a:cs typeface="Calibri" pitchFamily="34" charset="0"/>
              </a:rPr>
              <a:t>legitimnost  </a:t>
            </a:r>
            <a:r>
              <a:rPr lang="pl-PL" sz="2200" dirty="0">
                <a:latin typeface="Calibri" pitchFamily="34" charset="0"/>
                <a:cs typeface="Calibri" pitchFamily="34" charset="0"/>
              </a:rPr>
              <a:t>na temelju </a:t>
            </a:r>
            <a:r>
              <a:rPr lang="pl-PL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vjerovanja u iznimne i nadnaravne osobine </a:t>
            </a:r>
            <a:r>
              <a:rPr lang="pl-PL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vođe </a:t>
            </a:r>
          </a:p>
          <a:p>
            <a:pPr marL="1431000" lvl="2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pl-PL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poslušnost osobi (vođi), a ne zakonu</a:t>
            </a:r>
            <a:endParaRPr lang="pl-PL" sz="22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  <a:p>
            <a:pPr marL="288000" indent="-28800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vi-VN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AUTORITET </a:t>
            </a:r>
            <a:r>
              <a:rPr lang="vi-VN" sz="2200" dirty="0">
                <a:latin typeface="Calibri" pitchFamily="34" charset="0"/>
                <a:ea typeface="WenQuanYi Micro Hei" charset="0"/>
                <a:cs typeface="Calibri" pitchFamily="34" charset="0"/>
              </a:rPr>
              <a:t>podrazumijeva razinu poštovanja ili časti povezanih s društvenim </a:t>
            </a:r>
            <a:r>
              <a:rPr lang="vi-VN" sz="22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položajem</a:t>
            </a:r>
            <a:r>
              <a:rPr lang="hr-HR" sz="22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0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(npr. znanstveni, religijski, politički autoritet…)</a:t>
            </a:r>
            <a:endParaRPr lang="hr-HR" sz="2200" i="1" dirty="0"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288000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hr-HR" sz="2200" dirty="0" smtClean="0"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39508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214314" y="928670"/>
            <a:ext cx="9001156" cy="564360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88000" indent="-28800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svrha političkog djelovanja je 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poboljšanje kvalitete življenja svih građana</a:t>
            </a:r>
          </a:p>
          <a:p>
            <a:pPr marL="288000" indent="-28800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političko djelovanje se temelji na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:</a:t>
            </a: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slobodi</a:t>
            </a: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političkoj kulturi sudionika</a:t>
            </a: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čuvanju i zaštiti ljudskog dostojanstva</a:t>
            </a:r>
          </a:p>
          <a:p>
            <a:pPr marL="288000" indent="-28800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politički se može djelovati: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259873" y="4771245"/>
            <a:ext cx="2623462" cy="1530352"/>
          </a:xfrm>
          <a:prstGeom prst="rect">
            <a:avLst/>
          </a:prstGeom>
          <a:solidFill>
            <a:srgbClr val="CC0000"/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r-HR" sz="24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POLITIČKIM GOVOROM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3081674" y="4771245"/>
            <a:ext cx="2623462" cy="1530352"/>
          </a:xfrm>
          <a:prstGeom prst="rect">
            <a:avLst/>
          </a:prstGeom>
          <a:solidFill>
            <a:srgbClr val="002060"/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r-H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NAPISOM POLITIČKOG SADRŽAJA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5899168" y="4771245"/>
            <a:ext cx="3060705" cy="1530352"/>
          </a:xfrm>
          <a:prstGeom prst="rect">
            <a:avLst/>
          </a:prstGeom>
          <a:solidFill>
            <a:srgbClr val="008000"/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r-H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POLITIČKOM UTAKMICOM </a:t>
            </a:r>
            <a:r>
              <a:rPr lang="hr-H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(prosvjedom, političkom kampanjom)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>
                <a:ea typeface="WenQuanYi Micro Hei" charset="0"/>
              </a:rPr>
              <a:t>POLITIČKO DJELOVANJE</a:t>
            </a:r>
            <a:endParaRPr lang="hr-HR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25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25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25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25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750"/>
                            </p:stCondLst>
                            <p:childTnLst>
                              <p:par>
                                <p:cTn id="4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25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25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 uiExpand="1" build="allAtOnce"/>
      <p:bldP spid="7" grpId="0" uiExpand="1" build="allAtOnce" animBg="1"/>
      <p:bldP spid="8" grpId="0" uiExpand="1" build="allAtOnce" animBg="1"/>
      <p:bldP spid="10" grpId="0" uiExpand="1" build="allAtOnce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71438" y="785794"/>
            <a:ext cx="9215470" cy="578645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88000" indent="-28800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cilj političkog govora je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oblikovati ponašanje ljudi 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i njihova (socijalna, politička i ideološka)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stajališta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, te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utjecati na njih i njihove odluke</a:t>
            </a:r>
          </a:p>
          <a:p>
            <a:pPr marL="288000" indent="-28800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VRSTE POLITIČKOG GOVORA:</a:t>
            </a:r>
          </a:p>
          <a:p>
            <a:pPr marL="54000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s obzirom na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namjenu:</a:t>
            </a:r>
          </a:p>
          <a:p>
            <a:pPr marL="1431000" lvl="2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ekskluzivni</a:t>
            </a:r>
          </a:p>
          <a:p>
            <a:pPr marL="1431000" lvl="2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totalitarni</a:t>
            </a:r>
          </a:p>
          <a:p>
            <a:pPr marL="1408050" lvl="2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demokratski</a:t>
            </a:r>
          </a:p>
          <a:p>
            <a:pPr marL="540000" lvl="1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s obzirom na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način izražavanja:</a:t>
            </a:r>
          </a:p>
          <a:p>
            <a:pPr marL="1465200" lvl="3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emotivan</a:t>
            </a:r>
          </a:p>
          <a:p>
            <a:pPr marL="1465200" lvl="3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ekspresivan</a:t>
            </a:r>
          </a:p>
          <a:p>
            <a:pPr marL="1465200" lvl="3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iterativan</a:t>
            </a:r>
          </a:p>
          <a:p>
            <a:pPr marL="1465200" lvl="3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ekstenzivan</a:t>
            </a:r>
          </a:p>
          <a:p>
            <a:pPr marL="1465200" lvl="3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koherentan</a:t>
            </a:r>
          </a:p>
          <a:p>
            <a:pPr marL="288000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hr-HR" sz="2400" dirty="0" smtClean="0"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>
                <a:ea typeface="WenQuanYi Micro Hei" charset="0"/>
              </a:rPr>
              <a:t>POLITIČKI GOVOR</a:t>
            </a:r>
            <a:endParaRPr lang="hr-HR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1700808"/>
            <a:ext cx="4014898" cy="49299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594929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24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245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245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2457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2457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 build="allAtOnce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36480" y="260648"/>
            <a:ext cx="9107520" cy="621508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88000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b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VRSTE POLITIČKOG GOVORA:</a:t>
            </a:r>
          </a:p>
          <a:p>
            <a:pPr marL="540000" lvl="1" indent="-2880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Ekskluzivni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- </a:t>
            </a:r>
            <a:r>
              <a:rPr lang="hr-HR" sz="2000" i="1" dirty="0" smtClean="0">
                <a:latin typeface="Calibri" pitchFamily="34" charset="0"/>
                <a:cs typeface="Calibri" pitchFamily="34" charset="0"/>
              </a:rPr>
              <a:t>upotrebljava se u krugu političkih djelatnika kao vrsta profesionalnog žargona i ne rabi se među ostalim članovima zajednice</a:t>
            </a:r>
            <a:endParaRPr lang="hr-HR" sz="2400" i="1" dirty="0" smtClean="0"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54000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Totalitarni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- </a:t>
            </a:r>
            <a:r>
              <a:rPr lang="hr-HR" sz="2000" i="1" dirty="0" smtClean="0">
                <a:latin typeface="Calibri" pitchFamily="34" charset="0"/>
                <a:cs typeface="Calibri" pitchFamily="34" charset="0"/>
              </a:rPr>
              <a:t>pokazatelj je totalitarnosti politike u državnoj zajednici, nastoji se proširiti na sva područja društvenog djelovanja</a:t>
            </a:r>
            <a:endParaRPr lang="hr-HR" sz="2400" i="1" dirty="0" smtClean="0"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54000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Demokratski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- </a:t>
            </a:r>
            <a:r>
              <a:rPr lang="hr-HR" sz="2000" i="1" dirty="0" smtClean="0">
                <a:latin typeface="Calibri" pitchFamily="34" charset="0"/>
                <a:cs typeface="Calibri" pitchFamily="34" charset="0"/>
              </a:rPr>
              <a:t>jezik dijaloga, tolerancije i osjetljivosti prema razlikama u stajalištima, a prihvatljiv je gotovo svim članovima političke zajednice</a:t>
            </a:r>
            <a:endParaRPr lang="hr-HR" sz="2400" i="1" dirty="0" smtClean="0"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288000" indent="-288000">
              <a:lnSpc>
                <a:spcPct val="100000"/>
              </a:lnSpc>
              <a:spcBef>
                <a:spcPts val="2400"/>
              </a:spcBef>
              <a:buClr>
                <a:schemeClr val="tx1"/>
              </a:buCl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b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OBILJEŽJA POLITIČKOG GOVORA:</a:t>
            </a:r>
          </a:p>
          <a:p>
            <a:pPr marL="540000" lvl="1" indent="-2880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Emotivan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- </a:t>
            </a:r>
            <a:r>
              <a:rPr lang="hr-HR" sz="2000" i="1" dirty="0" smtClean="0">
                <a:latin typeface="Calibri" pitchFamily="34" charset="0"/>
                <a:cs typeface="Calibri" pitchFamily="34" charset="0"/>
              </a:rPr>
              <a:t>upotrebljavaju se riječi s jakim emotivnim učinkom na slušatelja </a:t>
            </a:r>
            <a:endParaRPr lang="hr-HR" sz="2400" i="1" dirty="0" smtClean="0"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540000" lvl="1" indent="-2880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Ekspresivan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- </a:t>
            </a:r>
            <a:r>
              <a:rPr lang="hr-HR" sz="2000" i="1" dirty="0" smtClean="0">
                <a:latin typeface="Calibri" pitchFamily="34" charset="0"/>
                <a:cs typeface="Calibri" pitchFamily="34" charset="0"/>
              </a:rPr>
              <a:t>obiluje bogatstvom i raznolikošću rječnika te dinamičnošću i raznolikošću rečenica</a:t>
            </a:r>
            <a:endParaRPr lang="hr-HR" sz="2400" i="1" dirty="0" smtClean="0"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540000" lvl="1" indent="-2880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Iterativan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- </a:t>
            </a:r>
            <a:r>
              <a:rPr lang="hr-HR" sz="2000" i="1" dirty="0" smtClean="0">
                <a:latin typeface="Calibri" pitchFamily="34" charset="0"/>
                <a:cs typeface="Calibri" pitchFamily="34" charset="0"/>
              </a:rPr>
              <a:t>ponavljaju se važne riječi ili rečenice kako bi se proširila ili provjerila prihvatljivost poruka kod slušatelja </a:t>
            </a:r>
            <a:endParaRPr lang="hr-HR" sz="2400" i="1" dirty="0" smtClean="0"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540000" lvl="1" indent="-2880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Ekstenzivan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- </a:t>
            </a:r>
            <a:r>
              <a:rPr lang="hr-HR" sz="2000" i="1" dirty="0" smtClean="0">
                <a:latin typeface="Calibri" pitchFamily="34" charset="0"/>
                <a:cs typeface="Calibri" pitchFamily="34" charset="0"/>
              </a:rPr>
              <a:t>dugim rečenicama ili sporednim temama slušatelja odvlači od osnovne teme</a:t>
            </a:r>
            <a:endParaRPr lang="hr-HR" sz="2400" i="1" dirty="0" smtClean="0"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540000" lvl="1" indent="-2880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Koherentan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- </a:t>
            </a:r>
            <a:r>
              <a:rPr lang="hr-HR" sz="2000" i="1" dirty="0" smtClean="0">
                <a:latin typeface="Calibri" pitchFamily="34" charset="0"/>
                <a:cs typeface="Calibri" pitchFamily="34" charset="0"/>
              </a:rPr>
              <a:t>djeluje kao skladna cjelina, govornik uspješno usklađuje odnos prema slušatelju, temi ili vremenu</a:t>
            </a:r>
            <a:endParaRPr lang="hr-HR" sz="2800" dirty="0" smtClean="0"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5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24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245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25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245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 uiExpand="1" build="allAtOnce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5072066" y="404664"/>
            <a:ext cx="3643338" cy="714380"/>
          </a:xfrm>
          <a:prstGeom prst="rect">
            <a:avLst/>
          </a:prstGeom>
          <a:solidFill>
            <a:srgbClr val="33339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3600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EMOTIVAN</a:t>
            </a:r>
          </a:p>
        </p:txBody>
      </p:sp>
      <p:sp>
        <p:nvSpPr>
          <p:cNvPr id="10" name="Rectangle 9"/>
          <p:cNvSpPr/>
          <p:nvPr/>
        </p:nvSpPr>
        <p:spPr>
          <a:xfrm>
            <a:off x="5072066" y="1230590"/>
            <a:ext cx="3643338" cy="714380"/>
          </a:xfrm>
          <a:prstGeom prst="rect">
            <a:avLst/>
          </a:prstGeom>
          <a:solidFill>
            <a:srgbClr val="33339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3600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EKSPRESIVAN</a:t>
            </a:r>
          </a:p>
        </p:txBody>
      </p:sp>
      <p:pic>
        <p:nvPicPr>
          <p:cNvPr id="1026" name="Picture 2" descr="https://i2.wp.com/kamenjar.com/wp-content/uploads/2015/08/gotovac.jpg?resize=696%2C439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32" r="4038" b="4443"/>
          <a:stretch/>
        </p:blipFill>
        <p:spPr bwMode="auto">
          <a:xfrm>
            <a:off x="251520" y="188640"/>
            <a:ext cx="4583876" cy="3234014"/>
          </a:xfrm>
          <a:prstGeom prst="rect">
            <a:avLst/>
          </a:prstGeom>
          <a:noFill/>
          <a:ln w="571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56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43808" y="2932013"/>
            <a:ext cx="6157348" cy="38545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extBox 1"/>
          <p:cNvSpPr txBox="1"/>
          <p:nvPr/>
        </p:nvSpPr>
        <p:spPr>
          <a:xfrm>
            <a:off x="107504" y="3573016"/>
            <a:ext cx="2699457" cy="8652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>
                <a:latin typeface="Calibri" panose="020F0502020204030204" pitchFamily="34" charset="0"/>
                <a:cs typeface="Calibri" panose="020F0502020204030204" pitchFamily="34" charset="0"/>
              </a:rPr>
              <a:t>Vlado Gotovac, </a:t>
            </a:r>
          </a:p>
          <a:p>
            <a:r>
              <a:rPr lang="hr-HR" dirty="0" smtClean="0">
                <a:latin typeface="Calibri" panose="020F0502020204030204" pitchFamily="34" charset="0"/>
                <a:cs typeface="Calibri" panose="020F0502020204030204" pitchFamily="34" charset="0"/>
              </a:rPr>
              <a:t>govor u Zagrebu </a:t>
            </a:r>
          </a:p>
          <a:p>
            <a:r>
              <a:rPr lang="hr-HR" dirty="0" smtClean="0">
                <a:latin typeface="Calibri" panose="020F0502020204030204" pitchFamily="34" charset="0"/>
                <a:cs typeface="Calibri" panose="020F0502020204030204" pitchFamily="34" charset="0"/>
              </a:rPr>
              <a:t>pred vojarnom JNA (1991.)</a:t>
            </a:r>
            <a:endParaRPr lang="hr-H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072066" y="2056517"/>
            <a:ext cx="3643338" cy="714380"/>
          </a:xfrm>
          <a:prstGeom prst="rect">
            <a:avLst/>
          </a:prstGeom>
          <a:solidFill>
            <a:srgbClr val="33339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3600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KOHERENTAN</a:t>
            </a:r>
          </a:p>
        </p:txBody>
      </p:sp>
    </p:spTree>
    <p:extLst>
      <p:ext uri="{BB962C8B-B14F-4D97-AF65-F5344CB8AC3E}">
        <p14:creationId xmlns:p14="http://schemas.microsoft.com/office/powerpoint/2010/main" val="3384366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"/>
                                        <p:tgtEl>
                                          <p:spTgt spid="66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http://www.inflexwetrust.com/wp-content/uploads/2014/01/IFWT_mlk4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214290"/>
            <a:ext cx="3399161" cy="360335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</p:pic>
      <p:pic>
        <p:nvPicPr>
          <p:cNvPr id="6758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5719" y="3714752"/>
            <a:ext cx="8784000" cy="3005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5072066" y="500042"/>
            <a:ext cx="3643338" cy="714380"/>
          </a:xfrm>
          <a:prstGeom prst="rect">
            <a:avLst/>
          </a:prstGeom>
          <a:solidFill>
            <a:srgbClr val="33339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3600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EMOTIVAN</a:t>
            </a:r>
            <a:endParaRPr lang="hr-HR" sz="2800" b="1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072066" y="1357298"/>
            <a:ext cx="3643338" cy="714380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36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ITERATIVAN</a:t>
            </a:r>
            <a:endParaRPr lang="hr-HR" sz="2800" b="1" dirty="0" smtClean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6758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05328" y="3754006"/>
            <a:ext cx="8784000" cy="29819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67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142844" y="571480"/>
            <a:ext cx="8786874" cy="85725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88000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s obzirom da postoje različite vrste politika, 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gotovo je svaki novinski napis ujedno i politički napis</a:t>
            </a:r>
            <a:endParaRPr lang="hr-HR" sz="2400" b="1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>
                <a:ea typeface="WenQuanYi Micro Hei" charset="0"/>
              </a:rPr>
              <a:t>NAPIS POLITIČKOG SADRŽAJA</a:t>
            </a:r>
            <a:endParaRPr lang="hr-HR" dirty="0"/>
          </a:p>
        </p:txBody>
      </p:sp>
      <p:pic>
        <p:nvPicPr>
          <p:cNvPr id="2050" name="Picture 2" descr="http://www.sdlsn.hr/upload/Image/maticni_jl091210.jpg"/>
          <p:cNvPicPr>
            <a:picLocks noChangeAspect="1"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 rot="386787">
            <a:off x="6155305" y="1044378"/>
            <a:ext cx="2568276" cy="2694543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2052" name="Picture 4" descr="http://www.glas-koncila.hr/photos_portal/velika/1360920796-30-100.jpg"/>
          <p:cNvPicPr>
            <a:picLocks noChangeAspect="1" noChangeArrowheads="1"/>
          </p:cNvPicPr>
          <p:nvPr/>
        </p:nvPicPr>
        <p:blipFill>
          <a:blip r:embed="rId4" cstate="email"/>
          <a:srcRect/>
          <a:stretch>
            <a:fillRect/>
          </a:stretch>
        </p:blipFill>
        <p:spPr bwMode="auto">
          <a:xfrm rot="184486">
            <a:off x="4220158" y="3471426"/>
            <a:ext cx="4350245" cy="3107318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 descr="IMG_20130903_082438.jpg"/>
          <p:cNvPicPr>
            <a:picLocks noChangeAspect="1"/>
          </p:cNvPicPr>
          <p:nvPr/>
        </p:nvPicPr>
        <p:blipFill>
          <a:blip r:embed="rId5" cstate="email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21372012">
            <a:off x="522844" y="1608668"/>
            <a:ext cx="3841062" cy="5127693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 build="allAtOnce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71406" y="857233"/>
            <a:ext cx="9072594" cy="557216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88000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32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označava borbu političkih stranaka za </a:t>
            </a: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osvajanje</a:t>
            </a:r>
            <a:r>
              <a:rPr lang="hr-HR" sz="32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vlasti</a:t>
            </a:r>
            <a:r>
              <a:rPr lang="hr-HR" sz="32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, a potom za njeno </a:t>
            </a: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zadržavanje</a:t>
            </a:r>
          </a:p>
          <a:p>
            <a:pPr marL="288000" indent="-288000">
              <a:lnSpc>
                <a:spcPct val="100000"/>
              </a:lnSpc>
              <a:spcBef>
                <a:spcPts val="4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u političkoj utakmici sudjeluju: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političke stranke 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i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interesne skupine</a:t>
            </a:r>
          </a:p>
          <a:p>
            <a:pPr marL="288000" indent="-288000">
              <a:lnSpc>
                <a:spcPct val="100000"/>
              </a:lnSpc>
              <a:spcBef>
                <a:spcPts val="30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POLITIČKE STRANKE 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su subjekti koji </a:t>
            </a:r>
            <a:r>
              <a:rPr lang="hr-HR" sz="2400" u="sng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posreduju između građana i vlasti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, a njihova </a:t>
            </a:r>
            <a:r>
              <a:rPr lang="hr-HR" sz="2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svrha je prenošenje volje građana u parlament</a:t>
            </a:r>
          </a:p>
          <a:p>
            <a:pPr marL="288000" indent="-28800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INTERESNE SKUPINE</a:t>
            </a:r>
            <a:r>
              <a:rPr lang="hr-HR" sz="32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–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utječu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, ali se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ne bore za vlast</a:t>
            </a:r>
            <a:r>
              <a:rPr lang="hr-HR" sz="2400" b="1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br>
              <a:rPr lang="hr-HR" sz="2400" b="1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</a:br>
            <a:r>
              <a:rPr lang="hr-HR" sz="24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(npr. prosvjedi umirovljenika, prosvjetnih radnika, seljaka…)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>
                <a:ea typeface="WenQuanYi Micro Hei" charset="0"/>
              </a:rPr>
              <a:t>POLITIČKA UTAKMICA</a:t>
            </a:r>
            <a:endParaRPr lang="hr-H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 uiExpand="1" build="allAtOnce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569935" y="2568278"/>
          <a:ext cx="8218445" cy="37896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91356"/>
                <a:gridCol w="6196468"/>
                <a:gridCol w="782712"/>
                <a:gridCol w="847909"/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hr-HR" sz="2400" b="0" i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itchFamily="34" charset="0"/>
                          <a:cs typeface="Calibri" pitchFamily="34" charset="0"/>
                        </a:rPr>
                        <a:t>Koji je glavni razlog zbog kojeg niste izašli</a:t>
                      </a:r>
                      <a:r>
                        <a:rPr lang="hr-HR" sz="2400" b="0" i="1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itchFamily="34" charset="0"/>
                          <a:cs typeface="Calibri" pitchFamily="34" charset="0"/>
                        </a:rPr>
                        <a:t> na lokalne izbore u Zagrebu? </a:t>
                      </a:r>
                      <a:r>
                        <a:rPr lang="hr-HR" sz="2000" b="0" i="1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itchFamily="34" charset="0"/>
                          <a:cs typeface="Calibri" pitchFamily="34" charset="0"/>
                        </a:rPr>
                        <a:t>(sudjelovalo 500 ispitanika)</a:t>
                      </a:r>
                      <a:endParaRPr lang="hr-HR" sz="2400" b="0" i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hr-HR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20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itchFamily="34" charset="0"/>
                          <a:cs typeface="Calibri" pitchFamily="34" charset="0"/>
                        </a:rPr>
                        <a:t>2009. </a:t>
                      </a:r>
                      <a:r>
                        <a:rPr lang="hr-HR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itchFamily="34" charset="0"/>
                          <a:cs typeface="Calibri" pitchFamily="34" charset="0"/>
                        </a:rPr>
                        <a:t>(%)</a:t>
                      </a:r>
                      <a:endParaRPr lang="hr-HR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20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itchFamily="34" charset="0"/>
                          <a:cs typeface="Calibri" pitchFamily="34" charset="0"/>
                        </a:rPr>
                        <a:t>2013. </a:t>
                      </a:r>
                      <a:r>
                        <a:rPr lang="hr-HR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itchFamily="34" charset="0"/>
                          <a:cs typeface="Calibri" pitchFamily="34" charset="0"/>
                        </a:rPr>
                        <a:t>(%)</a:t>
                      </a:r>
                      <a:endParaRPr lang="hr-HR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hr-HR" dirty="0" smtClean="0">
                          <a:latin typeface="Calibri" pitchFamily="34" charset="0"/>
                          <a:cs typeface="Calibri" pitchFamily="34" charset="0"/>
                        </a:rPr>
                        <a:t>1.</a:t>
                      </a:r>
                      <a:endParaRPr lang="hr-HR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 smtClean="0">
                          <a:latin typeface="Calibri" pitchFamily="34" charset="0"/>
                          <a:cs typeface="Calibri" pitchFamily="34" charset="0"/>
                        </a:rPr>
                        <a:t>Zasićen/zasićena</a:t>
                      </a:r>
                      <a:r>
                        <a:rPr lang="hr-HR" baseline="0" dirty="0" smtClean="0">
                          <a:latin typeface="Calibri" pitchFamily="34" charset="0"/>
                          <a:cs typeface="Calibri" pitchFamily="34" charset="0"/>
                        </a:rPr>
                        <a:t> sam izborima.</a:t>
                      </a:r>
                      <a:endParaRPr lang="hr-HR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>
                          <a:latin typeface="Calibri" pitchFamily="34" charset="0"/>
                          <a:cs typeface="Calibri" pitchFamily="34" charset="0"/>
                        </a:rPr>
                        <a:t>27,3</a:t>
                      </a:r>
                      <a:endParaRPr lang="hr-HR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>
                          <a:latin typeface="Calibri" pitchFamily="34" charset="0"/>
                          <a:cs typeface="Calibri" pitchFamily="34" charset="0"/>
                        </a:rPr>
                        <a:t>24,3</a:t>
                      </a:r>
                      <a:endParaRPr lang="hr-HR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hr-HR" dirty="0" smtClean="0">
                          <a:latin typeface="Calibri" pitchFamily="34" charset="0"/>
                          <a:cs typeface="Calibri" pitchFamily="34" charset="0"/>
                        </a:rPr>
                        <a:t>2.</a:t>
                      </a:r>
                      <a:endParaRPr lang="hr-HR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 smtClean="0">
                          <a:latin typeface="Calibri" pitchFamily="34" charset="0"/>
                          <a:cs typeface="Calibri" pitchFamily="34" charset="0"/>
                        </a:rPr>
                        <a:t>Ništa se bitno ne odlučuje na lokalnoj</a:t>
                      </a:r>
                      <a:r>
                        <a:rPr lang="hr-HR" baseline="0" dirty="0" smtClean="0">
                          <a:latin typeface="Calibri" pitchFamily="34" charset="0"/>
                          <a:cs typeface="Calibri" pitchFamily="34" charset="0"/>
                        </a:rPr>
                        <a:t> razini.</a:t>
                      </a:r>
                      <a:endParaRPr lang="hr-HR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>
                          <a:latin typeface="Calibri" pitchFamily="34" charset="0"/>
                          <a:cs typeface="Calibri" pitchFamily="34" charset="0"/>
                        </a:rPr>
                        <a:t>10,7</a:t>
                      </a:r>
                      <a:endParaRPr lang="hr-HR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>
                          <a:latin typeface="Calibri" pitchFamily="34" charset="0"/>
                          <a:cs typeface="Calibri" pitchFamily="34" charset="0"/>
                        </a:rPr>
                        <a:t>10.7</a:t>
                      </a:r>
                      <a:endParaRPr lang="hr-HR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hr-HR" dirty="0" smtClean="0">
                          <a:latin typeface="Calibri" pitchFamily="34" charset="0"/>
                          <a:cs typeface="Calibri" pitchFamily="34" charset="0"/>
                        </a:rPr>
                        <a:t>3.</a:t>
                      </a:r>
                      <a:endParaRPr lang="hr-HR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 smtClean="0">
                          <a:latin typeface="Calibri" pitchFamily="34" charset="0"/>
                          <a:cs typeface="Calibri" pitchFamily="34" charset="0"/>
                        </a:rPr>
                        <a:t>Važni</a:t>
                      </a:r>
                      <a:r>
                        <a:rPr lang="hr-HR" baseline="0" dirty="0" smtClean="0">
                          <a:latin typeface="Calibri" pitchFamily="34" charset="0"/>
                          <a:cs typeface="Calibri" pitchFamily="34" charset="0"/>
                        </a:rPr>
                        <a:t> su samo izbori za Sabor.</a:t>
                      </a:r>
                      <a:endParaRPr lang="hr-HR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>
                          <a:latin typeface="Calibri" pitchFamily="34" charset="0"/>
                          <a:cs typeface="Calibri" pitchFamily="34" charset="0"/>
                        </a:rPr>
                        <a:t>10,7</a:t>
                      </a:r>
                      <a:endParaRPr lang="hr-HR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>
                          <a:latin typeface="Calibri" pitchFamily="34" charset="0"/>
                          <a:cs typeface="Calibri" pitchFamily="34" charset="0"/>
                        </a:rPr>
                        <a:t>10,3</a:t>
                      </a:r>
                      <a:endParaRPr lang="hr-HR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hr-HR" dirty="0" smtClean="0">
                          <a:latin typeface="Calibri" pitchFamily="34" charset="0"/>
                          <a:cs typeface="Calibri" pitchFamily="34" charset="0"/>
                        </a:rPr>
                        <a:t>4.</a:t>
                      </a:r>
                      <a:endParaRPr lang="hr-HR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 smtClean="0">
                          <a:latin typeface="Calibri" pitchFamily="34" charset="0"/>
                          <a:cs typeface="Calibri" pitchFamily="34" charset="0"/>
                        </a:rPr>
                        <a:t>Ne zadovoljava me program stranke.</a:t>
                      </a:r>
                      <a:endParaRPr lang="hr-HR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>
                          <a:latin typeface="Calibri" pitchFamily="34" charset="0"/>
                          <a:cs typeface="Calibri" pitchFamily="34" charset="0"/>
                        </a:rPr>
                        <a:t>10,3</a:t>
                      </a:r>
                      <a:endParaRPr lang="hr-HR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>
                          <a:latin typeface="Calibri" pitchFamily="34" charset="0"/>
                          <a:cs typeface="Calibri" pitchFamily="34" charset="0"/>
                        </a:rPr>
                        <a:t>10,5</a:t>
                      </a:r>
                      <a:endParaRPr lang="hr-HR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hr-HR" dirty="0" smtClean="0">
                          <a:latin typeface="Calibri" pitchFamily="34" charset="0"/>
                          <a:cs typeface="Calibri" pitchFamily="34" charset="0"/>
                        </a:rPr>
                        <a:t>5.</a:t>
                      </a:r>
                      <a:endParaRPr lang="hr-HR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 smtClean="0">
                          <a:latin typeface="Calibri" pitchFamily="34" charset="0"/>
                          <a:cs typeface="Calibri" pitchFamily="34" charset="0"/>
                        </a:rPr>
                        <a:t>Nemam povjerenja u stranke.</a:t>
                      </a:r>
                      <a:endParaRPr lang="hr-HR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>
                          <a:latin typeface="Calibri" pitchFamily="34" charset="0"/>
                          <a:cs typeface="Calibri" pitchFamily="34" charset="0"/>
                        </a:rPr>
                        <a:t>12,0</a:t>
                      </a:r>
                      <a:endParaRPr lang="hr-HR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>
                          <a:latin typeface="Calibri" pitchFamily="34" charset="0"/>
                          <a:cs typeface="Calibri" pitchFamily="34" charset="0"/>
                        </a:rPr>
                        <a:t>13,2</a:t>
                      </a:r>
                      <a:endParaRPr lang="hr-HR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hr-HR" dirty="0" smtClean="0">
                          <a:latin typeface="Calibri" pitchFamily="34" charset="0"/>
                          <a:cs typeface="Calibri" pitchFamily="34" charset="0"/>
                        </a:rPr>
                        <a:t>6.</a:t>
                      </a:r>
                      <a:endParaRPr lang="hr-HR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 smtClean="0">
                          <a:latin typeface="Calibri" pitchFamily="34" charset="0"/>
                          <a:cs typeface="Calibri" pitchFamily="34" charset="0"/>
                        </a:rPr>
                        <a:t>Zbog</a:t>
                      </a:r>
                      <a:r>
                        <a:rPr lang="hr-HR" baseline="0" dirty="0" smtClean="0">
                          <a:latin typeface="Calibri" pitchFamily="34" charset="0"/>
                          <a:cs typeface="Calibri" pitchFamily="34" charset="0"/>
                        </a:rPr>
                        <a:t> prosvjeda jer stranke nisu ispunile svoja obećanja.</a:t>
                      </a:r>
                      <a:endParaRPr lang="hr-HR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>
                          <a:latin typeface="Calibri" pitchFamily="34" charset="0"/>
                          <a:cs typeface="Calibri" pitchFamily="34" charset="0"/>
                        </a:rPr>
                        <a:t>12,3</a:t>
                      </a:r>
                      <a:endParaRPr lang="hr-HR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>
                          <a:latin typeface="Calibri" pitchFamily="34" charset="0"/>
                          <a:cs typeface="Calibri" pitchFamily="34" charset="0"/>
                        </a:rPr>
                        <a:t>13,0</a:t>
                      </a:r>
                      <a:endParaRPr lang="hr-HR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hr-HR" dirty="0" smtClean="0">
                          <a:latin typeface="Calibri" pitchFamily="34" charset="0"/>
                          <a:cs typeface="Calibri" pitchFamily="34" charset="0"/>
                        </a:rPr>
                        <a:t>7.</a:t>
                      </a:r>
                      <a:endParaRPr lang="hr-HR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 smtClean="0">
                          <a:latin typeface="Calibri" pitchFamily="34" charset="0"/>
                          <a:cs typeface="Calibri" pitchFamily="34" charset="0"/>
                        </a:rPr>
                        <a:t>Razočaran/razočarana sam politikom</a:t>
                      </a:r>
                      <a:endParaRPr lang="hr-HR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>
                          <a:latin typeface="Calibri" pitchFamily="34" charset="0"/>
                          <a:cs typeface="Calibri" pitchFamily="34" charset="0"/>
                        </a:rPr>
                        <a:t>14,4</a:t>
                      </a:r>
                      <a:endParaRPr lang="hr-HR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>
                          <a:latin typeface="Calibri" pitchFamily="34" charset="0"/>
                          <a:cs typeface="Calibri" pitchFamily="34" charset="0"/>
                        </a:rPr>
                        <a:t>15,3</a:t>
                      </a:r>
                      <a:endParaRPr lang="hr-HR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hr-HR" dirty="0" smtClean="0">
                          <a:latin typeface="Calibri" pitchFamily="34" charset="0"/>
                          <a:cs typeface="Calibri" pitchFamily="34" charset="0"/>
                        </a:rPr>
                        <a:t>8.</a:t>
                      </a:r>
                      <a:endParaRPr lang="hr-HR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 smtClean="0">
                          <a:latin typeface="Calibri" pitchFamily="34" charset="0"/>
                          <a:cs typeface="Calibri" pitchFamily="34" charset="0"/>
                        </a:rPr>
                        <a:t>Ostalo</a:t>
                      </a:r>
                      <a:endParaRPr lang="hr-HR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>
                          <a:latin typeface="Calibri" pitchFamily="34" charset="0"/>
                          <a:cs typeface="Calibri" pitchFamily="34" charset="0"/>
                        </a:rPr>
                        <a:t>2,3</a:t>
                      </a:r>
                      <a:endParaRPr lang="hr-HR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>
                          <a:latin typeface="Calibri" pitchFamily="34" charset="0"/>
                          <a:cs typeface="Calibri" pitchFamily="34" charset="0"/>
                        </a:rPr>
                        <a:t>2,7</a:t>
                      </a:r>
                      <a:endParaRPr lang="hr-HR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POLITIČKA APSTINENCIJA</a:t>
            </a:r>
            <a:endParaRPr lang="hr-HR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-32" y="714356"/>
            <a:ext cx="9144032" cy="557216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88000" indent="-28800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politička apstinencija 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– odustajanje od sudjelovanja na izborima (građanski neposluh)</a:t>
            </a:r>
          </a:p>
          <a:p>
            <a:pPr marL="288000" indent="-28800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građani gube interes ili su nedovoljno motivirani za izlazak na izbore</a:t>
            </a:r>
            <a:endParaRPr lang="hr-HR" sz="2400" b="1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sp>
        <p:nvSpPr>
          <p:cNvPr id="8" name="Pravokutnik 2"/>
          <p:cNvSpPr/>
          <p:nvPr/>
        </p:nvSpPr>
        <p:spPr bwMode="auto">
          <a:xfrm>
            <a:off x="500034" y="3357562"/>
            <a:ext cx="8358246" cy="428628"/>
          </a:xfrm>
          <a:prstGeom prst="rect">
            <a:avLst/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hr-HR" sz="1800" b="0" i="0" u="none" strike="noStrike" cap="none" normalizeH="0" baseline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9" name="Pravokutnik 3"/>
          <p:cNvSpPr/>
          <p:nvPr/>
        </p:nvSpPr>
        <p:spPr bwMode="auto">
          <a:xfrm>
            <a:off x="500034" y="4500570"/>
            <a:ext cx="8358246" cy="1476000"/>
          </a:xfrm>
          <a:prstGeom prst="rect">
            <a:avLst/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hr-HR" sz="1800" b="0" i="0" u="none" strike="noStrike" cap="none" normalizeH="0" baseline="0" smtClean="0">
              <a:ln>
                <a:noFill/>
              </a:ln>
              <a:effectLst/>
              <a:latin typeface="Arial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allAtOnce"/>
      <p:bldP spid="8" grpId="0" animBg="1"/>
      <p:bldP spid="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500042"/>
            <a:ext cx="8545771" cy="5500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Pravokutnik 2"/>
          <p:cNvSpPr/>
          <p:nvPr/>
        </p:nvSpPr>
        <p:spPr bwMode="auto">
          <a:xfrm>
            <a:off x="428596" y="2143116"/>
            <a:ext cx="8358246" cy="35719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hr-HR" sz="1800" b="0" i="0" u="none" strike="noStrike" cap="none" normalizeH="0" baseline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" name="Pravokutnik 3"/>
          <p:cNvSpPr/>
          <p:nvPr/>
        </p:nvSpPr>
        <p:spPr bwMode="auto">
          <a:xfrm>
            <a:off x="428596" y="4071942"/>
            <a:ext cx="8358246" cy="1357322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hr-HR" sz="1800" b="0" i="0" u="none" strike="noStrike" cap="none" normalizeH="0" baseline="0" smtClean="0">
              <a:ln>
                <a:noFill/>
              </a:ln>
              <a:effectLst/>
              <a:latin typeface="Arial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142844" y="620688"/>
            <a:ext cx="8929718" cy="600077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88000" indent="-288000">
              <a:lnSpc>
                <a:spcPct val="100000"/>
              </a:lnSpc>
              <a:spcBef>
                <a:spcPts val="30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i="1" dirty="0" smtClean="0">
                <a:latin typeface="Calibri" pitchFamily="34" charset="0"/>
                <a:cs typeface="Calibri" pitchFamily="34" charset="0"/>
              </a:rPr>
              <a:t>„Najveći politički činilac na svijetu je trbuh. To je mašina koja sve pokreće.” –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hr-HR" sz="2400" b="1" dirty="0" err="1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Fran</a:t>
            </a:r>
            <a:r>
              <a:rPr lang="hr-HR" sz="24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 Supilo</a:t>
            </a:r>
          </a:p>
          <a:p>
            <a:pPr marL="288000" indent="-288000">
              <a:lnSpc>
                <a:spcPct val="100000"/>
              </a:lnSpc>
              <a:spcBef>
                <a:spcPts val="30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i="1" dirty="0" smtClean="0">
                <a:latin typeface="Calibri" pitchFamily="34" charset="0"/>
                <a:cs typeface="Calibri" pitchFamily="34" charset="0"/>
              </a:rPr>
              <a:t>„Svaki političar mora imati tri stvari: debelu kožu, dobar želudac i čistu savjest.” – </a:t>
            </a:r>
            <a:r>
              <a:rPr lang="hr-HR" sz="2400" b="1" dirty="0" err="1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Fran</a:t>
            </a:r>
            <a:r>
              <a:rPr lang="hr-HR" sz="24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 Supilo</a:t>
            </a:r>
          </a:p>
          <a:p>
            <a:pPr marL="288000" indent="-288000">
              <a:lnSpc>
                <a:spcPct val="100000"/>
              </a:lnSpc>
              <a:spcBef>
                <a:spcPts val="30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i="1" dirty="0" smtClean="0">
                <a:latin typeface="Calibri" pitchFamily="34" charset="0"/>
                <a:cs typeface="Calibri" pitchFamily="34" charset="0"/>
              </a:rPr>
              <a:t>„Svi su političari isti. Obećavaju da će napraviti most čak i tamo gdje nema rijeke.” 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– </a:t>
            </a:r>
            <a:r>
              <a:rPr lang="hr-HR" sz="24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Nikita Hruščov</a:t>
            </a:r>
          </a:p>
          <a:p>
            <a:pPr marL="288000" indent="-288000">
              <a:lnSpc>
                <a:spcPct val="100000"/>
              </a:lnSpc>
              <a:spcBef>
                <a:spcPts val="30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i="1" dirty="0" smtClean="0">
                <a:latin typeface="Calibri" pitchFamily="34" charset="0"/>
                <a:cs typeface="Calibri" pitchFamily="34" charset="0"/>
              </a:rPr>
              <a:t>„Došao sam do zaključka da je politika previše ozbiljna stvar da bi bila prepuštena političarima.” 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– </a:t>
            </a:r>
            <a:r>
              <a:rPr lang="hr-HR" sz="24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Charles de Gaulle</a:t>
            </a:r>
          </a:p>
          <a:p>
            <a:pPr marL="288000" indent="-288000">
              <a:lnSpc>
                <a:spcPct val="100000"/>
              </a:lnSpc>
              <a:spcBef>
                <a:spcPts val="30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i="1" dirty="0" smtClean="0">
                <a:latin typeface="Calibri" pitchFamily="34" charset="0"/>
                <a:cs typeface="Calibri" pitchFamily="34" charset="0"/>
              </a:rPr>
              <a:t>„Politika nije loša profesija. Ako uspijete, čekaju vas mnoge nagrade, ako se osramotite, uvijek možete napisati knjigu.” – </a:t>
            </a:r>
            <a:r>
              <a:rPr lang="hr-HR" sz="24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Ronald Regan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25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25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6" dur="25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25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"/>
                            </p:stCondLst>
                            <p:childTnLst>
                              <p:par>
                                <p:cTn id="23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5" dur="25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25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"/>
                            </p:stCondLst>
                            <p:childTnLst>
                              <p:par>
                                <p:cTn id="32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4" dur="25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25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0"/>
                            </p:stCondLst>
                            <p:childTnLst>
                              <p:par>
                                <p:cTn id="41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43" dur="25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5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5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5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5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ndeks_afera.jpg"/>
          <p:cNvPicPr>
            <a:picLocks noChangeAspect="1"/>
          </p:cNvPicPr>
          <p:nvPr/>
        </p:nvPicPr>
        <p:blipFill>
          <a:blip r:embed="rId3">
            <a:lum bright="-77000" contrast="-90000"/>
          </a:blip>
          <a:stretch>
            <a:fillRect/>
          </a:stretch>
        </p:blipFill>
        <p:spPr>
          <a:xfrm>
            <a:off x="1" y="708661"/>
            <a:ext cx="9144000" cy="614933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142844" y="908720"/>
            <a:ext cx="8858312" cy="559211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88000" lvl="0" indent="-28800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LOBIRANJE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hr-HR" dirty="0" smtClean="0">
                <a:latin typeface="Calibri" pitchFamily="34" charset="0"/>
                <a:cs typeface="Calibri" pitchFamily="34" charset="0"/>
              </a:rPr>
              <a:t>(</a:t>
            </a:r>
            <a:r>
              <a:rPr lang="hr-HR" i="1" dirty="0" smtClean="0">
                <a:latin typeface="Calibri" pitchFamily="34" charset="0"/>
                <a:cs typeface="Calibri" pitchFamily="34" charset="0"/>
              </a:rPr>
              <a:t>eng</a:t>
            </a:r>
            <a:r>
              <a:rPr lang="hr-HR" dirty="0" smtClean="0">
                <a:latin typeface="Calibri" pitchFamily="34" charset="0"/>
                <a:cs typeface="Calibri" pitchFamily="34" charset="0"/>
              </a:rPr>
              <a:t>. </a:t>
            </a:r>
            <a:r>
              <a:rPr lang="hr-HR" i="1" dirty="0" smtClean="0">
                <a:latin typeface="Calibri" pitchFamily="34" charset="0"/>
                <a:cs typeface="Calibri" pitchFamily="34" charset="0"/>
              </a:rPr>
              <a:t>lobby </a:t>
            </a:r>
            <a:r>
              <a:rPr lang="hr-HR" dirty="0" smtClean="0">
                <a:latin typeface="Calibri" pitchFamily="34" charset="0"/>
                <a:cs typeface="Calibri" pitchFamily="34" charset="0"/>
              </a:rPr>
              <a:t>- predvorje)</a:t>
            </a:r>
            <a:r>
              <a:rPr lang="hr-HR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– 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nastojanje </a:t>
            </a:r>
            <a:r>
              <a:rPr lang="hr-HR" sz="24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interesnih skupina da utječu na one koji donose odluke </a:t>
            </a:r>
            <a:r>
              <a:rPr lang="hr-HR" sz="24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(podmićivanje političara, tzv. vlade u sjeni)</a:t>
            </a:r>
          </a:p>
          <a:p>
            <a:pPr marL="288000" indent="-288000">
              <a:lnSpc>
                <a:spcPct val="100000"/>
              </a:lnSpc>
              <a:spcBef>
                <a:spcPts val="24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AT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SPINIRANJE</a:t>
            </a:r>
            <a:r>
              <a:rPr lang="de-AT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de-AT" sz="2400" dirty="0" smtClean="0">
                <a:latin typeface="Calibri" pitchFamily="34" charset="0"/>
                <a:cs typeface="Calibri" pitchFamily="34" charset="0"/>
              </a:rPr>
              <a:t>je 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manipuliranje</a:t>
            </a:r>
            <a:r>
              <a:rPr lang="de-AT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činjenicama</a:t>
            </a:r>
            <a:r>
              <a:rPr lang="de-AT" sz="2400" dirty="0" smtClean="0">
                <a:latin typeface="Calibri" pitchFamily="34" charset="0"/>
                <a:cs typeface="Calibri" pitchFamily="34" charset="0"/>
              </a:rPr>
              <a:t>, kako bi se interes pomaknuo s jedne činjenice na drugu</a:t>
            </a:r>
            <a:endParaRPr lang="hr-HR" sz="2400" dirty="0" smtClean="0">
              <a:latin typeface="Calibri" pitchFamily="34" charset="0"/>
              <a:cs typeface="Calibri" pitchFamily="34" charset="0"/>
            </a:endParaRPr>
          </a:p>
          <a:p>
            <a:pPr marL="288000" indent="-288000">
              <a:lnSpc>
                <a:spcPct val="100000"/>
              </a:lnSpc>
              <a:spcBef>
                <a:spcPts val="24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AT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SPIN DOKTORI </a:t>
            </a:r>
            <a:r>
              <a:rPr lang="de-AT" sz="2400" dirty="0" smtClean="0">
                <a:latin typeface="Calibri" pitchFamily="34" charset="0"/>
                <a:cs typeface="Calibri" pitchFamily="34" charset="0"/>
              </a:rPr>
              <a:t>pomažu političarima u komunikaciji s biračima, čak i kad se ne realiziraju obe</a:t>
            </a:r>
            <a:r>
              <a:rPr lang="hr-HR" sz="2400" dirty="0">
                <a:latin typeface="Calibri" pitchFamily="34" charset="0"/>
                <a:cs typeface="Calibri" pitchFamily="34" charset="0"/>
              </a:rPr>
              <a:t>ć</a:t>
            </a:r>
            <a:r>
              <a:rPr lang="de-AT" sz="2400" dirty="0" smtClean="0">
                <a:latin typeface="Calibri" pitchFamily="34" charset="0"/>
                <a:cs typeface="Calibri" pitchFamily="34" charset="0"/>
              </a:rPr>
              <a:t>ani programi, nastoji se prikazati kako su 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obećanja </a:t>
            </a:r>
            <a:r>
              <a:rPr lang="de-AT" sz="2400" dirty="0" smtClean="0">
                <a:latin typeface="Calibri" pitchFamily="34" charset="0"/>
                <a:cs typeface="Calibri" pitchFamily="34" charset="0"/>
              </a:rPr>
              <a:t>provedena u djelo ili se 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umanjuju</a:t>
            </a:r>
            <a:r>
              <a:rPr lang="de-AT" sz="2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efekti</a:t>
            </a:r>
            <a:r>
              <a:rPr lang="de-AT" sz="2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nerealiziranih</a:t>
            </a:r>
            <a:r>
              <a:rPr lang="de-AT" sz="2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programa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>
                <a:ea typeface="WenQuanYi Micro Hei" charset="0"/>
              </a:rPr>
              <a:t>LOBIRANJE, SPINIRANJE I SPIN DOKTORI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771814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 build="allAtOnce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142844" y="908720"/>
            <a:ext cx="8858312" cy="594930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88000" indent="-28800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CENZURA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– 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sprječavanje objavljivanja nepoželjnih sadržaja</a:t>
            </a: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cenzuru </a:t>
            </a:r>
            <a:r>
              <a:rPr lang="vi-VN" sz="24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mogu provoditi</a:t>
            </a:r>
            <a:r>
              <a:rPr lang="hr-HR" sz="24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vi-VN" sz="24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određene osobe ili institucije</a:t>
            </a:r>
            <a:endParaRPr lang="hr-HR" sz="2400" i="1" dirty="0" smtClean="0"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288000" indent="-288000">
              <a:lnSpc>
                <a:spcPct val="100000"/>
              </a:lnSpc>
              <a:spcBef>
                <a:spcPts val="24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AUTOCENZURA 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–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kada </a:t>
            </a:r>
            <a:r>
              <a:rPr lang="hr-HR" sz="2400" u="sng" dirty="0" smtClean="0">
                <a:latin typeface="Calibri" pitchFamily="34" charset="0"/>
                <a:cs typeface="Calibri" pitchFamily="34" charset="0"/>
              </a:rPr>
              <a:t>sami provodimo cenzuru na sebi</a:t>
            </a: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cs typeface="Calibri" pitchFamily="34" charset="0"/>
              </a:rPr>
              <a:t>sami odlučujemo da nećemo govoriti o sadržajima koji su neprihvatljivi ili nepoželjni u našoj okolini</a:t>
            </a:r>
          </a:p>
          <a:p>
            <a:pPr marL="288000" indent="-288000">
              <a:lnSpc>
                <a:spcPct val="100000"/>
              </a:lnSpc>
              <a:spcBef>
                <a:spcPts val="24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MANIPULACIJA </a:t>
            </a:r>
            <a:r>
              <a:rPr lang="vi-VN" sz="2400" dirty="0" smtClean="0">
                <a:latin typeface="Calibri" pitchFamily="34" charset="0"/>
                <a:cs typeface="Calibri" pitchFamily="34" charset="0"/>
              </a:rPr>
              <a:t>je 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podčinjavanje</a:t>
            </a:r>
            <a:r>
              <a:rPr lang="vi-VN" sz="2400" dirty="0" smtClean="0">
                <a:latin typeface="Calibri" pitchFamily="34" charset="0"/>
                <a:cs typeface="Calibri" pitchFamily="34" charset="0"/>
              </a:rPr>
              <a:t> određenih sadržaja postojećim,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vi-VN" sz="2400" dirty="0" smtClean="0">
                <a:latin typeface="Calibri" pitchFamily="34" charset="0"/>
                <a:cs typeface="Calibri" pitchFamily="34" charset="0"/>
              </a:rPr>
              <a:t>trenutnim interesima koji mogu biti politički, socijalni ili ekonomski</a:t>
            </a:r>
            <a:endParaRPr lang="hr-HR" sz="2400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>
                <a:ea typeface="WenQuanYi Micro Hei" charset="0"/>
              </a:rPr>
              <a:t>CENZURA, AUTOCENZURA I MANIPULACIJA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5454223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 build="allAtOnce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432050" y="71414"/>
            <a:ext cx="8711950" cy="65404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POLITIČKO DJELOVANJE	     			   </a:t>
            </a:r>
            <a:r>
              <a:rPr lang="hr-HR" sz="2400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(plan ploče)</a:t>
            </a:r>
            <a:endParaRPr lang="hr-HR" sz="2800" i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-5340" y="764704"/>
            <a:ext cx="9149339" cy="571504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88000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>
                <a:latin typeface="Calibri" pitchFamily="34" charset="0"/>
                <a:ea typeface="WenQuanYi Micro Hei" charset="0"/>
                <a:cs typeface="Calibri" pitchFamily="34" charset="0"/>
              </a:rPr>
              <a:t>svrha političkog djelovanja je </a:t>
            </a:r>
            <a:r>
              <a:rPr lang="hr-HR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poboljšanje kvalitete življenja svih građana</a:t>
            </a:r>
          </a:p>
          <a:p>
            <a:pPr marL="288000" indent="-288000">
              <a:lnSpc>
                <a:spcPct val="100000"/>
              </a:lnSpc>
              <a:spcBef>
                <a:spcPts val="24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b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POLITIČKI SE MOŽE DJELOVATI:</a:t>
            </a:r>
            <a:r>
              <a:rPr lang="hr-HR" sz="2200" b="1" dirty="0">
                <a:latin typeface="Calibri" pitchFamily="34" charset="0"/>
                <a:ea typeface="WenQuanYi Micro Hei" charset="0"/>
                <a:cs typeface="Calibri" pitchFamily="34" charset="0"/>
              </a:rPr>
              <a:t>	</a:t>
            </a:r>
            <a:endParaRPr lang="hr-HR" sz="2200" b="1" dirty="0" smtClean="0"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1030950" lvl="1" indent="-288000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</a:pPr>
            <a:r>
              <a:rPr lang="hr-HR" sz="2200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POLITIČKIM GOVOROM</a:t>
            </a:r>
            <a:endParaRPr lang="hr-HR" sz="2200" dirty="0">
              <a:solidFill>
                <a:srgbClr val="FFC000"/>
              </a:solidFill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1030950" lvl="1" indent="-288000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</a:pPr>
            <a:r>
              <a:rPr lang="hr-HR" sz="2200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NAPISOM POLITIČKOG SADRŽAJA</a:t>
            </a:r>
          </a:p>
          <a:p>
            <a:pPr marL="1030950" lvl="1" indent="-288000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</a:pPr>
            <a:r>
              <a:rPr lang="hr-HR" sz="2200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POLITIČKOM UTAKMICOM </a:t>
            </a:r>
            <a:r>
              <a:rPr lang="hr-HR" sz="22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(prosvjed, pol. kampanja)</a:t>
            </a:r>
          </a:p>
          <a:p>
            <a:pPr marL="288000" indent="-288000">
              <a:spcBef>
                <a:spcPts val="3600"/>
              </a:spcBef>
              <a:buClr>
                <a:schemeClr val="tx1"/>
              </a:buClr>
              <a:buFont typeface="Arial" pitchFamily="34" charset="0"/>
              <a:buChar char="–"/>
            </a:pPr>
            <a:r>
              <a:rPr lang="hr-HR" sz="24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POLITIČKI </a:t>
            </a:r>
            <a:r>
              <a:rPr lang="hr-HR" sz="24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GOVOR</a:t>
            </a:r>
          </a:p>
          <a:p>
            <a:pPr marL="1030950" lvl="1" indent="-288000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</a:pPr>
            <a:r>
              <a:rPr lang="hr-HR" sz="2200" dirty="0">
                <a:latin typeface="Calibri" pitchFamily="34" charset="0"/>
                <a:ea typeface="WenQuanYi Micro Hei" charset="0"/>
                <a:cs typeface="Calibri" pitchFamily="34" charset="0"/>
              </a:rPr>
              <a:t>cilj političkog govora je oblikovati </a:t>
            </a:r>
            <a:r>
              <a:rPr lang="hr-HR" sz="2200" b="1" dirty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ponašanje</a:t>
            </a:r>
            <a:r>
              <a:rPr lang="hr-HR" sz="2200" dirty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2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i </a:t>
            </a:r>
            <a:r>
              <a:rPr lang="hr-HR" sz="22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stajališta</a:t>
            </a:r>
            <a:r>
              <a:rPr lang="hr-HR" sz="2200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2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ljudi, </a:t>
            </a:r>
            <a:r>
              <a:rPr lang="hr-HR" sz="2200" dirty="0">
                <a:latin typeface="Calibri" pitchFamily="34" charset="0"/>
                <a:ea typeface="WenQuanYi Micro Hei" charset="0"/>
                <a:cs typeface="Calibri" pitchFamily="34" charset="0"/>
              </a:rPr>
              <a:t>te </a:t>
            </a:r>
            <a:r>
              <a:rPr lang="hr-HR" sz="2200" b="1" dirty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utjecati</a:t>
            </a:r>
            <a:r>
              <a:rPr lang="hr-HR" sz="2200" dirty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200" dirty="0">
                <a:latin typeface="Calibri" pitchFamily="34" charset="0"/>
                <a:ea typeface="WenQuanYi Micro Hei" charset="0"/>
                <a:cs typeface="Calibri" pitchFamily="34" charset="0"/>
              </a:rPr>
              <a:t>na njih i njihove </a:t>
            </a:r>
            <a:r>
              <a:rPr lang="hr-HR" sz="22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odluke</a:t>
            </a:r>
          </a:p>
          <a:p>
            <a:pPr marL="1030950" lvl="1" indent="-288000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</a:pPr>
            <a:r>
              <a:rPr lang="hr-HR" sz="22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VRSTE </a:t>
            </a:r>
            <a:r>
              <a:rPr lang="hr-HR" sz="2200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pol. govora: </a:t>
            </a:r>
            <a:r>
              <a:rPr lang="hr-HR" sz="22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ekskluzivni, totalitarni i demokratski</a:t>
            </a:r>
          </a:p>
          <a:p>
            <a:pPr marL="1030950" lvl="1" indent="-288000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</a:pPr>
            <a:r>
              <a:rPr lang="hr-HR" sz="22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OBILJEŽJA </a:t>
            </a:r>
            <a:r>
              <a:rPr lang="hr-HR" sz="2200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pol. govora: </a:t>
            </a:r>
            <a:r>
              <a:rPr lang="hr-HR" sz="22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emotivan, ekspresivan, iterativan, ekstenzivan i koherentan</a:t>
            </a:r>
          </a:p>
        </p:txBody>
      </p:sp>
    </p:spTree>
    <p:extLst>
      <p:ext uri="{BB962C8B-B14F-4D97-AF65-F5344CB8AC3E}">
        <p14:creationId xmlns:p14="http://schemas.microsoft.com/office/powerpoint/2010/main" val="33691651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-5340" y="738296"/>
            <a:ext cx="9149339" cy="621909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88000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3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POLITIČKA UTAKMICA </a:t>
            </a:r>
            <a:r>
              <a:rPr lang="hr-HR" sz="23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označava </a:t>
            </a:r>
            <a:r>
              <a:rPr lang="hr-HR" sz="2300" dirty="0">
                <a:latin typeface="Calibri" pitchFamily="34" charset="0"/>
                <a:ea typeface="WenQuanYi Micro Hei" charset="0"/>
                <a:cs typeface="Calibri" pitchFamily="34" charset="0"/>
              </a:rPr>
              <a:t>borbu političkih stranaka za </a:t>
            </a:r>
            <a:r>
              <a:rPr lang="hr-HR" sz="23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osvajanje</a:t>
            </a:r>
            <a:r>
              <a:rPr lang="hr-HR" sz="2300" dirty="0"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3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vlasti</a:t>
            </a:r>
            <a:r>
              <a:rPr lang="hr-HR" sz="2300" dirty="0">
                <a:latin typeface="Calibri" pitchFamily="34" charset="0"/>
                <a:ea typeface="WenQuanYi Micro Hei" charset="0"/>
                <a:cs typeface="Calibri" pitchFamily="34" charset="0"/>
              </a:rPr>
              <a:t>, a potom za njeno </a:t>
            </a:r>
            <a:r>
              <a:rPr lang="hr-HR" sz="23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zadržavanje</a:t>
            </a:r>
          </a:p>
          <a:p>
            <a:pPr marL="288000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300" dirty="0">
                <a:latin typeface="Calibri" pitchFamily="34" charset="0"/>
                <a:ea typeface="WenQuanYi Micro Hei" charset="0"/>
                <a:cs typeface="Calibri" pitchFamily="34" charset="0"/>
              </a:rPr>
              <a:t>u političkoj utakmici sudjeluju:</a:t>
            </a:r>
            <a:r>
              <a:rPr lang="hr-HR" sz="23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političke stranke </a:t>
            </a:r>
            <a:r>
              <a:rPr lang="hr-HR" sz="2300" dirty="0">
                <a:latin typeface="Calibri" pitchFamily="34" charset="0"/>
                <a:ea typeface="WenQuanYi Micro Hei" charset="0"/>
                <a:cs typeface="Calibri" pitchFamily="34" charset="0"/>
              </a:rPr>
              <a:t>i </a:t>
            </a:r>
            <a:r>
              <a:rPr lang="hr-HR" sz="23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interesne skupine</a:t>
            </a: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3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POLITIČKE STRANKE </a:t>
            </a:r>
            <a:r>
              <a:rPr lang="hr-HR" sz="23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su </a:t>
            </a:r>
            <a:r>
              <a:rPr lang="hr-HR" sz="2300" dirty="0">
                <a:latin typeface="Calibri" pitchFamily="34" charset="0"/>
                <a:ea typeface="WenQuanYi Micro Hei" charset="0"/>
                <a:cs typeface="Calibri" pitchFamily="34" charset="0"/>
              </a:rPr>
              <a:t>subjekti koji </a:t>
            </a:r>
            <a:r>
              <a:rPr lang="hr-HR" sz="2300" u="sng" dirty="0">
                <a:latin typeface="Calibri" pitchFamily="34" charset="0"/>
                <a:ea typeface="WenQuanYi Micro Hei" charset="0"/>
                <a:cs typeface="Calibri" pitchFamily="34" charset="0"/>
              </a:rPr>
              <a:t>posreduju između građana i vlasti</a:t>
            </a:r>
            <a:r>
              <a:rPr lang="hr-HR" sz="2300" dirty="0">
                <a:latin typeface="Calibri" pitchFamily="34" charset="0"/>
                <a:ea typeface="WenQuanYi Micro Hei" charset="0"/>
                <a:cs typeface="Calibri" pitchFamily="34" charset="0"/>
              </a:rPr>
              <a:t>, a njihova </a:t>
            </a:r>
            <a:r>
              <a:rPr lang="hr-HR" sz="23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svrha je prenošenje volje građana u </a:t>
            </a:r>
            <a:r>
              <a:rPr lang="hr-HR" sz="23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parlament</a:t>
            </a:r>
            <a:endParaRPr lang="hr-HR" sz="23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3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INTERESNE SKUPINE</a:t>
            </a:r>
            <a:r>
              <a:rPr lang="hr-HR" sz="23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3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– </a:t>
            </a:r>
            <a:r>
              <a:rPr lang="hr-HR" sz="23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utječu</a:t>
            </a:r>
            <a:r>
              <a:rPr lang="hr-HR" sz="2300" dirty="0">
                <a:latin typeface="Calibri" pitchFamily="34" charset="0"/>
                <a:ea typeface="WenQuanYi Micro Hei" charset="0"/>
                <a:cs typeface="Calibri" pitchFamily="34" charset="0"/>
              </a:rPr>
              <a:t>, ali se </a:t>
            </a:r>
            <a:r>
              <a:rPr lang="hr-HR" sz="23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ne bore za vlast</a:t>
            </a:r>
            <a:r>
              <a:rPr lang="hr-HR" sz="2300" b="1" i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br>
              <a:rPr lang="hr-HR" sz="2300" b="1" i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</a:br>
            <a:r>
              <a:rPr lang="hr-HR" sz="2300" i="1" dirty="0">
                <a:latin typeface="Calibri" pitchFamily="34" charset="0"/>
                <a:ea typeface="WenQuanYi Micro Hei" charset="0"/>
                <a:cs typeface="Calibri" pitchFamily="34" charset="0"/>
              </a:rPr>
              <a:t>(npr. prosvjedi umirovljenika, prosvjetnih radnika, seljaka</a:t>
            </a:r>
            <a:r>
              <a:rPr lang="hr-HR" sz="23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…)</a:t>
            </a:r>
          </a:p>
          <a:p>
            <a:pPr marL="288000" indent="-28800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3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POLITIČKA APSTINENCIJA </a:t>
            </a:r>
            <a:r>
              <a:rPr lang="hr-HR" sz="23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– </a:t>
            </a:r>
            <a:r>
              <a:rPr lang="hr-HR" sz="2300" dirty="0">
                <a:latin typeface="Calibri" pitchFamily="34" charset="0"/>
                <a:ea typeface="WenQuanYi Micro Hei" charset="0"/>
                <a:cs typeface="Calibri" pitchFamily="34" charset="0"/>
              </a:rPr>
              <a:t>odustajanje od sudjelovanja na izborima </a:t>
            </a:r>
            <a:r>
              <a:rPr lang="hr-HR" sz="2300" i="1" dirty="0">
                <a:latin typeface="Calibri" pitchFamily="34" charset="0"/>
                <a:ea typeface="WenQuanYi Micro Hei" charset="0"/>
                <a:cs typeface="Calibri" pitchFamily="34" charset="0"/>
              </a:rPr>
              <a:t>(građanski neposluh</a:t>
            </a:r>
            <a:r>
              <a:rPr lang="hr-HR" sz="23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) – građani gube interes za izlazak na izbore</a:t>
            </a:r>
            <a:endParaRPr lang="hr-HR" sz="2300" i="1" dirty="0"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288000" lvl="0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3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LOBIRANJE </a:t>
            </a:r>
            <a:r>
              <a:rPr lang="hr-HR" sz="23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– </a:t>
            </a:r>
            <a:r>
              <a:rPr lang="hr-HR" sz="2300" dirty="0">
                <a:latin typeface="Calibri" pitchFamily="34" charset="0"/>
                <a:cs typeface="Calibri" pitchFamily="34" charset="0"/>
              </a:rPr>
              <a:t>nastojanje interesnih skupina da </a:t>
            </a:r>
            <a:r>
              <a:rPr lang="hr-HR" sz="2300" b="1" dirty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utječu na one koji donose odluke </a:t>
            </a:r>
            <a:r>
              <a:rPr lang="hr-HR" sz="23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(</a:t>
            </a:r>
            <a:r>
              <a:rPr lang="hr-HR" sz="2300" i="1" dirty="0" err="1" smtClean="0">
                <a:latin typeface="Calibri" pitchFamily="34" charset="0"/>
                <a:ea typeface="WenQuanYi Micro Hei" charset="0"/>
                <a:cs typeface="Calibri" pitchFamily="34" charset="0"/>
              </a:rPr>
              <a:t>tzv</a:t>
            </a:r>
            <a:r>
              <a:rPr lang="hr-HR" sz="2300" i="1" dirty="0">
                <a:latin typeface="Calibri" pitchFamily="34" charset="0"/>
                <a:ea typeface="WenQuanYi Micro Hei" charset="0"/>
                <a:cs typeface="Calibri" pitchFamily="34" charset="0"/>
              </a:rPr>
              <a:t>. vlade u sjeni</a:t>
            </a:r>
            <a:r>
              <a:rPr lang="hr-HR" sz="23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)</a:t>
            </a:r>
          </a:p>
          <a:p>
            <a:pPr marL="288000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AT" sz="23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SPINIRANJE</a:t>
            </a:r>
            <a:r>
              <a:rPr lang="de-AT" sz="2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de-AT" sz="2300" dirty="0">
                <a:latin typeface="Calibri" pitchFamily="34" charset="0"/>
                <a:cs typeface="Calibri" pitchFamily="34" charset="0"/>
              </a:rPr>
              <a:t>je </a:t>
            </a:r>
            <a:r>
              <a:rPr lang="hr-HR" sz="23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manipuliranje</a:t>
            </a:r>
            <a:r>
              <a:rPr lang="de-AT" sz="23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činjenicama</a:t>
            </a:r>
            <a:r>
              <a:rPr lang="de-AT" sz="2300" dirty="0">
                <a:latin typeface="Calibri" pitchFamily="34" charset="0"/>
                <a:cs typeface="Calibri" pitchFamily="34" charset="0"/>
              </a:rPr>
              <a:t>, kako bi se interes pomaknuo s jedne činjenice na </a:t>
            </a:r>
            <a:r>
              <a:rPr lang="de-AT" sz="2300" dirty="0" smtClean="0">
                <a:latin typeface="Calibri" pitchFamily="34" charset="0"/>
                <a:cs typeface="Calibri" pitchFamily="34" charset="0"/>
              </a:rPr>
              <a:t>drugu</a:t>
            </a:r>
            <a:endParaRPr lang="hr-HR" sz="2300" dirty="0" smtClean="0">
              <a:latin typeface="Calibri" pitchFamily="34" charset="0"/>
              <a:cs typeface="Calibri" pitchFamily="34" charset="0"/>
            </a:endParaRPr>
          </a:p>
          <a:p>
            <a:pPr marL="288000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3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CENZURA </a:t>
            </a:r>
            <a:r>
              <a:rPr lang="hr-HR" sz="2300" dirty="0">
                <a:latin typeface="Calibri" pitchFamily="34" charset="0"/>
                <a:ea typeface="WenQuanYi Micro Hei" charset="0"/>
                <a:cs typeface="Calibri" pitchFamily="34" charset="0"/>
              </a:rPr>
              <a:t>– </a:t>
            </a:r>
            <a:r>
              <a:rPr lang="hr-HR" sz="2300" dirty="0" smtClean="0">
                <a:latin typeface="Calibri" pitchFamily="34" charset="0"/>
                <a:cs typeface="Calibri" pitchFamily="34" charset="0"/>
              </a:rPr>
              <a:t>sprječavanje </a:t>
            </a:r>
            <a:r>
              <a:rPr lang="hr-HR" sz="2300" dirty="0">
                <a:latin typeface="Calibri" pitchFamily="34" charset="0"/>
                <a:cs typeface="Calibri" pitchFamily="34" charset="0"/>
              </a:rPr>
              <a:t>objavljivanja nepoželjnih </a:t>
            </a:r>
            <a:r>
              <a:rPr lang="hr-HR" sz="2300" dirty="0" smtClean="0">
                <a:latin typeface="Calibri" pitchFamily="34" charset="0"/>
                <a:cs typeface="Calibri" pitchFamily="34" charset="0"/>
              </a:rPr>
              <a:t>sadržaja</a:t>
            </a:r>
            <a:endParaRPr lang="hr-HR" sz="23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32050" y="71414"/>
            <a:ext cx="8711950" cy="65404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POLITIČKO DJELOVANJE	     			   </a:t>
            </a:r>
            <a:r>
              <a:rPr lang="hr-HR" sz="2400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(plan ploče)</a:t>
            </a:r>
            <a:endParaRPr lang="hr-HR" sz="2800" i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7274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428596" y="60308"/>
            <a:ext cx="8929687" cy="65404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3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ŠTO JE POLITIKA?</a:t>
            </a:r>
            <a:endParaRPr lang="en-US" sz="36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214282" y="1000130"/>
            <a:ext cx="8858280" cy="578645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88000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5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grč. </a:t>
            </a:r>
            <a:r>
              <a:rPr lang="hr-HR" sz="2500" b="1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polis</a:t>
            </a:r>
            <a:r>
              <a:rPr lang="hr-HR" sz="25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5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– </a:t>
            </a:r>
            <a:r>
              <a:rPr lang="hr-HR" sz="25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grad, država</a:t>
            </a: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500" b="1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politeikos</a:t>
            </a:r>
            <a:r>
              <a:rPr lang="hr-HR" sz="25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5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– državni, javni</a:t>
            </a: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500" b="1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ta politika </a:t>
            </a:r>
            <a:r>
              <a:rPr lang="hr-HR" sz="25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– odnosi se na poslove vezane uz polis</a:t>
            </a: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500" b="1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politeia</a:t>
            </a:r>
            <a:r>
              <a:rPr lang="hr-HR" sz="25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5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– označava državu odnosno politički režim</a:t>
            </a:r>
          </a:p>
          <a:p>
            <a:pPr marL="288000" indent="-288000">
              <a:lnSpc>
                <a:spcPct val="100000"/>
              </a:lnSpc>
              <a:spcBef>
                <a:spcPts val="3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500" i="1" dirty="0" smtClean="0">
                <a:latin typeface="Calibri" pitchFamily="34" charset="0"/>
                <a:cs typeface="Calibri" pitchFamily="34" charset="0"/>
              </a:rPr>
              <a:t>Aristotel i Platon – </a:t>
            </a:r>
            <a:r>
              <a:rPr lang="hr-HR" sz="2500" dirty="0" smtClean="0">
                <a:latin typeface="Calibri" pitchFamily="34" charset="0"/>
                <a:cs typeface="Calibri" pitchFamily="34" charset="0"/>
              </a:rPr>
              <a:t>politika je </a:t>
            </a:r>
            <a:r>
              <a:rPr lang="hr-HR" sz="25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etičko bavljenje državnim poslovima</a:t>
            </a:r>
          </a:p>
          <a:p>
            <a:pPr marL="288000" lvl="0" indent="-288000">
              <a:lnSpc>
                <a:spcPct val="100000"/>
              </a:lnSpc>
              <a:spcBef>
                <a:spcPts val="3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500" i="1" dirty="0" smtClean="0">
                <a:latin typeface="Calibri" pitchFamily="34" charset="0"/>
                <a:cs typeface="Calibri" pitchFamily="34" charset="0"/>
              </a:rPr>
              <a:t>Machiavelli </a:t>
            </a:r>
            <a:r>
              <a:rPr lang="hr-HR" sz="2500" dirty="0" smtClean="0">
                <a:latin typeface="Calibri" pitchFamily="34" charset="0"/>
                <a:cs typeface="Calibri" pitchFamily="34" charset="0"/>
              </a:rPr>
              <a:t>(15. – 16. stoljeće) – daje današnje značenje politici – </a:t>
            </a:r>
            <a:r>
              <a:rPr lang="hr-HR" sz="25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politika kao vještina upravljanja državom, vještina političkog djelovanja</a:t>
            </a:r>
            <a:r>
              <a:rPr lang="hr-HR" sz="25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hr-HR" sz="2500" dirty="0" smtClean="0">
                <a:latin typeface="Calibri" pitchFamily="34" charset="0"/>
                <a:cs typeface="Calibri" pitchFamily="34" charset="0"/>
              </a:rPr>
              <a:t>(način na koji vladar upravlja državom)</a:t>
            </a:r>
          </a:p>
          <a:p>
            <a:pPr marL="1030950" lvl="1" indent="-288000">
              <a:lnSpc>
                <a:spcPct val="100000"/>
              </a:lnSpc>
              <a:spcBef>
                <a:spcPts val="24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500" i="1" dirty="0" smtClean="0">
                <a:latin typeface="Calibri" pitchFamily="34" charset="0"/>
                <a:cs typeface="Calibri" pitchFamily="34" charset="0"/>
              </a:rPr>
              <a:t>„Vladar mora biti mudar kao lisica, a jak kao lav.”</a:t>
            </a:r>
            <a:endParaRPr lang="hr-HR" sz="2500" dirty="0" smtClean="0"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25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1" dur="25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5" dur="25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9" dur="250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4" dur="250"/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9" dur="250"/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"/>
                            </p:stCondLst>
                            <p:childTnLst>
                              <p:par>
                                <p:cTn id="31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3" dur="250"/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500035" y="60308"/>
            <a:ext cx="8215370" cy="65404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3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ŠTO JE POLITIKA?</a:t>
            </a:r>
            <a:endParaRPr lang="en-US" sz="36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214282" y="1000109"/>
            <a:ext cx="8858280" cy="372503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88000" indent="-288000">
              <a:lnSpc>
                <a:spcPct val="100000"/>
              </a:lnSpc>
              <a:spcBef>
                <a:spcPts val="24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32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P</a:t>
            </a:r>
            <a:r>
              <a:rPr lang="vi-VN" sz="32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OLITIKA </a:t>
            </a:r>
            <a:r>
              <a:rPr lang="vi-VN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je </a:t>
            </a:r>
            <a:r>
              <a:rPr lang="vi-VN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vještina</a:t>
            </a:r>
            <a:r>
              <a:rPr lang="vi-VN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vi-VN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obavljanja </a:t>
            </a:r>
            <a:r>
              <a:rPr lang="vi-VN" sz="24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društvenih</a:t>
            </a:r>
            <a:r>
              <a:rPr lang="vi-VN" sz="2400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vi-VN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i </a:t>
            </a:r>
            <a:r>
              <a:rPr lang="vi-VN" sz="24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državnih</a:t>
            </a:r>
            <a:r>
              <a:rPr lang="vi-VN" sz="2400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vi-VN" sz="24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poslova</a:t>
            </a:r>
            <a:r>
              <a:rPr lang="vi-VN" sz="2400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vi-VN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usmjerena na </a:t>
            </a:r>
            <a:r>
              <a:rPr lang="vi-VN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postignuće općeg dobra</a:t>
            </a:r>
            <a:endParaRPr lang="hr-HR" sz="2000" i="1" dirty="0" smtClean="0"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288000" indent="-288000">
              <a:lnSpc>
                <a:spcPct val="100000"/>
              </a:lnSpc>
              <a:spcBef>
                <a:spcPts val="24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>
                <a:latin typeface="Calibri" pitchFamily="34" charset="0"/>
                <a:ea typeface="WenQuanYi Micro Hei" charset="0"/>
                <a:cs typeface="Calibri" pitchFamily="34" charset="0"/>
              </a:rPr>
              <a:t>p</a:t>
            </a:r>
            <a:r>
              <a:rPr lang="vi-VN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olitika je </a:t>
            </a:r>
            <a:r>
              <a:rPr lang="vi-VN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svjesna aktivnost društvenih skupina</a:t>
            </a:r>
            <a:endParaRPr lang="hr-HR" sz="2400" b="1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288000" indent="-288000">
              <a:lnSpc>
                <a:spcPct val="100000"/>
              </a:lnSpc>
              <a:spcBef>
                <a:spcPts val="24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nositelji politike su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društvene skupine 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koje izborom metoda i svjesnom djelatnošću ostvaruju određeni cilj političkog djelovanja</a:t>
            </a:r>
            <a:endParaRPr lang="vi-VN" sz="2400" dirty="0" smtClean="0"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sp>
        <p:nvSpPr>
          <p:cNvPr id="4" name="Rounded Rectangle 3"/>
          <p:cNvSpPr/>
          <p:nvPr/>
        </p:nvSpPr>
        <p:spPr bwMode="auto">
          <a:xfrm>
            <a:off x="500034" y="4513456"/>
            <a:ext cx="2786082" cy="1363816"/>
          </a:xfrm>
          <a:prstGeom prst="roundRect">
            <a:avLst>
              <a:gd name="adj" fmla="val 8830"/>
            </a:avLst>
          </a:prstGeom>
          <a:gradFill flip="none" rotWithShape="1">
            <a:gsLst>
              <a:gs pos="0">
                <a:schemeClr val="accent4">
                  <a:lumMod val="50000"/>
                  <a:shade val="30000"/>
                  <a:satMod val="115000"/>
                </a:schemeClr>
              </a:gs>
              <a:gs pos="50000">
                <a:schemeClr val="accent4">
                  <a:lumMod val="50000"/>
                  <a:shade val="67500"/>
                  <a:satMod val="115000"/>
                </a:schemeClr>
              </a:gs>
              <a:gs pos="100000">
                <a:schemeClr val="accent4">
                  <a:lumMod val="50000"/>
                  <a:shade val="100000"/>
                  <a:satMod val="115000"/>
                </a:schemeClr>
              </a:gs>
            </a:gsLst>
            <a:lin ang="18900000" scaled="1"/>
            <a:tileRect/>
          </a:gra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hr-HR" sz="3200" b="1" i="0" u="none" strike="noStrike" cap="none" normalizeH="0" baseline="0" dirty="0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POLITIKA</a:t>
            </a:r>
          </a:p>
        </p:txBody>
      </p:sp>
      <p:sp>
        <p:nvSpPr>
          <p:cNvPr id="6" name="Rounded Rectangle 5"/>
          <p:cNvSpPr/>
          <p:nvPr/>
        </p:nvSpPr>
        <p:spPr bwMode="auto">
          <a:xfrm>
            <a:off x="5786446" y="4513456"/>
            <a:ext cx="2786082" cy="1363816"/>
          </a:xfrm>
          <a:prstGeom prst="roundRect">
            <a:avLst>
              <a:gd name="adj" fmla="val 9701"/>
            </a:avLst>
          </a:prstGeom>
          <a:gradFill flip="none" rotWithShape="1">
            <a:gsLst>
              <a:gs pos="0">
                <a:schemeClr val="accent4">
                  <a:lumMod val="50000"/>
                  <a:shade val="30000"/>
                  <a:satMod val="115000"/>
                </a:schemeClr>
              </a:gs>
              <a:gs pos="50000">
                <a:schemeClr val="accent4">
                  <a:lumMod val="50000"/>
                  <a:shade val="67500"/>
                  <a:satMod val="115000"/>
                </a:schemeClr>
              </a:gs>
              <a:gs pos="100000">
                <a:schemeClr val="accent4">
                  <a:lumMod val="50000"/>
                  <a:shade val="100000"/>
                  <a:satMod val="115000"/>
                </a:schemeClr>
              </a:gs>
            </a:gsLst>
            <a:lin ang="18900000" scaled="1"/>
            <a:tileRect/>
          </a:gra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hr-HR" sz="3200" b="1" i="0" u="none" strike="noStrike" cap="none" normalizeH="0" baseline="0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OPĆE </a:t>
            </a:r>
          </a:p>
          <a:p>
            <a:pPr marL="0" marR="0" indent="0" algn="ctr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hr-HR" sz="3200" b="1" i="0" u="none" strike="noStrike" cap="none" normalizeH="0" baseline="0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DOBRO</a:t>
            </a:r>
          </a:p>
        </p:txBody>
      </p:sp>
      <p:sp>
        <p:nvSpPr>
          <p:cNvPr id="7" name="Right Arrow 6"/>
          <p:cNvSpPr/>
          <p:nvPr/>
        </p:nvSpPr>
        <p:spPr bwMode="auto">
          <a:xfrm>
            <a:off x="3768322" y="4611103"/>
            <a:ext cx="1535918" cy="1168522"/>
          </a:xfrm>
          <a:prstGeom prst="rightArrow">
            <a:avLst>
              <a:gd name="adj1" fmla="val 65878"/>
              <a:gd name="adj2" fmla="val 51016"/>
            </a:avLst>
          </a:prstGeom>
          <a:solidFill>
            <a:srgbClr val="C0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hr-HR" sz="3200" b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kumimoji="0" lang="hr-HR" sz="3200" b="1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cs typeface="Calibri" pitchFamily="34" charset="0"/>
              </a:rPr>
              <a:t>CILJ</a:t>
            </a:r>
          </a:p>
        </p:txBody>
      </p:sp>
      <p:sp>
        <p:nvSpPr>
          <p:cNvPr id="8" name="Rectangle 7"/>
          <p:cNvSpPr/>
          <p:nvPr/>
        </p:nvSpPr>
        <p:spPr>
          <a:xfrm>
            <a:off x="190064" y="908720"/>
            <a:ext cx="8611877" cy="1175285"/>
          </a:xfrm>
          <a:prstGeom prst="rect">
            <a:avLst/>
          </a:prstGeom>
          <a:noFill/>
          <a:ln w="57150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sz="2800" b="1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25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1" dur="25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5" dur="25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428659" y="71414"/>
            <a:ext cx="8429621" cy="65404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3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RAZLIKOVANJE POLITIKE</a:t>
            </a:r>
            <a:endParaRPr lang="en-US" sz="36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71406" y="764704"/>
            <a:ext cx="9072594" cy="571504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88000" indent="-288000">
              <a:lnSpc>
                <a:spcPct val="100000"/>
              </a:lnSpc>
              <a:spcBef>
                <a:spcPts val="24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500" dirty="0">
                <a:latin typeface="Calibri" pitchFamily="34" charset="0"/>
                <a:ea typeface="WenQuanYi Micro Hei" charset="0"/>
                <a:cs typeface="Calibri" pitchFamily="34" charset="0"/>
              </a:rPr>
              <a:t>p</a:t>
            </a:r>
            <a:r>
              <a:rPr lang="vi-VN" sz="25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olitika kao </a:t>
            </a:r>
            <a:r>
              <a:rPr lang="vi-VN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ljudska djelatnost </a:t>
            </a:r>
            <a:r>
              <a:rPr lang="vi-VN" sz="24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(djelovanje svih građana radi općeg dobra) </a:t>
            </a:r>
            <a:r>
              <a:rPr lang="vi-VN" sz="25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i politika kao </a:t>
            </a:r>
            <a:r>
              <a:rPr lang="vi-VN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znanost</a:t>
            </a:r>
            <a:r>
              <a:rPr lang="vi-VN" sz="25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vi-VN" sz="24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(sociologija politike, filozofija politike, politička geografija, politologija...)</a:t>
            </a:r>
            <a:endParaRPr lang="hr-HR" sz="2400" i="1" dirty="0" smtClean="0"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288000" indent="-28800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u="sng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politika kao znanost:</a:t>
            </a:r>
          </a:p>
          <a:p>
            <a:pPr marL="540000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f</a:t>
            </a:r>
            <a:r>
              <a:rPr lang="vi-VN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ilozofija politike </a:t>
            </a:r>
            <a:r>
              <a:rPr lang="vi-VN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– razmatra </a:t>
            </a:r>
            <a:r>
              <a:rPr lang="vi-VN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načela najboljeg uređenja </a:t>
            </a:r>
            <a:r>
              <a:rPr lang="vi-VN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zajedničkog života </a:t>
            </a:r>
            <a:r>
              <a:rPr lang="vi-VN" sz="24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(ka</a:t>
            </a:r>
            <a:r>
              <a:rPr lang="hr-HR" sz="24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k</a:t>
            </a:r>
            <a:r>
              <a:rPr lang="vi-VN" sz="24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o ih ostvariti, kakve moraju bit</a:t>
            </a:r>
            <a:r>
              <a:rPr lang="hr-HR" sz="24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i</a:t>
            </a:r>
            <a:r>
              <a:rPr lang="vi-VN" sz="24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institucije koje će ostvarivati ta načela, što je pravednost...)</a:t>
            </a:r>
          </a:p>
          <a:p>
            <a:pPr marL="540000" indent="-28800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s</a:t>
            </a:r>
            <a:r>
              <a:rPr lang="vi-VN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ociologija politike </a:t>
            </a:r>
            <a:r>
              <a:rPr lang="vi-VN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– usredotočuje se na </a:t>
            </a:r>
            <a:r>
              <a:rPr lang="vi-VN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posljedice političkih procesa u nekom društvu </a:t>
            </a:r>
            <a:r>
              <a:rPr lang="vi-VN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– </a:t>
            </a:r>
            <a:r>
              <a:rPr lang="vi-VN" sz="24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npr. tko glasuje za koju stranku – ovisi li to o obrazovanju, imutku</a:t>
            </a:r>
            <a:r>
              <a:rPr lang="hr-HR" sz="24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, </a:t>
            </a:r>
            <a:r>
              <a:rPr lang="vi-VN" sz="24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etničkoj i</a:t>
            </a:r>
            <a:r>
              <a:rPr lang="hr-HR" sz="24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li</a:t>
            </a:r>
            <a:r>
              <a:rPr lang="vi-VN" sz="24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rasnioj pripadnosti...</a:t>
            </a:r>
          </a:p>
          <a:p>
            <a:pPr marL="540000" indent="-28800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</a:t>
            </a:r>
            <a:r>
              <a:rPr lang="vi-VN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olitička znanost (politologija) </a:t>
            </a:r>
            <a:r>
              <a:rPr lang="vi-VN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– promatra </a:t>
            </a:r>
            <a:r>
              <a:rPr lang="vi-VN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politiku kao sustav </a:t>
            </a:r>
            <a:r>
              <a:rPr lang="vi-VN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– </a:t>
            </a:r>
            <a:r>
              <a:rPr lang="vi-VN" sz="24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kakvo je ustrojstvo polit</a:t>
            </a:r>
            <a:r>
              <a:rPr lang="hr-HR" sz="24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i</a:t>
            </a:r>
            <a:r>
              <a:rPr lang="vi-VN" sz="24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čkog sustava, kako i gdje se donose polit</a:t>
            </a:r>
            <a:r>
              <a:rPr lang="hr-HR" sz="24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i</a:t>
            </a:r>
            <a:r>
              <a:rPr lang="vi-VN" sz="24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čke odluke...</a:t>
            </a:r>
            <a:endParaRPr lang="hr-HR" sz="2400" i="1" dirty="0" smtClean="0"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72540" y="5404746"/>
            <a:ext cx="8784976" cy="1292814"/>
          </a:xfrm>
          <a:prstGeom prst="rect">
            <a:avLst/>
          </a:prstGeom>
          <a:noFill/>
          <a:ln w="57150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sz="2800" b="1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5" name="Group 4" hidden="1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4" name="Rectangle 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 sz="2800" b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endParaRPr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7446"/>
            <a:stretch/>
          </p:blipFill>
          <p:spPr>
            <a:xfrm>
              <a:off x="2277052" y="332656"/>
              <a:ext cx="4815228" cy="6143016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25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2" dur="25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"/>
                            </p:stCondLst>
                            <p:childTnLst>
                              <p:par>
                                <p:cTn id="24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6" dur="25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0" dur="250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750"/>
                            </p:stCondLst>
                            <p:childTnLst>
                              <p:par>
                                <p:cTn id="32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4" dur="250"/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214282" y="1052736"/>
            <a:ext cx="8572560" cy="544809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88000" indent="-28800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s</a:t>
            </a:r>
            <a:r>
              <a:rPr lang="vi-VN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obzirom na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širinu </a:t>
            </a:r>
            <a:r>
              <a:rPr lang="vi-VN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i stupanj organiziranosti </a:t>
            </a:r>
            <a:r>
              <a:rPr lang="vi-VN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razlikujemo: </a:t>
            </a:r>
          </a:p>
          <a:p>
            <a:pPr marL="1200150" lvl="1" indent="-45720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+mj-lt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vi-VN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OPĆU</a:t>
            </a:r>
            <a:r>
              <a:rPr lang="vi-VN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vi-V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POLITKU</a:t>
            </a:r>
            <a:r>
              <a:rPr lang="vi-VN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vi-VN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– lokalna, državna, međunarodna </a:t>
            </a:r>
          </a:p>
          <a:p>
            <a:pPr marL="1200150" lvl="1" indent="-45720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+mj-lt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vi-VN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POSEBN</a:t>
            </a: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E</a:t>
            </a:r>
            <a:r>
              <a:rPr lang="vi-VN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vi-V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POLITIK</a:t>
            </a:r>
            <a:r>
              <a:rPr lang="hr-H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E</a:t>
            </a:r>
            <a:r>
              <a:rPr lang="vi-VN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vi-VN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– socijalna, gospodarska, prosvjetna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, demografska, mirovinska</a:t>
            </a:r>
            <a:r>
              <a:rPr lang="vi-VN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...</a:t>
            </a:r>
          </a:p>
          <a:p>
            <a:pPr marL="288000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hr-HR" sz="2400" i="1" dirty="0" smtClean="0"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dirty="0" smtClean="0">
                <a:ea typeface="WenQuanYi Micro Hei" charset="0"/>
              </a:rPr>
              <a:t>PODJELA POLITIKE</a:t>
            </a:r>
            <a:endParaRPr lang="en-US" dirty="0">
              <a:ea typeface="WenQuanYi Micro Hei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25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1" dur="25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5" dur="25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Elbow Connector 8"/>
          <p:cNvCxnSpPr>
            <a:stCxn id="2" idx="2"/>
            <a:endCxn id="3" idx="0"/>
          </p:cNvCxnSpPr>
          <p:nvPr/>
        </p:nvCxnSpPr>
        <p:spPr>
          <a:xfrm rot="5400000">
            <a:off x="2307778" y="771869"/>
            <a:ext cx="1285884" cy="3313999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2" idx="2"/>
            <a:endCxn id="4" idx="0"/>
          </p:cNvCxnSpPr>
          <p:nvPr/>
        </p:nvCxnSpPr>
        <p:spPr>
          <a:xfrm rot="5400000">
            <a:off x="3379348" y="1843439"/>
            <a:ext cx="1285884" cy="1170859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2" idx="2"/>
            <a:endCxn id="6" idx="0"/>
          </p:cNvCxnSpPr>
          <p:nvPr/>
        </p:nvCxnSpPr>
        <p:spPr>
          <a:xfrm rot="16200000" flipH="1">
            <a:off x="4536281" y="1815744"/>
            <a:ext cx="1357322" cy="1214446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2" idx="2"/>
            <a:endCxn id="7" idx="0"/>
          </p:cNvCxnSpPr>
          <p:nvPr/>
        </p:nvCxnSpPr>
        <p:spPr>
          <a:xfrm rot="16200000" flipH="1">
            <a:off x="5468206" y="883818"/>
            <a:ext cx="1357322" cy="3078297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4994165" y="3101628"/>
            <a:ext cx="1656000" cy="2000264"/>
            <a:chOff x="4994165" y="3101628"/>
            <a:chExt cx="1656000" cy="2000264"/>
          </a:xfrm>
        </p:grpSpPr>
        <p:sp>
          <p:nvSpPr>
            <p:cNvPr id="6" name="Rectangle 5"/>
            <p:cNvSpPr/>
            <p:nvPr/>
          </p:nvSpPr>
          <p:spPr>
            <a:xfrm>
              <a:off x="4994165" y="3101628"/>
              <a:ext cx="1656000" cy="1008000"/>
            </a:xfrm>
            <a:prstGeom prst="rect">
              <a:avLst/>
            </a:prstGeom>
            <a:solidFill>
              <a:srgbClr val="CC0000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sz="2800" b="1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  <a:cs typeface="Calibri" pitchFamily="34" charset="0"/>
                </a:rPr>
                <a:t>opća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4994165" y="4101760"/>
              <a:ext cx="1656000" cy="10001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08000" indent="-144000">
                <a:buClr>
                  <a:schemeClr val="tx1"/>
                </a:buClr>
                <a:buFont typeface="Calibri" pitchFamily="34" charset="0"/>
                <a:buChar char="−"/>
              </a:pPr>
              <a:r>
                <a:rPr lang="hr-HR" sz="17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lokalna</a:t>
              </a:r>
            </a:p>
            <a:p>
              <a:pPr marL="108000" indent="-144000">
                <a:buClr>
                  <a:schemeClr val="tx1"/>
                </a:buClr>
                <a:buFont typeface="Calibri" pitchFamily="34" charset="0"/>
                <a:buChar char="−"/>
              </a:pPr>
              <a:r>
                <a:rPr lang="hr-HR" sz="17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državna</a:t>
              </a:r>
            </a:p>
            <a:p>
              <a:pPr marL="108000" indent="-144000">
                <a:buClr>
                  <a:schemeClr val="tx1"/>
                </a:buClr>
                <a:buFont typeface="Calibri" pitchFamily="34" charset="0"/>
                <a:buChar char="−"/>
              </a:pPr>
              <a:r>
                <a:rPr lang="hr-HR" sz="17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međunarodna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6858016" y="3101628"/>
            <a:ext cx="1656000" cy="2428892"/>
            <a:chOff x="6858016" y="3101628"/>
            <a:chExt cx="1656000" cy="2428892"/>
          </a:xfrm>
        </p:grpSpPr>
        <p:sp>
          <p:nvSpPr>
            <p:cNvPr id="7" name="Rectangle 6"/>
            <p:cNvSpPr/>
            <p:nvPr/>
          </p:nvSpPr>
          <p:spPr>
            <a:xfrm>
              <a:off x="6858016" y="3101628"/>
              <a:ext cx="1656000" cy="1008000"/>
            </a:xfrm>
            <a:prstGeom prst="rect">
              <a:avLst/>
            </a:prstGeom>
            <a:solidFill>
              <a:srgbClr val="CC0000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sz="2800" b="1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  <a:cs typeface="Calibri" pitchFamily="34" charset="0"/>
                </a:rPr>
                <a:t>posebne</a:t>
              </a: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6858016" y="4101760"/>
              <a:ext cx="1656000" cy="14287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08000" indent="-144000">
                <a:buClr>
                  <a:schemeClr val="tx1"/>
                </a:buClr>
                <a:buFont typeface="Calibri" pitchFamily="34" charset="0"/>
                <a:buChar char="−"/>
              </a:pPr>
              <a:r>
                <a:rPr lang="hr-HR" sz="17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socijalna</a:t>
              </a:r>
            </a:p>
            <a:p>
              <a:pPr marL="108000" indent="-144000">
                <a:buClr>
                  <a:schemeClr val="tx1"/>
                </a:buClr>
                <a:buFont typeface="Calibri" pitchFamily="34" charset="0"/>
                <a:buChar char="−"/>
              </a:pPr>
              <a:r>
                <a:rPr lang="hr-HR" sz="17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gospodarska</a:t>
              </a:r>
            </a:p>
            <a:p>
              <a:pPr marL="108000" indent="-144000">
                <a:buClr>
                  <a:schemeClr val="tx1"/>
                </a:buClr>
                <a:buFont typeface="Calibri" pitchFamily="34" charset="0"/>
                <a:buChar char="−"/>
              </a:pPr>
              <a:r>
                <a:rPr lang="hr-HR" sz="17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prosvjetna</a:t>
              </a:r>
            </a:p>
            <a:p>
              <a:pPr marL="108000" indent="-144000">
                <a:buClr>
                  <a:schemeClr val="tx1"/>
                </a:buClr>
                <a:buFont typeface="Calibri" pitchFamily="34" charset="0"/>
                <a:buChar char="−"/>
              </a:pPr>
              <a:r>
                <a:rPr lang="hr-HR" sz="17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kulturna</a:t>
              </a:r>
            </a:p>
            <a:p>
              <a:pPr marL="108000" indent="-144000">
                <a:buClr>
                  <a:schemeClr val="tx1"/>
                </a:buClr>
                <a:buFont typeface="Calibri" pitchFamily="34" charset="0"/>
                <a:buChar char="−"/>
              </a:pPr>
              <a:r>
                <a:rPr lang="hr-HR" sz="17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zdravstvena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857752" y="2958752"/>
            <a:ext cx="3780000" cy="3470644"/>
            <a:chOff x="4857752" y="2958752"/>
            <a:chExt cx="3780000" cy="3470644"/>
          </a:xfrm>
        </p:grpSpPr>
        <p:sp>
          <p:nvSpPr>
            <p:cNvPr id="34" name="Rectangle 33"/>
            <p:cNvSpPr/>
            <p:nvPr/>
          </p:nvSpPr>
          <p:spPr>
            <a:xfrm>
              <a:off x="4857752" y="2958752"/>
              <a:ext cx="3780000" cy="273543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 sz="2800" b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4857752" y="5673396"/>
              <a:ext cx="3780000" cy="756000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sz="2000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  <a:cs typeface="Calibri" pitchFamily="34" charset="0"/>
                </a:rPr>
                <a:t>sadržaj, obuhvat i stupanj organiziranosti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428860" y="3071810"/>
            <a:ext cx="2016000" cy="2500330"/>
            <a:chOff x="2428860" y="3071810"/>
            <a:chExt cx="2016000" cy="2500330"/>
          </a:xfrm>
        </p:grpSpPr>
        <p:sp>
          <p:nvSpPr>
            <p:cNvPr id="4" name="Rectangle 3"/>
            <p:cNvSpPr/>
            <p:nvPr/>
          </p:nvSpPr>
          <p:spPr>
            <a:xfrm>
              <a:off x="2428860" y="3071810"/>
              <a:ext cx="2016000" cy="1008000"/>
            </a:xfrm>
            <a:prstGeom prst="rect">
              <a:avLst/>
            </a:prstGeom>
            <a:solidFill>
              <a:srgbClr val="009900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sz="2800" b="1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  <a:cs typeface="Calibri" pitchFamily="34" charset="0"/>
                </a:rPr>
                <a:t>znanost</a:t>
              </a: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2428860" y="4071942"/>
              <a:ext cx="2016000" cy="150019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44000" indent="-144000">
                <a:buClr>
                  <a:schemeClr val="tx1"/>
                </a:buClr>
                <a:buFont typeface="Calibri" pitchFamily="34" charset="0"/>
                <a:buChar char="−"/>
              </a:pPr>
              <a:r>
                <a:rPr lang="hr-HR" sz="17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filozofija politike</a:t>
              </a:r>
            </a:p>
            <a:p>
              <a:pPr marL="144000" indent="-144000">
                <a:buClr>
                  <a:schemeClr val="tx1"/>
                </a:buClr>
                <a:buFont typeface="Calibri" pitchFamily="34" charset="0"/>
                <a:buChar char="−"/>
              </a:pPr>
              <a:r>
                <a:rPr lang="hr-HR" sz="17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sociologija politike</a:t>
              </a:r>
            </a:p>
            <a:p>
              <a:pPr marL="144000" indent="-144000">
                <a:buClr>
                  <a:schemeClr val="tx1"/>
                </a:buClr>
                <a:buFont typeface="Calibri" pitchFamily="34" charset="0"/>
                <a:buChar char="−"/>
              </a:pPr>
              <a:r>
                <a:rPr lang="hr-HR" sz="17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politička geografija</a:t>
              </a:r>
            </a:p>
            <a:p>
              <a:pPr marL="144000" indent="-144000">
                <a:buClr>
                  <a:schemeClr val="tx1"/>
                </a:buClr>
                <a:buFont typeface="Calibri" pitchFamily="34" charset="0"/>
                <a:buChar char="−"/>
              </a:pPr>
              <a:r>
                <a:rPr lang="hr-HR" sz="1700" b="1" dirty="0" smtClean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  <a:cs typeface="Calibri" pitchFamily="34" charset="0"/>
                </a:rPr>
                <a:t>politologija</a:t>
              </a:r>
              <a:r>
                <a:rPr lang="hr-HR" sz="1700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  <a:cs typeface="Calibri" pitchFamily="34" charset="0"/>
                </a:rPr>
                <a:t> </a:t>
              </a:r>
              <a:r>
                <a:rPr lang="hr-HR" sz="17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(politička znanost)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285720" y="3071810"/>
            <a:ext cx="2016000" cy="2071702"/>
            <a:chOff x="285720" y="3071810"/>
            <a:chExt cx="2016000" cy="2071702"/>
          </a:xfrm>
        </p:grpSpPr>
        <p:sp>
          <p:nvSpPr>
            <p:cNvPr id="3" name="Rectangle 2"/>
            <p:cNvSpPr/>
            <p:nvPr/>
          </p:nvSpPr>
          <p:spPr>
            <a:xfrm>
              <a:off x="285720" y="3071810"/>
              <a:ext cx="2016000" cy="1008000"/>
            </a:xfrm>
            <a:prstGeom prst="rect">
              <a:avLst/>
            </a:prstGeom>
            <a:solidFill>
              <a:srgbClr val="009900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sz="2800" b="1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  <a:cs typeface="Calibri" pitchFamily="34" charset="0"/>
                </a:rPr>
                <a:t>ljudska djelatnost</a:t>
              </a: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285720" y="4071942"/>
              <a:ext cx="2016000" cy="107157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44000" indent="-144000">
                <a:buClr>
                  <a:schemeClr val="tx1"/>
                </a:buClr>
                <a:buFont typeface="Calibri" pitchFamily="34" charset="0"/>
                <a:buChar char="−"/>
              </a:pPr>
              <a:r>
                <a:rPr lang="vi-VN" sz="1600" dirty="0" smtClean="0">
                  <a:latin typeface="Calibri" pitchFamily="34" charset="0"/>
                  <a:ea typeface="WenQuanYi Micro Hei" charset="0"/>
                  <a:cs typeface="Calibri" pitchFamily="34" charset="0"/>
                </a:rPr>
                <a:t>djelovanje svih građana radi općeg dobra</a:t>
              </a:r>
              <a:endParaRPr lang="hr-HR" sz="17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dirty="0" smtClean="0">
                <a:ea typeface="WenQuanYi Micro Hei" charset="0"/>
              </a:rPr>
              <a:t>RAZLIKOVANJE</a:t>
            </a:r>
            <a:r>
              <a:rPr lang="hr-HR" b="0" dirty="0" smtClean="0">
                <a:ea typeface="WenQuanYi Micro Hei" charset="0"/>
              </a:rPr>
              <a:t>/</a:t>
            </a:r>
            <a:r>
              <a:rPr lang="hr-HR" dirty="0" smtClean="0">
                <a:ea typeface="WenQuanYi Micro Hei" charset="0"/>
              </a:rPr>
              <a:t>PODJELA POLITIKE</a:t>
            </a:r>
            <a:endParaRPr lang="en-US" dirty="0">
              <a:ea typeface="WenQuanYi Micro Hei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214678" y="1000108"/>
            <a:ext cx="2786082" cy="785818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36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POLITIKA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75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"/>
                            </p:stCondLst>
                            <p:childTnLst>
                              <p:par>
                                <p:cTn id="3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750"/>
                            </p:stCondLst>
                            <p:childTnLst>
                              <p:par>
                                <p:cTn id="3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467544" y="71414"/>
            <a:ext cx="8280920" cy="65404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ŠTO JE POLITIKA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						 </a:t>
            </a:r>
            <a:r>
              <a:rPr lang="hr-HR" sz="2400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(plan ploče)</a:t>
            </a:r>
            <a:endParaRPr lang="hr-HR" sz="2800" i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35910" y="810304"/>
            <a:ext cx="9072594" cy="571504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88000" indent="-288000">
              <a:lnSpc>
                <a:spcPct val="100000"/>
              </a:lnSpc>
              <a:spcBef>
                <a:spcPts val="24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P</a:t>
            </a:r>
            <a:r>
              <a:rPr lang="vi-VN" sz="22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OLITIKA</a:t>
            </a:r>
            <a:r>
              <a:rPr lang="hr-HR" sz="22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(</a:t>
            </a:r>
            <a:r>
              <a:rPr lang="hr-HR" sz="2200" i="1" dirty="0">
                <a:latin typeface="Calibri" pitchFamily="34" charset="0"/>
                <a:ea typeface="WenQuanYi Micro Hei" charset="0"/>
                <a:cs typeface="Calibri" pitchFamily="34" charset="0"/>
              </a:rPr>
              <a:t>grč. </a:t>
            </a:r>
            <a:r>
              <a:rPr lang="hr-HR" sz="2200" b="1" i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polis</a:t>
            </a:r>
            <a:r>
              <a:rPr lang="hr-HR" sz="2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200" i="1" dirty="0">
                <a:latin typeface="Calibri" pitchFamily="34" charset="0"/>
                <a:ea typeface="WenQuanYi Micro Hei" charset="0"/>
                <a:cs typeface="Calibri" pitchFamily="34" charset="0"/>
              </a:rPr>
              <a:t>– </a:t>
            </a:r>
            <a:r>
              <a:rPr lang="hr-HR" sz="2200" dirty="0">
                <a:latin typeface="Calibri" pitchFamily="34" charset="0"/>
                <a:ea typeface="WenQuanYi Micro Hei" charset="0"/>
                <a:cs typeface="Calibri" pitchFamily="34" charset="0"/>
              </a:rPr>
              <a:t>grad, </a:t>
            </a:r>
            <a:r>
              <a:rPr lang="hr-HR" sz="22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država) </a:t>
            </a:r>
            <a:r>
              <a:rPr lang="vi-VN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vještina</a:t>
            </a:r>
            <a:r>
              <a:rPr lang="vi-VN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vi-VN" sz="2200" dirty="0">
                <a:latin typeface="Calibri" pitchFamily="34" charset="0"/>
                <a:ea typeface="WenQuanYi Micro Hei" charset="0"/>
                <a:cs typeface="Calibri" pitchFamily="34" charset="0"/>
              </a:rPr>
              <a:t>obavljanja </a:t>
            </a:r>
            <a:r>
              <a:rPr lang="vi-VN" sz="2200" b="1" dirty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društvenih</a:t>
            </a:r>
            <a:r>
              <a:rPr lang="vi-VN" sz="2200" dirty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vi-VN" sz="2200" dirty="0">
                <a:latin typeface="Calibri" pitchFamily="34" charset="0"/>
                <a:ea typeface="WenQuanYi Micro Hei" charset="0"/>
                <a:cs typeface="Calibri" pitchFamily="34" charset="0"/>
              </a:rPr>
              <a:t>i </a:t>
            </a:r>
            <a:r>
              <a:rPr lang="vi-VN" sz="2200" b="1" dirty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državnih</a:t>
            </a:r>
            <a:r>
              <a:rPr lang="vi-VN" sz="2200" dirty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vi-VN" sz="2200" b="1" dirty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poslova</a:t>
            </a:r>
            <a:r>
              <a:rPr lang="vi-VN" sz="2200" dirty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vi-VN" sz="2200" dirty="0">
                <a:latin typeface="Calibri" pitchFamily="34" charset="0"/>
                <a:ea typeface="WenQuanYi Micro Hei" charset="0"/>
                <a:cs typeface="Calibri" pitchFamily="34" charset="0"/>
              </a:rPr>
              <a:t>usmjerena na </a:t>
            </a:r>
            <a:r>
              <a:rPr lang="vi-VN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postignuće općeg dobra</a:t>
            </a:r>
            <a:endParaRPr lang="hr-HR" sz="2200" i="1" dirty="0"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1030950" lvl="1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cilj i svrha</a:t>
            </a:r>
            <a:r>
              <a:rPr lang="hr-HR" sz="22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bavljenja politikom je </a:t>
            </a:r>
            <a:r>
              <a:rPr lang="hr-HR" sz="2200" b="1" dirty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opće </a:t>
            </a:r>
            <a:r>
              <a:rPr lang="hr-HR" sz="22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dobro</a:t>
            </a:r>
          </a:p>
          <a:p>
            <a:pPr marL="1030950" lvl="1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cs typeface="Calibri" pitchFamily="34" charset="0"/>
              </a:rPr>
              <a:t>N. </a:t>
            </a:r>
            <a:r>
              <a:rPr lang="hr-HR" sz="24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Machiavelli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hr-HR" sz="2400" dirty="0">
                <a:latin typeface="Calibri" pitchFamily="34" charset="0"/>
                <a:cs typeface="Calibri" pitchFamily="34" charset="0"/>
              </a:rPr>
              <a:t>– </a:t>
            </a:r>
            <a:r>
              <a:rPr lang="hr-HR" sz="2200" dirty="0">
                <a:latin typeface="Calibri" pitchFamily="34" charset="0"/>
                <a:cs typeface="Calibri" pitchFamily="34" charset="0"/>
              </a:rPr>
              <a:t>daje današnje značenje politici</a:t>
            </a:r>
            <a:endParaRPr lang="hr-HR" sz="2200" b="1" dirty="0">
              <a:solidFill>
                <a:srgbClr val="FFC000"/>
              </a:solidFill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288000" indent="-288000">
              <a:lnSpc>
                <a:spcPct val="100000"/>
              </a:lnSpc>
              <a:spcBef>
                <a:spcPts val="24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RAZLIKOVANJE POLITIKE</a:t>
            </a:r>
            <a:r>
              <a:rPr lang="hr-HR" sz="22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:</a:t>
            </a: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dirty="0">
                <a:latin typeface="Calibri" pitchFamily="34" charset="0"/>
                <a:ea typeface="WenQuanYi Micro Hei" charset="0"/>
                <a:cs typeface="Calibri" pitchFamily="34" charset="0"/>
              </a:rPr>
              <a:t>p</a:t>
            </a:r>
            <a:r>
              <a:rPr lang="vi-VN" sz="2200" dirty="0">
                <a:latin typeface="Calibri" pitchFamily="34" charset="0"/>
                <a:ea typeface="WenQuanYi Micro Hei" charset="0"/>
                <a:cs typeface="Calibri" pitchFamily="34" charset="0"/>
              </a:rPr>
              <a:t>olitika kao </a:t>
            </a:r>
            <a:r>
              <a:rPr lang="vi-VN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LJUDSKA DJELATNOST </a:t>
            </a:r>
            <a:r>
              <a:rPr lang="hr-HR" sz="22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– </a:t>
            </a:r>
            <a:r>
              <a:rPr lang="vi-VN" sz="22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djelovanje</a:t>
            </a:r>
            <a:r>
              <a:rPr lang="hr-HR" sz="22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vi-VN" sz="22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svih </a:t>
            </a:r>
            <a:r>
              <a:rPr lang="vi-VN" sz="2200" i="1" dirty="0">
                <a:latin typeface="Calibri" pitchFamily="34" charset="0"/>
                <a:ea typeface="WenQuanYi Micro Hei" charset="0"/>
                <a:cs typeface="Calibri" pitchFamily="34" charset="0"/>
              </a:rPr>
              <a:t>građana radi općeg </a:t>
            </a:r>
            <a:r>
              <a:rPr lang="vi-VN" sz="22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dobra</a:t>
            </a:r>
            <a:r>
              <a:rPr lang="vi-VN" sz="22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endParaRPr lang="hr-HR" sz="2200" dirty="0" smtClean="0"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vi-VN" sz="22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politika </a:t>
            </a:r>
            <a:r>
              <a:rPr lang="vi-VN" sz="2200" dirty="0">
                <a:latin typeface="Calibri" pitchFamily="34" charset="0"/>
                <a:ea typeface="WenQuanYi Micro Hei" charset="0"/>
                <a:cs typeface="Calibri" pitchFamily="34" charset="0"/>
              </a:rPr>
              <a:t>kao </a:t>
            </a:r>
            <a:r>
              <a:rPr lang="vi-VN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ZNANOST </a:t>
            </a:r>
            <a:r>
              <a:rPr lang="hr-HR" sz="22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– promatra politiku kao sustav – </a:t>
            </a:r>
            <a:r>
              <a:rPr lang="vi-VN" sz="22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kakvo</a:t>
            </a:r>
            <a:r>
              <a:rPr lang="hr-HR" sz="22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vi-VN" sz="22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je </a:t>
            </a:r>
            <a:r>
              <a:rPr lang="vi-VN" sz="2200" i="1" dirty="0">
                <a:latin typeface="Calibri" pitchFamily="34" charset="0"/>
                <a:ea typeface="WenQuanYi Micro Hei" charset="0"/>
                <a:cs typeface="Calibri" pitchFamily="34" charset="0"/>
              </a:rPr>
              <a:t>ustrojstvo </a:t>
            </a:r>
            <a:r>
              <a:rPr lang="vi-VN" sz="22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polit</a:t>
            </a:r>
            <a:r>
              <a:rPr lang="hr-HR" sz="22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i</a:t>
            </a:r>
            <a:r>
              <a:rPr lang="vi-VN" sz="22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čkog </a:t>
            </a:r>
            <a:r>
              <a:rPr lang="vi-VN" sz="2200" i="1" dirty="0">
                <a:latin typeface="Calibri" pitchFamily="34" charset="0"/>
                <a:ea typeface="WenQuanYi Micro Hei" charset="0"/>
                <a:cs typeface="Calibri" pitchFamily="34" charset="0"/>
              </a:rPr>
              <a:t>sustava, kako i gdje se donose </a:t>
            </a:r>
            <a:r>
              <a:rPr lang="vi-VN" sz="22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polit</a:t>
            </a:r>
            <a:r>
              <a:rPr lang="hr-HR" sz="22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i</a:t>
            </a:r>
            <a:r>
              <a:rPr lang="vi-VN" sz="22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čke odluke</a:t>
            </a:r>
            <a:endParaRPr lang="hr-HR" sz="2200" dirty="0" smtClean="0"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288000" indent="-288000">
              <a:lnSpc>
                <a:spcPct val="100000"/>
              </a:lnSpc>
              <a:spcBef>
                <a:spcPts val="24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PODJELA POLITIKE</a:t>
            </a:r>
            <a:r>
              <a:rPr lang="hr-HR" sz="22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2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(s obzirom na sadržaj, obuhvat i stupanj organiziranosti)</a:t>
            </a:r>
          </a:p>
          <a:p>
            <a:pPr marL="1030950" lvl="1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OPĆA</a:t>
            </a:r>
            <a:r>
              <a:rPr lang="hr-HR" sz="2200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2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– lokalna, nacionalna i međunarodna</a:t>
            </a:r>
          </a:p>
          <a:p>
            <a:pPr marL="1030950" lvl="1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POSEBNE</a:t>
            </a:r>
            <a:r>
              <a:rPr lang="hr-HR" sz="2200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2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– </a:t>
            </a:r>
            <a:r>
              <a:rPr lang="vi-VN" sz="22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socijalna, </a:t>
            </a:r>
            <a:r>
              <a:rPr lang="vi-VN" sz="2200" dirty="0">
                <a:latin typeface="Calibri" pitchFamily="34" charset="0"/>
                <a:ea typeface="WenQuanYi Micro Hei" charset="0"/>
                <a:cs typeface="Calibri" pitchFamily="34" charset="0"/>
              </a:rPr>
              <a:t>gospodarska, prosvjetna</a:t>
            </a:r>
            <a:r>
              <a:rPr lang="hr-HR" sz="22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, demografska, </a:t>
            </a:r>
            <a:r>
              <a:rPr lang="hr-HR" sz="2200" dirty="0">
                <a:latin typeface="Calibri" pitchFamily="34" charset="0"/>
                <a:ea typeface="WenQuanYi Micro Hei" charset="0"/>
                <a:cs typeface="Calibri" pitchFamily="34" charset="0"/>
              </a:rPr>
              <a:t>mirovinska</a:t>
            </a:r>
            <a:r>
              <a:rPr lang="vi-VN" sz="22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...</a:t>
            </a:r>
            <a:endParaRPr lang="hr-HR" sz="2200" dirty="0"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93922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ja_tema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>
    <a:spDef>
      <a:spPr>
        <a:gradFill flip="none" rotWithShape="1">
          <a:gsLst>
            <a:gs pos="0">
              <a:schemeClr val="accent4">
                <a:lumMod val="50000"/>
                <a:shade val="30000"/>
                <a:satMod val="115000"/>
              </a:schemeClr>
            </a:gs>
            <a:gs pos="50000">
              <a:schemeClr val="accent4">
                <a:lumMod val="50000"/>
                <a:shade val="67500"/>
                <a:satMod val="115000"/>
              </a:schemeClr>
            </a:gs>
            <a:gs pos="100000">
              <a:schemeClr val="accent4">
                <a:lumMod val="50000"/>
                <a:shade val="100000"/>
                <a:satMod val="115000"/>
              </a:schemeClr>
            </a:gs>
          </a:gsLst>
          <a:lin ang="16200000" scaled="1"/>
          <a:tileRect/>
        </a:gradFill>
        <a:ln>
          <a:solidFill>
            <a:schemeClr val="tx1"/>
          </a:solidFill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rtlCol="0" anchor="ctr"/>
      <a:lstStyle>
        <a:defPPr algn="ctr">
          <a:defRPr sz="2800" b="1" smtClean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alibri" pitchFamily="34" charset="0"/>
            <a:cs typeface="Calibri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moja_tema</Template>
  <TotalTime>6469</TotalTime>
  <Words>2014</Words>
  <Application>Microsoft Office PowerPoint</Application>
  <PresentationFormat>On-screen Show (4:3)</PresentationFormat>
  <Paragraphs>296</Paragraphs>
  <Slides>33</Slides>
  <Notes>25</Notes>
  <HiddenSlides>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moja_tema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PODJELA POLITIKE</vt:lpstr>
      <vt:lpstr>RAZLIKOVANJE/PODJELA POLITIKE</vt:lpstr>
      <vt:lpstr>PowerPoint Presentation</vt:lpstr>
      <vt:lpstr>MOĆ I VLAST (M. Weber)</vt:lpstr>
      <vt:lpstr>TRI VRSTE MOĆI U DRUŠTVU</vt:lpstr>
      <vt:lpstr>MOĆ I VLAST (M. Weber)</vt:lpstr>
      <vt:lpstr>LEGITIMNOST I LEGALNOST</vt:lpstr>
      <vt:lpstr>TRI TIPA LEGITIMNE VLASTI (M. Weber)</vt:lpstr>
      <vt:lpstr>PowerPoint Presentation</vt:lpstr>
      <vt:lpstr>PONOVIMO</vt:lpstr>
      <vt:lpstr>LEGITIMNOST I LEGALNOST</vt:lpstr>
      <vt:lpstr>AUTORITET</vt:lpstr>
      <vt:lpstr>PowerPoint Presentation</vt:lpstr>
      <vt:lpstr>PowerPoint Presentation</vt:lpstr>
      <vt:lpstr>POLITIČKO DJELOVANJE</vt:lpstr>
      <vt:lpstr>POLITIČKI GOVOR</vt:lpstr>
      <vt:lpstr>PowerPoint Presentation</vt:lpstr>
      <vt:lpstr>PowerPoint Presentation</vt:lpstr>
      <vt:lpstr>PowerPoint Presentation</vt:lpstr>
      <vt:lpstr>NAPIS POLITIČKOG SADRŽAJA</vt:lpstr>
      <vt:lpstr>POLITIČKA UTAKMICA</vt:lpstr>
      <vt:lpstr>POLITIČKA APSTINENCIJA</vt:lpstr>
      <vt:lpstr>PowerPoint Presentation</vt:lpstr>
      <vt:lpstr>LOBIRANJE, SPINIRANJE I SPIN DOKTORI</vt:lpstr>
      <vt:lpstr>CENZURA, AUTOCENZURA I MANIPULACIJA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Slajd 1</dc:title>
  <dc:creator>Srednja skola</dc:creator>
  <cp:lastModifiedBy>korisnik</cp:lastModifiedBy>
  <cp:revision>926</cp:revision>
  <cp:lastPrinted>1601-01-01T00:00:00Z</cp:lastPrinted>
  <dcterms:created xsi:type="dcterms:W3CDTF">1601-01-01T00:00:00Z</dcterms:created>
  <dcterms:modified xsi:type="dcterms:W3CDTF">2019-09-26T06:41:43Z</dcterms:modified>
</cp:coreProperties>
</file>