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2"/>
  </p:notesMasterIdLst>
  <p:handoutMasterIdLst>
    <p:handoutMasterId r:id="rId23"/>
  </p:handoutMasterIdLst>
  <p:sldIdLst>
    <p:sldId id="300" r:id="rId3"/>
    <p:sldId id="301" r:id="rId4"/>
    <p:sldId id="313" r:id="rId5"/>
    <p:sldId id="323" r:id="rId6"/>
    <p:sldId id="326" r:id="rId7"/>
    <p:sldId id="325" r:id="rId8"/>
    <p:sldId id="324" r:id="rId9"/>
    <p:sldId id="322" r:id="rId10"/>
    <p:sldId id="327" r:id="rId11"/>
    <p:sldId id="329" r:id="rId12"/>
    <p:sldId id="372" r:id="rId13"/>
    <p:sldId id="330" r:id="rId14"/>
    <p:sldId id="332" r:id="rId15"/>
    <p:sldId id="333" r:id="rId16"/>
    <p:sldId id="335" r:id="rId17"/>
    <p:sldId id="336" r:id="rId18"/>
    <p:sldId id="338" r:id="rId19"/>
    <p:sldId id="337" r:id="rId20"/>
    <p:sldId id="334" r:id="rId2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1" autoAdjust="0"/>
    <p:restoredTop sz="8405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 </a:t>
            </a:r>
            <a:r>
              <a:rPr lang="hr-HR" altLang="sr-Latn-RS" sz="1200" b="1" dirty="0" smtClean="0">
                <a:sym typeface="Wingdings" pitchFamily="2" charset="2"/>
              </a:rPr>
              <a:t>POLJOPRIVREDNE REGIJE SVIJETA</a:t>
            </a:r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r>
              <a:rPr lang="hr-HR" altLang="sr-Latn-RS" sz="1200" dirty="0" smtClean="0"/>
              <a:t>1) </a:t>
            </a:r>
            <a:r>
              <a:rPr lang="hr-HR" altLang="sr-Latn-RS" sz="1200" b="1" i="1" dirty="0" smtClean="0"/>
              <a:t>nizinsko područje Sjeverne Amerike:</a:t>
            </a:r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r>
              <a:rPr lang="hr-HR" altLang="sr-Latn-RS" sz="1200" dirty="0" smtClean="0"/>
              <a:t>- Kanada i SAD   </a:t>
            </a:r>
          </a:p>
          <a:p>
            <a:pPr marR="0" algn="l" eaLnBrk="1" hangingPunct="1"/>
            <a:r>
              <a:rPr lang="hr-HR" altLang="sr-Latn-RS" sz="1200" dirty="0" smtClean="0"/>
              <a:t>- žitarice</a:t>
            </a:r>
            <a:r>
              <a:rPr lang="hr-HR" altLang="sr-Latn-RS" sz="1200" dirty="0" smtClean="0">
                <a:sym typeface="Wingdings" pitchFamily="2" charset="2"/>
              </a:rPr>
              <a:t> (farme)  stočarstvo (rančevi)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- jedno od najvažnijih svjetskih agrarnih područja  </a:t>
            </a:r>
            <a:r>
              <a:rPr lang="hr-HR" altLang="sr-Latn-RS" sz="1200" i="1" dirty="0" smtClean="0">
                <a:sym typeface="Wingdings" pitchFamily="2" charset="2"/>
              </a:rPr>
              <a:t>komercijalna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- najmoderniji poljoprivredni strojevi</a:t>
            </a:r>
          </a:p>
          <a:p>
            <a:pPr marR="0" algn="l" eaLnBrk="1" hangingPunct="1"/>
            <a:endParaRPr lang="hr-HR" altLang="sr-Latn-RS" sz="1200" dirty="0" smtClean="0">
              <a:sym typeface="Wingdings" pitchFamily="2" charset="2"/>
            </a:endParaRP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2) </a:t>
            </a:r>
            <a:r>
              <a:rPr lang="hr-HR" altLang="sr-Latn-RS" sz="1200" b="1" i="1" dirty="0" smtClean="0">
                <a:sym typeface="Wingdings" pitchFamily="2" charset="2"/>
              </a:rPr>
              <a:t>tropsko područje Latinske Amerike:</a:t>
            </a:r>
          </a:p>
          <a:p>
            <a:pPr marR="0" algn="l" eaLnBrk="1" hangingPunct="1"/>
            <a:endParaRPr lang="hr-HR" altLang="sr-Latn-RS" sz="1200" dirty="0" smtClean="0">
              <a:sym typeface="Wingdings" pitchFamily="2" charset="2"/>
            </a:endParaRP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- plantažni uzgoj tropskih kultura  </a:t>
            </a:r>
            <a:r>
              <a:rPr lang="hr-HR" altLang="sr-Latn-RS" sz="1200" i="1" dirty="0" smtClean="0">
                <a:sym typeface="Wingdings" pitchFamily="2" charset="2"/>
              </a:rPr>
              <a:t>komercijalna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- najveći proizvođači banana, kave, šećera, kikirikija, kakaa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- slabo plaćena najamna snaga</a:t>
            </a:r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r>
              <a:rPr lang="hr-HR" altLang="sr-Latn-RS" sz="1200" dirty="0" smtClean="0"/>
              <a:t>3) </a:t>
            </a:r>
            <a:r>
              <a:rPr lang="hr-HR" altLang="sr-Latn-RS" sz="1200" b="1" i="1" dirty="0" smtClean="0"/>
              <a:t>sredozemno područje:</a:t>
            </a:r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r>
              <a:rPr lang="hr-HR" altLang="sr-Latn-RS" sz="1200" dirty="0" smtClean="0"/>
              <a:t>- maslinarstvo, vinogradarstvo, voće i povrće </a:t>
            </a:r>
          </a:p>
          <a:p>
            <a:pPr marR="0" algn="l" eaLnBrk="1" hangingPunct="1"/>
            <a:r>
              <a:rPr lang="hr-HR" altLang="sr-Latn-RS" sz="1200" dirty="0" smtClean="0"/>
              <a:t>- proizvodnja na malim posjedima</a:t>
            </a:r>
          </a:p>
          <a:p>
            <a:pPr marR="0" algn="l" eaLnBrk="1" hangingPunct="1"/>
            <a:r>
              <a:rPr lang="hr-HR" altLang="sr-Latn-RS" sz="1200" dirty="0" smtClean="0"/>
              <a:t>- upotreba mehanizacije ograničena zbog karakteristika terena</a:t>
            </a:r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r>
              <a:rPr lang="hr-HR" altLang="sr-Latn-RS" sz="1200" dirty="0" smtClean="0"/>
              <a:t>- primjer:</a:t>
            </a:r>
          </a:p>
          <a:p>
            <a:pPr marR="0" algn="l" eaLnBrk="1" hangingPunct="1"/>
            <a:endParaRPr lang="hr-HR" altLang="sr-Latn-RS" sz="1200" dirty="0" smtClean="0"/>
          </a:p>
          <a:p>
            <a:pPr marR="0" algn="l" eaLnBrk="1" hangingPunct="1"/>
            <a:r>
              <a:rPr lang="hr-HR" altLang="sr-Latn-RS" sz="1200" dirty="0" smtClean="0"/>
              <a:t>   Francuska, Italija i Španjolska </a:t>
            </a:r>
            <a:r>
              <a:rPr lang="hr-HR" altLang="sr-Latn-RS" sz="1200" dirty="0" smtClean="0">
                <a:sym typeface="Wingdings" pitchFamily="2" charset="2"/>
              </a:rPr>
              <a:t> preko 50 % proizvodnje vina;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   Francuska (najveći europski poljoprivredni proizvođač); 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   Ujedinjeno Kraljevstvo (govedarstvo, ovčarstvo, svinjogojstvo);</a:t>
            </a:r>
          </a:p>
          <a:p>
            <a:pPr marR="0" algn="l" eaLnBrk="1" hangingPunct="1"/>
            <a:r>
              <a:rPr lang="hr-HR" altLang="sr-Latn-RS" sz="1200" dirty="0" smtClean="0">
                <a:sym typeface="Wingdings" pitchFamily="2" charset="2"/>
              </a:rPr>
              <a:t>   Rusija, Ukrajina i Bjelorusija (mnogo ratarskih i stočnih kultura)</a:t>
            </a:r>
            <a:endParaRPr lang="hr-HR" altLang="sr-Latn-RS" sz="1200" dirty="0" smtClean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728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3339" y="-9500"/>
            <a:ext cx="9347339" cy="68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03340" y="5229200"/>
            <a:ext cx="9347340" cy="16288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-203340" y="5589240"/>
            <a:ext cx="9347339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00"/>
              </a:lnSpc>
            </a:pPr>
            <a:r>
              <a:rPr lang="hr-HR" sz="5400" b="1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PROIZVODNA OBILJEŽJA POLJOPRIVREDE</a:t>
            </a:r>
            <a:endParaRPr lang="hr-HR" sz="5400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1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92696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/>
              <a:t>2 načina iskorištavanja zemljišta:</a:t>
            </a:r>
          </a:p>
          <a:p>
            <a:pPr lvl="1"/>
            <a:r>
              <a:rPr lang="hr-HR" sz="2000" dirty="0" err="1" smtClean="0"/>
              <a:t>monokulturna</a:t>
            </a:r>
            <a:r>
              <a:rPr lang="hr-HR" sz="2000" dirty="0" smtClean="0"/>
              <a:t> </a:t>
            </a:r>
            <a:r>
              <a:rPr lang="hr-HR" sz="2000" dirty="0" err="1" smtClean="0"/>
              <a:t>polj</a:t>
            </a:r>
            <a:r>
              <a:rPr lang="hr-HR" sz="2000" dirty="0" smtClean="0"/>
              <a:t>. proizvodnja</a:t>
            </a:r>
          </a:p>
          <a:p>
            <a:pPr lvl="1"/>
            <a:r>
              <a:rPr lang="hr-HR" sz="2000" dirty="0" err="1" smtClean="0"/>
              <a:t>politkulturna</a:t>
            </a:r>
            <a:r>
              <a:rPr lang="hr-HR" sz="2000" dirty="0" smtClean="0"/>
              <a:t> </a:t>
            </a:r>
            <a:r>
              <a:rPr lang="hr-HR" sz="2000" dirty="0" err="1" smtClean="0"/>
              <a:t>polj</a:t>
            </a:r>
            <a:r>
              <a:rPr lang="hr-HR" sz="2000" dirty="0"/>
              <a:t>. proizvodnja</a:t>
            </a:r>
          </a:p>
          <a:p>
            <a:endParaRPr lang="hr-HR" sz="2000" b="1" dirty="0" smtClean="0">
              <a:solidFill>
                <a:srgbClr val="FF0000"/>
              </a:solidFill>
            </a:endParaRPr>
          </a:p>
          <a:p>
            <a:r>
              <a:rPr lang="hr-HR" sz="2000" b="1" dirty="0" err="1" smtClean="0">
                <a:solidFill>
                  <a:srgbClr val="FF0000"/>
                </a:solidFill>
              </a:rPr>
              <a:t>konsocijacija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/>
              <a:t>ili </a:t>
            </a:r>
            <a:r>
              <a:rPr lang="hr-HR" sz="2000" b="1" dirty="0"/>
              <a:t>združena </a:t>
            </a:r>
            <a:r>
              <a:rPr lang="hr-HR" sz="2000" b="1" dirty="0" smtClean="0"/>
              <a:t>sjetva</a:t>
            </a:r>
            <a:r>
              <a:rPr lang="hr-HR" sz="2000" dirty="0" smtClean="0"/>
              <a:t> </a:t>
            </a:r>
          </a:p>
          <a:p>
            <a:pPr lvl="1"/>
            <a:r>
              <a:rPr lang="hr-HR" sz="2000" dirty="0" smtClean="0"/>
              <a:t>uzgoj </a:t>
            </a:r>
            <a:r>
              <a:rPr lang="hr-HR" sz="2000" dirty="0"/>
              <a:t>više različitih kultura na jednoj parceli (npr. vrt) </a:t>
            </a:r>
          </a:p>
          <a:p>
            <a:endParaRPr lang="hr-HR" sz="2000" dirty="0" smtClean="0"/>
          </a:p>
          <a:p>
            <a:pPr lvl="0"/>
            <a:r>
              <a:rPr lang="hr-HR" sz="2000" dirty="0" smtClean="0"/>
              <a:t>s </a:t>
            </a:r>
            <a:r>
              <a:rPr lang="hr-HR" sz="2000" dirty="0"/>
              <a:t>obzirom na ciljeve, razlikujemo: </a:t>
            </a:r>
          </a:p>
          <a:p>
            <a:pPr marL="900000" lvl="1" indent="-288000">
              <a:buFont typeface="+mj-lt"/>
              <a:buAutoNum type="arabicPeriod"/>
            </a:pPr>
            <a:r>
              <a:rPr lang="hr-HR" sz="2000" b="1" dirty="0" err="1"/>
              <a:t>samoopskrbna</a:t>
            </a:r>
            <a:r>
              <a:rPr lang="hr-HR" sz="2000" dirty="0"/>
              <a:t> ili </a:t>
            </a:r>
            <a:r>
              <a:rPr lang="hr-HR" sz="2000" b="1" dirty="0"/>
              <a:t>autarkična</a:t>
            </a:r>
          </a:p>
          <a:p>
            <a:pPr marL="900000" lvl="1" indent="-288000">
              <a:buFont typeface="+mj-lt"/>
              <a:buAutoNum type="arabicPeriod"/>
            </a:pPr>
            <a:r>
              <a:rPr lang="hr-HR" sz="2000" b="1" dirty="0"/>
              <a:t>komercijalna</a:t>
            </a:r>
          </a:p>
          <a:p>
            <a:pPr marL="900000" lvl="1" indent="-288000">
              <a:buFont typeface="+mj-lt"/>
              <a:buAutoNum type="arabicPeriod"/>
            </a:pPr>
            <a:r>
              <a:rPr lang="hr-HR" sz="2000" b="1" dirty="0"/>
              <a:t>izvozna</a:t>
            </a:r>
            <a:r>
              <a:rPr lang="hr-HR" sz="2000" dirty="0"/>
              <a:t> agrarna gospodarstva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PONOVIMO</a:t>
            </a:r>
            <a:endParaRPr lang="hr-H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92696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KOMERCIJALNA (TRŽIŠNA) </a:t>
            </a:r>
            <a:r>
              <a:rPr lang="hr-HR" sz="2000" dirty="0" smtClean="0"/>
              <a:t>GOSPODARSTVA – </a:t>
            </a:r>
            <a:r>
              <a:rPr lang="hr-HR" sz="2000" dirty="0"/>
              <a:t>pretežno uzgajaju biljne ili životinjske kulture </a:t>
            </a:r>
            <a:r>
              <a:rPr lang="hr-HR" sz="2000" b="1" dirty="0">
                <a:solidFill>
                  <a:srgbClr val="FF0000"/>
                </a:solidFill>
              </a:rPr>
              <a:t>za potrebe tržišta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proizvodnja podvrgnuta </a:t>
            </a:r>
            <a:r>
              <a:rPr lang="hr-HR" sz="2000" b="1" dirty="0">
                <a:solidFill>
                  <a:srgbClr val="FF0000"/>
                </a:solidFill>
              </a:rPr>
              <a:t>ponudi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0000"/>
                </a:solidFill>
              </a:rPr>
              <a:t>potražnji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uzgaja se najčešće samo </a:t>
            </a:r>
            <a:r>
              <a:rPr lang="hr-HR" sz="2000" b="1" dirty="0">
                <a:solidFill>
                  <a:srgbClr val="FF0000"/>
                </a:solidFill>
              </a:rPr>
              <a:t>jedna poljoprivredna kultura ili jedna vrsta stoke </a:t>
            </a:r>
            <a:r>
              <a:rPr lang="hr-HR" sz="2000" dirty="0"/>
              <a:t>– ona koju traži tržište ili koja donosi veću dobit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veća ulaganja kapitala, obrazovanija radna snaga, primjena mehanizacije, znanosti i inovacija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tržišna gospodarstva </a:t>
            </a:r>
            <a:r>
              <a:rPr lang="hr-HR" sz="2000" b="1" dirty="0">
                <a:solidFill>
                  <a:srgbClr val="FF0000"/>
                </a:solidFill>
              </a:rPr>
              <a:t>prevladavaju u razvijenim dijelovima svijeta </a:t>
            </a:r>
            <a:r>
              <a:rPr lang="hr-HR" sz="2000" dirty="0"/>
              <a:t>– </a:t>
            </a:r>
            <a:r>
              <a:rPr lang="hr-HR" sz="2000" dirty="0" err="1"/>
              <a:t>Angloamerika</a:t>
            </a:r>
            <a:r>
              <a:rPr lang="hr-HR" sz="2000" dirty="0"/>
              <a:t>, zapadna Europa i Australija</a:t>
            </a:r>
          </a:p>
          <a:p>
            <a:pPr lvl="1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prednosti</a:t>
            </a:r>
            <a:r>
              <a:rPr lang="hr-HR" sz="2000" dirty="0" smtClean="0"/>
              <a:t>: visoka </a:t>
            </a:r>
            <a:r>
              <a:rPr lang="hr-HR" sz="2000" dirty="0"/>
              <a:t>produktivnost i </a:t>
            </a:r>
            <a:r>
              <a:rPr lang="hr-HR" sz="2000" dirty="0" smtClean="0"/>
              <a:t>specijalizacija</a:t>
            </a:r>
          </a:p>
          <a:p>
            <a:pPr lvl="1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nedostatci</a:t>
            </a:r>
            <a:r>
              <a:rPr lang="hr-HR" sz="2000" dirty="0" smtClean="0"/>
              <a:t>: </a:t>
            </a:r>
            <a:r>
              <a:rPr lang="hr-HR" sz="2000" dirty="0"/>
              <a:t>rizik, ovisnost o cijenama na tržištu i opasnost od iscrpljivanja zemljišta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država pomaže subvencijama, kontrolom cijena i gradnjom </a:t>
            </a:r>
            <a:r>
              <a:rPr lang="hr-HR" sz="2000" dirty="0" smtClean="0"/>
              <a:t>infrastrukture</a:t>
            </a:r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CILJEVI POLJOPRIVREDNE PROIZVODNJE</a:t>
            </a:r>
          </a:p>
        </p:txBody>
      </p:sp>
    </p:spTree>
    <p:extLst>
      <p:ext uri="{BB962C8B-B14F-4D97-AF65-F5344CB8AC3E}">
        <p14:creationId xmlns:p14="http://schemas.microsoft.com/office/powerpoint/2010/main" val="20784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:\materijali\geo_eko_2\013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33" y="68572"/>
            <a:ext cx="4931635" cy="369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materijali\geo_eko_2\031_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5979" y="3029972"/>
            <a:ext cx="5267189" cy="375945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6033482"/>
            <a:ext cx="293426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2000" b="1" dirty="0" smtClean="0"/>
              <a:t>PRIMJER KOMERCIJALNE </a:t>
            </a:r>
          </a:p>
          <a:p>
            <a:r>
              <a:rPr lang="hr-HR" sz="2000" b="1" dirty="0" smtClean="0"/>
              <a:t>POLJOPRIVREDE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39155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92696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IZVOZNO ORIJENTIRANA </a:t>
            </a:r>
            <a:r>
              <a:rPr lang="hr-HR" sz="2000" dirty="0" smtClean="0"/>
              <a:t>GOSPODARSTVA – </a:t>
            </a:r>
            <a:r>
              <a:rPr lang="hr-HR" sz="2000" dirty="0"/>
              <a:t>javljaju se nakon geografskih otkrića</a:t>
            </a:r>
          </a:p>
          <a:p>
            <a:pPr lvl="1"/>
            <a:r>
              <a:rPr lang="hr-HR" sz="2000" dirty="0"/>
              <a:t>proizvode se </a:t>
            </a:r>
            <a:r>
              <a:rPr lang="hr-HR" sz="2000" b="1" dirty="0">
                <a:solidFill>
                  <a:srgbClr val="FF0000"/>
                </a:solidFill>
              </a:rPr>
              <a:t>plantažni proizvodi </a:t>
            </a:r>
            <a:r>
              <a:rPr lang="hr-HR" sz="2000" dirty="0"/>
              <a:t>kao </a:t>
            </a:r>
            <a:r>
              <a:rPr lang="hr-HR" sz="2000" b="1" dirty="0">
                <a:solidFill>
                  <a:srgbClr val="FF0000"/>
                </a:solidFill>
              </a:rPr>
              <a:t>sirovina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koja je predmet međunarodne trgovine</a:t>
            </a:r>
          </a:p>
          <a:p>
            <a:pPr lvl="1">
              <a:spcBef>
                <a:spcPts val="1200"/>
              </a:spcBef>
            </a:pPr>
            <a:r>
              <a:rPr lang="hr-HR" sz="2000" dirty="0" smtClean="0"/>
              <a:t>razlikujemo:</a:t>
            </a:r>
          </a:p>
          <a:p>
            <a:pPr marL="1080000" lvl="2" indent="-288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 smtClean="0"/>
              <a:t>proizvode </a:t>
            </a:r>
            <a:r>
              <a:rPr lang="hr-HR" sz="2000" b="1" dirty="0">
                <a:solidFill>
                  <a:srgbClr val="FF0000"/>
                </a:solidFill>
              </a:rPr>
              <a:t>tropske zone </a:t>
            </a:r>
            <a:r>
              <a:rPr lang="hr-HR" sz="2000" dirty="0" smtClean="0"/>
              <a:t>– mirodije, </a:t>
            </a:r>
            <a:r>
              <a:rPr lang="hr-HR" sz="2000" dirty="0"/>
              <a:t>kava, čaj, kakao, pamuk, riža, šećerna trska, uljarice, </a:t>
            </a:r>
            <a:r>
              <a:rPr lang="hr-HR" sz="2000" dirty="0" smtClean="0"/>
              <a:t>agrumi</a:t>
            </a:r>
            <a:endParaRPr lang="hr-HR" sz="2000" dirty="0"/>
          </a:p>
          <a:p>
            <a:pPr marL="1080000" lvl="2" indent="-288000">
              <a:spcBef>
                <a:spcPts val="600"/>
              </a:spcBef>
              <a:buFont typeface="+mj-lt"/>
              <a:buAutoNum type="arabicPeriod"/>
            </a:pPr>
            <a:r>
              <a:rPr lang="hr-HR" sz="2000" b="1" dirty="0" smtClean="0"/>
              <a:t>proizvode </a:t>
            </a:r>
            <a:r>
              <a:rPr lang="hr-HR" sz="2000" b="1" dirty="0">
                <a:solidFill>
                  <a:srgbClr val="FF0000"/>
                </a:solidFill>
              </a:rPr>
              <a:t>umjerene zone </a:t>
            </a:r>
            <a:r>
              <a:rPr lang="hr-HR" sz="2000" dirty="0" smtClean="0"/>
              <a:t>– žitarice, </a:t>
            </a:r>
            <a:r>
              <a:rPr lang="hr-HR" sz="2000" dirty="0"/>
              <a:t>meso, koža, </a:t>
            </a:r>
            <a:r>
              <a:rPr lang="hr-HR" sz="2000" dirty="0" smtClean="0"/>
              <a:t>vuna</a:t>
            </a:r>
            <a:endParaRPr lang="hr-HR" sz="2000" dirty="0"/>
          </a:p>
          <a:p>
            <a:pPr>
              <a:spcBef>
                <a:spcPts val="1800"/>
              </a:spcBef>
            </a:pPr>
            <a:r>
              <a:rPr lang="hr-HR" sz="2000" dirty="0"/>
              <a:t>poseban problem je </a:t>
            </a:r>
            <a:r>
              <a:rPr lang="hr-HR" sz="2000" b="1" dirty="0"/>
              <a:t>hiperprodukcija</a:t>
            </a:r>
            <a:r>
              <a:rPr lang="hr-HR" sz="2000" dirty="0"/>
              <a:t>, uvozna ograničenja, zamjenski industrijski proizvodi i pad cijena agrarnih proizvoda na svjetskom tržištu</a:t>
            </a:r>
          </a:p>
          <a:p>
            <a:pPr>
              <a:spcBef>
                <a:spcPts val="1800"/>
              </a:spcBef>
            </a:pPr>
            <a:r>
              <a:rPr lang="hr-HR" sz="2000" dirty="0"/>
              <a:t>problem može biti </a:t>
            </a:r>
            <a:r>
              <a:rPr lang="hr-HR" sz="2000" b="1" dirty="0"/>
              <a:t>ugroženost gospodarstva države radi monokulturne proizvodnje</a:t>
            </a:r>
            <a:r>
              <a:rPr lang="hr-HR" sz="2000" dirty="0"/>
              <a:t> </a:t>
            </a:r>
            <a:endParaRPr lang="hr-HR" sz="2000" dirty="0" smtClean="0"/>
          </a:p>
          <a:p>
            <a:pPr lvl="1">
              <a:spcBef>
                <a:spcPts val="600"/>
              </a:spcBef>
            </a:pPr>
            <a:r>
              <a:rPr lang="hr-HR" sz="2000" dirty="0" smtClean="0"/>
              <a:t>Obala </a:t>
            </a:r>
            <a:r>
              <a:rPr lang="hr-HR" sz="2000" dirty="0"/>
              <a:t>Bjelokosti – od uzgoja kakaovca živi 50% stanovnika; </a:t>
            </a:r>
            <a:endParaRPr lang="hr-HR" sz="2000" dirty="0" smtClean="0"/>
          </a:p>
          <a:p>
            <a:pPr lvl="1">
              <a:spcBef>
                <a:spcPts val="600"/>
              </a:spcBef>
            </a:pPr>
            <a:r>
              <a:rPr lang="hr-HR" sz="2000" dirty="0" smtClean="0"/>
              <a:t>Gambija </a:t>
            </a:r>
            <a:r>
              <a:rPr lang="hr-HR" sz="2000" dirty="0"/>
              <a:t>– od uzgoja kikirikija živi 70% </a:t>
            </a:r>
            <a:r>
              <a:rPr lang="hr-HR" sz="2000" dirty="0" smtClean="0"/>
              <a:t>stanovništva</a:t>
            </a:r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CILJEVI POLJOPRIVREDNE PROIZVODNJE</a:t>
            </a:r>
          </a:p>
        </p:txBody>
      </p:sp>
    </p:spTree>
    <p:extLst>
      <p:ext uri="{BB962C8B-B14F-4D97-AF65-F5344CB8AC3E}">
        <p14:creationId xmlns:p14="http://schemas.microsoft.com/office/powerpoint/2010/main" val="25382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936" y="127571"/>
            <a:ext cx="5040560" cy="330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055" y="3121223"/>
            <a:ext cx="25924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1400" b="1" dirty="0" smtClean="0"/>
              <a:t>PLANTAŽNI UZGOJ ČAJA - INDIJA</a:t>
            </a:r>
            <a:endParaRPr lang="hr-HR" sz="1400" b="1" dirty="0"/>
          </a:p>
        </p:txBody>
      </p:sp>
      <p:pic>
        <p:nvPicPr>
          <p:cNvPr id="6" name="Picture 5" descr="E:\materijali\geo_eko_2\024_2.jpg"/>
          <p:cNvPicPr>
            <a:picLocks noGrp="1"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4875295" cy="369913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6460313"/>
            <a:ext cx="27755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1400" b="1" dirty="0" smtClean="0"/>
              <a:t>PLANTAŽNI UZGOJ KAVE - ETIOPIJA</a:t>
            </a:r>
            <a:endParaRPr lang="hr-HR" sz="1400" b="1" dirty="0"/>
          </a:p>
        </p:txBody>
      </p:sp>
    </p:spTree>
    <p:extLst>
      <p:ext uri="{BB962C8B-B14F-4D97-AF65-F5344CB8AC3E}">
        <p14:creationId xmlns:p14="http://schemas.microsoft.com/office/powerpoint/2010/main" val="7202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92696"/>
            <a:ext cx="9169524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najvažniji faktori proizvodnje na agrarnim gospodarstvima su </a:t>
            </a:r>
            <a:r>
              <a:rPr lang="hr-HR" sz="2000" b="1" dirty="0">
                <a:solidFill>
                  <a:srgbClr val="FF0000"/>
                </a:solidFill>
              </a:rPr>
              <a:t>zemljište, rad i kapital</a:t>
            </a:r>
          </a:p>
          <a:p>
            <a:pPr lvl="0"/>
            <a:r>
              <a:rPr lang="hr-HR" sz="2000" dirty="0"/>
              <a:t>dvije </a:t>
            </a:r>
            <a:r>
              <a:rPr lang="hr-HR" sz="2000" b="1" dirty="0"/>
              <a:t>skupine intenziteta uspješnosti proizvodnje</a:t>
            </a:r>
            <a:r>
              <a:rPr lang="hr-HR" sz="2000" dirty="0"/>
              <a:t>:</a:t>
            </a:r>
          </a:p>
          <a:p>
            <a:pPr marL="914400" lvl="1" indent="-288000">
              <a:buFont typeface="+mj-lt"/>
              <a:buAutoNum type="arabicPeriod"/>
            </a:pPr>
            <a:r>
              <a:rPr lang="hr-HR" sz="2000" b="1" dirty="0"/>
              <a:t>intenzitet ulaganja</a:t>
            </a:r>
            <a:r>
              <a:rPr lang="hr-HR" sz="2000" dirty="0"/>
              <a:t> rada i kapitala</a:t>
            </a:r>
          </a:p>
          <a:p>
            <a:pPr marL="914400" lvl="1" indent="-288000">
              <a:buFont typeface="+mj-lt"/>
              <a:buAutoNum type="arabicPeriod"/>
            </a:pPr>
            <a:r>
              <a:rPr lang="hr-HR" sz="2000" b="1" dirty="0"/>
              <a:t>površinski</a:t>
            </a:r>
            <a:r>
              <a:rPr lang="hr-HR" sz="2000" dirty="0"/>
              <a:t> i </a:t>
            </a:r>
            <a:r>
              <a:rPr lang="hr-HR" sz="2000" b="1" dirty="0"/>
              <a:t>prehrambeni</a:t>
            </a:r>
            <a:r>
              <a:rPr lang="hr-HR" sz="2000" dirty="0"/>
              <a:t> </a:t>
            </a:r>
            <a:r>
              <a:rPr lang="hr-HR" sz="2000" dirty="0" smtClean="0"/>
              <a:t>intenzitet</a:t>
            </a:r>
          </a:p>
          <a:p>
            <a:pPr lvl="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intenzitet rada </a:t>
            </a:r>
            <a:r>
              <a:rPr lang="hr-HR" sz="2000" dirty="0" smtClean="0"/>
              <a:t>– broj </a:t>
            </a:r>
            <a:r>
              <a:rPr lang="hr-HR" sz="2000" dirty="0"/>
              <a:t>uloženih radnih sati na </a:t>
            </a:r>
            <a:r>
              <a:rPr lang="hr-HR" sz="2000" dirty="0" smtClean="0"/>
              <a:t>jedinici </a:t>
            </a:r>
            <a:r>
              <a:rPr lang="hr-HR" sz="2000" dirty="0"/>
              <a:t>površine (hektar)</a:t>
            </a:r>
          </a:p>
          <a:p>
            <a:pPr lvl="1"/>
            <a:r>
              <a:rPr lang="hr-HR" sz="2000" dirty="0"/>
              <a:t>ovisi o vrsti biljne proizvodnje, o veličini posjeda i primjeni mehanizacije</a:t>
            </a:r>
          </a:p>
          <a:p>
            <a:pPr lvl="2">
              <a:spcBef>
                <a:spcPts val="1200"/>
              </a:spcBef>
            </a:pPr>
            <a:r>
              <a:rPr lang="hr-HR" sz="2000" b="1" dirty="0"/>
              <a:t>manji</a:t>
            </a:r>
            <a:r>
              <a:rPr lang="hr-HR" sz="2000" dirty="0"/>
              <a:t> je kod uzgoja žitarica, a </a:t>
            </a:r>
            <a:r>
              <a:rPr lang="hr-HR" sz="2000" b="1" dirty="0"/>
              <a:t>veći</a:t>
            </a:r>
            <a:r>
              <a:rPr lang="hr-HR" sz="2000" dirty="0"/>
              <a:t> kod uzgoja okopavina, a </a:t>
            </a:r>
            <a:r>
              <a:rPr lang="hr-HR" sz="2000" b="1" dirty="0"/>
              <a:t>najveći</a:t>
            </a:r>
            <a:r>
              <a:rPr lang="hr-HR" sz="2000" dirty="0"/>
              <a:t> kod uzgoja vinove loze, povrća, cvijeća i nekih industrijskih biljaka</a:t>
            </a:r>
          </a:p>
          <a:p>
            <a:pPr lvl="2">
              <a:spcBef>
                <a:spcPts val="1200"/>
              </a:spcBef>
            </a:pPr>
            <a:r>
              <a:rPr lang="hr-HR" sz="2000" b="1" dirty="0"/>
              <a:t>područja uzgoja riže</a:t>
            </a:r>
            <a:r>
              <a:rPr lang="hr-HR" sz="2000" dirty="0"/>
              <a:t> – visok intenzitet rada i mala ulaganja kapitala (JI Azija)</a:t>
            </a:r>
          </a:p>
          <a:p>
            <a:pPr lvl="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intenzitet kapitala </a:t>
            </a:r>
            <a:r>
              <a:rPr lang="hr-HR" sz="2000" dirty="0"/>
              <a:t>– karakterističan je za velike posjede i za prostore u kojima je cijena rada visoka</a:t>
            </a:r>
          </a:p>
          <a:p>
            <a:pPr lvl="1"/>
            <a:r>
              <a:rPr lang="hr-HR" sz="2000" dirty="0"/>
              <a:t>posjedi </a:t>
            </a:r>
            <a:r>
              <a:rPr lang="hr-HR" sz="2000" b="1" dirty="0"/>
              <a:t>u visokorazvijenim zemljama </a:t>
            </a:r>
            <a:r>
              <a:rPr lang="hr-HR" sz="2000" dirty="0"/>
              <a:t>– umjesto radne snage koristi se mehanizacija</a:t>
            </a:r>
          </a:p>
          <a:p>
            <a:pPr marL="514350" indent="-288000">
              <a:buFont typeface="+mj-lt"/>
              <a:buAutoNum type="arabicPeriod"/>
            </a:pPr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6" y="44624"/>
            <a:ext cx="9109676" cy="576064"/>
          </a:xfrm>
        </p:spPr>
        <p:txBody>
          <a:bodyPr/>
          <a:lstStyle/>
          <a:p>
            <a:r>
              <a:rPr lang="hr-HR" sz="2600" b="1" dirty="0">
                <a:solidFill>
                  <a:srgbClr val="FF0000"/>
                </a:solidFill>
              </a:rPr>
              <a:t>INTENZITET, PRODUKTIVNOST I RENTABILNOST GOSPODARSTVA</a:t>
            </a:r>
          </a:p>
        </p:txBody>
      </p:sp>
    </p:spTree>
    <p:extLst>
      <p:ext uri="{BB962C8B-B14F-4D97-AF65-F5344CB8AC3E}">
        <p14:creationId xmlns:p14="http://schemas.microsoft.com/office/powerpoint/2010/main" val="21625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915" y="3481263"/>
            <a:ext cx="42932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hr-HR" sz="1400" b="1" dirty="0" smtClean="0"/>
              <a:t>UZGOJ PAMUKA U SAD-u – VISOK INTENZITET KAPITALA</a:t>
            </a:r>
            <a:endParaRPr lang="hr-HR" sz="1400" b="1" dirty="0"/>
          </a:p>
        </p:txBody>
      </p:sp>
      <p:pic>
        <p:nvPicPr>
          <p:cNvPr id="6" name="Picture 5" descr="C:\Documents and Settings\Ružica Vuk\My Documents\prirucnici\2009\mat za prirucnike\geo_eko_2\029_1.jpg"/>
          <p:cNvPicPr>
            <a:picLocks noGrp="1"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23928" y="71663"/>
            <a:ext cx="5158779" cy="3437595"/>
          </a:xfrm>
          <a:prstGeom prst="rect">
            <a:avLst/>
          </a:prstGeom>
          <a:noFill/>
        </p:spPr>
      </p:pic>
      <p:pic>
        <p:nvPicPr>
          <p:cNvPr id="10" name="Picture 9" descr="C:\Documents and Settings\Ružica Vuk\My Documents\prirucnici\2009\mat za prirucnike\geo_eko_2\029_2.jpg"/>
          <p:cNvPicPr>
            <a:picLocks noGrp="1"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7506" y="2989274"/>
            <a:ext cx="4766410" cy="35748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28" y="6532320"/>
            <a:ext cx="37139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1400" b="1" dirty="0" smtClean="0"/>
              <a:t>UZGOJ RIŽE U INDIJI – VISOK INTENZITET RADA</a:t>
            </a:r>
            <a:endParaRPr lang="hr-HR" sz="1400" b="1" dirty="0"/>
          </a:p>
        </p:txBody>
      </p:sp>
    </p:spTree>
    <p:extLst>
      <p:ext uri="{BB962C8B-B14F-4D97-AF65-F5344CB8AC3E}">
        <p14:creationId xmlns:p14="http://schemas.microsoft.com/office/powerpoint/2010/main" val="478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Documents and Settings\Ružica Vuk\My Documents\prirucnici\2009\mat za prirucnike\geo_eko_2\026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03" y="91597"/>
            <a:ext cx="4896544" cy="369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E:\materijali\geo_eko_2\027_1.jpg"/>
          <p:cNvPicPr>
            <a:picLocks noGrp="1"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7276" y="3179972"/>
            <a:ext cx="4739680" cy="355476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6512" y="3861048"/>
            <a:ext cx="4337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/>
              <a:t>UZGOJ PŠENICE – VISOK INTENZITET KAPITALA</a:t>
            </a:r>
          </a:p>
          <a:p>
            <a:r>
              <a:rPr lang="hr-HR" sz="1400" b="1" dirty="0" smtClean="0"/>
              <a:t>ULAGANJA U MEHANIZACIJU RADI VISOKE CIJENE RADA</a:t>
            </a:r>
            <a:endParaRPr lang="hr-HR" sz="1400" b="1" dirty="0"/>
          </a:p>
        </p:txBody>
      </p:sp>
    </p:spTree>
    <p:extLst>
      <p:ext uri="{BB962C8B-B14F-4D97-AF65-F5344CB8AC3E}">
        <p14:creationId xmlns:p14="http://schemas.microsoft.com/office/powerpoint/2010/main" val="22409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92696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lvl="0" indent="-288000"/>
            <a:r>
              <a:rPr lang="hr-HR" sz="2000" b="1" dirty="0" smtClean="0">
                <a:solidFill>
                  <a:srgbClr val="FF0000"/>
                </a:solidFill>
              </a:rPr>
              <a:t>POVRŠINSKI</a:t>
            </a:r>
            <a:r>
              <a:rPr lang="hr-HR" sz="2000" b="1" dirty="0" smtClean="0"/>
              <a:t> intenzitet</a:t>
            </a:r>
            <a:r>
              <a:rPr lang="hr-HR" sz="2000" dirty="0" smtClean="0"/>
              <a:t> </a:t>
            </a:r>
            <a:r>
              <a:rPr lang="hr-HR" sz="2000" dirty="0"/>
              <a:t>– ako se prinosi iskazuju količinom proizvodnje po jedinici </a:t>
            </a:r>
            <a:r>
              <a:rPr lang="hr-HR" sz="2000" dirty="0" smtClean="0"/>
              <a:t>površine </a:t>
            </a:r>
            <a:r>
              <a:rPr lang="hr-HR" sz="2000" i="1" dirty="0" smtClean="0"/>
              <a:t>(npr. 3t/ha)</a:t>
            </a:r>
            <a:endParaRPr lang="hr-HR" sz="2000" dirty="0"/>
          </a:p>
          <a:p>
            <a:pPr marL="288000" lvl="0" indent="-288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PREHRAMBENI</a:t>
            </a:r>
            <a:r>
              <a:rPr lang="hr-HR" sz="2000" b="1" dirty="0" smtClean="0"/>
              <a:t> intenzitet</a:t>
            </a:r>
            <a:r>
              <a:rPr lang="hr-HR" sz="2000" dirty="0" smtClean="0"/>
              <a:t> </a:t>
            </a:r>
            <a:r>
              <a:rPr lang="hr-HR" sz="2000" dirty="0"/>
              <a:t>– ako se vrijednost proizvodnje iskazuje </a:t>
            </a:r>
            <a:r>
              <a:rPr lang="hr-HR" sz="2000" u="sng" dirty="0"/>
              <a:t>u prehrambenoj </a:t>
            </a:r>
            <a:r>
              <a:rPr lang="hr-HR" sz="2000" u="sng" dirty="0" smtClean="0"/>
              <a:t>vrijednosti po jedinici površine</a:t>
            </a:r>
            <a:r>
              <a:rPr lang="hr-HR" sz="2000" dirty="0" smtClean="0"/>
              <a:t> (npr</a:t>
            </a:r>
            <a:r>
              <a:rPr lang="hr-HR" sz="2000" dirty="0"/>
              <a:t>. riža ima 4 puta veći prehrambenu vrijednost proizvodnje od pšenice)</a:t>
            </a:r>
          </a:p>
          <a:p>
            <a:pPr marL="688050" lvl="1" indent="-288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INTENZIVNO</a:t>
            </a:r>
            <a:r>
              <a:rPr lang="hr-HR" sz="2000" b="1" dirty="0" smtClean="0"/>
              <a:t> gospodarstvo </a:t>
            </a:r>
            <a:r>
              <a:rPr lang="hr-HR" sz="2000" dirty="0"/>
              <a:t>– pri visokom intenzitetu ulaganja ostvaruje </a:t>
            </a:r>
            <a:r>
              <a:rPr lang="hr-HR" sz="2000" u="sng" dirty="0"/>
              <a:t>visok površinski ili prehrambeni intenzitet te visoku zaradu</a:t>
            </a:r>
          </a:p>
          <a:p>
            <a:pPr marL="688050" lvl="1" indent="-288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EKSTENZIVNO</a:t>
            </a:r>
            <a:r>
              <a:rPr lang="hr-HR" sz="2000" b="1" dirty="0" smtClean="0"/>
              <a:t> gospodarstvo </a:t>
            </a:r>
            <a:r>
              <a:rPr lang="hr-HR" sz="2000" dirty="0"/>
              <a:t>– ima mali intenzitet ulaganja (rada ili kapitala) ili pak ostvaruje </a:t>
            </a:r>
            <a:r>
              <a:rPr lang="hr-HR" sz="2000" u="sng" dirty="0"/>
              <a:t>malu količinu proizvodnje, malu prehrambenu vrijednost proizvoda ili malu zaradu</a:t>
            </a:r>
          </a:p>
          <a:p>
            <a:pPr marL="288000" lvl="0" indent="-288000">
              <a:spcBef>
                <a:spcPts val="1200"/>
              </a:spcBef>
            </a:pPr>
            <a:r>
              <a:rPr lang="hr-HR" sz="2000" b="1" dirty="0" smtClean="0"/>
              <a:t>PRODUKTIVNOST </a:t>
            </a:r>
            <a:r>
              <a:rPr lang="hr-HR" sz="2000" dirty="0" smtClean="0"/>
              <a:t>–</a:t>
            </a:r>
            <a:r>
              <a:rPr lang="hr-HR" sz="2000" b="1" dirty="0" smtClean="0"/>
              <a:t> </a:t>
            </a:r>
            <a:r>
              <a:rPr lang="hr-HR" sz="2000" dirty="0"/>
              <a:t>pokazatelj </a:t>
            </a:r>
            <a:r>
              <a:rPr lang="hr-HR" sz="2000" dirty="0" smtClean="0"/>
              <a:t>učinkovitosti </a:t>
            </a:r>
            <a:r>
              <a:rPr lang="hr-HR" sz="2000" i="1" dirty="0" smtClean="0"/>
              <a:t>(što je više uloženih sati rada i kapitala prinosi su veći)</a:t>
            </a:r>
            <a:endParaRPr lang="hr-HR" sz="2000" i="1" dirty="0"/>
          </a:p>
          <a:p>
            <a:pPr marL="288000" lvl="0" indent="-288000"/>
            <a:r>
              <a:rPr lang="hr-HR" sz="2000" b="1" dirty="0" smtClean="0">
                <a:solidFill>
                  <a:srgbClr val="FF0000"/>
                </a:solidFill>
              </a:rPr>
              <a:t>RENTABILNOST</a:t>
            </a:r>
            <a:r>
              <a:rPr lang="hr-HR" sz="2000" b="1" dirty="0" smtClean="0"/>
              <a:t> </a:t>
            </a:r>
            <a:r>
              <a:rPr lang="hr-HR" sz="2000" dirty="0" smtClean="0"/>
              <a:t>– </a:t>
            </a:r>
            <a:r>
              <a:rPr lang="hr-HR" sz="2000" dirty="0"/>
              <a:t>ekonomsko mjerilo uspješnosti poslovanja iskazana u ostvarenoj zaradi</a:t>
            </a:r>
          </a:p>
          <a:p>
            <a:pPr lvl="1"/>
            <a:r>
              <a:rPr lang="hr-HR" sz="2000" dirty="0"/>
              <a:t>npr. </a:t>
            </a:r>
            <a:r>
              <a:rPr lang="hr-HR" sz="2000" b="1" dirty="0"/>
              <a:t>Nizozemski </a:t>
            </a:r>
            <a:r>
              <a:rPr lang="hr-HR" sz="2000" b="1" dirty="0" err="1"/>
              <a:t>polderi</a:t>
            </a:r>
            <a:r>
              <a:rPr lang="hr-HR" sz="2000" b="1" dirty="0"/>
              <a:t> </a:t>
            </a:r>
            <a:r>
              <a:rPr lang="hr-HR" sz="2000" dirty="0"/>
              <a:t>koji su u početku rentabilni, ali nakon nekoliko godina, radi uporabe umjetnih gnojiva prestaju biti rentabilni jer im je smanjena produktivnost – tlo se istrošilo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6" y="44624"/>
            <a:ext cx="9109676" cy="576064"/>
          </a:xfrm>
        </p:spPr>
        <p:txBody>
          <a:bodyPr/>
          <a:lstStyle/>
          <a:p>
            <a:r>
              <a:rPr lang="hr-HR" sz="2600" b="1" dirty="0">
                <a:solidFill>
                  <a:srgbClr val="FF0000"/>
                </a:solidFill>
              </a:rPr>
              <a:t>INTENZITET, PRODUKTIVNOST I RENTABILNOST GOSPODARSTVA</a:t>
            </a:r>
          </a:p>
        </p:txBody>
      </p:sp>
    </p:spTree>
    <p:extLst>
      <p:ext uri="{BB962C8B-B14F-4D97-AF65-F5344CB8AC3E}">
        <p14:creationId xmlns:p14="http://schemas.microsoft.com/office/powerpoint/2010/main" val="37369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Documents and Settings\Ružica Vuk\My Documents\prirucnici\2009\mat za prirucnike\geo_eko_2\044_2.jpg"/>
          <p:cNvPicPr>
            <a:picLocks noGrp="1"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7503" y="3068960"/>
            <a:ext cx="5170081" cy="346336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819621" y="3451960"/>
            <a:ext cx="32755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hr-HR" sz="1400" b="1" dirty="0" smtClean="0"/>
              <a:t>INTENZIVNO STOČARSTVO NA FARMAMA</a:t>
            </a:r>
            <a:endParaRPr lang="hr-HR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28" y="6532320"/>
            <a:ext cx="34942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1400" b="1" dirty="0"/>
              <a:t>EKSTENZIVNO STOČARSTVO NA RANČEVIMA</a:t>
            </a:r>
          </a:p>
        </p:txBody>
      </p:sp>
      <p:pic>
        <p:nvPicPr>
          <p:cNvPr id="7" name="Picture 6" descr="C:\Documents and Settings\Ružica Vuk\My Documents\prirucnici\2009\mat za prirucnike\geo_eko_2\044_1.jpg"/>
          <p:cNvPicPr>
            <a:picLocks noGrp="1"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16632"/>
            <a:ext cx="4447867" cy="33353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807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err="1"/>
              <a:t>monokulturna</a:t>
            </a:r>
            <a:r>
              <a:rPr lang="hr-HR" dirty="0"/>
              <a:t> i </a:t>
            </a:r>
            <a:r>
              <a:rPr lang="hr-HR" dirty="0" err="1"/>
              <a:t>polikulturna</a:t>
            </a:r>
            <a:r>
              <a:rPr lang="hr-HR" dirty="0"/>
              <a:t> poljoprivredna </a:t>
            </a:r>
            <a:r>
              <a:rPr lang="hr-HR" dirty="0" smtClean="0"/>
              <a:t>proizvodnja</a:t>
            </a:r>
          </a:p>
          <a:p>
            <a:pPr lvl="0"/>
            <a:r>
              <a:rPr lang="hr-HR" dirty="0" err="1" smtClean="0"/>
              <a:t>konsocijacija</a:t>
            </a:r>
            <a:endParaRPr lang="hr-HR" dirty="0" smtClean="0"/>
          </a:p>
          <a:p>
            <a:pPr lvl="0"/>
            <a:r>
              <a:rPr lang="hr-HR" dirty="0" smtClean="0"/>
              <a:t>autarkično </a:t>
            </a:r>
            <a:r>
              <a:rPr lang="hr-HR" dirty="0"/>
              <a:t>gospodarstvo, tržišno </a:t>
            </a:r>
            <a:r>
              <a:rPr lang="hr-HR" dirty="0" smtClean="0"/>
              <a:t>gospodarstvo i </a:t>
            </a:r>
            <a:r>
              <a:rPr lang="hr-HR" dirty="0"/>
              <a:t>izvozno orijentirano </a:t>
            </a:r>
            <a:r>
              <a:rPr lang="hr-HR" dirty="0" smtClean="0"/>
              <a:t>gospodarstvo</a:t>
            </a:r>
          </a:p>
          <a:p>
            <a:pPr lvl="0"/>
            <a:r>
              <a:rPr lang="hr-HR" dirty="0" smtClean="0"/>
              <a:t>hiperprodukcija</a:t>
            </a:r>
            <a:r>
              <a:rPr lang="hr-HR" dirty="0"/>
              <a:t>, zamjenski industrijski </a:t>
            </a:r>
            <a:r>
              <a:rPr lang="hr-HR" dirty="0" smtClean="0"/>
              <a:t>proizvodi</a:t>
            </a:r>
          </a:p>
          <a:p>
            <a:pPr lvl="0"/>
            <a:r>
              <a:rPr lang="hr-HR" dirty="0" smtClean="0"/>
              <a:t>intenzitet </a:t>
            </a:r>
            <a:r>
              <a:rPr lang="hr-HR" dirty="0"/>
              <a:t>ulaganja, intenzitet </a:t>
            </a:r>
            <a:r>
              <a:rPr lang="hr-HR" dirty="0" smtClean="0"/>
              <a:t>prinosa</a:t>
            </a:r>
          </a:p>
          <a:p>
            <a:pPr lvl="0"/>
            <a:r>
              <a:rPr lang="hr-HR" dirty="0" smtClean="0"/>
              <a:t>produktivnost i rentabilnost</a:t>
            </a:r>
          </a:p>
        </p:txBody>
      </p:sp>
    </p:spTree>
    <p:extLst>
      <p:ext uri="{BB962C8B-B14F-4D97-AF65-F5344CB8AC3E}">
        <p14:creationId xmlns:p14="http://schemas.microsoft.com/office/powerpoint/2010/main" val="2222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 smtClean="0"/>
              <a:t>proizvodna obilježja poljoprivrede obuhvaćaju: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načine iskorištavanja zemljišta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ciljeve proizvodnje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intenzitet, produktivnost i rentabilnost poljoprivrednog gospodarstva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PROIZVODNA OBILJEŽJA POLJOPRIVREDE</a:t>
            </a:r>
          </a:p>
        </p:txBody>
      </p:sp>
    </p:spTree>
    <p:extLst>
      <p:ext uri="{BB962C8B-B14F-4D97-AF65-F5344CB8AC3E}">
        <p14:creationId xmlns:p14="http://schemas.microsoft.com/office/powerpoint/2010/main" val="9107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2 načina iskorištavanja zemljišta:</a:t>
            </a:r>
          </a:p>
          <a:p>
            <a:pPr marL="720000" lvl="1" indent="-288000">
              <a:buFont typeface="+mj-lt"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MONOKULTURNA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poljoprivredna </a:t>
            </a:r>
            <a:r>
              <a:rPr lang="hr-HR" sz="2000" dirty="0"/>
              <a:t>proizvodnja </a:t>
            </a:r>
            <a:r>
              <a:rPr lang="hr-HR" sz="2000" dirty="0" smtClean="0"/>
              <a:t>– prevladava </a:t>
            </a:r>
            <a:r>
              <a:rPr lang="hr-HR" sz="2000" dirty="0"/>
              <a:t>uzgoj </a:t>
            </a:r>
            <a:r>
              <a:rPr lang="hr-HR" sz="2000" b="1" dirty="0">
                <a:solidFill>
                  <a:srgbClr val="FF0000"/>
                </a:solidFill>
              </a:rPr>
              <a:t>samo jedne kulture</a:t>
            </a:r>
          </a:p>
          <a:p>
            <a:pPr lvl="2"/>
            <a:r>
              <a:rPr lang="hr-HR" sz="2000" dirty="0"/>
              <a:t>npr. farme pšenice u SAD-u, tropske plantaže šećerne trske i banana, gospodarstva koja se bave ispašom stoke ili samo šumarstvom</a:t>
            </a:r>
          </a:p>
          <a:p>
            <a:pPr lvl="2">
              <a:spcBef>
                <a:spcPts val="1200"/>
              </a:spcBef>
            </a:pPr>
            <a:r>
              <a:rPr lang="hr-HR" sz="2000" dirty="0" err="1"/>
              <a:t>monokulturna</a:t>
            </a:r>
            <a:r>
              <a:rPr lang="hr-HR" sz="2000" dirty="0"/>
              <a:t> proizvodnja </a:t>
            </a:r>
            <a:r>
              <a:rPr lang="hr-HR" sz="2000" b="1" dirty="0"/>
              <a:t>smanjuje troškove proizvodnje, pojednostavljuje strukturu gospodarstva i dovodi do racionalizacije poslovanja</a:t>
            </a:r>
            <a:endParaRPr lang="hr-HR" sz="2000" dirty="0"/>
          </a:p>
          <a:p>
            <a:pPr marL="720000" lvl="1" indent="-288000">
              <a:spcBef>
                <a:spcPts val="1800"/>
              </a:spcBef>
              <a:buFont typeface="+mj-lt"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POLIKULTURNA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poljoprivredna </a:t>
            </a:r>
            <a:r>
              <a:rPr lang="hr-HR" sz="2000" dirty="0"/>
              <a:t>proizvodnja </a:t>
            </a:r>
            <a:r>
              <a:rPr lang="hr-HR" sz="2000" dirty="0" smtClean="0"/>
              <a:t>– </a:t>
            </a:r>
            <a:r>
              <a:rPr lang="hr-HR" sz="2000" b="1" dirty="0" smtClean="0">
                <a:solidFill>
                  <a:srgbClr val="FF0000"/>
                </a:solidFill>
              </a:rPr>
              <a:t>kombinacija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/>
              <a:t>i </a:t>
            </a:r>
            <a:r>
              <a:rPr lang="hr-HR" sz="2000" dirty="0" smtClean="0"/>
              <a:t>nadopuna </a:t>
            </a:r>
            <a:r>
              <a:rPr lang="hr-HR" sz="2000" b="1" dirty="0"/>
              <a:t>ratarske i stočarske proizvodnje</a:t>
            </a:r>
          </a:p>
          <a:p>
            <a:pPr lvl="2"/>
            <a:r>
              <a:rPr lang="hr-HR" sz="2000" b="1" dirty="0">
                <a:solidFill>
                  <a:srgbClr val="FF0000"/>
                </a:solidFill>
              </a:rPr>
              <a:t>manji rizik </a:t>
            </a:r>
            <a:r>
              <a:rPr lang="hr-HR" sz="2000" dirty="0"/>
              <a:t>proizvodnje radi brojnijih kultura koje se uzgajaju</a:t>
            </a:r>
          </a:p>
          <a:p>
            <a:pPr lvl="2"/>
            <a:r>
              <a:rPr lang="hr-HR" sz="2000" b="1" dirty="0">
                <a:solidFill>
                  <a:srgbClr val="FF0000"/>
                </a:solidFill>
              </a:rPr>
              <a:t>manja ovisnost </a:t>
            </a:r>
            <a:r>
              <a:rPr lang="hr-HR" sz="2000" dirty="0"/>
              <a:t>o vremenskim prilikama i tržišnim </a:t>
            </a:r>
            <a:r>
              <a:rPr lang="hr-HR" sz="2000" dirty="0" smtClean="0"/>
              <a:t>kretanjima</a:t>
            </a:r>
          </a:p>
          <a:p>
            <a:pPr>
              <a:spcBef>
                <a:spcPts val="1800"/>
              </a:spcBef>
            </a:pPr>
            <a:r>
              <a:rPr lang="hr-HR" sz="2000" b="1" dirty="0" err="1" smtClean="0">
                <a:solidFill>
                  <a:srgbClr val="FF0000"/>
                </a:solidFill>
              </a:rPr>
              <a:t>konsocijacija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ili </a:t>
            </a:r>
            <a:r>
              <a:rPr lang="hr-HR" sz="2000" b="1" dirty="0" smtClean="0"/>
              <a:t>združena sjetva </a:t>
            </a:r>
            <a:r>
              <a:rPr lang="hr-HR" sz="2000" dirty="0" smtClean="0"/>
              <a:t>– uzgoj više različitih kultura na jednoj parceli (npr. vrt) 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2000" b="1" dirty="0" smtClean="0"/>
              <a:t>prednost</a:t>
            </a:r>
            <a:r>
              <a:rPr lang="hr-HR" sz="2000" dirty="0" smtClean="0"/>
              <a:t> je visok prinos po jedinici površine, a </a:t>
            </a:r>
            <a:r>
              <a:rPr lang="hr-HR" sz="2000" b="1" dirty="0" smtClean="0"/>
              <a:t>nedostatak</a:t>
            </a:r>
            <a:r>
              <a:rPr lang="hr-HR" sz="2000" dirty="0" smtClean="0"/>
              <a:t> brzo iscrpljivanje tla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NAČINI ISKORIŠTAVANJA ZEMLJIŠTA</a:t>
            </a:r>
          </a:p>
        </p:txBody>
      </p:sp>
    </p:spTree>
    <p:extLst>
      <p:ext uri="{BB962C8B-B14F-4D97-AF65-F5344CB8AC3E}">
        <p14:creationId xmlns:p14="http://schemas.microsoft.com/office/powerpoint/2010/main" val="19061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7070" y="476672"/>
            <a:ext cx="8737418" cy="5828960"/>
            <a:chOff x="251519" y="900984"/>
            <a:chExt cx="8737418" cy="5828960"/>
          </a:xfrm>
        </p:grpSpPr>
        <p:pic>
          <p:nvPicPr>
            <p:cNvPr id="3" name="Picture 2" descr="https://www.bbhub.io/bgov/sites/12/2016/04/m1291327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19" y="900984"/>
              <a:ext cx="8737418" cy="582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1519" y="6468334"/>
              <a:ext cx="382508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100" b="1" dirty="0" smtClean="0"/>
                <a:t>POLJE KUKURUZA U SAD-u – MONOKULTURNA PROIZVODNJA</a:t>
              </a:r>
              <a:endParaRPr lang="hr-HR" sz="11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039" y="260648"/>
            <a:ext cx="8751791" cy="6446225"/>
            <a:chOff x="93516" y="1877305"/>
            <a:chExt cx="8751791" cy="6446225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3516" y="1877305"/>
              <a:ext cx="8737418" cy="6419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95324" y="8061920"/>
              <a:ext cx="344998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1100" b="1" dirty="0" smtClean="0"/>
                <a:t>POLIKULTURNA PROIZVODNJA U </a:t>
              </a:r>
              <a:r>
                <a:rPr lang="hr-HR" sz="1100" b="1" smtClean="0"/>
                <a:t>AZIJI / KONSOCIJACIJA</a:t>
              </a:r>
              <a:endParaRPr lang="hr-H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17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www.s-cool.co.uk/gifs/g-geo-agricu-dia0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49" t="8844" r="4794" b="25871"/>
          <a:stretch/>
        </p:blipFill>
        <p:spPr bwMode="auto">
          <a:xfrm>
            <a:off x="3277738" y="404664"/>
            <a:ext cx="5779972" cy="40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497" y="260648"/>
            <a:ext cx="3273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SREDOZEMLJE</a:t>
            </a:r>
            <a:r>
              <a:rPr lang="hr-HR" dirty="0" smtClean="0"/>
              <a:t> – </a:t>
            </a:r>
            <a:r>
              <a:rPr lang="hr-HR" dirty="0"/>
              <a:t>kombinacija žitarica, vinove loze i agruma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96" y="1022249"/>
            <a:ext cx="3203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TROPSKI I SUBTROPSKI KRAJEVI </a:t>
            </a:r>
          </a:p>
          <a:p>
            <a:pPr marL="180000" indent="-180000">
              <a:buFont typeface="Calibri" panose="020F0502020204030204" pitchFamily="34" charset="0"/>
              <a:buChar char="‒"/>
            </a:pPr>
            <a:r>
              <a:rPr lang="hr-HR" dirty="0" smtClean="0"/>
              <a:t>banane</a:t>
            </a:r>
            <a:r>
              <a:rPr lang="hr-HR" dirty="0"/>
              <a:t>, kava, </a:t>
            </a:r>
            <a:r>
              <a:rPr lang="hr-HR" dirty="0" smtClean="0"/>
              <a:t>riža (plantažna </a:t>
            </a:r>
            <a:r>
              <a:rPr lang="hr-HR" dirty="0" err="1" smtClean="0"/>
              <a:t>monokulturna</a:t>
            </a:r>
            <a:r>
              <a:rPr lang="hr-HR" dirty="0" smtClean="0"/>
              <a:t> poljoprivreda)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49664" y="2060848"/>
            <a:ext cx="32590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UMJERENE GEO. ŠIRINE </a:t>
            </a:r>
            <a:r>
              <a:rPr lang="hr-HR" dirty="0" err="1" smtClean="0"/>
              <a:t>polikulturna</a:t>
            </a:r>
            <a:r>
              <a:rPr lang="hr-HR" dirty="0" smtClean="0"/>
              <a:t> </a:t>
            </a:r>
            <a:r>
              <a:rPr lang="hr-HR" dirty="0"/>
              <a:t>poljoprivreda </a:t>
            </a:r>
            <a:endParaRPr lang="hr-HR" dirty="0" smtClean="0"/>
          </a:p>
          <a:p>
            <a:pPr marL="180000" indent="-180000">
              <a:buFont typeface="Calibri" panose="020F0502020204030204" pitchFamily="34" charset="0"/>
              <a:buChar char="‒"/>
            </a:pPr>
            <a:r>
              <a:rPr lang="hr-HR" b="1" dirty="0" smtClean="0"/>
              <a:t>žitarice</a:t>
            </a:r>
            <a:r>
              <a:rPr lang="hr-HR" dirty="0" smtClean="0"/>
              <a:t> </a:t>
            </a:r>
            <a:r>
              <a:rPr lang="hr-HR" dirty="0"/>
              <a:t>(pšenica, raž i zob</a:t>
            </a:r>
            <a:r>
              <a:rPr lang="hr-HR" dirty="0" smtClean="0"/>
              <a:t>)</a:t>
            </a:r>
          </a:p>
          <a:p>
            <a:pPr marL="180000" indent="-180000">
              <a:buFont typeface="Calibri" panose="020F0502020204030204" pitchFamily="34" charset="0"/>
              <a:buChar char="‒"/>
            </a:pPr>
            <a:r>
              <a:rPr lang="hr-HR" b="1" dirty="0" smtClean="0"/>
              <a:t>uljarice</a:t>
            </a:r>
            <a:r>
              <a:rPr lang="hr-HR" dirty="0" smtClean="0"/>
              <a:t> </a:t>
            </a:r>
            <a:r>
              <a:rPr lang="hr-HR" dirty="0"/>
              <a:t>(uljana repica i </a:t>
            </a:r>
            <a:r>
              <a:rPr lang="hr-HR" dirty="0" smtClean="0"/>
              <a:t>suncokret)</a:t>
            </a:r>
          </a:p>
          <a:p>
            <a:pPr marL="180000" indent="-180000">
              <a:buFont typeface="Calibri" panose="020F0502020204030204" pitchFamily="34" charset="0"/>
              <a:buChar char="‒"/>
            </a:pPr>
            <a:r>
              <a:rPr lang="hr-HR" b="1" dirty="0" err="1" smtClean="0"/>
              <a:t>okopavine</a:t>
            </a:r>
            <a:r>
              <a:rPr lang="hr-HR" dirty="0" smtClean="0"/>
              <a:t> </a:t>
            </a:r>
            <a:r>
              <a:rPr lang="hr-HR" dirty="0"/>
              <a:t>(krumpir, šećerna repa, stočna repa, povrće, </a:t>
            </a:r>
            <a:r>
              <a:rPr lang="hr-HR" dirty="0" smtClean="0"/>
              <a:t>duhan)</a:t>
            </a:r>
          </a:p>
          <a:p>
            <a:pPr marL="180000" indent="-180000">
              <a:buFont typeface="Calibri" panose="020F0502020204030204" pitchFamily="34" charset="0"/>
              <a:buChar char="‒"/>
            </a:pPr>
            <a:r>
              <a:rPr lang="hr-HR" b="1" dirty="0" smtClean="0"/>
              <a:t>krmne kulture</a:t>
            </a:r>
            <a:r>
              <a:rPr lang="hr-HR" dirty="0" smtClean="0"/>
              <a:t> </a:t>
            </a:r>
            <a:r>
              <a:rPr lang="hr-HR" b="1" dirty="0"/>
              <a:t>na oranicama i travnjacima </a:t>
            </a:r>
            <a:r>
              <a:rPr lang="hr-HR" dirty="0"/>
              <a:t>(djetelina, pašnjaci, livade, kukuruz za </a:t>
            </a:r>
            <a:r>
              <a:rPr lang="hr-HR" dirty="0" smtClean="0"/>
              <a:t>silažu)</a:t>
            </a:r>
          </a:p>
          <a:p>
            <a:pPr marL="180000" indent="-180000">
              <a:buFont typeface="Calibri" panose="020F0502020204030204" pitchFamily="34" charset="0"/>
              <a:buChar char="‒"/>
            </a:pPr>
            <a:r>
              <a:rPr lang="hr-HR" b="1" dirty="0" smtClean="0"/>
              <a:t>specijalne kulture</a:t>
            </a:r>
            <a:r>
              <a:rPr lang="hr-HR" dirty="0" smtClean="0"/>
              <a:t> </a:t>
            </a:r>
            <a:r>
              <a:rPr lang="hr-HR" dirty="0"/>
              <a:t>(voće, vinova loza, hmelj, ljekovito bilje)</a:t>
            </a:r>
          </a:p>
        </p:txBody>
      </p:sp>
      <p:pic>
        <p:nvPicPr>
          <p:cNvPr id="6" name="Picture 4" descr="https://www.s-cool.co.uk/gifs/g-geo-agricu-dia0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" t="78346" r="-644" b="-1128"/>
          <a:stretch/>
        </p:blipFill>
        <p:spPr bwMode="auto">
          <a:xfrm>
            <a:off x="3277739" y="4714929"/>
            <a:ext cx="5779972" cy="12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504" y="620688"/>
            <a:ext cx="9036496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altLang="sr-Latn-RS" sz="2000" dirty="0" smtClean="0"/>
              <a:t>1</a:t>
            </a:r>
            <a:r>
              <a:rPr lang="hr-HR" altLang="sr-Latn-RS" sz="2000" dirty="0"/>
              <a:t>) </a:t>
            </a:r>
            <a:r>
              <a:rPr lang="hr-HR" altLang="sr-Latn-RS" sz="2000" b="1" i="1" dirty="0"/>
              <a:t>nizinsko područje Sjeverne Amerike: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/>
              <a:t>Kanada </a:t>
            </a:r>
            <a:r>
              <a:rPr lang="hr-HR" altLang="sr-Latn-RS" sz="1800" dirty="0"/>
              <a:t>i SAD   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/>
              <a:t>žitarice</a:t>
            </a:r>
            <a:r>
              <a:rPr lang="hr-HR" altLang="sr-Latn-RS" sz="1800" dirty="0" smtClean="0">
                <a:sym typeface="Wingdings" pitchFamily="2" charset="2"/>
              </a:rPr>
              <a:t> </a:t>
            </a:r>
            <a:r>
              <a:rPr lang="hr-HR" altLang="sr-Latn-RS" sz="1800" dirty="0">
                <a:sym typeface="Wingdings" pitchFamily="2" charset="2"/>
              </a:rPr>
              <a:t>(farme)  stočarstvo (rančevi)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>
                <a:sym typeface="Wingdings" pitchFamily="2" charset="2"/>
              </a:rPr>
              <a:t>jedno </a:t>
            </a:r>
            <a:r>
              <a:rPr lang="hr-HR" altLang="sr-Latn-RS" sz="1800" dirty="0">
                <a:sym typeface="Wingdings" pitchFamily="2" charset="2"/>
              </a:rPr>
              <a:t>od najvažnijih svjetskih agrarnih područja  </a:t>
            </a:r>
            <a:r>
              <a:rPr lang="hr-HR" altLang="sr-Latn-RS" sz="1800" i="1" dirty="0">
                <a:sym typeface="Wingdings" pitchFamily="2" charset="2"/>
              </a:rPr>
              <a:t>komercijalna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>
                <a:sym typeface="Wingdings" pitchFamily="2" charset="2"/>
              </a:rPr>
              <a:t>najmoderniji </a:t>
            </a:r>
            <a:r>
              <a:rPr lang="hr-HR" altLang="sr-Latn-RS" sz="1800" dirty="0">
                <a:sym typeface="Wingdings" pitchFamily="2" charset="2"/>
              </a:rPr>
              <a:t>poljoprivredni strojevi</a:t>
            </a:r>
          </a:p>
          <a:p>
            <a:pPr marL="0" indent="0">
              <a:buNone/>
            </a:pPr>
            <a:r>
              <a:rPr lang="hr-HR" altLang="sr-Latn-RS" sz="2000" dirty="0" smtClean="0">
                <a:sym typeface="Wingdings" pitchFamily="2" charset="2"/>
              </a:rPr>
              <a:t>2</a:t>
            </a:r>
            <a:r>
              <a:rPr lang="hr-HR" altLang="sr-Latn-RS" sz="2000" dirty="0">
                <a:sym typeface="Wingdings" pitchFamily="2" charset="2"/>
              </a:rPr>
              <a:t>) </a:t>
            </a:r>
            <a:r>
              <a:rPr lang="hr-HR" altLang="sr-Latn-RS" sz="2000" b="1" i="1" dirty="0">
                <a:sym typeface="Wingdings" pitchFamily="2" charset="2"/>
              </a:rPr>
              <a:t>tropsko područje Latinske Amerike: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>
                <a:sym typeface="Wingdings" pitchFamily="2" charset="2"/>
              </a:rPr>
              <a:t>plantažni </a:t>
            </a:r>
            <a:r>
              <a:rPr lang="hr-HR" altLang="sr-Latn-RS" sz="1800" dirty="0">
                <a:sym typeface="Wingdings" pitchFamily="2" charset="2"/>
              </a:rPr>
              <a:t>uzgoj tropskih kultura  </a:t>
            </a:r>
            <a:r>
              <a:rPr lang="hr-HR" altLang="sr-Latn-RS" sz="1800" i="1" dirty="0">
                <a:sym typeface="Wingdings" pitchFamily="2" charset="2"/>
              </a:rPr>
              <a:t>komercijalna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>
                <a:sym typeface="Wingdings" pitchFamily="2" charset="2"/>
              </a:rPr>
              <a:t>najveći </a:t>
            </a:r>
            <a:r>
              <a:rPr lang="hr-HR" altLang="sr-Latn-RS" sz="1800" dirty="0">
                <a:sym typeface="Wingdings" pitchFamily="2" charset="2"/>
              </a:rPr>
              <a:t>proizvođači banana, kave, šećera, kikirikija, kakaa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>
                <a:sym typeface="Wingdings" pitchFamily="2" charset="2"/>
              </a:rPr>
              <a:t>slabo </a:t>
            </a:r>
            <a:r>
              <a:rPr lang="hr-HR" altLang="sr-Latn-RS" sz="1800" dirty="0">
                <a:sym typeface="Wingdings" pitchFamily="2" charset="2"/>
              </a:rPr>
              <a:t>plaćena najamna snaga</a:t>
            </a:r>
          </a:p>
          <a:p>
            <a:pPr marL="0" indent="0">
              <a:buNone/>
            </a:pPr>
            <a:r>
              <a:rPr lang="hr-HR" altLang="sr-Latn-RS" sz="2000" dirty="0" smtClean="0"/>
              <a:t>3</a:t>
            </a:r>
            <a:r>
              <a:rPr lang="hr-HR" altLang="sr-Latn-RS" sz="2000" dirty="0"/>
              <a:t>) </a:t>
            </a:r>
            <a:r>
              <a:rPr lang="hr-HR" altLang="sr-Latn-RS" sz="2000" b="1" i="1" dirty="0"/>
              <a:t>sredozemno područje: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/>
              <a:t>maslinarstvo</a:t>
            </a:r>
            <a:r>
              <a:rPr lang="hr-HR" altLang="sr-Latn-RS" sz="1800" dirty="0"/>
              <a:t>, vinogradarstvo, voće i povrće 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/>
              <a:t>proizvodnja </a:t>
            </a:r>
            <a:r>
              <a:rPr lang="hr-HR" altLang="sr-Latn-RS" sz="1800" dirty="0"/>
              <a:t>na malim posjedima</a:t>
            </a:r>
          </a:p>
          <a:p>
            <a:pPr lvl="1">
              <a:spcBef>
                <a:spcPts val="0"/>
              </a:spcBef>
            </a:pPr>
            <a:r>
              <a:rPr lang="hr-HR" altLang="sr-Latn-RS" sz="1800" dirty="0" smtClean="0"/>
              <a:t>upotreba </a:t>
            </a:r>
            <a:r>
              <a:rPr lang="hr-HR" altLang="sr-Latn-RS" sz="1800" dirty="0"/>
              <a:t>mehanizacije ograničena zbog karakteristika terena</a:t>
            </a:r>
          </a:p>
          <a:p>
            <a:pPr marL="0" indent="0">
              <a:buNone/>
            </a:pPr>
            <a:r>
              <a:rPr lang="hr-HR" altLang="sr-Latn-RS" sz="2000" dirty="0" smtClean="0"/>
              <a:t>primjeri:</a:t>
            </a:r>
            <a:endParaRPr lang="hr-HR" altLang="sr-Latn-RS" sz="2000" dirty="0"/>
          </a:p>
          <a:p>
            <a:r>
              <a:rPr lang="hr-HR" altLang="sr-Latn-RS" sz="2000" dirty="0" smtClean="0"/>
              <a:t>Francuska</a:t>
            </a:r>
            <a:r>
              <a:rPr lang="hr-HR" altLang="sr-Latn-RS" sz="2000" dirty="0"/>
              <a:t>, Italija i Španjolska </a:t>
            </a:r>
            <a:r>
              <a:rPr lang="hr-HR" altLang="sr-Latn-RS" sz="2000" dirty="0">
                <a:sym typeface="Wingdings" pitchFamily="2" charset="2"/>
              </a:rPr>
              <a:t> preko 50 % proizvodnje vina;</a:t>
            </a:r>
          </a:p>
          <a:p>
            <a:r>
              <a:rPr lang="hr-HR" altLang="sr-Latn-RS" sz="2000" dirty="0" smtClean="0">
                <a:sym typeface="Wingdings" pitchFamily="2" charset="2"/>
              </a:rPr>
              <a:t>Francuska </a:t>
            </a:r>
            <a:r>
              <a:rPr lang="hr-HR" altLang="sr-Latn-RS" sz="2000" dirty="0">
                <a:sym typeface="Wingdings" pitchFamily="2" charset="2"/>
              </a:rPr>
              <a:t>(najveći europski poljoprivredni proizvođač); </a:t>
            </a:r>
          </a:p>
          <a:p>
            <a:r>
              <a:rPr lang="hr-HR" altLang="sr-Latn-RS" sz="2000" dirty="0" smtClean="0">
                <a:sym typeface="Wingdings" pitchFamily="2" charset="2"/>
              </a:rPr>
              <a:t>Ujedinjeno </a:t>
            </a:r>
            <a:r>
              <a:rPr lang="hr-HR" altLang="sr-Latn-RS" sz="2000" dirty="0">
                <a:sym typeface="Wingdings" pitchFamily="2" charset="2"/>
              </a:rPr>
              <a:t>Kraljevstvo (govedarstvo, ovčarstvo, svinjogojstvo);</a:t>
            </a:r>
          </a:p>
          <a:p>
            <a:r>
              <a:rPr lang="hr-HR" altLang="sr-Latn-RS" sz="2000" dirty="0" smtClean="0">
                <a:sym typeface="Wingdings" pitchFamily="2" charset="2"/>
              </a:rPr>
              <a:t>Rusija</a:t>
            </a:r>
            <a:r>
              <a:rPr lang="hr-HR" altLang="sr-Latn-RS" sz="2000" dirty="0">
                <a:sym typeface="Wingdings" pitchFamily="2" charset="2"/>
              </a:rPr>
              <a:t>, Ukrajina i Bjelorusija </a:t>
            </a:r>
            <a:r>
              <a:rPr lang="hr-HR" altLang="sr-Latn-RS" sz="2000" dirty="0" smtClean="0">
                <a:sym typeface="Wingdings" pitchFamily="2" charset="2"/>
              </a:rPr>
              <a:t>(brojne ratarske </a:t>
            </a:r>
            <a:r>
              <a:rPr lang="hr-HR" altLang="sr-Latn-RS" sz="2000" dirty="0">
                <a:sym typeface="Wingdings" pitchFamily="2" charset="2"/>
              </a:rPr>
              <a:t>i </a:t>
            </a:r>
            <a:r>
              <a:rPr lang="hr-HR" altLang="sr-Latn-RS" sz="2000" dirty="0" smtClean="0">
                <a:sym typeface="Wingdings" pitchFamily="2" charset="2"/>
              </a:rPr>
              <a:t>stočne kulture)</a:t>
            </a:r>
            <a:endParaRPr lang="hr-HR" altLang="sr-Latn-RS" sz="2000" dirty="0"/>
          </a:p>
          <a:p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POLJOPRIVREDNE REGIJE SVIJETA</a:t>
            </a:r>
          </a:p>
        </p:txBody>
      </p:sp>
    </p:spTree>
    <p:extLst>
      <p:ext uri="{BB962C8B-B14F-4D97-AF65-F5344CB8AC3E}">
        <p14:creationId xmlns:p14="http://schemas.microsoft.com/office/powerpoint/2010/main" val="32749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osnovni ciljevi </a:t>
            </a:r>
            <a:r>
              <a:rPr lang="hr-HR" sz="2000" dirty="0" err="1"/>
              <a:t>polj</a:t>
            </a:r>
            <a:r>
              <a:rPr lang="hr-HR" sz="2000" dirty="0"/>
              <a:t>. proizvodnje su proizvodnja </a:t>
            </a:r>
            <a:r>
              <a:rPr lang="hr-HR" sz="2000" b="1" dirty="0">
                <a:solidFill>
                  <a:srgbClr val="FF0000"/>
                </a:solidFill>
              </a:rPr>
              <a:t>za podmirenje vlastitih potreba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ili </a:t>
            </a:r>
            <a:r>
              <a:rPr lang="hr-HR" sz="2000" b="1" dirty="0">
                <a:solidFill>
                  <a:srgbClr val="FF0000"/>
                </a:solidFill>
              </a:rPr>
              <a:t>za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tržište</a:t>
            </a:r>
          </a:p>
          <a:p>
            <a:pPr lvl="0"/>
            <a:r>
              <a:rPr lang="hr-HR" sz="2000" dirty="0" smtClean="0"/>
              <a:t>s obzirom na ciljeve, razlikujemo</a:t>
            </a:r>
            <a:r>
              <a:rPr lang="hr-HR" sz="2000" dirty="0"/>
              <a:t>: </a:t>
            </a:r>
          </a:p>
          <a:p>
            <a:pPr marL="900000" lvl="1" indent="-288000">
              <a:buFont typeface="+mj-lt"/>
              <a:buAutoNum type="arabicPeriod"/>
            </a:pPr>
            <a:r>
              <a:rPr lang="hr-HR" sz="2000" b="1" dirty="0" err="1" smtClean="0"/>
              <a:t>samoopskrbna</a:t>
            </a:r>
            <a:r>
              <a:rPr lang="hr-HR" sz="2000" dirty="0" smtClean="0"/>
              <a:t> ili </a:t>
            </a:r>
            <a:r>
              <a:rPr lang="hr-HR" sz="2000" b="1" dirty="0" smtClean="0"/>
              <a:t>autarkična</a:t>
            </a:r>
          </a:p>
          <a:p>
            <a:pPr marL="900000" lvl="1" indent="-288000">
              <a:buFont typeface="+mj-lt"/>
              <a:buAutoNum type="arabicPeriod"/>
            </a:pPr>
            <a:r>
              <a:rPr lang="hr-HR" sz="2000" b="1" dirty="0" smtClean="0"/>
              <a:t>komercijalna</a:t>
            </a:r>
            <a:endParaRPr lang="hr-HR" sz="2000" b="1" dirty="0"/>
          </a:p>
          <a:p>
            <a:pPr marL="900000" lvl="1" indent="-288000">
              <a:buFont typeface="+mj-lt"/>
              <a:buAutoNum type="arabicPeriod"/>
            </a:pPr>
            <a:r>
              <a:rPr lang="hr-HR" sz="2000" b="1" dirty="0"/>
              <a:t>izvozna</a:t>
            </a:r>
            <a:r>
              <a:rPr lang="hr-HR" sz="2000" dirty="0"/>
              <a:t> agrarna </a:t>
            </a:r>
            <a:r>
              <a:rPr lang="hr-HR" sz="2000" dirty="0" smtClean="0"/>
              <a:t>gospodarstva</a:t>
            </a:r>
            <a:endParaRPr lang="hr-HR" sz="2000" dirty="0"/>
          </a:p>
          <a:p>
            <a:pPr marL="0" lvl="0" indent="0">
              <a:spcBef>
                <a:spcPts val="3000"/>
              </a:spcBef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AUTARKIČNA</a:t>
            </a:r>
            <a:r>
              <a:rPr lang="hr-HR" sz="2000" dirty="0" smtClean="0"/>
              <a:t> GOSPODARSTVA – </a:t>
            </a:r>
            <a:r>
              <a:rPr lang="hr-HR" sz="2000" dirty="0"/>
              <a:t>proizvodi se samo za </a:t>
            </a:r>
            <a:r>
              <a:rPr lang="hr-HR" sz="2000" b="1" dirty="0"/>
              <a:t>potrebe</a:t>
            </a:r>
            <a:r>
              <a:rPr lang="hr-HR" sz="2000" dirty="0"/>
              <a:t> neposredne potrošnje </a:t>
            </a:r>
            <a:r>
              <a:rPr lang="hr-HR" sz="2000" b="1" dirty="0"/>
              <a:t>obitelji</a:t>
            </a:r>
            <a:r>
              <a:rPr lang="hr-HR" sz="2000" dirty="0"/>
              <a:t> ili </a:t>
            </a:r>
            <a:r>
              <a:rPr lang="hr-HR" sz="2000" b="1" dirty="0"/>
              <a:t>članova</a:t>
            </a:r>
            <a:r>
              <a:rPr lang="hr-HR" sz="2000" dirty="0"/>
              <a:t> </a:t>
            </a:r>
            <a:r>
              <a:rPr lang="hr-HR" sz="2000" b="1" dirty="0"/>
              <a:t>plemena</a:t>
            </a:r>
            <a:r>
              <a:rPr lang="hr-HR" sz="2000" dirty="0"/>
              <a:t> </a:t>
            </a:r>
            <a:r>
              <a:rPr lang="hr-HR" sz="2000" dirty="0" smtClean="0"/>
              <a:t>(</a:t>
            </a:r>
            <a:r>
              <a:rPr lang="hr-HR" sz="2000" b="1" dirty="0" smtClean="0">
                <a:solidFill>
                  <a:srgbClr val="FF0000"/>
                </a:solidFill>
              </a:rPr>
              <a:t>vlastite potrebe</a:t>
            </a:r>
            <a:r>
              <a:rPr lang="hr-HR" sz="2000" dirty="0" smtClean="0"/>
              <a:t>)</a:t>
            </a:r>
          </a:p>
          <a:p>
            <a:pPr lvl="0">
              <a:spcBef>
                <a:spcPts val="600"/>
              </a:spcBef>
            </a:pPr>
            <a:r>
              <a:rPr lang="hr-HR" sz="2000" dirty="0" smtClean="0"/>
              <a:t>javlja se u </a:t>
            </a:r>
            <a:r>
              <a:rPr lang="hr-HR" sz="2000" dirty="0"/>
              <a:t>nepristupačnim dijelovima svijeta (polupustinje, prašume i planine)</a:t>
            </a:r>
          </a:p>
          <a:p>
            <a:pPr lvl="1"/>
            <a:r>
              <a:rPr lang="hr-HR" sz="2000" dirty="0" smtClean="0"/>
              <a:t>uzgajaju se žitarice i gomoljike i ratarska proizvodnja se kombinira sa stočarstvom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prednosti</a:t>
            </a:r>
            <a:r>
              <a:rPr lang="hr-HR" sz="2000" dirty="0" smtClean="0"/>
              <a:t>: osiguranje </a:t>
            </a:r>
            <a:r>
              <a:rPr lang="hr-HR" sz="2000" dirty="0"/>
              <a:t>hrane za stanovništvo (pogotovo u kriznim vremenima</a:t>
            </a:r>
            <a:r>
              <a:rPr lang="hr-HR" sz="2000" dirty="0" smtClean="0"/>
              <a:t>)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nedostatci</a:t>
            </a:r>
            <a:r>
              <a:rPr lang="hr-HR" sz="2000" dirty="0" smtClean="0"/>
              <a:t>: </a:t>
            </a:r>
            <a:r>
              <a:rPr lang="hr-HR" sz="2000" dirty="0"/>
              <a:t>ovisnost o prirodnim uvjetima i mala proizvodnost</a:t>
            </a:r>
          </a:p>
          <a:p>
            <a:pPr>
              <a:spcBef>
                <a:spcPts val="1200"/>
              </a:spcBef>
            </a:pPr>
            <a:r>
              <a:rPr lang="hr-HR" sz="2000" dirty="0" smtClean="0"/>
              <a:t>autarkična su i ona gospodarstva koja prodajom svojih proizvoda ostvaruju </a:t>
            </a:r>
            <a:r>
              <a:rPr lang="hr-HR" sz="2000" b="1" dirty="0" smtClean="0">
                <a:solidFill>
                  <a:srgbClr val="FF0000"/>
                </a:solidFill>
              </a:rPr>
              <a:t>manje od 25%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vrijednosti svojeg ukupnog </a:t>
            </a:r>
            <a:r>
              <a:rPr lang="hr-HR" sz="2000" b="1" dirty="0" smtClean="0"/>
              <a:t>prihoda</a:t>
            </a:r>
            <a:r>
              <a:rPr lang="hr-HR" sz="2000" dirty="0" smtClean="0"/>
              <a:t> – u </a:t>
            </a:r>
            <a:r>
              <a:rPr lang="hr-HR" sz="2000" b="1" dirty="0" smtClean="0"/>
              <a:t>Africi</a:t>
            </a:r>
            <a:r>
              <a:rPr lang="hr-HR" sz="2000" dirty="0" smtClean="0"/>
              <a:t> polovica, a u </a:t>
            </a:r>
            <a:r>
              <a:rPr lang="hr-HR" sz="2000" b="1" dirty="0" smtClean="0"/>
              <a:t>Latinskoj</a:t>
            </a:r>
            <a:r>
              <a:rPr lang="hr-HR" sz="2000" dirty="0" smtClean="0"/>
              <a:t> </a:t>
            </a:r>
            <a:r>
              <a:rPr lang="hr-HR" sz="2000" b="1" dirty="0" smtClean="0"/>
              <a:t>Americi</a:t>
            </a:r>
            <a:r>
              <a:rPr lang="hr-HR" sz="2000" dirty="0" smtClean="0"/>
              <a:t> trećina poljoprivrednih gospodarstava su ovakvog tipa</a:t>
            </a:r>
          </a:p>
          <a:p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CILJEVI POLJOPRIVREDNE PROIZVODNJE</a:t>
            </a:r>
          </a:p>
        </p:txBody>
      </p:sp>
    </p:spTree>
    <p:extLst>
      <p:ext uri="{BB962C8B-B14F-4D97-AF65-F5344CB8AC3E}">
        <p14:creationId xmlns:p14="http://schemas.microsoft.com/office/powerpoint/2010/main" val="40136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Ružica Vuk\My Documents\prirucnici\2009\mat za prirucnike\geo_eko_2\028_3.jpg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/>
          <a:stretch/>
        </p:blipFill>
        <p:spPr>
          <a:xfrm>
            <a:off x="323528" y="332656"/>
            <a:ext cx="8712968" cy="580466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6176639"/>
            <a:ext cx="43994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2000" b="1" dirty="0" smtClean="0"/>
              <a:t>PRIMJER AUTARKIČNE POLJOPRIVREDE</a:t>
            </a:r>
            <a:endParaRPr lang="hr-HR" sz="2000" b="1" dirty="0"/>
          </a:p>
        </p:txBody>
      </p:sp>
      <p:pic>
        <p:nvPicPr>
          <p:cNvPr id="4" name="Picture 3" descr="C:\Documents and Settings\Ružica Vuk\My Documents\prirucnici\2009\mat za prirucnike\geo_eko_2\043_2.jpg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332656"/>
            <a:ext cx="8712968" cy="5804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35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3462</TotalTime>
  <Words>1243</Words>
  <Application>Microsoft Office PowerPoint</Application>
  <PresentationFormat>On-screen Show (4:3)</PresentationFormat>
  <Paragraphs>156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bijela_tema</vt:lpstr>
      <vt:lpstr>Tema sustava Office</vt:lpstr>
      <vt:lpstr>PowerPoint Presentation</vt:lpstr>
      <vt:lpstr>Pojmovi</vt:lpstr>
      <vt:lpstr>PROIZVODNA OBILJEŽJA POLJOPRIVREDE</vt:lpstr>
      <vt:lpstr>NAČINI ISKORIŠTAVANJA ZEMLJIŠTA</vt:lpstr>
      <vt:lpstr>PowerPoint Presentation</vt:lpstr>
      <vt:lpstr>PowerPoint Presentation</vt:lpstr>
      <vt:lpstr>POLJOPRIVREDNE REGIJE SVIJETA</vt:lpstr>
      <vt:lpstr>CILJEVI POLJOPRIVREDNE PROIZVODNJE</vt:lpstr>
      <vt:lpstr>PowerPoint Presentation</vt:lpstr>
      <vt:lpstr>PONOVIMO</vt:lpstr>
      <vt:lpstr>CILJEVI POLJOPRIVREDNE PROIZVODNJE</vt:lpstr>
      <vt:lpstr>PowerPoint Presentation</vt:lpstr>
      <vt:lpstr>CILJEVI POLJOPRIVREDNE PROIZVODNJE</vt:lpstr>
      <vt:lpstr>PowerPoint Presentation</vt:lpstr>
      <vt:lpstr>INTENZITET, PRODUKTIVNOST I RENTABILNOST GOSPODARSTVA</vt:lpstr>
      <vt:lpstr>PowerPoint Presentation</vt:lpstr>
      <vt:lpstr>PowerPoint Presentation</vt:lpstr>
      <vt:lpstr>INTENZITET, PRODUKTIVNOST I RENTABILNOST GOSPODARSTVA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375</cp:revision>
  <dcterms:created xsi:type="dcterms:W3CDTF">2016-09-01T16:32:16Z</dcterms:created>
  <dcterms:modified xsi:type="dcterms:W3CDTF">2019-10-12T17:20:46Z</dcterms:modified>
</cp:coreProperties>
</file>