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2"/>
  </p:notesMasterIdLst>
  <p:handoutMasterIdLst>
    <p:handoutMasterId r:id="rId13"/>
  </p:handoutMasterIdLst>
  <p:sldIdLst>
    <p:sldId id="314" r:id="rId3"/>
    <p:sldId id="315" r:id="rId4"/>
    <p:sldId id="316" r:id="rId5"/>
    <p:sldId id="369" r:id="rId6"/>
    <p:sldId id="317" r:id="rId7"/>
    <p:sldId id="318" r:id="rId8"/>
    <p:sldId id="319" r:id="rId9"/>
    <p:sldId id="320" r:id="rId10"/>
    <p:sldId id="321" r:id="rId11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1" autoAdjust="0"/>
    <p:restoredTop sz="8405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allpoper.com/images/00/44/31/88/rural-landscape_0044318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400"/>
          <a:stretch/>
        </p:blipFill>
        <p:spPr bwMode="auto">
          <a:xfrm>
            <a:off x="0" y="1"/>
            <a:ext cx="914092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256584"/>
            <a:ext cx="9144000" cy="16288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 </a:t>
            </a:r>
            <a:endParaRPr lang="hr-HR" dirty="0"/>
          </a:p>
        </p:txBody>
      </p:sp>
      <p:sp>
        <p:nvSpPr>
          <p:cNvPr id="7" name="Naslov 1"/>
          <p:cNvSpPr txBox="1">
            <a:spLocks/>
          </p:cNvSpPr>
          <p:nvPr/>
        </p:nvSpPr>
        <p:spPr>
          <a:xfrm>
            <a:off x="0" y="5566928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6000"/>
              </a:lnSpc>
            </a:pPr>
            <a:r>
              <a:rPr lang="hr-HR" sz="5400" b="1" dirty="0">
                <a:ln w="3175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SUSTAVI AGRARNOG ISKORIŠTAVANJA</a:t>
            </a:r>
            <a:endParaRPr lang="hr-HR" sz="5400" dirty="0">
              <a:ln w="3175"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8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 smtClean="0"/>
              <a:t>osnovni </a:t>
            </a:r>
            <a:r>
              <a:rPr lang="hr-HR" sz="2000" dirty="0"/>
              <a:t>sustavi agrarnog iskorištavanja su </a:t>
            </a:r>
            <a:endParaRPr lang="hr-HR" sz="2000" dirty="0" smtClean="0"/>
          </a:p>
          <a:p>
            <a:pPr lvl="1"/>
            <a:r>
              <a:rPr lang="hr-HR" sz="2000" dirty="0" smtClean="0"/>
              <a:t>lov </a:t>
            </a:r>
            <a:r>
              <a:rPr lang="hr-HR" sz="2000" dirty="0"/>
              <a:t>i skupljanje </a:t>
            </a:r>
            <a:r>
              <a:rPr lang="hr-HR" sz="2000" dirty="0" smtClean="0"/>
              <a:t>plodova </a:t>
            </a:r>
          </a:p>
          <a:p>
            <a:pPr lvl="1"/>
            <a:r>
              <a:rPr lang="hr-HR" sz="2000" dirty="0" smtClean="0"/>
              <a:t>ekstenzivno, nomadsko, </a:t>
            </a:r>
            <a:r>
              <a:rPr lang="hr-HR" sz="2000" dirty="0" err="1" smtClean="0"/>
              <a:t>transhumantno</a:t>
            </a:r>
            <a:r>
              <a:rPr lang="hr-HR" sz="2000" dirty="0" smtClean="0"/>
              <a:t> i </a:t>
            </a:r>
            <a:r>
              <a:rPr lang="hr-HR" sz="2000" dirty="0"/>
              <a:t>alpsko </a:t>
            </a:r>
            <a:r>
              <a:rPr lang="hr-HR" sz="2000" dirty="0" smtClean="0"/>
              <a:t>stočarstvo</a:t>
            </a:r>
          </a:p>
          <a:p>
            <a:pPr lvl="1"/>
            <a:r>
              <a:rPr lang="hr-HR" sz="2000" dirty="0" smtClean="0"/>
              <a:t>ekstenzivna </a:t>
            </a:r>
            <a:r>
              <a:rPr lang="hr-HR" sz="2000" dirty="0" err="1"/>
              <a:t>samoopskrbna</a:t>
            </a:r>
            <a:r>
              <a:rPr lang="hr-HR" sz="2000" dirty="0"/>
              <a:t> poljoprivreda, intenzivna </a:t>
            </a:r>
            <a:r>
              <a:rPr lang="hr-HR" sz="2000" dirty="0" err="1"/>
              <a:t>samoopskrbna</a:t>
            </a:r>
            <a:r>
              <a:rPr lang="hr-HR" sz="2000" dirty="0"/>
              <a:t> poljoprivreda, rančevi, farme i </a:t>
            </a:r>
            <a:r>
              <a:rPr lang="hr-HR" sz="2000" dirty="0" smtClean="0"/>
              <a:t>plantaže</a:t>
            </a:r>
          </a:p>
          <a:p>
            <a:endParaRPr lang="hr-HR" sz="2000" b="1" dirty="0" smtClean="0"/>
          </a:p>
          <a:p>
            <a:r>
              <a:rPr lang="hr-HR" sz="2000" b="1" dirty="0" smtClean="0"/>
              <a:t>TOPLINSKI </a:t>
            </a:r>
            <a:r>
              <a:rPr lang="hr-HR" sz="2000" b="1" dirty="0"/>
              <a:t>POJASEVI</a:t>
            </a:r>
          </a:p>
          <a:p>
            <a:pPr lvl="1"/>
            <a:r>
              <a:rPr lang="hr-HR" sz="2000" dirty="0"/>
              <a:t>tropski</a:t>
            </a:r>
          </a:p>
          <a:p>
            <a:pPr lvl="1"/>
            <a:r>
              <a:rPr lang="hr-HR" sz="2000" dirty="0"/>
              <a:t>suhi</a:t>
            </a:r>
          </a:p>
          <a:p>
            <a:pPr lvl="1"/>
            <a:r>
              <a:rPr lang="hr-HR" sz="2000" dirty="0"/>
              <a:t>subtropski</a:t>
            </a:r>
          </a:p>
          <a:p>
            <a:pPr lvl="1"/>
            <a:r>
              <a:rPr lang="hr-HR" sz="2000" dirty="0"/>
              <a:t>umjereni</a:t>
            </a:r>
          </a:p>
          <a:p>
            <a:pPr lvl="1"/>
            <a:r>
              <a:rPr lang="hr-HR" sz="2000" dirty="0"/>
              <a:t>hladni</a:t>
            </a:r>
          </a:p>
          <a:p>
            <a:pPr lvl="0"/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SUSTAVI AGRARNOG ISKORIŠTAVANJA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60153" y="3001198"/>
            <a:ext cx="6107767" cy="3812178"/>
            <a:chOff x="1035123" y="2538083"/>
            <a:chExt cx="6921253" cy="431991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35123" y="2538083"/>
              <a:ext cx="6613224" cy="431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427239" y="2775805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>
                  <a:solidFill>
                    <a:srgbClr val="FF0000"/>
                  </a:solidFill>
                </a:rPr>
                <a:t>66,5</a:t>
              </a:r>
              <a:r>
                <a:rPr lang="hr-HR" sz="1400" b="1" dirty="0" smtClean="0">
                  <a:solidFill>
                    <a:srgbClr val="FF0000"/>
                  </a:solidFill>
                </a:rPr>
                <a:t>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73140" y="2538083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</a:rPr>
                <a:t>90°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51723" y="3694703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</a:rPr>
                <a:t>23,5°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61528" y="6159649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>
                  <a:solidFill>
                    <a:srgbClr val="FF0000"/>
                  </a:solidFill>
                </a:rPr>
                <a:t>66,5</a:t>
              </a:r>
              <a:r>
                <a:rPr lang="hr-HR" sz="1400" b="1" dirty="0" smtClean="0">
                  <a:solidFill>
                    <a:srgbClr val="FF0000"/>
                  </a:solidFill>
                </a:rPr>
                <a:t>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42890" y="5227042"/>
              <a:ext cx="6046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</a:rPr>
                <a:t>23,5°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60414" y="6453336"/>
              <a:ext cx="4683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</a:rPr>
                <a:t>90°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22286" y="4475212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</a:rPr>
                <a:t>0° </a:t>
              </a:r>
              <a:endParaRPr lang="hr-HR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67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od ekvatora do sjeverne i južne obratnice (23,5°)</a:t>
            </a:r>
          </a:p>
          <a:p>
            <a:pPr lvl="0"/>
            <a:r>
              <a:rPr lang="hr-HR" sz="2000" dirty="0"/>
              <a:t>zbog visokih temperatura </a:t>
            </a:r>
            <a:r>
              <a:rPr lang="hr-HR" sz="2000" b="1" dirty="0"/>
              <a:t>cijele godine </a:t>
            </a:r>
            <a:r>
              <a:rPr lang="hr-HR" sz="2000" dirty="0"/>
              <a:t>je moguće baviti se poljoprivredom</a:t>
            </a:r>
          </a:p>
          <a:p>
            <a:pPr lvl="0"/>
            <a:r>
              <a:rPr lang="hr-HR" sz="2000" dirty="0"/>
              <a:t>količina padalina se smanjuje od ekvatora prema obratnicama – </a:t>
            </a:r>
            <a:r>
              <a:rPr lang="hr-HR" sz="2000" b="1" dirty="0"/>
              <a:t>padaline glavni faktor ovog područja</a:t>
            </a:r>
            <a:endParaRPr lang="hr-HR" sz="2000" dirty="0"/>
          </a:p>
          <a:p>
            <a:pPr lvl="0"/>
            <a:r>
              <a:rPr lang="hr-HR" sz="2000" b="1" dirty="0"/>
              <a:t>oko ekvatora</a:t>
            </a:r>
            <a:r>
              <a:rPr lang="hr-HR" sz="2000" dirty="0"/>
              <a:t> – padaline kroz cijelu godinu – 2 razdoblja povezana s položajem Sunca</a:t>
            </a:r>
          </a:p>
          <a:p>
            <a:pPr lvl="1"/>
            <a:r>
              <a:rPr lang="hr-HR" sz="2000" dirty="0"/>
              <a:t>gusti sloj vegetacije – tropske kišne šume – brojne biljne i životinjske vrste</a:t>
            </a:r>
          </a:p>
          <a:p>
            <a:pPr lvl="1"/>
            <a:r>
              <a:rPr lang="hr-HR" sz="2000" dirty="0"/>
              <a:t>zbog velike količine padalina tlo isprano – tlo bogato željezom i oksidom aluminija – </a:t>
            </a:r>
            <a:r>
              <a:rPr lang="hr-HR" sz="2000" b="1" dirty="0" err="1"/>
              <a:t>laterizacija</a:t>
            </a:r>
            <a:endParaRPr lang="hr-HR" sz="2000" dirty="0"/>
          </a:p>
          <a:p>
            <a:pPr lvl="1"/>
            <a:r>
              <a:rPr lang="hr-HR" sz="2000" dirty="0"/>
              <a:t>erozija tla zbog krčenja šuma</a:t>
            </a:r>
          </a:p>
          <a:p>
            <a:pPr lvl="1"/>
            <a:r>
              <a:rPr lang="hr-HR" sz="2000" dirty="0"/>
              <a:t>uzgajaju se gomoljike – jaro, taro, manioka</a:t>
            </a:r>
          </a:p>
          <a:p>
            <a:pPr lvl="0"/>
            <a:r>
              <a:rPr lang="hr-HR" sz="2000" b="1" dirty="0"/>
              <a:t>dalje od ekvatora </a:t>
            </a:r>
            <a:r>
              <a:rPr lang="hr-HR" sz="2000" dirty="0"/>
              <a:t>– smanjuje se godišnja količina padalina i trajanje kišnog razdoblja</a:t>
            </a:r>
          </a:p>
          <a:p>
            <a:pPr lvl="1"/>
            <a:r>
              <a:rPr lang="hr-HR" sz="2000" dirty="0"/>
              <a:t>zbog manje padalina stvara se plodno tlo – savane </a:t>
            </a:r>
          </a:p>
          <a:p>
            <a:pPr lvl="1"/>
            <a:r>
              <a:rPr lang="hr-HR" sz="2000" dirty="0"/>
              <a:t>stepe u područjima 250 – 500 mm padalina godišnje</a:t>
            </a:r>
          </a:p>
          <a:p>
            <a:pPr lvl="1"/>
            <a:r>
              <a:rPr lang="hr-HR" sz="2000" dirty="0"/>
              <a:t>uzgajaju se žitarice, kokosova palma i banane</a:t>
            </a:r>
          </a:p>
          <a:p>
            <a:pPr lvl="0"/>
            <a:endParaRPr lang="hr-H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TROPSKI POJAS</a:t>
            </a:r>
          </a:p>
        </p:txBody>
      </p:sp>
    </p:spTree>
    <p:extLst>
      <p:ext uri="{BB962C8B-B14F-4D97-AF65-F5344CB8AC3E}">
        <p14:creationId xmlns:p14="http://schemas.microsoft.com/office/powerpoint/2010/main" val="34901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b="1" dirty="0"/>
              <a:t>ekstenzivna </a:t>
            </a:r>
            <a:r>
              <a:rPr lang="hr-HR" sz="2000" b="1" dirty="0" err="1"/>
              <a:t>samoopskrbna</a:t>
            </a:r>
            <a:r>
              <a:rPr lang="hr-HR" sz="2000" b="1" dirty="0"/>
              <a:t> poljoprivreda </a:t>
            </a:r>
            <a:r>
              <a:rPr lang="hr-HR" sz="2000" dirty="0"/>
              <a:t>najzastupljenija u tropima, manji dio stanovništva se bavi lovom, ribolovom i skupljanjem plodova</a:t>
            </a:r>
          </a:p>
          <a:p>
            <a:pPr lvl="1"/>
            <a:r>
              <a:rPr lang="hr-HR" sz="2000" dirty="0"/>
              <a:t>paljenje i krčenje šuma za dobivanje poljoprivrednih površina</a:t>
            </a:r>
          </a:p>
          <a:p>
            <a:pPr lvl="0"/>
            <a:r>
              <a:rPr lang="hr-HR" sz="2000" b="1" dirty="0"/>
              <a:t>tržišno orijentirana poljoprivreda na plantažama </a:t>
            </a:r>
            <a:r>
              <a:rPr lang="hr-HR" sz="2000" dirty="0"/>
              <a:t>– izvozne kulture kakaovca, pamuka, duhana, šećerne trske, kikirikija, kaučukovca i mirodija</a:t>
            </a:r>
          </a:p>
          <a:p>
            <a:pPr lvl="0"/>
            <a:r>
              <a:rPr lang="hr-HR" sz="2000" b="1" dirty="0"/>
              <a:t>ekstenzivno stočarstvo </a:t>
            </a:r>
            <a:r>
              <a:rPr lang="hr-HR" sz="2000" dirty="0"/>
              <a:t>– na području savana i stepa</a:t>
            </a:r>
          </a:p>
          <a:p>
            <a:pPr lvl="0"/>
            <a:r>
              <a:rPr lang="hr-HR" sz="2000" b="1" dirty="0"/>
              <a:t>minimalna primjena mehanizacija, prinosi slabi</a:t>
            </a:r>
            <a:endParaRPr lang="hr-HR" sz="2000" dirty="0"/>
          </a:p>
          <a:p>
            <a:pPr lvl="1"/>
            <a:r>
              <a:rPr lang="hr-HR" sz="2000" dirty="0"/>
              <a:t>na područjima vulkanskih tala gušća naseljenost i naplavne ravni (Uganda, Ruanda i Burundi) – </a:t>
            </a:r>
            <a:r>
              <a:rPr lang="hr-HR" sz="2000" dirty="0" err="1"/>
              <a:t>crvenosmeđe</a:t>
            </a:r>
            <a:r>
              <a:rPr lang="hr-HR" sz="2000" dirty="0"/>
              <a:t> tlo (plodno) – područje savana</a:t>
            </a:r>
          </a:p>
          <a:p>
            <a:pPr lvl="0"/>
            <a:r>
              <a:rPr lang="hr-HR" sz="2000" b="1" dirty="0"/>
              <a:t>ekološki otisak</a:t>
            </a:r>
            <a:r>
              <a:rPr lang="hr-HR" sz="2000" dirty="0"/>
              <a:t> – količina površine koja je potrebna za proizvest hranu, energije i drugih dobara kako bi se održao sadašnji način života (najveći ekološki otisak imaju SAD i zapadna Europa)</a:t>
            </a:r>
          </a:p>
          <a:p>
            <a:r>
              <a:rPr lang="hr-HR" sz="2000" b="1" dirty="0"/>
              <a:t>dezertifikacija</a:t>
            </a:r>
            <a:r>
              <a:rPr lang="hr-HR" sz="2000" dirty="0"/>
              <a:t> – proces širenja pustinja radi krčenja šuma, pojačane ispaše i čestih suša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TROPSKI POJAS</a:t>
            </a:r>
          </a:p>
        </p:txBody>
      </p:sp>
    </p:spTree>
    <p:extLst>
      <p:ext uri="{BB962C8B-B14F-4D97-AF65-F5344CB8AC3E}">
        <p14:creationId xmlns:p14="http://schemas.microsoft.com/office/powerpoint/2010/main" val="11666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 smtClean="0"/>
              <a:t>savana </a:t>
            </a:r>
            <a:r>
              <a:rPr lang="hr-HR" sz="2000" dirty="0"/>
              <a:t>prelazi u polupustinje i pustinje – Afrika, Australija, JZ Azija i SJ i J Amerika</a:t>
            </a:r>
          </a:p>
          <a:p>
            <a:pPr lvl="0"/>
            <a:r>
              <a:rPr lang="hr-HR" sz="2000" dirty="0"/>
              <a:t>oskudna vegetacija</a:t>
            </a:r>
          </a:p>
          <a:p>
            <a:pPr lvl="0"/>
            <a:r>
              <a:rPr lang="hr-HR" sz="2000" dirty="0"/>
              <a:t>tlo siromašno humusom, dušikom i često slano</a:t>
            </a:r>
          </a:p>
          <a:p>
            <a:pPr lvl="0"/>
            <a:r>
              <a:rPr lang="hr-HR" sz="2000" dirty="0"/>
              <a:t>nomadsko stočarstvo, lov i skupljanje plodova</a:t>
            </a:r>
          </a:p>
          <a:p>
            <a:pPr lvl="0"/>
            <a:r>
              <a:rPr lang="hr-HR" sz="2000" dirty="0"/>
              <a:t>ratarstvo samo u područjima oaza i uz navodnjavanje</a:t>
            </a:r>
          </a:p>
          <a:p>
            <a:pPr lvl="1"/>
            <a:r>
              <a:rPr lang="hr-HR" sz="2000" dirty="0"/>
              <a:t>uzgajaju se datulje, pšenica, kukuruz, ječam, proso, pamuk i agrumi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SUHA PODRUČJA</a:t>
            </a:r>
          </a:p>
        </p:txBody>
      </p:sp>
    </p:spTree>
    <p:extLst>
      <p:ext uri="{BB962C8B-B14F-4D97-AF65-F5344CB8AC3E}">
        <p14:creationId xmlns:p14="http://schemas.microsoft.com/office/powerpoint/2010/main" val="306295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veća količina padalina zimi – Sredozemlje, Kalifornija, srednji Čile, JZ Afrika i JZ Australija</a:t>
            </a:r>
          </a:p>
          <a:p>
            <a:pPr lvl="1"/>
            <a:r>
              <a:rPr lang="hr-HR" sz="2000" dirty="0"/>
              <a:t>istočni dijelovi zone su vlažni cijele godine ili ljeti</a:t>
            </a:r>
          </a:p>
          <a:p>
            <a:pPr lvl="0"/>
            <a:r>
              <a:rPr lang="hr-HR" sz="2000" dirty="0"/>
              <a:t>vegetacija prilagođena ljetnoj suši – hrast plutnjak, hrast crnika, </a:t>
            </a:r>
            <a:r>
              <a:rPr lang="hr-HR" sz="2000" dirty="0" err="1"/>
              <a:t>subtropske</a:t>
            </a:r>
            <a:r>
              <a:rPr lang="hr-HR" sz="2000" dirty="0"/>
              <a:t> vrste crnogorice</a:t>
            </a:r>
          </a:p>
          <a:p>
            <a:pPr lvl="0"/>
            <a:r>
              <a:rPr lang="hr-HR" sz="2000" dirty="0"/>
              <a:t>u područjima Sredozemlja (duga tradicija naseljenosti) – vegetacija je degradirana u makiju</a:t>
            </a:r>
          </a:p>
          <a:p>
            <a:pPr lvl="0"/>
            <a:r>
              <a:rPr lang="hr-HR" sz="2000" dirty="0"/>
              <a:t>tlo crvenica (na vapnenačkoj podlozi) a na silikatnoj smeđa tla</a:t>
            </a:r>
          </a:p>
          <a:p>
            <a:pPr lvl="0"/>
            <a:r>
              <a:rPr lang="hr-HR" sz="2000" dirty="0"/>
              <a:t>uzgaja se pšenica, ječam, kukuruz, povrće, agrumi, maslina, vinova loza i smokva – </a:t>
            </a:r>
            <a:r>
              <a:rPr lang="hr-HR" sz="2000" b="1" dirty="0"/>
              <a:t>mediteranska poljoprivreda</a:t>
            </a:r>
            <a:endParaRPr lang="hr-HR" sz="2000" dirty="0"/>
          </a:p>
          <a:p>
            <a:pPr lvl="0"/>
            <a:r>
              <a:rPr lang="hr-HR" sz="2000" b="1" dirty="0" err="1"/>
              <a:t>transhumantno</a:t>
            </a:r>
            <a:r>
              <a:rPr lang="hr-HR" sz="2000" b="1" dirty="0"/>
              <a:t> stočarstvo</a:t>
            </a:r>
            <a:r>
              <a:rPr lang="hr-HR" sz="2000" dirty="0"/>
              <a:t> – kombinacija ljetne ispaše u planinama i zimske ispaše u nizinama</a:t>
            </a:r>
          </a:p>
          <a:p>
            <a:pPr lvl="0"/>
            <a:r>
              <a:rPr lang="hr-HR" sz="2000" dirty="0"/>
              <a:t>istočni dijelovi kontinenata – imaju više od 5 vlažnih mjeseci godišnje – monsunske šume Azije, miješane šume Sjeverne i Južne Amerike, šume eukaliptusa u Australiji</a:t>
            </a:r>
          </a:p>
          <a:p>
            <a:pPr lvl="0"/>
            <a:r>
              <a:rPr lang="hr-HR" sz="2000" dirty="0"/>
              <a:t>prema sjeveru prevladavaju </a:t>
            </a:r>
            <a:r>
              <a:rPr lang="hr-HR" sz="2000" dirty="0" err="1"/>
              <a:t>podzoli</a:t>
            </a:r>
            <a:endParaRPr lang="hr-HR" sz="2000" dirty="0"/>
          </a:p>
          <a:p>
            <a:pPr lvl="0"/>
            <a:r>
              <a:rPr lang="hr-HR" sz="2000" dirty="0"/>
              <a:t>intenzivna </a:t>
            </a:r>
            <a:r>
              <a:rPr lang="hr-HR" sz="2000" dirty="0" err="1"/>
              <a:t>samoopskrbna</a:t>
            </a:r>
            <a:r>
              <a:rPr lang="hr-HR" sz="2000" dirty="0"/>
              <a:t> poljoprivreda – Azija; tržišna </a:t>
            </a:r>
            <a:r>
              <a:rPr lang="hr-HR" sz="2000" dirty="0" err="1"/>
              <a:t>pojoprivreda</a:t>
            </a:r>
            <a:r>
              <a:rPr lang="hr-HR" sz="2000" dirty="0"/>
              <a:t> – Australija i Amerika</a:t>
            </a:r>
          </a:p>
          <a:p>
            <a:pPr lvl="0"/>
            <a:r>
              <a:rPr lang="hr-HR" sz="2000" dirty="0"/>
              <a:t>uzgajaju se riža, kukuruz, pšenica, ječam, proso, pamuk, kikiriki, duhan, agrumi i čaj</a:t>
            </a:r>
          </a:p>
          <a:p>
            <a:pPr lvl="0"/>
            <a:r>
              <a:rPr lang="hr-HR" sz="2000" dirty="0"/>
              <a:t>slabo razvijeno stočarstvo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SUBTROPSKA PODRUČJA</a:t>
            </a:r>
          </a:p>
        </p:txBody>
      </p:sp>
    </p:spTree>
    <p:extLst>
      <p:ext uri="{BB962C8B-B14F-4D97-AF65-F5344CB8AC3E}">
        <p14:creationId xmlns:p14="http://schemas.microsoft.com/office/powerpoint/2010/main" val="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umjerena zona – najrasprostranjenija na sjevernoj polutci</a:t>
            </a:r>
          </a:p>
          <a:p>
            <a:pPr lvl="0"/>
            <a:r>
              <a:rPr lang="hr-HR" sz="2000" dirty="0"/>
              <a:t>područja izložena utjecaju mora – prevladava šuma; područja u unutrašnjosti – prevladavaju niske trave</a:t>
            </a:r>
          </a:p>
          <a:p>
            <a:pPr lvl="0"/>
            <a:r>
              <a:rPr lang="hr-HR" sz="2000" dirty="0"/>
              <a:t>velika godišnja temperaturna amplituda</a:t>
            </a:r>
          </a:p>
          <a:p>
            <a:pPr lvl="0"/>
            <a:r>
              <a:rPr lang="hr-HR" sz="2000" b="1" dirty="0"/>
              <a:t>padalina ima dovoljno cijele godine i pravilno su raspoređene</a:t>
            </a:r>
            <a:endParaRPr lang="hr-HR" sz="2000" dirty="0"/>
          </a:p>
          <a:p>
            <a:pPr lvl="0"/>
            <a:r>
              <a:rPr lang="hr-HR" sz="2000" b="1" dirty="0"/>
              <a:t>najvažnija poljoprivredna područja </a:t>
            </a:r>
            <a:r>
              <a:rPr lang="hr-HR" sz="2000" dirty="0"/>
              <a:t>radi povoljne godišnje kol. i rasporeda padalina, povoljnih temp. zraka, plodnog tla i mehanizacije</a:t>
            </a:r>
          </a:p>
          <a:p>
            <a:pPr lvl="0"/>
            <a:r>
              <a:rPr lang="hr-HR" sz="2000" dirty="0"/>
              <a:t>uspijevaju sve vrste žitarica, </a:t>
            </a:r>
            <a:r>
              <a:rPr lang="hr-HR" sz="2000" dirty="0" err="1"/>
              <a:t>okopavine</a:t>
            </a:r>
            <a:r>
              <a:rPr lang="hr-HR" sz="2000" dirty="0"/>
              <a:t>, uljarice, krmno bilje, povrće, voće, vinova loza i neke </a:t>
            </a:r>
            <a:r>
              <a:rPr lang="hr-HR" sz="2000" dirty="0" err="1"/>
              <a:t>subtropske</a:t>
            </a:r>
            <a:r>
              <a:rPr lang="hr-HR" sz="2000" dirty="0"/>
              <a:t> kulture</a:t>
            </a:r>
          </a:p>
          <a:p>
            <a:pPr lvl="0"/>
            <a:r>
              <a:rPr lang="hr-HR" sz="2000" dirty="0"/>
              <a:t>dobro razvijeno stajsko stočarstvo</a:t>
            </a:r>
          </a:p>
          <a:p>
            <a:pPr lvl="0"/>
            <a:r>
              <a:rPr lang="hr-HR" sz="2000" b="1" dirty="0"/>
              <a:t>farme</a:t>
            </a:r>
            <a:r>
              <a:rPr lang="hr-HR" sz="2000" dirty="0"/>
              <a:t> – velika gospodarstva u Europi, Sjevernoj i Južnoj Americi i Australiji na kojima se uzgaja manji broj biljnih kultura ili su specijalizirane za stočarstvo (mesno ili mliječno stočarstvo)</a:t>
            </a:r>
          </a:p>
          <a:p>
            <a:pPr lvl="1"/>
            <a:r>
              <a:rPr lang="hr-HR" sz="2000" dirty="0"/>
              <a:t>stoka se drži ljeti na otvorenom, a zimi u stajama</a:t>
            </a:r>
          </a:p>
          <a:p>
            <a:pPr lvl="0"/>
            <a:r>
              <a:rPr lang="hr-HR" sz="2000" b="1" dirty="0"/>
              <a:t>rančevi</a:t>
            </a:r>
            <a:r>
              <a:rPr lang="hr-HR" sz="2000" dirty="0"/>
              <a:t> – velika gospodarstva ograđena ogradom u travnatim područjima Sjeverne i Južne Amerike i Australije</a:t>
            </a:r>
          </a:p>
          <a:p>
            <a:pPr lvl="1"/>
            <a:r>
              <a:rPr lang="hr-HR" sz="2000" dirty="0"/>
              <a:t>stoka se nalazi na otvorenom – tržišno ekstenzivno stočarstvo (mesno)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UMJERENA </a:t>
            </a:r>
            <a:r>
              <a:rPr lang="hr-HR" sz="3200" b="1" dirty="0" smtClean="0">
                <a:solidFill>
                  <a:srgbClr val="FF0000"/>
                </a:solidFill>
              </a:rPr>
              <a:t>PODRUČJA</a:t>
            </a:r>
            <a:endParaRPr lang="hr-H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od umjerenih područja prema polovima</a:t>
            </a:r>
          </a:p>
          <a:p>
            <a:pPr lvl="0"/>
            <a:r>
              <a:rPr lang="hr-HR" sz="2000" dirty="0"/>
              <a:t>duge i vrlo hladne zime</a:t>
            </a:r>
          </a:p>
          <a:p>
            <a:pPr lvl="0"/>
            <a:r>
              <a:rPr lang="hr-HR" sz="2000" dirty="0"/>
              <a:t>u vlažnim područjima močvare</a:t>
            </a:r>
          </a:p>
          <a:p>
            <a:pPr lvl="0"/>
            <a:r>
              <a:rPr lang="hr-HR" sz="2000" dirty="0"/>
              <a:t>tajge (smreka, jela, bor i ariš) čine prirodnu vegetaciju</a:t>
            </a:r>
          </a:p>
          <a:p>
            <a:pPr lvl="0"/>
            <a:r>
              <a:rPr lang="hr-HR" sz="2000" dirty="0"/>
              <a:t>najvažnija djelatnost je </a:t>
            </a:r>
            <a:r>
              <a:rPr lang="hr-HR" sz="2000" b="1" dirty="0"/>
              <a:t>šumarstvo</a:t>
            </a:r>
            <a:endParaRPr lang="hr-HR" sz="2000" dirty="0"/>
          </a:p>
          <a:p>
            <a:pPr lvl="0"/>
            <a:r>
              <a:rPr lang="hr-HR" sz="2000" dirty="0"/>
              <a:t>slabo zastupljeno ratarstvo radi slabog tla i dugih zima – pretežno u južnim krajevima – ječam, zob, raž i krumpir</a:t>
            </a:r>
          </a:p>
          <a:p>
            <a:pPr lvl="0"/>
            <a:r>
              <a:rPr lang="hr-HR" sz="2000" dirty="0"/>
              <a:t>stanovništvo sjevernijih krajeva preživljava od lova na divlje životinje (medvjedi, tuljani, sobovi) i ribolova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HLADNA PODRUČJA</a:t>
            </a:r>
          </a:p>
        </p:txBody>
      </p:sp>
    </p:spTree>
    <p:extLst>
      <p:ext uri="{BB962C8B-B14F-4D97-AF65-F5344CB8AC3E}">
        <p14:creationId xmlns:p14="http://schemas.microsoft.com/office/powerpoint/2010/main" val="17037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988" y="620688"/>
            <a:ext cx="9133012" cy="604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000" dirty="0"/>
              <a:t>klimatsko-vegetacijske zone i agrarna područja u katovima na području tropa i umjerenih širina</a:t>
            </a:r>
          </a:p>
          <a:p>
            <a:pPr lvl="0"/>
            <a:r>
              <a:rPr lang="hr-HR" sz="2000" dirty="0"/>
              <a:t>slabo agrarno iskorištavanje iznad 1000 m u tropima, dok je u umjerenim širinama to područje ekstenzivnog stočarstva i ratarstva</a:t>
            </a:r>
          </a:p>
          <a:p>
            <a:pPr lvl="1"/>
            <a:r>
              <a:rPr lang="hr-HR" sz="2000" dirty="0"/>
              <a:t>u umjerenim zonama bolje se iskorištavaju područja do 500 m</a:t>
            </a:r>
          </a:p>
          <a:p>
            <a:pPr lvl="0"/>
            <a:r>
              <a:rPr lang="hr-HR" sz="2000" b="1" dirty="0"/>
              <a:t>alpsko stočarstvo</a:t>
            </a:r>
            <a:r>
              <a:rPr lang="hr-HR" sz="2000" dirty="0"/>
              <a:t> – u Europi – ljetna ispaša u planinama i zimsko prehranjivanje stoke u stajama u dolini</a:t>
            </a:r>
          </a:p>
          <a:p>
            <a:r>
              <a:rPr lang="hr-HR" sz="2000" dirty="0"/>
              <a:t>u dolinama se uzgajaju krmne kulture za prehranu stoke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PLANINE</a:t>
            </a:r>
          </a:p>
        </p:txBody>
      </p:sp>
    </p:spTree>
    <p:extLst>
      <p:ext uri="{BB962C8B-B14F-4D97-AF65-F5344CB8AC3E}">
        <p14:creationId xmlns:p14="http://schemas.microsoft.com/office/powerpoint/2010/main" val="19763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3461</TotalTime>
  <Words>852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bijela_tema</vt:lpstr>
      <vt:lpstr>Tema sustava Office</vt:lpstr>
      <vt:lpstr>PowerPoint Presentation</vt:lpstr>
      <vt:lpstr>SUSTAVI AGRARNOG ISKORIŠTAVANJA</vt:lpstr>
      <vt:lpstr>TROPSKI POJAS</vt:lpstr>
      <vt:lpstr>TROPSKI POJAS</vt:lpstr>
      <vt:lpstr>SUHA PODRUČJA</vt:lpstr>
      <vt:lpstr>SUBTROPSKA PODRUČJA</vt:lpstr>
      <vt:lpstr>UMJERENA PODRUČJA</vt:lpstr>
      <vt:lpstr>HLADNA PODRUČJA</vt:lpstr>
      <vt:lpstr>PLANINE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375</cp:revision>
  <dcterms:created xsi:type="dcterms:W3CDTF">2016-09-01T16:32:16Z</dcterms:created>
  <dcterms:modified xsi:type="dcterms:W3CDTF">2019-10-12T17:24:07Z</dcterms:modified>
</cp:coreProperties>
</file>