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1"/>
  </p:notesMasterIdLst>
  <p:handoutMasterIdLst>
    <p:handoutMasterId r:id="rId12"/>
  </p:handoutMasterIdLst>
  <p:sldIdLst>
    <p:sldId id="350" r:id="rId3"/>
    <p:sldId id="351" r:id="rId4"/>
    <p:sldId id="352" r:id="rId5"/>
    <p:sldId id="370" r:id="rId6"/>
    <p:sldId id="353" r:id="rId7"/>
    <p:sldId id="354" r:id="rId8"/>
    <p:sldId id="355" r:id="rId9"/>
    <p:sldId id="356" r:id="rId1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1" autoAdjust="0"/>
    <p:restoredTop sz="84050" autoAdjust="0"/>
  </p:normalViewPr>
  <p:slideViewPr>
    <p:cSldViewPr>
      <p:cViewPr varScale="1">
        <p:scale>
          <a:sx n="75" d="100"/>
          <a:sy n="7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263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83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225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743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199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04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413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8751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227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7606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225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517232"/>
            <a:ext cx="9144000" cy="1368152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7" name="Naslov 1"/>
          <p:cNvSpPr txBox="1">
            <a:spLocks/>
          </p:cNvSpPr>
          <p:nvPr/>
        </p:nvSpPr>
        <p:spPr>
          <a:xfrm>
            <a:off x="0" y="5841268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b="1" dirty="0">
                <a:ln w="3175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RATARSTVO</a:t>
            </a:r>
            <a:endParaRPr lang="hr-HR" sz="6600" dirty="0">
              <a:ln w="3175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284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24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RATARSTVO</a:t>
            </a:r>
            <a:r>
              <a:rPr lang="hr-HR" sz="2000" dirty="0" smtClean="0"/>
              <a:t> (</a:t>
            </a:r>
            <a:r>
              <a:rPr lang="hr-HR" sz="2000" dirty="0"/>
              <a:t>poljodjelstvo ili zemljoradnja) je grana poljoprivrede koja obuhvaća iskorištavanje tla radi uzgoja biljaka</a:t>
            </a:r>
          </a:p>
          <a:p>
            <a:pPr lvl="1"/>
            <a:r>
              <a:rPr lang="hr-HR" sz="2000" dirty="0"/>
              <a:t>ratarstvo je temelj cjelokupne poljoprivredne proizvodnje i </a:t>
            </a:r>
            <a:r>
              <a:rPr lang="hr-HR" sz="2000" b="1" dirty="0"/>
              <a:t>temeljna poljoprivredna grana</a:t>
            </a:r>
          </a:p>
          <a:p>
            <a:pPr lvl="0">
              <a:spcBef>
                <a:spcPts val="1200"/>
              </a:spcBef>
            </a:pPr>
            <a:r>
              <a:rPr lang="hr-HR" sz="2000" dirty="0"/>
              <a:t>vrste usjeve koje se uzgajaju: </a:t>
            </a:r>
          </a:p>
          <a:p>
            <a:pPr lvl="1"/>
            <a:r>
              <a:rPr lang="hr-HR" sz="2000" dirty="0"/>
              <a:t>žitarice</a:t>
            </a:r>
          </a:p>
          <a:p>
            <a:pPr lvl="1"/>
            <a:r>
              <a:rPr lang="hr-HR" sz="2000" dirty="0"/>
              <a:t>industrijsko bilje</a:t>
            </a:r>
          </a:p>
          <a:p>
            <a:pPr lvl="1"/>
            <a:r>
              <a:rPr lang="hr-HR" sz="2000" dirty="0"/>
              <a:t>povrće</a:t>
            </a:r>
          </a:p>
          <a:p>
            <a:pPr lvl="1"/>
            <a:r>
              <a:rPr lang="hr-HR" sz="2000" dirty="0"/>
              <a:t>krmno bilje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žitarice</a:t>
            </a:r>
            <a:r>
              <a:rPr lang="hr-HR" sz="2000" dirty="0"/>
              <a:t> zauzimaju najviše oraničnih </a:t>
            </a:r>
            <a:r>
              <a:rPr lang="hr-HR" sz="2000" dirty="0" smtClean="0"/>
              <a:t>površina</a:t>
            </a:r>
          </a:p>
          <a:p>
            <a:pPr lvl="0">
              <a:spcBef>
                <a:spcPts val="1200"/>
              </a:spcBef>
            </a:pPr>
            <a:r>
              <a:rPr lang="hr-HR" sz="2000" dirty="0"/>
              <a:t>najznačajniji ratarski proizvodi su </a:t>
            </a:r>
            <a:r>
              <a:rPr lang="hr-HR" sz="2000" b="1" dirty="0"/>
              <a:t>kukuruz</a:t>
            </a:r>
            <a:r>
              <a:rPr lang="hr-HR" sz="2000" dirty="0"/>
              <a:t>, </a:t>
            </a:r>
            <a:r>
              <a:rPr lang="hr-HR" sz="2000" b="1" dirty="0"/>
              <a:t>riža</a:t>
            </a:r>
            <a:r>
              <a:rPr lang="hr-HR" sz="2000" dirty="0"/>
              <a:t> i </a:t>
            </a:r>
            <a:r>
              <a:rPr lang="hr-HR" sz="2000" b="1" dirty="0"/>
              <a:t>pšenica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šećerna trska</a:t>
            </a:r>
            <a:r>
              <a:rPr lang="hr-HR" sz="2000" dirty="0"/>
              <a:t> – usjev sa svjetski najvećom proizvodnjom</a:t>
            </a:r>
          </a:p>
          <a:p>
            <a:pPr lvl="0">
              <a:spcBef>
                <a:spcPts val="1200"/>
              </a:spcBef>
            </a:pPr>
            <a:r>
              <a:rPr lang="hr-HR" sz="2000" dirty="0"/>
              <a:t>glavni povrtlarski proizvodi: </a:t>
            </a:r>
            <a:r>
              <a:rPr lang="hr-HR" sz="2000" b="1" dirty="0"/>
              <a:t>krumpir</a:t>
            </a:r>
            <a:r>
              <a:rPr lang="hr-HR" sz="2000" dirty="0"/>
              <a:t>, </a:t>
            </a:r>
            <a:r>
              <a:rPr lang="hr-HR" sz="2000" b="1" dirty="0"/>
              <a:t>krastavac</a:t>
            </a:r>
            <a:r>
              <a:rPr lang="hr-HR" sz="2000" dirty="0"/>
              <a:t>, </a:t>
            </a:r>
            <a:r>
              <a:rPr lang="hr-HR" sz="2000" b="1" dirty="0" err="1"/>
              <a:t>batata</a:t>
            </a:r>
            <a:r>
              <a:rPr lang="hr-HR" sz="2000" dirty="0"/>
              <a:t> i </a:t>
            </a:r>
            <a:r>
              <a:rPr lang="hr-HR" sz="2000" b="1" dirty="0"/>
              <a:t>rajčica</a:t>
            </a:r>
          </a:p>
          <a:p>
            <a:pPr lvl="0"/>
            <a:endParaRPr lang="hr-H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RATARSKA PROIZVODNJA</a:t>
            </a:r>
          </a:p>
        </p:txBody>
      </p:sp>
    </p:spTree>
    <p:extLst>
      <p:ext uri="{BB962C8B-B14F-4D97-AF65-F5344CB8AC3E}">
        <p14:creationId xmlns:p14="http://schemas.microsoft.com/office/powerpoint/2010/main" val="404233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hr-HR" sz="2000" dirty="0" smtClean="0"/>
              <a:t>uzgaja </a:t>
            </a:r>
            <a:r>
              <a:rPr lang="hr-HR" sz="2000" dirty="0"/>
              <a:t>se </a:t>
            </a:r>
            <a:r>
              <a:rPr lang="hr-HR" sz="2000" b="1" dirty="0" smtClean="0"/>
              <a:t>u </a:t>
            </a:r>
            <a:r>
              <a:rPr lang="hr-HR" sz="2000" b="1" dirty="0"/>
              <a:t>svim dijelovima svijeta</a:t>
            </a:r>
          </a:p>
          <a:p>
            <a:pPr lvl="0">
              <a:spcBef>
                <a:spcPts val="1200"/>
              </a:spcBef>
            </a:pPr>
            <a:r>
              <a:rPr lang="hr-HR" sz="2000" dirty="0"/>
              <a:t>glavni proizvođači: </a:t>
            </a:r>
            <a:r>
              <a:rPr lang="hr-HR" sz="2000" b="1" dirty="0"/>
              <a:t>Kina i Indija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pšenica</a:t>
            </a:r>
            <a:r>
              <a:rPr lang="hr-HR" sz="2000" dirty="0"/>
              <a:t> je </a:t>
            </a:r>
            <a:r>
              <a:rPr lang="hr-HR" sz="2000" dirty="0" err="1"/>
              <a:t>polj</a:t>
            </a:r>
            <a:r>
              <a:rPr lang="hr-HR" sz="2000" dirty="0"/>
              <a:t>. kultura razvijenih zemalja (SAD, Francuska, Australija, Kanada i Njemačka) jer zahtjeva puno mehanizacije i velike posjede – izvozno orijentirana </a:t>
            </a:r>
            <a:r>
              <a:rPr lang="hr-HR" sz="2000" dirty="0" smtClean="0"/>
              <a:t>proizvodnja (kapitalom intenzivna)</a:t>
            </a:r>
            <a:endParaRPr lang="hr-HR" sz="2000" dirty="0"/>
          </a:p>
          <a:p>
            <a:pPr lvl="1">
              <a:spcBef>
                <a:spcPts val="1200"/>
              </a:spcBef>
            </a:pPr>
            <a:r>
              <a:rPr lang="hr-HR" sz="2000" b="1" dirty="0"/>
              <a:t>prinosi po površini</a:t>
            </a:r>
            <a:r>
              <a:rPr lang="hr-HR" sz="2000" dirty="0"/>
              <a:t>: Indija 2,6 t/ha; Nizozemska 9 t/ha</a:t>
            </a:r>
          </a:p>
          <a:p>
            <a:pPr lvl="0">
              <a:spcBef>
                <a:spcPts val="1200"/>
              </a:spcBef>
            </a:pPr>
            <a:r>
              <a:rPr lang="hr-HR" sz="2000" dirty="0"/>
              <a:t>pšenica se koristi izravno u prehrani ili u industriji pića, a manjim dijelom kao stočna </a:t>
            </a:r>
            <a:r>
              <a:rPr lang="hr-HR" sz="2000" dirty="0" smtClean="0"/>
              <a:t>hrana</a:t>
            </a:r>
            <a:endParaRPr lang="hr-H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PŠENICA I DRUGE ŽITARICE</a:t>
            </a:r>
          </a:p>
        </p:txBody>
      </p:sp>
      <p:pic>
        <p:nvPicPr>
          <p:cNvPr id="5" name="Picture 4" descr="C:\Documents and Settings\Ružica Vuk\My Documents\prirucnici\2009\mat za prirucnike\geo_eko_2\026_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8625" y="3482399"/>
            <a:ext cx="4237737" cy="319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89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800"/>
              </a:spcBef>
            </a:pPr>
            <a:r>
              <a:rPr lang="hr-HR" sz="2000" b="1" dirty="0"/>
              <a:t>ječam </a:t>
            </a:r>
            <a:r>
              <a:rPr lang="hr-HR" sz="2000" dirty="0"/>
              <a:t>– druga po važnosti žitarica – </a:t>
            </a:r>
            <a:r>
              <a:rPr lang="hr-HR" sz="2000" b="1" dirty="0"/>
              <a:t>otporan na hladnoću </a:t>
            </a:r>
            <a:r>
              <a:rPr lang="hr-HR" sz="2000" dirty="0"/>
              <a:t>– sadi se u krajevima od 40°do 80° geo. širine i do 4600 m nadmorske visine</a:t>
            </a:r>
          </a:p>
          <a:p>
            <a:pPr lvl="1"/>
            <a:r>
              <a:rPr lang="hr-HR" sz="2000" dirty="0"/>
              <a:t>koristi se kao </a:t>
            </a:r>
            <a:r>
              <a:rPr lang="hr-HR" sz="2000" b="1" dirty="0"/>
              <a:t>stočna hrana </a:t>
            </a:r>
            <a:r>
              <a:rPr lang="hr-HR" sz="2000" dirty="0"/>
              <a:t>te u </a:t>
            </a:r>
            <a:r>
              <a:rPr lang="hr-HR" sz="2000" b="1" dirty="0"/>
              <a:t>industriji žestokih pića </a:t>
            </a:r>
            <a:r>
              <a:rPr lang="hr-HR" sz="2000" dirty="0"/>
              <a:t>i </a:t>
            </a:r>
            <a:r>
              <a:rPr lang="hr-HR" sz="2000" b="1" dirty="0"/>
              <a:t>pivarstvu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proso i sirak</a:t>
            </a:r>
            <a:r>
              <a:rPr lang="hr-HR" sz="2000" dirty="0"/>
              <a:t> – najviše u Kini i Africi – uglavnom za prehranu lokalnog stanovništva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zob </a:t>
            </a:r>
            <a:r>
              <a:rPr lang="hr-HR" sz="2000" dirty="0"/>
              <a:t>– stočna hrana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raž </a:t>
            </a:r>
            <a:r>
              <a:rPr lang="hr-HR" sz="2000" dirty="0"/>
              <a:t>– važna krušna žitarica u europskim državama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PŠENICA I DRUGE ŽITARICE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7504" y="3217404"/>
            <a:ext cx="3210535" cy="1574537"/>
            <a:chOff x="107504" y="3645024"/>
            <a:chExt cx="3210535" cy="1574537"/>
          </a:xfrm>
        </p:grpSpPr>
        <p:pic>
          <p:nvPicPr>
            <p:cNvPr id="12290" name="Picture 2" descr="http://pinova.hr/media/34/2014/09/16/01d278ecab6ab63b94c88c1abd457a98_13d4dbb4660792104cf5cf728af3a0e0_crop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7504" y="3645024"/>
              <a:ext cx="3210535" cy="157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7504" y="4942562"/>
              <a:ext cx="6184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sz="1200" b="1" dirty="0" smtClean="0"/>
                <a:t>JEČAM</a:t>
              </a:r>
              <a:endParaRPr lang="hr-HR" sz="1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19872" y="3217404"/>
            <a:ext cx="2675447" cy="1574537"/>
            <a:chOff x="3419872" y="3645024"/>
            <a:chExt cx="2675447" cy="1574537"/>
          </a:xfrm>
        </p:grpSpPr>
        <p:pic>
          <p:nvPicPr>
            <p:cNvPr id="12292" name="Picture 4" descr="https://upload.wikimedia.org/wikipedia/commons/a/a4/Panicum_miliaceum0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419872" y="3645024"/>
              <a:ext cx="2675447" cy="157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419872" y="4942562"/>
              <a:ext cx="63203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sz="1200" b="1" dirty="0" smtClean="0"/>
                <a:t>PROSO</a:t>
              </a:r>
              <a:endParaRPr lang="hr-HR" sz="12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56176" y="3212976"/>
            <a:ext cx="2857500" cy="3307316"/>
            <a:chOff x="6156176" y="3212976"/>
            <a:chExt cx="2857500" cy="3307316"/>
          </a:xfrm>
        </p:grpSpPr>
        <p:pic>
          <p:nvPicPr>
            <p:cNvPr id="12294" name="Picture 6" descr="Stočni sirak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56176" y="3212976"/>
              <a:ext cx="2857500" cy="330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156176" y="6243293"/>
              <a:ext cx="56297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sz="1200" b="1" dirty="0" smtClean="0"/>
                <a:t>SIRAK</a:t>
              </a:r>
              <a:endParaRPr lang="hr-HR" sz="12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13087" y="4869159"/>
            <a:ext cx="2666738" cy="1651133"/>
            <a:chOff x="3413087" y="4869159"/>
            <a:chExt cx="2666738" cy="1651133"/>
          </a:xfrm>
        </p:grpSpPr>
        <p:pic>
          <p:nvPicPr>
            <p:cNvPr id="12296" name="Picture 8" descr="http://lunapic.ru/wp-content/uploads/2017/02/zerna-ovsa.jpg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378" b="-1"/>
            <a:stretch/>
          </p:blipFill>
          <p:spPr bwMode="auto">
            <a:xfrm>
              <a:off x="3413087" y="4869159"/>
              <a:ext cx="2666738" cy="1651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413087" y="6243293"/>
              <a:ext cx="44691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sz="1200" b="1" dirty="0" smtClean="0"/>
                <a:t>ZOB</a:t>
              </a:r>
              <a:endParaRPr lang="hr-HR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7504" y="4869160"/>
            <a:ext cx="3210535" cy="1651133"/>
            <a:chOff x="107504" y="4869160"/>
            <a:chExt cx="3210535" cy="1651133"/>
          </a:xfrm>
        </p:grpSpPr>
        <p:pic>
          <p:nvPicPr>
            <p:cNvPr id="12298" name="Picture 10" descr="https://ordinacija.tv/wp-content/uploads/2017/04/Raz.jp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4869160"/>
              <a:ext cx="3210535" cy="1651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07504" y="6243294"/>
              <a:ext cx="4379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sz="1200" b="1" dirty="0" smtClean="0"/>
                <a:t>RAŽ</a:t>
              </a:r>
              <a:endParaRPr lang="hr-HR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774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ttp://ntrdetassel.com/wp-content/uploads/detasseling-field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9311" y="3479714"/>
            <a:ext cx="6158758" cy="331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dirty="0" smtClean="0"/>
              <a:t>pradomovina </a:t>
            </a:r>
            <a:r>
              <a:rPr lang="hr-HR" sz="2000" dirty="0"/>
              <a:t>– Meksiko</a:t>
            </a:r>
          </a:p>
          <a:p>
            <a:pPr lvl="0"/>
            <a:r>
              <a:rPr lang="hr-HR" sz="2000" dirty="0"/>
              <a:t>osjetljiv na temperature pa u umjerenim širinama </a:t>
            </a:r>
            <a:r>
              <a:rPr lang="hr-HR" sz="2000" b="1" dirty="0"/>
              <a:t>raste</a:t>
            </a:r>
            <a:r>
              <a:rPr lang="hr-HR" sz="2000" dirty="0"/>
              <a:t> </a:t>
            </a:r>
            <a:r>
              <a:rPr lang="hr-HR" sz="2000" b="1" dirty="0"/>
              <a:t>samo u toplijem dijelu godine</a:t>
            </a:r>
          </a:p>
          <a:p>
            <a:pPr lvl="0"/>
            <a:r>
              <a:rPr lang="hr-HR" sz="2000" dirty="0"/>
              <a:t>važnija žitarica i u Africi – često propada radi suše</a:t>
            </a:r>
          </a:p>
          <a:p>
            <a:pPr lvl="0"/>
            <a:r>
              <a:rPr lang="hr-HR" sz="2000" dirty="0"/>
              <a:t>najveći proizvođači – SAD (39% svjetske proizvodnje), Kina, Brazil i Argentina; u Europi Ukrajina, Francuska i Rumunjska</a:t>
            </a:r>
          </a:p>
          <a:p>
            <a:pPr lvl="0"/>
            <a:r>
              <a:rPr lang="hr-HR" sz="2000" dirty="0"/>
              <a:t>kukuruz se najviše koristi kao stočna hrana a sve manje za prehranu stanovništva</a:t>
            </a:r>
          </a:p>
          <a:p>
            <a:pPr lvl="0"/>
            <a:r>
              <a:rPr lang="hr-HR" sz="2000" dirty="0"/>
              <a:t>prerada kukuruza u gorivo – etanol – SAD i Brazil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KUKURUZ</a:t>
            </a:r>
          </a:p>
        </p:txBody>
      </p:sp>
    </p:spTree>
    <p:extLst>
      <p:ext uri="{BB962C8B-B14F-4D97-AF65-F5344CB8AC3E}">
        <p14:creationId xmlns:p14="http://schemas.microsoft.com/office/powerpoint/2010/main" val="3548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hr-HR" sz="2000" dirty="0" smtClean="0"/>
              <a:t>divlja </a:t>
            </a:r>
            <a:r>
              <a:rPr lang="hr-HR" sz="2000" dirty="0"/>
              <a:t>riža rasla je u Africi i Australiji, ali je prvi put kultivirana u Kini</a:t>
            </a:r>
          </a:p>
          <a:p>
            <a:pPr lvl="0">
              <a:spcBef>
                <a:spcPts val="1200"/>
              </a:spcBef>
            </a:pPr>
            <a:r>
              <a:rPr lang="hr-HR" sz="2000" dirty="0"/>
              <a:t>zahtjeva toplije i vlažnije uvjete od pšenice i kukuruza</a:t>
            </a:r>
          </a:p>
          <a:p>
            <a:pPr lvl="0">
              <a:spcBef>
                <a:spcPts val="1200"/>
              </a:spcBef>
            </a:pPr>
            <a:r>
              <a:rPr lang="hr-HR" sz="2000" dirty="0"/>
              <a:t>najčešće se uzgaja u </a:t>
            </a:r>
            <a:r>
              <a:rPr lang="hr-HR" sz="2000" b="1" dirty="0"/>
              <a:t>vodom potopljenim poljima </a:t>
            </a:r>
            <a:r>
              <a:rPr lang="hr-HR" sz="2000" dirty="0"/>
              <a:t>(terasama)</a:t>
            </a:r>
          </a:p>
          <a:p>
            <a:pPr lvl="0">
              <a:spcBef>
                <a:spcPts val="1200"/>
              </a:spcBef>
            </a:pPr>
            <a:r>
              <a:rPr lang="hr-HR" sz="2000" dirty="0"/>
              <a:t>zahtjeva puno ljudskog </a:t>
            </a:r>
            <a:r>
              <a:rPr lang="hr-HR" sz="2000" dirty="0" smtClean="0"/>
              <a:t>rada – </a:t>
            </a:r>
            <a:r>
              <a:rPr lang="hr-HR" sz="2000" b="1" dirty="0" smtClean="0"/>
              <a:t>radom intenzivna</a:t>
            </a:r>
            <a:endParaRPr lang="hr-HR" sz="2000" b="1" dirty="0"/>
          </a:p>
          <a:p>
            <a:pPr lvl="0">
              <a:spcBef>
                <a:spcPts val="1200"/>
              </a:spcBef>
            </a:pPr>
            <a:r>
              <a:rPr lang="hr-HR" sz="2000" dirty="0"/>
              <a:t>najviše se uzgaja u južnoj, jugoistočnoj i istočnoj Aziji – najveći proizvođači: </a:t>
            </a:r>
            <a:r>
              <a:rPr lang="hr-HR" sz="2000" b="1" dirty="0"/>
              <a:t>Kina</a:t>
            </a:r>
            <a:r>
              <a:rPr lang="hr-HR" sz="2000" dirty="0"/>
              <a:t>, </a:t>
            </a:r>
            <a:r>
              <a:rPr lang="hr-HR" sz="2000" b="1" dirty="0"/>
              <a:t>Indija</a:t>
            </a:r>
            <a:r>
              <a:rPr lang="hr-HR" sz="2000" dirty="0"/>
              <a:t> i </a:t>
            </a:r>
            <a:r>
              <a:rPr lang="hr-HR" sz="2000" b="1" dirty="0"/>
              <a:t>Indonezija</a:t>
            </a:r>
            <a:r>
              <a:rPr lang="hr-HR" sz="2000" dirty="0"/>
              <a:t>; </a:t>
            </a:r>
            <a:r>
              <a:rPr lang="hr-HR" sz="2000" b="1" dirty="0"/>
              <a:t>Brazil</a:t>
            </a:r>
            <a:r>
              <a:rPr lang="hr-HR" sz="2000" dirty="0"/>
              <a:t> je jedina </a:t>
            </a:r>
            <a:r>
              <a:rPr lang="hr-HR" sz="2000" dirty="0" err="1" smtClean="0"/>
              <a:t>neazijska</a:t>
            </a:r>
            <a:r>
              <a:rPr lang="hr-HR" sz="2000" dirty="0" smtClean="0"/>
              <a:t> zemlja </a:t>
            </a:r>
            <a:r>
              <a:rPr lang="hr-HR" sz="2000" dirty="0"/>
              <a:t>koja se nalazi na prvih 10 u proizvodnji riže</a:t>
            </a:r>
          </a:p>
          <a:p>
            <a:pPr lvl="0">
              <a:spcBef>
                <a:spcPts val="1200"/>
              </a:spcBef>
            </a:pPr>
            <a:endParaRPr lang="hr-H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RIŽA</a:t>
            </a:r>
          </a:p>
        </p:txBody>
      </p:sp>
      <p:pic>
        <p:nvPicPr>
          <p:cNvPr id="14338" name="Picture 2" descr="http://www.azsiaspecialista.hu/files/2018/08/VK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0348" y="3356992"/>
            <a:ext cx="5090980" cy="340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988" y="3446998"/>
            <a:ext cx="39448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1" indent="-3429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sz="2000" dirty="0"/>
              <a:t>na pojedinim područjima u Aziji riža se sadi </a:t>
            </a:r>
            <a:r>
              <a:rPr lang="hr-HR" sz="2000" b="1" dirty="0"/>
              <a:t>na više od 50% obradivih površina</a:t>
            </a:r>
            <a:endParaRPr lang="hr-HR" sz="2000" b="1" dirty="0" smtClean="0">
              <a:solidFill>
                <a:prstClr val="black"/>
              </a:solidFill>
            </a:endParaRPr>
          </a:p>
          <a:p>
            <a:pPr marL="342000" lvl="1" indent="-3429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sz="2000" b="1" dirty="0" smtClean="0">
                <a:solidFill>
                  <a:prstClr val="black"/>
                </a:solidFill>
              </a:rPr>
              <a:t>2 </a:t>
            </a:r>
            <a:r>
              <a:rPr lang="hr-HR" sz="2000" b="1" dirty="0">
                <a:solidFill>
                  <a:prstClr val="black"/>
                </a:solidFill>
              </a:rPr>
              <a:t>do 3 žetve riže godišnje</a:t>
            </a:r>
            <a:r>
              <a:rPr lang="hr-HR" sz="2000" dirty="0">
                <a:solidFill>
                  <a:prstClr val="black"/>
                </a:solidFill>
              </a:rPr>
              <a:t> u toplijim dijelovima Azije</a:t>
            </a:r>
          </a:p>
          <a:p>
            <a:pPr marL="342000" lvl="1" indent="-3429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sz="2000" dirty="0">
                <a:solidFill>
                  <a:prstClr val="black"/>
                </a:solidFill>
              </a:rPr>
              <a:t>samo 5% proizvodnje riže dolazi na međunarodno tržište a i tada su najveći kupci azijske zemlje</a:t>
            </a:r>
          </a:p>
        </p:txBody>
      </p:sp>
    </p:spTree>
    <p:extLst>
      <p:ext uri="{BB962C8B-B14F-4D97-AF65-F5344CB8AC3E}">
        <p14:creationId xmlns:p14="http://schemas.microsoft.com/office/powerpoint/2010/main" val="101866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b="1" dirty="0" smtClean="0"/>
              <a:t>industrijsko </a:t>
            </a:r>
            <a:r>
              <a:rPr lang="hr-HR" sz="2000" b="1" dirty="0"/>
              <a:t>bilje</a:t>
            </a:r>
            <a:r>
              <a:rPr lang="hr-HR" sz="2000" dirty="0"/>
              <a:t> – koristi se uglavnom kao sirovina u prerađivačkoj industriji</a:t>
            </a:r>
          </a:p>
          <a:p>
            <a:pPr lvl="1"/>
            <a:r>
              <a:rPr lang="hr-HR" sz="2000" dirty="0" smtClean="0"/>
              <a:t>šećerna </a:t>
            </a:r>
            <a:r>
              <a:rPr lang="hr-HR" sz="2000" dirty="0"/>
              <a:t>trska, šećerna repa, soja, pamuk, suncokret</a:t>
            </a:r>
            <a:r>
              <a:rPr lang="hr-HR" sz="2000" dirty="0" smtClean="0"/>
              <a:t>, lan</a:t>
            </a:r>
            <a:r>
              <a:rPr lang="hr-HR" sz="2000" dirty="0"/>
              <a:t>, konoplja…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šećerna trska</a:t>
            </a:r>
            <a:r>
              <a:rPr lang="hr-HR" sz="2000" dirty="0"/>
              <a:t> – podrijetlom iz tropskih krajeva JI Azije</a:t>
            </a:r>
          </a:p>
          <a:p>
            <a:pPr lvl="1"/>
            <a:r>
              <a:rPr lang="hr-HR" sz="2000" dirty="0" smtClean="0"/>
              <a:t>zahtjeva </a:t>
            </a:r>
            <a:r>
              <a:rPr lang="hr-HR" sz="2000" dirty="0"/>
              <a:t>puno vode i sunca</a:t>
            </a:r>
          </a:p>
          <a:p>
            <a:pPr lvl="1"/>
            <a:r>
              <a:rPr lang="hr-HR" sz="2000" dirty="0"/>
              <a:t>Antilsko otočje – toliko se raširila da je potpuno uništila lokalnu vegetaciju</a:t>
            </a:r>
          </a:p>
          <a:p>
            <a:pPr lvl="1"/>
            <a:r>
              <a:rPr lang="hr-HR" sz="2000" b="1" dirty="0"/>
              <a:t>Brazil</a:t>
            </a:r>
            <a:r>
              <a:rPr lang="hr-HR" sz="2000" dirty="0"/>
              <a:t> – najveći proizvođač; slijedi </a:t>
            </a:r>
            <a:r>
              <a:rPr lang="hr-HR" sz="2000" b="1" dirty="0"/>
              <a:t>Indija</a:t>
            </a:r>
            <a:r>
              <a:rPr lang="hr-HR" sz="2000" dirty="0"/>
              <a:t> sa upola manje proizvodnje</a:t>
            </a:r>
          </a:p>
          <a:p>
            <a:pPr lvl="1"/>
            <a:r>
              <a:rPr lang="hr-HR" sz="2000" dirty="0"/>
              <a:t>koristi se za 70% svjetske proizvodnje šećera, sokova i ruma</a:t>
            </a:r>
          </a:p>
          <a:p>
            <a:pPr lvl="1"/>
            <a:r>
              <a:rPr lang="hr-HR" sz="2000" dirty="0" err="1"/>
              <a:t>biogorivo</a:t>
            </a:r>
            <a:r>
              <a:rPr lang="hr-HR" sz="2000" dirty="0"/>
              <a:t> (etanol) – pogotovo u Brazilu </a:t>
            </a:r>
          </a:p>
          <a:p>
            <a:pPr lvl="1"/>
            <a:r>
              <a:rPr lang="hr-HR" sz="2000" dirty="0"/>
              <a:t>daje 10 t/ha uroda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šećerna repa</a:t>
            </a:r>
            <a:r>
              <a:rPr lang="hr-HR" sz="2000" dirty="0"/>
              <a:t> – glavni proizvođači Rusija, Francuska i SAD</a:t>
            </a:r>
          </a:p>
          <a:p>
            <a:pPr lvl="1"/>
            <a:r>
              <a:rPr lang="hr-HR" sz="2000" dirty="0"/>
              <a:t>30% svjetske proizvodnje šećera</a:t>
            </a:r>
          </a:p>
          <a:p>
            <a:pPr lvl="1"/>
            <a:r>
              <a:rPr lang="hr-HR" sz="2000" dirty="0"/>
              <a:t>koristi se u proizvodnji žestokih alkoholnih pića i </a:t>
            </a:r>
            <a:r>
              <a:rPr lang="hr-HR" sz="2000" dirty="0" err="1"/>
              <a:t>biogoriva</a:t>
            </a:r>
            <a:endParaRPr lang="hr-HR" sz="2000" dirty="0"/>
          </a:p>
          <a:p>
            <a:pPr lvl="1"/>
            <a:r>
              <a:rPr lang="hr-HR" sz="2000" dirty="0"/>
              <a:t>daje 7 t/ha </a:t>
            </a:r>
            <a:r>
              <a:rPr lang="hr-HR" sz="2000" dirty="0" smtClean="0"/>
              <a:t>uroda</a:t>
            </a:r>
            <a:endParaRPr lang="hr-H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OSTALI RATARSKI PROIZVODI</a:t>
            </a:r>
          </a:p>
        </p:txBody>
      </p:sp>
    </p:spTree>
    <p:extLst>
      <p:ext uri="{BB962C8B-B14F-4D97-AF65-F5344CB8AC3E}">
        <p14:creationId xmlns:p14="http://schemas.microsoft.com/office/powerpoint/2010/main" val="275476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b="1" dirty="0"/>
              <a:t>soja</a:t>
            </a:r>
            <a:r>
              <a:rPr lang="hr-HR" sz="2000" dirty="0"/>
              <a:t> – podrijetlom iz istočne Azije – najveći proizvođači SAD, Brazil i Argentina</a:t>
            </a:r>
          </a:p>
          <a:p>
            <a:pPr lvl="1"/>
            <a:r>
              <a:rPr lang="hr-HR" sz="2000" dirty="0"/>
              <a:t>u SAD-u se koristi kao stočna hrana, u azijskim zemljama važna u prehrani ljudi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pamuk</a:t>
            </a:r>
            <a:r>
              <a:rPr lang="hr-HR" sz="2000" dirty="0"/>
              <a:t> – biljka tropskih područja Amerike, Indije i Afrike</a:t>
            </a:r>
          </a:p>
          <a:p>
            <a:pPr lvl="1"/>
            <a:r>
              <a:rPr lang="hr-HR" sz="2000" dirty="0"/>
              <a:t>danas prevladava američka sorta pamuka</a:t>
            </a:r>
          </a:p>
          <a:p>
            <a:pPr lvl="1"/>
            <a:r>
              <a:rPr lang="hr-HR" sz="2000" dirty="0"/>
              <a:t>najovisniji od svih biljaka o pesticidima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proizvodnja povrća</a:t>
            </a:r>
            <a:r>
              <a:rPr lang="hr-HR" sz="2000" dirty="0"/>
              <a:t> – najzahtjevniji dio ratarstva radi velikog utroška rada i kapitala</a:t>
            </a:r>
          </a:p>
          <a:p>
            <a:pPr lvl="1"/>
            <a:r>
              <a:rPr lang="hr-HR" sz="2000" dirty="0"/>
              <a:t>najznačajniji povrtlarski proizvodi: krumpir, </a:t>
            </a:r>
            <a:r>
              <a:rPr lang="hr-HR" sz="2000" dirty="0" err="1"/>
              <a:t>kasava</a:t>
            </a:r>
            <a:r>
              <a:rPr lang="hr-HR" sz="2000" dirty="0"/>
              <a:t>, </a:t>
            </a:r>
            <a:r>
              <a:rPr lang="hr-HR" sz="2000" dirty="0" err="1"/>
              <a:t>batata</a:t>
            </a:r>
            <a:r>
              <a:rPr lang="hr-HR" sz="2000" dirty="0"/>
              <a:t> i rajčica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krmno bilje</a:t>
            </a:r>
            <a:r>
              <a:rPr lang="hr-HR" sz="2000" dirty="0"/>
              <a:t> – djetelina, </a:t>
            </a:r>
            <a:r>
              <a:rPr lang="hr-HR" sz="2000" dirty="0" err="1"/>
              <a:t>lucerna</a:t>
            </a:r>
            <a:r>
              <a:rPr lang="hr-HR" sz="2000" dirty="0"/>
              <a:t>, stočna repa i dr.</a:t>
            </a:r>
          </a:p>
          <a:p>
            <a:pPr lvl="1"/>
            <a:r>
              <a:rPr lang="hr-HR" sz="2000" dirty="0"/>
              <a:t>proizvode se na oranicama kao stočna hrana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voćarstvo</a:t>
            </a:r>
            <a:r>
              <a:rPr lang="hr-HR" sz="2000" dirty="0"/>
              <a:t> – najznačajniji uzgoj agruma, banana i jabuka</a:t>
            </a:r>
          </a:p>
          <a:p>
            <a:pPr lvl="1"/>
            <a:r>
              <a:rPr lang="hr-HR" sz="2000" dirty="0"/>
              <a:t>Italija i Francuska – najznačajniji proizvođači vina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OSTALI RATARSKI PROIZVODI</a:t>
            </a:r>
          </a:p>
        </p:txBody>
      </p:sp>
    </p:spTree>
    <p:extLst>
      <p:ext uri="{BB962C8B-B14F-4D97-AF65-F5344CB8AC3E}">
        <p14:creationId xmlns:p14="http://schemas.microsoft.com/office/powerpoint/2010/main" val="29626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3460</TotalTime>
  <Words>650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bijela_tema</vt:lpstr>
      <vt:lpstr>Tema sustava Office</vt:lpstr>
      <vt:lpstr>PowerPoint Presentation</vt:lpstr>
      <vt:lpstr>RATARSKA PROIZVODNJA</vt:lpstr>
      <vt:lpstr>PŠENICA I DRUGE ŽITARICE</vt:lpstr>
      <vt:lpstr>PŠENICA I DRUGE ŽITARICE</vt:lpstr>
      <vt:lpstr>KUKURUZ</vt:lpstr>
      <vt:lpstr>RIŽA</vt:lpstr>
      <vt:lpstr>OSTALI RATARSKI PROIZVODI</vt:lpstr>
      <vt:lpstr>OSTALI RATARSKI PROIZVODI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375</cp:revision>
  <dcterms:created xsi:type="dcterms:W3CDTF">2016-09-01T16:32:16Z</dcterms:created>
  <dcterms:modified xsi:type="dcterms:W3CDTF">2019-10-12T17:25:56Z</dcterms:modified>
</cp:coreProperties>
</file>