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57" r:id="rId3"/>
    <p:sldId id="358" r:id="rId4"/>
    <p:sldId id="359" r:id="rId5"/>
    <p:sldId id="360" r:id="rId6"/>
    <p:sldId id="361" r:id="rId7"/>
    <p:sldId id="362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8405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ONIKA\Desktop\milka cow 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4276" y="0"/>
            <a:ext cx="91925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4276" y="5530924"/>
            <a:ext cx="9168276" cy="135446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0" y="570409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000" b="1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STOČARSTVO I RIBARSTVO</a:t>
            </a:r>
            <a:endParaRPr lang="hr-HR" sz="60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stočarstvo</a:t>
            </a:r>
            <a:r>
              <a:rPr lang="hr-HR" sz="2000" dirty="0" smtClean="0"/>
              <a:t> </a:t>
            </a:r>
            <a:r>
              <a:rPr lang="hr-HR" sz="2000" dirty="0"/>
              <a:t>je poljoprivredna djelatnost koja se bavi uzgojem i iskorištavanjem domaćih životinja (stoke)</a:t>
            </a:r>
          </a:p>
          <a:p>
            <a:pPr lvl="0">
              <a:spcBef>
                <a:spcPts val="1200"/>
              </a:spcBef>
            </a:pPr>
            <a:r>
              <a:rPr lang="hr-HR" sz="2000" b="1" dirty="0" smtClean="0"/>
              <a:t>glavne grane stočarstva: </a:t>
            </a:r>
            <a:r>
              <a:rPr lang="hr-HR" sz="2000" dirty="0" smtClean="0"/>
              <a:t>govedarstvo, ovčarstvo, svinjogojstvo i peradarstvo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domaće se životinje koriste za dobivanje prehrambenih proizvoda (mesa, mlijeka, jaja, masti, meda) i sirovina za prerađivačku industriju (koža, vuna, dlaka, vosak…)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stoka </a:t>
            </a:r>
            <a:r>
              <a:rPr lang="hr-HR" sz="2000" dirty="0"/>
              <a:t>daje stajsko gnojivo – sušeno može poslužiti kao ogrjev ili kao građevni materijal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životinje kao radna snaga (konji, magarci, krave, </a:t>
            </a:r>
            <a:r>
              <a:rPr lang="hr-HR" sz="2000" dirty="0" err="1"/>
              <a:t>jakovi</a:t>
            </a:r>
            <a:r>
              <a:rPr lang="hr-HR" sz="2000" dirty="0"/>
              <a:t>)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oko 1,3 </a:t>
            </a:r>
            <a:r>
              <a:rPr lang="hr-HR" sz="2000" dirty="0" err="1"/>
              <a:t>mlrd</a:t>
            </a:r>
            <a:r>
              <a:rPr lang="hr-HR" sz="2000" dirty="0"/>
              <a:t>. stanovnika na Zemlji se bavi stočarstvom – u poljoprivrednom BDP-u sudjeluje s 40%, a u ukupnom svjetskom BDP-u s 1,5%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stočarstvo je </a:t>
            </a:r>
            <a:r>
              <a:rPr lang="hr-HR" sz="2000" b="1" dirty="0" smtClean="0"/>
              <a:t>glavna </a:t>
            </a:r>
            <a:r>
              <a:rPr lang="hr-HR" sz="2000" dirty="0" smtClean="0"/>
              <a:t>poljoprivredna grana u razvijenim državama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stočarstvo </a:t>
            </a:r>
            <a:r>
              <a:rPr lang="hr-HR" sz="2000" dirty="0"/>
              <a:t>koristi oko 70% poljoprivrednog zemljišta i veliki je onečišćivač Zemljine površine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ubrzano raste proizvodnja svinja i peradi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STOČARSTVO</a:t>
            </a:r>
            <a:endParaRPr lang="hr-H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 smtClean="0"/>
              <a:t>dvije </a:t>
            </a:r>
            <a:r>
              <a:rPr lang="hr-HR" sz="2000" dirty="0"/>
              <a:t>osnovne vrste stočarske proizvodnje:</a:t>
            </a:r>
          </a:p>
          <a:p>
            <a:pPr lvl="1"/>
            <a:r>
              <a:rPr lang="hr-HR" sz="2000" b="1" dirty="0"/>
              <a:t>specijalizirani posjedi </a:t>
            </a:r>
            <a:r>
              <a:rPr lang="hr-HR" sz="2000" dirty="0"/>
              <a:t>s malim dijelom ratarske proizvodnje – </a:t>
            </a:r>
            <a:r>
              <a:rPr lang="hr-HR" sz="2000" dirty="0" smtClean="0"/>
              <a:t>razvijene zemlje</a:t>
            </a:r>
            <a:endParaRPr lang="hr-HR" sz="2000" dirty="0"/>
          </a:p>
          <a:p>
            <a:pPr lvl="1"/>
            <a:r>
              <a:rPr lang="hr-HR" sz="2000" b="1" dirty="0"/>
              <a:t>posjedi s miješanim udjelom </a:t>
            </a:r>
            <a:r>
              <a:rPr lang="hr-HR" sz="2000" dirty="0"/>
              <a:t>stočarske i ratarske proizvodnje – ostatak </a:t>
            </a:r>
            <a:r>
              <a:rPr lang="hr-HR" sz="2000" dirty="0" smtClean="0"/>
              <a:t>svijeta</a:t>
            </a:r>
            <a:endParaRPr lang="hr-HR" sz="2000" dirty="0"/>
          </a:p>
          <a:p>
            <a:pPr marL="0" indent="0">
              <a:buNone/>
            </a:pPr>
            <a:endParaRPr lang="hr-HR" sz="2000" b="1" dirty="0" smtClean="0"/>
          </a:p>
          <a:p>
            <a:pPr marL="0" indent="0"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GRANE </a:t>
            </a:r>
            <a:r>
              <a:rPr lang="hr-HR" sz="2000" b="1" dirty="0">
                <a:solidFill>
                  <a:srgbClr val="FF0000"/>
                </a:solidFill>
              </a:rPr>
              <a:t>STOČARSTVA (prema vrsti stoke)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govedarstvo </a:t>
            </a:r>
            <a:r>
              <a:rPr lang="hr-HR" sz="2000" dirty="0"/>
              <a:t>– važna za proizvodnju mesa, mlijeka i radne stoke</a:t>
            </a:r>
          </a:p>
          <a:p>
            <a:pPr lvl="1"/>
            <a:r>
              <a:rPr lang="hr-HR" sz="2000" b="1" dirty="0"/>
              <a:t>divlje govedo</a:t>
            </a:r>
            <a:r>
              <a:rPr lang="hr-HR" sz="2000" dirty="0"/>
              <a:t> prvi put je pripitomljeno u Indiji ili središnjoj Aziji prije 8000 god.</a:t>
            </a:r>
          </a:p>
          <a:p>
            <a:pPr lvl="1"/>
            <a:r>
              <a:rPr lang="hr-HR" sz="2000" dirty="0"/>
              <a:t>vodeći izvoznici goveda su Francuska, Njemačka i Nizozemska; a najviše goveda imaju Indija i Brazil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ovčarstvo – </a:t>
            </a:r>
            <a:r>
              <a:rPr lang="hr-HR" sz="2000" dirty="0"/>
              <a:t>ovca je pripitomljena u središnjoj Aziji prije 8000 god.</a:t>
            </a:r>
          </a:p>
          <a:p>
            <a:pPr lvl="1"/>
            <a:r>
              <a:rPr lang="hr-HR" sz="2000" dirty="0"/>
              <a:t>prednost ovčarstva što se </a:t>
            </a:r>
            <a:r>
              <a:rPr lang="hr-HR" sz="2000" b="1" dirty="0"/>
              <a:t>ovce mogu uzgajati na područjima koja su nepovoljna za govedarstvo</a:t>
            </a:r>
            <a:endParaRPr lang="hr-HR" sz="2000" dirty="0"/>
          </a:p>
          <a:p>
            <a:pPr lvl="1"/>
            <a:r>
              <a:rPr lang="hr-HR" sz="2000" dirty="0"/>
              <a:t>najveći broj ovaca ima Kina, a najveći izvoznici (mesa i vune) su zemlje južne polutke – JAR, Australija, Novi Zeland, Brazil i Urugvaj</a:t>
            </a:r>
          </a:p>
          <a:p>
            <a:pPr marL="0" indent="0">
              <a:buNone/>
            </a:pPr>
            <a:endParaRPr lang="hr-HR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VRSTE STOČARSKE PROIZVODNJE</a:t>
            </a:r>
          </a:p>
        </p:txBody>
      </p:sp>
    </p:spTree>
    <p:extLst>
      <p:ext uri="{BB962C8B-B14F-4D97-AF65-F5344CB8AC3E}">
        <p14:creationId xmlns:p14="http://schemas.microsoft.com/office/powerpoint/2010/main" val="22744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b="1" dirty="0"/>
              <a:t>koze</a:t>
            </a:r>
            <a:r>
              <a:rPr lang="hr-HR" sz="2000" dirty="0"/>
              <a:t> – mogu se uzgajati u nepovoljnijim uvjetima nego ostala stoka – na strmim terenima i na područjima s malo padalina i </a:t>
            </a:r>
            <a:r>
              <a:rPr lang="hr-HR" sz="2000" dirty="0" smtClean="0"/>
              <a:t>s vrlo </a:t>
            </a:r>
            <a:r>
              <a:rPr lang="hr-HR" sz="2000" dirty="0"/>
              <a:t>oskudnom vegetacijom</a:t>
            </a:r>
          </a:p>
          <a:p>
            <a:pPr lvl="1"/>
            <a:r>
              <a:rPr lang="hr-HR" sz="2000" dirty="0"/>
              <a:t>koza je </a:t>
            </a:r>
            <a:r>
              <a:rPr lang="hr-HR" sz="2000" b="1" dirty="0"/>
              <a:t>najviše u siromašnim krajevima </a:t>
            </a:r>
            <a:r>
              <a:rPr lang="hr-HR" sz="2000" dirty="0"/>
              <a:t>i klimatski nepovoljnim područjima Azije i Afrike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svinje </a:t>
            </a:r>
            <a:r>
              <a:rPr lang="hr-HR" sz="2000" dirty="0"/>
              <a:t>– prednost svinjogojstva je relativno </a:t>
            </a:r>
            <a:r>
              <a:rPr lang="hr-HR" sz="2000" b="1" dirty="0"/>
              <a:t>brz povrat uloženog kapitala</a:t>
            </a:r>
          </a:p>
          <a:p>
            <a:pPr lvl="1"/>
            <a:r>
              <a:rPr lang="hr-HR" sz="2000" dirty="0"/>
              <a:t>najviše ih se uzgaja u Kini, SAD-u i Europi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peradarstvo</a:t>
            </a:r>
            <a:r>
              <a:rPr lang="hr-HR" sz="2000" dirty="0"/>
              <a:t> – donosi najbolji povrat novca na uložena sredstva za ishranu</a:t>
            </a:r>
          </a:p>
          <a:p>
            <a:pPr lvl="1"/>
            <a:r>
              <a:rPr lang="hr-HR" sz="2000" dirty="0"/>
              <a:t>na zapadu se perad uzgaja industrijski za meso i jaja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pčelarstvo</a:t>
            </a:r>
            <a:r>
              <a:rPr lang="hr-HR" sz="2000" dirty="0"/>
              <a:t> – prisutno svugdje gdje ima livada</a:t>
            </a:r>
          </a:p>
          <a:p>
            <a:pPr lvl="1"/>
            <a:r>
              <a:rPr lang="hr-HR" sz="2000" dirty="0"/>
              <a:t>koriste se za dobivanje meda, voska, pčelinjeg otrova (kao lijek) te za oprašivanje biljaka</a:t>
            </a:r>
          </a:p>
          <a:p>
            <a:pPr lvl="1"/>
            <a:r>
              <a:rPr lang="hr-HR" sz="2000" dirty="0"/>
              <a:t>meda najviše proizvode Kina, Argentina, SAD i Ukrajina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GRANE STOČARSTVA (prema vrsti stoke)</a:t>
            </a:r>
          </a:p>
        </p:txBody>
      </p:sp>
    </p:spTree>
    <p:extLst>
      <p:ext uri="{BB962C8B-B14F-4D97-AF65-F5344CB8AC3E}">
        <p14:creationId xmlns:p14="http://schemas.microsoft.com/office/powerpoint/2010/main" val="33946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 smtClean="0"/>
              <a:t>proizvodnja </a:t>
            </a:r>
            <a:r>
              <a:rPr lang="hr-HR" sz="2000" dirty="0"/>
              <a:t>mesa i mlijeka iz godine u godinu raste</a:t>
            </a:r>
          </a:p>
          <a:p>
            <a:pPr lvl="0"/>
            <a:r>
              <a:rPr lang="hr-HR" sz="2000" dirty="0"/>
              <a:t>najveći proizvođači: EU, Kina i SAD</a:t>
            </a:r>
          </a:p>
          <a:p>
            <a:pPr lvl="0"/>
            <a:r>
              <a:rPr lang="hr-HR" sz="2000" dirty="0"/>
              <a:t>potrošnja mesa u siromašnim zemljama raste – 1980. – 14 kg/god; 2015. – 32 kg/god</a:t>
            </a:r>
          </a:p>
          <a:p>
            <a:pPr lvl="0"/>
            <a:r>
              <a:rPr lang="hr-HR" sz="2000" dirty="0"/>
              <a:t>godišnji prosjek za svijet – 40 kg/god po stanovniku</a:t>
            </a:r>
          </a:p>
          <a:p>
            <a:pPr lvl="0"/>
            <a:r>
              <a:rPr lang="hr-HR" sz="2000" dirty="0"/>
              <a:t>najviše troši Luxemburg – 149 </a:t>
            </a:r>
            <a:r>
              <a:rPr lang="hr-HR" sz="2000" dirty="0" smtClean="0"/>
              <a:t>kg/god po stanovniku</a:t>
            </a:r>
            <a:endParaRPr lang="hr-HR" sz="2000" dirty="0"/>
          </a:p>
          <a:p>
            <a:pPr lvl="0"/>
            <a:r>
              <a:rPr lang="hr-HR" sz="2000" dirty="0"/>
              <a:t>Hrvatska – 50 </a:t>
            </a:r>
            <a:r>
              <a:rPr lang="hr-HR" sz="2000" dirty="0" smtClean="0"/>
              <a:t>kg/god </a:t>
            </a:r>
            <a:r>
              <a:rPr lang="hr-HR" sz="2000" dirty="0"/>
              <a:t>po stanovniku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PROIZVODNJA I POTROŠNJA MESA I MLIJEKA</a:t>
            </a:r>
          </a:p>
        </p:txBody>
      </p:sp>
    </p:spTree>
    <p:extLst>
      <p:ext uri="{BB962C8B-B14F-4D97-AF65-F5344CB8AC3E}">
        <p14:creationId xmlns:p14="http://schemas.microsoft.com/office/powerpoint/2010/main" val="21908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b="1" dirty="0" smtClean="0">
                <a:solidFill>
                  <a:srgbClr val="FF0000"/>
                </a:solidFill>
              </a:rPr>
              <a:t>ribarstvo</a:t>
            </a:r>
            <a:r>
              <a:rPr lang="hr-HR" sz="2000" dirty="0" smtClean="0"/>
              <a:t> </a:t>
            </a:r>
            <a:r>
              <a:rPr lang="hr-HR" sz="2000" dirty="0"/>
              <a:t>je poljoprivredna grana koja se bavi uzgojem i ulovom riba i drugih vodenih organizama</a:t>
            </a:r>
          </a:p>
          <a:p>
            <a:pPr lvl="0">
              <a:spcBef>
                <a:spcPts val="1200"/>
              </a:spcBef>
            </a:pPr>
            <a:r>
              <a:rPr lang="hr-HR" sz="2000" b="1" dirty="0"/>
              <a:t>morsko i slatkovodno ribarstvo</a:t>
            </a:r>
            <a:endParaRPr lang="hr-HR" sz="2000" dirty="0"/>
          </a:p>
          <a:p>
            <a:pPr lvl="0">
              <a:spcBef>
                <a:spcPts val="1200"/>
              </a:spcBef>
            </a:pPr>
            <a:r>
              <a:rPr lang="hr-HR" sz="2000" b="1" dirty="0"/>
              <a:t>akvakultura</a:t>
            </a:r>
            <a:r>
              <a:rPr lang="hr-HR" sz="2000" dirty="0"/>
              <a:t> – umjetni uzgoj vodenih organizama – u posljednje vrijeme sve važnija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ribolov – prevladava morska riba (90% ulova</a:t>
            </a:r>
            <a:r>
              <a:rPr lang="hr-HR" sz="2000" dirty="0" smtClean="0"/>
              <a:t>)</a:t>
            </a:r>
          </a:p>
          <a:p>
            <a:pPr lvl="0"/>
            <a:r>
              <a:rPr lang="hr-HR" sz="2000" dirty="0" smtClean="0"/>
              <a:t>akvakultura </a:t>
            </a:r>
            <a:r>
              <a:rPr lang="hr-HR" sz="2000" dirty="0"/>
              <a:t>– prevladava slatkovodna riba (60% uzgoja)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najveći proizvođači ribljih proizvoda: Kina, SAD i Peru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najveći uvoznici: SAD i Japan</a:t>
            </a:r>
          </a:p>
          <a:p>
            <a:pPr lvl="0">
              <a:spcBef>
                <a:spcPts val="1200"/>
              </a:spcBef>
            </a:pPr>
            <a:r>
              <a:rPr lang="hr-HR" sz="2000" dirty="0"/>
              <a:t>glavna ribolovna područja: zapadni, sjeverozapadni i jugoistočni dio Tihog oceana te sjeveroistočni Atlantik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RIBARSTVO</a:t>
            </a:r>
          </a:p>
        </p:txBody>
      </p:sp>
    </p:spTree>
    <p:extLst>
      <p:ext uri="{BB962C8B-B14F-4D97-AF65-F5344CB8AC3E}">
        <p14:creationId xmlns:p14="http://schemas.microsoft.com/office/powerpoint/2010/main" val="1669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3460</TotalTime>
  <Words>548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bijela_tema</vt:lpstr>
      <vt:lpstr>Tema sustava Office</vt:lpstr>
      <vt:lpstr>PowerPoint Presentation</vt:lpstr>
      <vt:lpstr>STOČARSTVO</vt:lpstr>
      <vt:lpstr>VRSTE STOČARSKE PROIZVODNJE</vt:lpstr>
      <vt:lpstr>GRANE STOČARSTVA (prema vrsti stoke)</vt:lpstr>
      <vt:lpstr>PROIZVODNJA I POTROŠNJA MESA I MLIJEKA</vt:lpstr>
      <vt:lpstr>RIBARSTVO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375</cp:revision>
  <dcterms:created xsi:type="dcterms:W3CDTF">2016-09-01T16:32:16Z</dcterms:created>
  <dcterms:modified xsi:type="dcterms:W3CDTF">2019-10-12T17:26:19Z</dcterms:modified>
</cp:coreProperties>
</file>