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18" r:id="rId2"/>
    <p:sldId id="319" r:id="rId3"/>
    <p:sldId id="320" r:id="rId4"/>
    <p:sldId id="323" r:id="rId5"/>
    <p:sldId id="328" r:id="rId6"/>
    <p:sldId id="321" r:id="rId7"/>
    <p:sldId id="325" r:id="rId8"/>
    <p:sldId id="324" r:id="rId9"/>
    <p:sldId id="322" r:id="rId10"/>
    <p:sldId id="326" r:id="rId11"/>
    <p:sldId id="327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1" autoAdjust="0"/>
    <p:restoredTop sz="64685" autoAdjust="0"/>
  </p:normalViewPr>
  <p:slideViewPr>
    <p:cSldViewPr>
      <p:cViewPr varScale="1">
        <p:scale>
          <a:sx n="75" d="100"/>
          <a:sy n="75" d="100"/>
        </p:scale>
        <p:origin x="-3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60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8.12.2019.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2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3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6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9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10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11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124744"/>
            <a:ext cx="8856984" cy="5400600"/>
          </a:xfrm>
        </p:spPr>
        <p:txBody>
          <a:bodyPr/>
          <a:lstStyle>
            <a:lvl1pPr marL="342900" indent="-342900">
              <a:buClrTx/>
              <a:buFont typeface="Calibri" panose="020F0502020204030204" pitchFamily="34" charset="0"/>
              <a:buChar char="‒"/>
              <a:defRPr/>
            </a:lvl1pPr>
            <a:lvl2pPr marL="640080" indent="-228600">
              <a:buClrTx/>
              <a:buFont typeface="Calibri" panose="020F0502020204030204" pitchFamily="34" charset="0"/>
              <a:buChar char="‒"/>
              <a:defRPr/>
            </a:lvl2pPr>
            <a:lvl3pPr marL="1005840" indent="-228600">
              <a:buClrTx/>
              <a:buFont typeface="Calibri" panose="020F0502020204030204" pitchFamily="34" charset="0"/>
              <a:buChar char="‒"/>
              <a:defRPr/>
            </a:lvl3pPr>
            <a:lvl4pPr marL="1280160" indent="-228600">
              <a:buClrTx/>
              <a:buFont typeface="Calibri" panose="020F0502020204030204" pitchFamily="34" charset="0"/>
              <a:buChar char="‒"/>
              <a:defRPr/>
            </a:lvl4pPr>
            <a:lvl5pPr marL="1554480" indent="-228600">
              <a:buClrTx/>
              <a:buFont typeface="Calibri" panose="020F0502020204030204" pitchFamily="34" charset="0"/>
              <a:buChar char="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 b="1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939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8.12.2019.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3.wdp"/><Relationship Id="rId5" Type="http://schemas.openxmlformats.org/officeDocument/2006/relationships/image" Target="../media/image24.png"/><Relationship Id="rId4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7.wdp"/><Relationship Id="rId5" Type="http://schemas.openxmlformats.org/officeDocument/2006/relationships/image" Target="../media/image18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9006"/>
            <a:ext cx="9144000" cy="4662188"/>
          </a:xfrm>
          <a:prstGeom prst="rect">
            <a:avLst/>
          </a:prstGeom>
        </p:spPr>
      </p:pic>
      <p:sp>
        <p:nvSpPr>
          <p:cNvPr id="7" name="Naslov 1"/>
          <p:cNvSpPr txBox="1">
            <a:spLocks/>
          </p:cNvSpPr>
          <p:nvPr/>
        </p:nvSpPr>
        <p:spPr>
          <a:xfrm>
            <a:off x="0" y="5517232"/>
            <a:ext cx="9143999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000"/>
              </a:lnSpc>
            </a:pPr>
            <a:r>
              <a:rPr lang="hr-HR" sz="5400" b="1" dirty="0" smtClean="0">
                <a:ln w="3175"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GOSPODARSKO-DRUŠTVENE SUPROTNOSTI SJEVERA I JUGA</a:t>
            </a:r>
            <a:endParaRPr lang="hr-HR" sz="5400" dirty="0">
              <a:ln w="3175"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852936"/>
            <a:ext cx="914399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oljoprivredno_st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8" name="ucinkovitost_polj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  <p:pic>
        <p:nvPicPr>
          <p:cNvPr id="4" name="industrija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706"/>
            <a:ext cx="9144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400" b="1" dirty="0" smtClean="0">
                <a:solidFill>
                  <a:srgbClr val="FF0000"/>
                </a:solidFill>
              </a:rPr>
              <a:t>STOPA NEZAPOSLENOSTI</a:t>
            </a:r>
            <a:endParaRPr lang="hr-HR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5" y="602156"/>
            <a:ext cx="9144000" cy="6217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contrast="-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6" y="610030"/>
            <a:ext cx="9143999" cy="62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0" y="548680"/>
            <a:ext cx="9144000" cy="623731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/>
              <a:t>jače razvijene </a:t>
            </a:r>
            <a:r>
              <a:rPr lang="hr-HR" dirty="0" smtClean="0"/>
              <a:t>države: 68</a:t>
            </a:r>
            <a:r>
              <a:rPr lang="hr-HR" dirty="0"/>
              <a:t>% svjetskog </a:t>
            </a:r>
            <a:r>
              <a:rPr lang="hr-HR" dirty="0" smtClean="0"/>
              <a:t>BND-a </a:t>
            </a:r>
            <a:r>
              <a:rPr lang="hr-HR" b="1" dirty="0" smtClean="0"/>
              <a:t>/</a:t>
            </a:r>
            <a:r>
              <a:rPr lang="hr-HR" dirty="0" smtClean="0"/>
              <a:t> 13</a:t>
            </a:r>
            <a:r>
              <a:rPr lang="hr-HR" dirty="0"/>
              <a:t>% stanovništva</a:t>
            </a:r>
          </a:p>
          <a:p>
            <a:pPr lvl="0">
              <a:spcBef>
                <a:spcPts val="1200"/>
              </a:spcBef>
            </a:pPr>
            <a:r>
              <a:rPr lang="hr-HR" dirty="0"/>
              <a:t>slabije i srednje razvijene </a:t>
            </a:r>
            <a:r>
              <a:rPr lang="hr-HR" dirty="0" smtClean="0"/>
              <a:t>države: 32</a:t>
            </a:r>
            <a:r>
              <a:rPr lang="hr-HR" dirty="0"/>
              <a:t>% svjetskog </a:t>
            </a:r>
            <a:r>
              <a:rPr lang="hr-HR" dirty="0" smtClean="0"/>
              <a:t>BND-a </a:t>
            </a:r>
            <a:r>
              <a:rPr lang="hr-HR" b="1" dirty="0" smtClean="0"/>
              <a:t>/</a:t>
            </a:r>
            <a:r>
              <a:rPr lang="hr-HR" dirty="0" smtClean="0"/>
              <a:t> 87</a:t>
            </a:r>
            <a:r>
              <a:rPr lang="hr-HR" dirty="0"/>
              <a:t>% </a:t>
            </a:r>
            <a:r>
              <a:rPr lang="hr-HR" dirty="0" smtClean="0"/>
              <a:t>st.</a:t>
            </a:r>
            <a:endParaRPr lang="hr-HR" dirty="0"/>
          </a:p>
          <a:p>
            <a:pPr lvl="0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3 jezgre svijeta </a:t>
            </a:r>
            <a:r>
              <a:rPr lang="hr-HR" b="1" dirty="0"/>
              <a:t>–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76%</a:t>
            </a:r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svjetskog BND-a </a:t>
            </a:r>
            <a:r>
              <a:rPr lang="hr-HR" dirty="0">
                <a:highlight>
                  <a:srgbClr val="FFFF00"/>
                </a:highlight>
              </a:rPr>
              <a:t> </a:t>
            </a:r>
            <a:r>
              <a:rPr lang="hr-HR" b="1" dirty="0" smtClean="0"/>
              <a:t>/</a:t>
            </a:r>
            <a:r>
              <a:rPr lang="hr-HR" dirty="0" smtClean="0"/>
              <a:t>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37%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svjetskog stanovništva</a:t>
            </a:r>
          </a:p>
          <a:p>
            <a:pPr lvl="1">
              <a:spcBef>
                <a:spcPts val="2400"/>
              </a:spcBef>
            </a:pPr>
            <a:r>
              <a:rPr lang="hr-HR" dirty="0"/>
              <a:t>NAFTA – 27% svjetskog BND-a; 7% svjetskog stanovništva (2012.)</a:t>
            </a:r>
          </a:p>
          <a:p>
            <a:pPr lvl="1"/>
            <a:r>
              <a:rPr lang="hr-HR" dirty="0"/>
              <a:t>EU – zajedno s EFTA-om – 26% svjetskog BND-a; 7% svjetskog stanovništva (2012.)</a:t>
            </a:r>
          </a:p>
          <a:p>
            <a:pPr lvl="1"/>
            <a:r>
              <a:rPr lang="hr-HR" dirty="0"/>
              <a:t>istočna Azija – 23% svjetskog BND-a; 23% svjetskog stanovništva (2012.)</a:t>
            </a:r>
          </a:p>
          <a:p>
            <a:pPr lvl="0"/>
            <a:r>
              <a:rPr lang="hr-HR" dirty="0"/>
              <a:t>ostatak svijeta ostvario je 25% svjetskog BND-a, a u njemu živi 63% svjetskog stanovništva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400" b="1" dirty="0">
                <a:solidFill>
                  <a:srgbClr val="FF0000"/>
                </a:solidFill>
              </a:rPr>
              <a:t>NERAVNOMJERAN GOSPODARSKI RAZVOJ</a:t>
            </a:r>
            <a:endParaRPr lang="hr-HR" sz="3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292" y="2074496"/>
            <a:ext cx="9067415" cy="4823865"/>
            <a:chOff x="38292" y="2197289"/>
            <a:chExt cx="9067415" cy="482386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8292" y="2197289"/>
              <a:ext cx="9067415" cy="4823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04" y="4006776"/>
              <a:ext cx="169684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</a:rPr>
                <a:t>7% </a:t>
              </a:r>
              <a:r>
                <a:rPr lang="hr-HR" sz="2000" dirty="0"/>
                <a:t>svjetskog stanovništva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2127" y="4006776"/>
              <a:ext cx="1619913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</a:rPr>
                <a:t>7% </a:t>
              </a:r>
              <a:r>
                <a:rPr lang="hr-HR" sz="2000" dirty="0"/>
                <a:t>svjetskog stanovništva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0443" y="5229200"/>
              <a:ext cx="2015594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23% </a:t>
              </a:r>
              <a:r>
                <a:rPr lang="hr-HR" sz="2000" dirty="0"/>
                <a:t>svjetskog stanovništva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5731034"/>
              <a:ext cx="3585824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hr-HR" sz="2400" b="1" dirty="0" smtClean="0">
                  <a:solidFill>
                    <a:srgbClr val="FF0000"/>
                  </a:solidFill>
                </a:rPr>
                <a:t>OSTATAK SVIJETA</a:t>
              </a:r>
            </a:p>
            <a:p>
              <a:r>
                <a:rPr lang="hr-HR" sz="2400" b="1" dirty="0">
                  <a:solidFill>
                    <a:srgbClr val="FF0000"/>
                  </a:solidFill>
                </a:rPr>
                <a:t>25% </a:t>
              </a:r>
              <a:r>
                <a:rPr lang="hr-HR" sz="2400" dirty="0"/>
                <a:t>svjetskog </a:t>
              </a:r>
              <a:r>
                <a:rPr lang="hr-HR" sz="2400" dirty="0" smtClean="0"/>
                <a:t>BND-a</a:t>
              </a:r>
            </a:p>
            <a:p>
              <a:r>
                <a:rPr lang="hr-HR" sz="2400" b="1" dirty="0" smtClean="0">
                  <a:solidFill>
                    <a:srgbClr val="FF0000"/>
                  </a:solidFill>
                </a:rPr>
                <a:t>63</a:t>
              </a:r>
              <a:r>
                <a:rPr lang="hr-HR" sz="2400" b="1" dirty="0">
                  <a:solidFill>
                    <a:srgbClr val="FF0000"/>
                  </a:solidFill>
                </a:rPr>
                <a:t>% </a:t>
              </a:r>
              <a:r>
                <a:rPr lang="hr-HR" sz="2400" dirty="0"/>
                <a:t>svjetskog </a:t>
              </a:r>
              <a:r>
                <a:rPr lang="hr-HR" sz="2400" dirty="0" smtClean="0"/>
                <a:t>stanovništva</a:t>
              </a:r>
              <a:endParaRPr lang="hr-H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30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/>
            <a:r>
              <a:rPr lang="hr-HR" dirty="0"/>
              <a:t>prije 2. </a:t>
            </a:r>
            <a:r>
              <a:rPr lang="hr-HR" dirty="0" err="1"/>
              <a:t>svj</a:t>
            </a:r>
            <a:r>
              <a:rPr lang="hr-HR" dirty="0"/>
              <a:t>. rata </a:t>
            </a:r>
            <a:r>
              <a:rPr lang="hr-HR" b="1" dirty="0">
                <a:solidFill>
                  <a:srgbClr val="FF0000"/>
                </a:solidFill>
              </a:rPr>
              <a:t>istočna Azija </a:t>
            </a:r>
            <a:r>
              <a:rPr lang="hr-HR" dirty="0"/>
              <a:t>je bila periferija – samo 6% svjetskog BND-a</a:t>
            </a:r>
          </a:p>
          <a:p>
            <a:pPr lvl="0"/>
            <a:r>
              <a:rPr lang="hr-HR" dirty="0"/>
              <a:t>druga polovica 20. st – brzi gospodarski uspon </a:t>
            </a:r>
            <a:r>
              <a:rPr lang="hr-HR" b="1" dirty="0"/>
              <a:t>istočne Azije</a:t>
            </a:r>
            <a:endParaRPr lang="hr-HR" dirty="0"/>
          </a:p>
          <a:p>
            <a:pPr lvl="1"/>
            <a:r>
              <a:rPr lang="hr-HR" dirty="0"/>
              <a:t>prvo se razvio </a:t>
            </a:r>
            <a:r>
              <a:rPr lang="hr-HR" b="1" dirty="0">
                <a:solidFill>
                  <a:srgbClr val="FF0000"/>
                </a:solidFill>
              </a:rPr>
              <a:t>Japan</a:t>
            </a:r>
            <a:r>
              <a:rPr lang="hr-HR" dirty="0"/>
              <a:t>, a zatim </a:t>
            </a:r>
            <a:r>
              <a:rPr lang="hr-HR" b="1" dirty="0">
                <a:solidFill>
                  <a:srgbClr val="FF0000"/>
                </a:solidFill>
              </a:rPr>
              <a:t>azijski tigrovi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pa </a:t>
            </a:r>
            <a:r>
              <a:rPr lang="hr-HR" b="1" dirty="0">
                <a:solidFill>
                  <a:srgbClr val="FF0000"/>
                </a:solidFill>
              </a:rPr>
              <a:t>Kina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i na kraju </a:t>
            </a:r>
            <a:r>
              <a:rPr lang="hr-HR" b="1" dirty="0">
                <a:solidFill>
                  <a:srgbClr val="FF0000"/>
                </a:solidFill>
              </a:rPr>
              <a:t>Vijetnam</a:t>
            </a:r>
          </a:p>
          <a:p>
            <a:pPr lvl="1"/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azijski tigrovi</a:t>
            </a:r>
            <a:r>
              <a:rPr lang="hr-HR" dirty="0"/>
              <a:t> – Republika Koreja, Tajvan, </a:t>
            </a:r>
            <a:r>
              <a:rPr lang="hr-HR" dirty="0" err="1"/>
              <a:t>Hong</a:t>
            </a:r>
            <a:r>
              <a:rPr lang="hr-HR" dirty="0"/>
              <a:t> Kong, Singapur, Tajland, Malezija, Indonezija i Filipini</a:t>
            </a:r>
          </a:p>
          <a:p>
            <a:pPr lvl="1"/>
            <a:r>
              <a:rPr lang="hr-HR" dirty="0"/>
              <a:t>stoljeće Tihog oceana – radi porasta važnosti istočne Azije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istočna Azija </a:t>
            </a:r>
            <a:r>
              <a:rPr lang="hr-HR" dirty="0"/>
              <a:t>je primjer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najbržeg gospodarskog rasta</a:t>
            </a:r>
            <a:r>
              <a:rPr lang="hr-HR" dirty="0"/>
              <a:t> nakon 2. </a:t>
            </a:r>
            <a:r>
              <a:rPr lang="hr-HR" dirty="0" err="1"/>
              <a:t>svj</a:t>
            </a:r>
            <a:r>
              <a:rPr lang="hr-HR" dirty="0"/>
              <a:t>. rata</a:t>
            </a:r>
          </a:p>
          <a:p>
            <a:pPr lvl="0"/>
            <a:r>
              <a:rPr lang="hr-HR" b="1" dirty="0">
                <a:solidFill>
                  <a:srgbClr val="FF0000"/>
                </a:solidFill>
              </a:rPr>
              <a:t>područje bivšeg SSSR-a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– primjer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najbržeg ekonomskog pada</a:t>
            </a:r>
            <a:r>
              <a:rPr lang="hr-HR" dirty="0"/>
              <a:t> u svijetu u posljednjih 40 godina</a:t>
            </a:r>
          </a:p>
          <a:p>
            <a:pPr lvl="1"/>
            <a:r>
              <a:rPr lang="hr-HR" dirty="0"/>
              <a:t>SSSR – 1974. druga ekonomija svijeta – </a:t>
            </a:r>
            <a:r>
              <a:rPr lang="hr-HR" b="1" dirty="0" smtClean="0">
                <a:solidFill>
                  <a:srgbClr val="FF0000"/>
                </a:solidFill>
              </a:rPr>
              <a:t>7</a:t>
            </a:r>
            <a:r>
              <a:rPr lang="hr-HR" b="1" dirty="0">
                <a:solidFill>
                  <a:srgbClr val="FF0000"/>
                </a:solidFill>
              </a:rPr>
              <a:t>%</a:t>
            </a:r>
            <a:r>
              <a:rPr lang="hr-HR" dirty="0"/>
              <a:t> svjetskog BND-a; </a:t>
            </a:r>
            <a:endParaRPr lang="hr-HR" dirty="0" smtClean="0"/>
          </a:p>
          <a:p>
            <a:pPr lvl="2"/>
            <a:r>
              <a:rPr lang="hr-HR" sz="2400" dirty="0" smtClean="0"/>
              <a:t>2003</a:t>
            </a:r>
            <a:r>
              <a:rPr lang="hr-HR" sz="2400" dirty="0"/>
              <a:t>. – </a:t>
            </a:r>
            <a:r>
              <a:rPr lang="hr-HR" sz="2400" b="1" dirty="0">
                <a:solidFill>
                  <a:srgbClr val="FF0000"/>
                </a:solidFill>
              </a:rPr>
              <a:t>1%</a:t>
            </a:r>
            <a:r>
              <a:rPr lang="hr-HR" sz="2400" dirty="0"/>
              <a:t>; 2013. – </a:t>
            </a:r>
            <a:r>
              <a:rPr lang="hr-HR" sz="2400" b="1" dirty="0">
                <a:solidFill>
                  <a:srgbClr val="FF0000"/>
                </a:solidFill>
              </a:rPr>
              <a:t>3%</a:t>
            </a:r>
            <a:r>
              <a:rPr lang="hr-HR" sz="2400" dirty="0"/>
              <a:t> svjetskog BND-a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400" b="1" dirty="0">
                <a:solidFill>
                  <a:srgbClr val="FF0000"/>
                </a:solidFill>
              </a:rPr>
              <a:t>STALNE MIJENE GOSPODARSKE MOĆI</a:t>
            </a:r>
            <a:endParaRPr lang="hr-HR" sz="3400" dirty="0"/>
          </a:p>
        </p:txBody>
      </p:sp>
    </p:spTree>
    <p:extLst>
      <p:ext uri="{BB962C8B-B14F-4D97-AF65-F5344CB8AC3E}">
        <p14:creationId xmlns:p14="http://schemas.microsoft.com/office/powerpoint/2010/main" val="37803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599"/>
            <a:ext cx="9144000" cy="61837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599"/>
            <a:ext cx="9129216" cy="61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5847"/>
            <a:ext cx="9144000" cy="652630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880844" y="370756"/>
            <a:ext cx="0" cy="58326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4738359" y="275164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/>
              <a:t>32 USD</a:t>
            </a:r>
            <a:r>
              <a:rPr lang="hr-HR" sz="2400" dirty="0" smtClean="0"/>
              <a:t>/</a:t>
            </a:r>
            <a:r>
              <a:rPr lang="hr-HR" sz="2400" b="1" dirty="0" smtClean="0"/>
              <a:t>dan – 14%</a:t>
            </a:r>
            <a:endParaRPr lang="hr-HR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14741" y="370756"/>
            <a:ext cx="0" cy="58326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5400000">
            <a:off x="3444903" y="275164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/>
              <a:t>8 USD</a:t>
            </a:r>
            <a:r>
              <a:rPr lang="hr-HR" sz="2400" dirty="0" smtClean="0"/>
              <a:t>/</a:t>
            </a:r>
            <a:r>
              <a:rPr lang="hr-HR" sz="2400" b="1" dirty="0" smtClean="0"/>
              <a:t>dan – 51%</a:t>
            </a:r>
            <a:endParaRPr lang="hr-H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947456"/>
            <a:ext cx="2901487" cy="173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11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/>
            <a:r>
              <a:rPr lang="hr-HR" dirty="0"/>
              <a:t>industrija koja se seli prema slabije razvijenom svijetu je </a:t>
            </a:r>
            <a:r>
              <a:rPr lang="hr-HR" b="1" dirty="0">
                <a:solidFill>
                  <a:srgbClr val="FF0000"/>
                </a:solidFill>
              </a:rPr>
              <a:t>niže ili srednje razine tehnologije </a:t>
            </a:r>
            <a:r>
              <a:rPr lang="hr-HR" dirty="0"/>
              <a:t>–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prljava i ekološki neprihvatljiva</a:t>
            </a:r>
          </a:p>
          <a:p>
            <a:pPr lvl="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industrija visokih tehnologija</a:t>
            </a:r>
            <a:r>
              <a:rPr lang="hr-HR" dirty="0"/>
              <a:t> ostaje strateški u razvijenim zemljama </a:t>
            </a:r>
          </a:p>
          <a:p>
            <a:pPr lvl="1">
              <a:spcBef>
                <a:spcPts val="1800"/>
              </a:spcBef>
            </a:pPr>
            <a:r>
              <a:rPr lang="hr-HR" sz="3200" b="1" dirty="0">
                <a:highlight>
                  <a:srgbClr val="FFFF00"/>
                </a:highlight>
                <a:ea typeface="Calibri"/>
                <a:cs typeface="Times New Roman"/>
              </a:rPr>
              <a:t>G7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 </a:t>
            </a:r>
            <a:r>
              <a:rPr lang="hr-H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više od 90%</a:t>
            </a:r>
            <a:r>
              <a:rPr lang="hr-H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dirty="0" smtClean="0">
                <a:sym typeface="Wingdings" panose="05000000000000000000" pitchFamily="2" charset="2"/>
              </a:rPr>
              <a:t>udjela u proizvodnji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  <a:sym typeface="Wingdings" panose="05000000000000000000" pitchFamily="2" charset="2"/>
              </a:rPr>
              <a:t>visoke tehnologije</a:t>
            </a:r>
            <a:r>
              <a:rPr lang="hr-HR" dirty="0" smtClean="0">
                <a:sym typeface="Wingdings" panose="05000000000000000000" pitchFamily="2" charset="2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oko</a:t>
            </a:r>
            <a:r>
              <a:rPr lang="hr-HR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80%</a:t>
            </a:r>
            <a:r>
              <a:rPr lang="hr-HR" dirty="0" smtClean="0">
                <a:sym typeface="Wingdings" panose="05000000000000000000" pitchFamily="2" charset="2"/>
              </a:rPr>
              <a:t> udjela u svjetskoj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  <a:sym typeface="Wingdings" panose="05000000000000000000" pitchFamily="2" charset="2"/>
              </a:rPr>
              <a:t>informatičkoj</a:t>
            </a:r>
            <a:r>
              <a:rPr lang="hr-HR" dirty="0" smtClean="0">
                <a:sym typeface="Wingdings" panose="05000000000000000000" pitchFamily="2" charset="2"/>
              </a:rPr>
              <a:t> tehnologiji</a:t>
            </a:r>
          </a:p>
          <a:p>
            <a:pPr lvl="2">
              <a:spcBef>
                <a:spcPts val="1800"/>
              </a:spcBef>
            </a:pPr>
            <a:r>
              <a:rPr lang="hr-HR" sz="2400" i="1" dirty="0" smtClean="0"/>
              <a:t>Kanada, SAD, UK, Francuska, Njemačka, Italija i Japan</a:t>
            </a:r>
          </a:p>
          <a:p>
            <a:pPr lvl="2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11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%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 </a:t>
            </a:r>
            <a:r>
              <a:rPr lang="hr-HR" sz="2400" dirty="0"/>
              <a:t>svjetskog stanovništva </a:t>
            </a:r>
            <a:r>
              <a:rPr lang="hr-HR" sz="2400" dirty="0" smtClean="0"/>
              <a:t>/ oko 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50%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 </a:t>
            </a:r>
            <a:r>
              <a:rPr lang="hr-HR" sz="2400" dirty="0"/>
              <a:t>svjetskog BND-a</a:t>
            </a:r>
          </a:p>
          <a:p>
            <a:pPr lvl="0">
              <a:spcBef>
                <a:spcPts val="3000"/>
              </a:spcBef>
            </a:pPr>
            <a:r>
              <a:rPr lang="hr-HR" dirty="0" smtClean="0"/>
              <a:t>najveća </a:t>
            </a:r>
            <a:r>
              <a:rPr lang="hr-HR" b="1" dirty="0">
                <a:solidFill>
                  <a:srgbClr val="FF0000"/>
                </a:solidFill>
              </a:rPr>
              <a:t>ulaganja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u istraživanje i </a:t>
            </a:r>
            <a:r>
              <a:rPr lang="hr-HR" b="1" dirty="0" smtClean="0">
                <a:solidFill>
                  <a:srgbClr val="FF0000"/>
                </a:solidFill>
              </a:rPr>
              <a:t>razvoj </a:t>
            </a:r>
            <a:r>
              <a:rPr lang="hr-HR" dirty="0" smtClean="0"/>
              <a:t>u bogatim zemljama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SAD, Japan i EU</a:t>
            </a:r>
          </a:p>
          <a:p>
            <a:pPr lvl="1"/>
            <a:r>
              <a:rPr lang="hr-HR" dirty="0"/>
              <a:t>Latinska Amerika i Afrika zajedno ulažu 1/40 </a:t>
            </a:r>
            <a:r>
              <a:rPr lang="hr-HR" dirty="0" smtClean="0"/>
              <a:t>(</a:t>
            </a:r>
            <a:r>
              <a:rPr lang="hr-HR" b="1" dirty="0" smtClean="0">
                <a:solidFill>
                  <a:srgbClr val="FF0000"/>
                </a:solidFill>
              </a:rPr>
              <a:t>2,5%</a:t>
            </a:r>
            <a:r>
              <a:rPr lang="hr-HR" dirty="0" smtClean="0"/>
              <a:t>) onoga </a:t>
            </a:r>
            <a:r>
              <a:rPr lang="hr-HR" dirty="0"/>
              <a:t>što ulaže SAD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400" b="1" dirty="0">
                <a:solidFill>
                  <a:srgbClr val="FF0000"/>
                </a:solidFill>
              </a:rPr>
              <a:t>NAJRAZVIJENIJI SU SVE MOĆNIJI</a:t>
            </a:r>
            <a:endParaRPr lang="hr-HR" sz="3400" dirty="0"/>
          </a:p>
        </p:txBody>
      </p:sp>
    </p:spTree>
    <p:extLst>
      <p:ext uri="{BB962C8B-B14F-4D97-AF65-F5344CB8AC3E}">
        <p14:creationId xmlns:p14="http://schemas.microsoft.com/office/powerpoint/2010/main" val="29069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7"/>
          <p:cNvGrpSpPr/>
          <p:nvPr/>
        </p:nvGrpSpPr>
        <p:grpSpPr>
          <a:xfrm>
            <a:off x="-1" y="59725"/>
            <a:ext cx="9144003" cy="6246326"/>
            <a:chOff x="-1" y="59725"/>
            <a:chExt cx="9144003" cy="62463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986825"/>
              <a:ext cx="9144003" cy="531922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98861" y="59725"/>
              <a:ext cx="62649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4000" b="1" dirty="0" smtClean="0">
                  <a:solidFill>
                    <a:srgbClr val="FF0000"/>
                  </a:solidFill>
                </a:rPr>
                <a:t>G7</a:t>
              </a:r>
              <a:r>
                <a:rPr lang="hr-HR" sz="4000" b="1" dirty="0" smtClean="0"/>
                <a:t> </a:t>
              </a:r>
              <a:r>
                <a:rPr lang="hr-HR" sz="2400" b="1" dirty="0" smtClean="0"/>
                <a:t>– 11% stanovništva / 50% svjetskog BND-a</a:t>
              </a:r>
              <a:endParaRPr lang="hr-HR" sz="4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8763" y="705674"/>
              <a:ext cx="6786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dirty="0" smtClean="0"/>
                <a:t>KANADA, SAD, UK, FRANCUSKA, NJEMAČKA, ITALIJA, JAPAN + EU (gost)</a:t>
              </a:r>
              <a:endParaRPr lang="hr-HR" dirty="0"/>
            </a:p>
          </p:txBody>
        </p:sp>
      </p:grpSp>
      <p:grpSp>
        <p:nvGrpSpPr>
          <p:cNvPr id="14" name="G8"/>
          <p:cNvGrpSpPr/>
          <p:nvPr/>
        </p:nvGrpSpPr>
        <p:grpSpPr>
          <a:xfrm>
            <a:off x="0" y="64057"/>
            <a:ext cx="9144002" cy="6241994"/>
            <a:chOff x="0" y="64057"/>
            <a:chExt cx="9144002" cy="624199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1000" contrast="-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986826"/>
              <a:ext cx="9144002" cy="5319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42677" y="64057"/>
              <a:ext cx="7713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4000" b="1" dirty="0" smtClean="0">
                  <a:solidFill>
                    <a:srgbClr val="FF0000"/>
                  </a:solidFill>
                </a:rPr>
                <a:t>G8</a:t>
              </a:r>
              <a:endParaRPr lang="hr-HR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0403" y="710006"/>
              <a:ext cx="753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dirty="0" smtClean="0"/>
                <a:t>KANADA, SAD, UK, FRANCUSKA, NJEMAČKA, ITALIJA, JAPAN, RUSIJA + EU (gost)</a:t>
              </a:r>
              <a:endParaRPr lang="hr-HR" dirty="0"/>
            </a:p>
          </p:txBody>
        </p:sp>
      </p:grpSp>
      <p:grpSp>
        <p:nvGrpSpPr>
          <p:cNvPr id="17" name="G20"/>
          <p:cNvGrpSpPr/>
          <p:nvPr/>
        </p:nvGrpSpPr>
        <p:grpSpPr>
          <a:xfrm>
            <a:off x="-1" y="37920"/>
            <a:ext cx="9144001" cy="6268131"/>
            <a:chOff x="-1" y="37920"/>
            <a:chExt cx="9144001" cy="62681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986826"/>
              <a:ext cx="9144001" cy="53192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13290" y="37920"/>
              <a:ext cx="40360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4000" b="1" dirty="0" smtClean="0">
                  <a:solidFill>
                    <a:srgbClr val="FF0000"/>
                  </a:solidFill>
                </a:rPr>
                <a:t>G20</a:t>
              </a:r>
              <a:r>
                <a:rPr lang="hr-HR" sz="4000" b="1" dirty="0" smtClean="0"/>
                <a:t> </a:t>
              </a:r>
              <a:r>
                <a:rPr lang="hr-HR" sz="2400" b="1" dirty="0" smtClean="0"/>
                <a:t>– 81% svjetskog BND-a</a:t>
              </a:r>
              <a:endParaRPr lang="hr-HR" sz="4000" b="1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504" y="617493"/>
              <a:ext cx="9036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1400" dirty="0" smtClean="0"/>
                <a:t>ARGENTINA, AUSTRALIJA, BRAZIL, KANADA, KINA, FRANCUSKA, NJEMAČKA, INDIJA,  INDONEZIJA, ITALIJA, JAPAN, MEKSIKO, RUSIJA, SAUDIJSKA ARABIJA, JUŽNA AFRIKA, JUŽNA KOREJA, TURSKA, UK, SAD I EU</a:t>
              </a:r>
              <a:endParaRPr lang="hr-HR" sz="14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342" y="6027003"/>
            <a:ext cx="913965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400" b="1" dirty="0">
                <a:solidFill>
                  <a:srgbClr val="FF0000"/>
                </a:solidFill>
              </a:rPr>
              <a:t>20</a:t>
            </a:r>
            <a:r>
              <a:rPr lang="hr-HR" sz="2400" dirty="0">
                <a:solidFill>
                  <a:prstClr val="black"/>
                </a:solidFill>
              </a:rPr>
              <a:t> najrazvijenijih zemalja ostvaruje </a:t>
            </a:r>
            <a:r>
              <a:rPr lang="hr-HR" sz="2400" b="1" dirty="0">
                <a:solidFill>
                  <a:srgbClr val="FF0000"/>
                </a:solidFill>
              </a:rPr>
              <a:t>81%</a:t>
            </a:r>
            <a:r>
              <a:rPr lang="hr-HR" sz="2400" dirty="0">
                <a:solidFill>
                  <a:prstClr val="black"/>
                </a:solidFill>
              </a:rPr>
              <a:t> svjetskog </a:t>
            </a:r>
            <a:r>
              <a:rPr lang="hr-HR" sz="2400" dirty="0" smtClean="0">
                <a:solidFill>
                  <a:prstClr val="black"/>
                </a:solidFill>
              </a:rPr>
              <a:t>BND-a, </a:t>
            </a:r>
            <a:r>
              <a:rPr lang="hr-HR" sz="2400" dirty="0">
                <a:solidFill>
                  <a:prstClr val="black"/>
                </a:solidFill>
              </a:rPr>
              <a:t>ostalih </a:t>
            </a:r>
            <a:r>
              <a:rPr lang="hr-HR" sz="2400" b="1" dirty="0">
                <a:solidFill>
                  <a:srgbClr val="FF0000"/>
                </a:solidFill>
              </a:rPr>
              <a:t>177</a:t>
            </a:r>
            <a:r>
              <a:rPr lang="hr-HR" sz="2400" dirty="0">
                <a:solidFill>
                  <a:prstClr val="black"/>
                </a:solidFill>
              </a:rPr>
              <a:t> ostvaruje </a:t>
            </a:r>
            <a:r>
              <a:rPr lang="hr-HR" sz="2400" b="1" dirty="0">
                <a:solidFill>
                  <a:srgbClr val="FF0000"/>
                </a:solidFill>
              </a:rPr>
              <a:t>19%</a:t>
            </a:r>
          </a:p>
        </p:txBody>
      </p:sp>
    </p:spTree>
    <p:extLst>
      <p:ext uri="{BB962C8B-B14F-4D97-AF65-F5344CB8AC3E}">
        <p14:creationId xmlns:p14="http://schemas.microsoft.com/office/powerpoint/2010/main" val="21164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_blank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892943" y="575215"/>
            <a:ext cx="2935841" cy="556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3" name="Picture 2" descr="iph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78" y="214290"/>
            <a:ext cx="2621170" cy="628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714744" y="2210729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17%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4744" y="2996547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13%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3853803"/>
            <a:ext cx="900000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6%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4532464"/>
            <a:ext cx="1007007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3,6%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5464983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27%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1067721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34%</a:t>
            </a:r>
            <a:endParaRPr lang="hr-HR" sz="3200" b="1" dirty="0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ge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1948" y="2143116"/>
            <a:ext cx="720000" cy="720000"/>
          </a:xfrm>
          <a:prstGeom prst="rect">
            <a:avLst/>
          </a:prstGeom>
          <a:effectLst/>
        </p:spPr>
      </p:pic>
      <p:pic>
        <p:nvPicPr>
          <p:cNvPr id="11" name="Picture 10" descr="kina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1948" y="4464851"/>
            <a:ext cx="720000" cy="720000"/>
          </a:xfrm>
          <a:prstGeom prst="rect">
            <a:avLst/>
          </a:prstGeom>
          <a:effectLst/>
        </p:spPr>
      </p:pic>
      <p:pic>
        <p:nvPicPr>
          <p:cNvPr id="12" name="Picture 11" descr="korea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1948" y="2928934"/>
            <a:ext cx="720000" cy="720000"/>
          </a:xfrm>
          <a:prstGeom prst="rect">
            <a:avLst/>
          </a:prstGeom>
          <a:effectLst/>
        </p:spPr>
      </p:pic>
      <p:pic>
        <p:nvPicPr>
          <p:cNvPr id="13" name="Picture 12" descr="sad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1948" y="3786190"/>
            <a:ext cx="720000" cy="720000"/>
          </a:xfrm>
          <a:prstGeom prst="rect">
            <a:avLst/>
          </a:prstGeom>
          <a:effectLst/>
        </p:spPr>
      </p:pic>
      <p:sp>
        <p:nvSpPr>
          <p:cNvPr id="14" name="TextBox 13"/>
          <p:cNvSpPr txBox="1"/>
          <p:nvPr/>
        </p:nvSpPr>
        <p:spPr>
          <a:xfrm>
            <a:off x="4710510" y="5464983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smtClean="0">
                <a:latin typeface="Calibri" pitchFamily="34" charset="0"/>
                <a:cs typeface="Calibri" pitchFamily="34" charset="0"/>
              </a:rPr>
              <a:t>ostali</a:t>
            </a:r>
            <a:endParaRPr lang="hr-HR" sz="32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Picture 14" descr="japan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1948" y="1000108"/>
            <a:ext cx="720000" cy="720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ight Brace 15"/>
          <p:cNvSpPr/>
          <p:nvPr/>
        </p:nvSpPr>
        <p:spPr>
          <a:xfrm>
            <a:off x="5501948" y="1000109"/>
            <a:ext cx="729770" cy="3486298"/>
          </a:xfrm>
          <a:prstGeom prst="rightBrace">
            <a:avLst>
              <a:gd name="adj1" fmla="val 6802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TextBox 16"/>
          <p:cNvSpPr txBox="1"/>
          <p:nvPr/>
        </p:nvSpPr>
        <p:spPr>
          <a:xfrm>
            <a:off x="6231718" y="2450870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ln w="3175">
                  <a:noFill/>
                </a:ln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70%</a:t>
            </a:r>
            <a:endParaRPr lang="hr-HR" sz="3200" b="1" dirty="0">
              <a:ln w="3175">
                <a:noFill/>
              </a:ln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4" grpId="0"/>
      <p:bldP spid="16" grpId="0" animBg="1"/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0" y="514772"/>
            <a:ext cx="9144000" cy="180020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tercijarizacija društva </a:t>
            </a:r>
            <a:r>
              <a:rPr lang="hr-HR" dirty="0" smtClean="0"/>
              <a:t>– u razvijenim zemljama najviše stanovništva radi u uslužnim djelatnostima, a najmanje u poljoprivredi (2-4%)</a:t>
            </a:r>
          </a:p>
          <a:p>
            <a:pPr lvl="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nerazvijene zemlje </a:t>
            </a:r>
            <a:r>
              <a:rPr lang="hr-HR" dirty="0" smtClean="0"/>
              <a:t>– najviše stanovništva radi u primarnim djelatnostima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56" y="-22254"/>
            <a:ext cx="9001156" cy="642942"/>
          </a:xfrm>
        </p:spPr>
        <p:txBody>
          <a:bodyPr/>
          <a:lstStyle/>
          <a:p>
            <a:r>
              <a:rPr lang="hr-HR" sz="3100" b="1" dirty="0" smtClean="0">
                <a:solidFill>
                  <a:srgbClr val="FF0000"/>
                </a:solidFill>
              </a:rPr>
              <a:t>PROBLEM NEZAPOSELNOSTI I ZAGAĐENOSTI OKOLIŠA</a:t>
            </a:r>
            <a:endParaRPr lang="hr-HR" sz="3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7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5823097"/>
            <a:ext cx="8568951" cy="96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17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3331" y="2132856"/>
            <a:ext cx="428868" cy="46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95536" y="5461979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5536" y="5154897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5536" y="4850483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5536" y="4553561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36" y="4256893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5536" y="3965412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536" y="3655824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536" y="3373851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536" y="3058094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536" y="2763775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72195" y="2965164"/>
            <a:ext cx="415190" cy="276810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8280" y="3373851"/>
            <a:ext cx="415190" cy="2359421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44365" y="3541228"/>
            <a:ext cx="415190" cy="2192044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80450" y="3685244"/>
            <a:ext cx="415190" cy="204802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6533" y="3677090"/>
            <a:ext cx="415190" cy="2056182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28184" y="2885002"/>
            <a:ext cx="415190" cy="284827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68244" y="3029018"/>
            <a:ext cx="415190" cy="2704254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08304" y="3147432"/>
            <a:ext cx="415190" cy="258584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8364" y="3232060"/>
            <a:ext cx="415190" cy="2501212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8424" y="3282690"/>
            <a:ext cx="415190" cy="2450582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83890" y="4135306"/>
            <a:ext cx="415190" cy="159796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42082" y="4135306"/>
            <a:ext cx="415190" cy="159796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00273" y="4054560"/>
            <a:ext cx="415190" cy="1678712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58464" y="3910544"/>
            <a:ext cx="415190" cy="182272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6655" y="3410174"/>
            <a:ext cx="415190" cy="232309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09981" y="2132857"/>
            <a:ext cx="8568951" cy="489912"/>
            <a:chOff x="409981" y="1016932"/>
            <a:chExt cx="8568951" cy="48991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17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1243"/>
            <a:stretch/>
          </p:blipFill>
          <p:spPr bwMode="auto">
            <a:xfrm>
              <a:off x="409981" y="1016932"/>
              <a:ext cx="8568951" cy="48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596165" y="1230055"/>
              <a:ext cx="415190" cy="276788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45298" y="1230055"/>
              <a:ext cx="415190" cy="276788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21250" y="1230055"/>
              <a:ext cx="415190" cy="276788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prstClr val="black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395536" y="5740988"/>
            <a:ext cx="8568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5705</TotalTime>
  <Words>542</Words>
  <Application>Microsoft Office PowerPoint</Application>
  <PresentationFormat>On-screen Show (4:3)</PresentationFormat>
  <Paragraphs>60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bijela_tema</vt:lpstr>
      <vt:lpstr>PowerPoint Presentation</vt:lpstr>
      <vt:lpstr>NERAVNOMJERAN GOSPODARSKI RAZVOJ</vt:lpstr>
      <vt:lpstr>STALNE MIJENE GOSPODARSKE MOĆI</vt:lpstr>
      <vt:lpstr>PowerPoint Presentation</vt:lpstr>
      <vt:lpstr>PowerPoint Presentation</vt:lpstr>
      <vt:lpstr>NAJRAZVIJENIJI SU SVE MOĆNIJI</vt:lpstr>
      <vt:lpstr>PowerPoint Presentation</vt:lpstr>
      <vt:lpstr>PowerPoint Presentation</vt:lpstr>
      <vt:lpstr>PROBLEM NEZAPOSELNOSTI I ZAGAĐENOSTI OKOLIŠA</vt:lpstr>
      <vt:lpstr>PowerPoint Presentation</vt:lpstr>
      <vt:lpstr>STOPA NEZAPOSLENOSTI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509</cp:revision>
  <dcterms:created xsi:type="dcterms:W3CDTF">2016-09-01T16:32:16Z</dcterms:created>
  <dcterms:modified xsi:type="dcterms:W3CDTF">2019-12-08T18:51:25Z</dcterms:modified>
</cp:coreProperties>
</file>